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9"/>
  </p:notesMasterIdLst>
  <p:sldIdLst>
    <p:sldId id="256" r:id="rId2"/>
    <p:sldId id="325" r:id="rId3"/>
    <p:sldId id="326" r:id="rId4"/>
    <p:sldId id="401" r:id="rId5"/>
    <p:sldId id="706" r:id="rId6"/>
    <p:sldId id="707" r:id="rId7"/>
    <p:sldId id="419" r:id="rId8"/>
    <p:sldId id="420" r:id="rId9"/>
    <p:sldId id="422" r:id="rId10"/>
    <p:sldId id="697" r:id="rId11"/>
    <p:sldId id="698" r:id="rId12"/>
    <p:sldId id="670" r:id="rId13"/>
    <p:sldId id="671" r:id="rId14"/>
    <p:sldId id="672" r:id="rId15"/>
    <p:sldId id="699" r:id="rId16"/>
    <p:sldId id="674" r:id="rId17"/>
    <p:sldId id="675" r:id="rId18"/>
    <p:sldId id="676" r:id="rId19"/>
    <p:sldId id="677" r:id="rId20"/>
    <p:sldId id="708" r:id="rId21"/>
    <p:sldId id="709" r:id="rId22"/>
    <p:sldId id="710" r:id="rId23"/>
    <p:sldId id="260" r:id="rId24"/>
    <p:sldId id="264" r:id="rId25"/>
    <p:sldId id="711" r:id="rId26"/>
    <p:sldId id="265" r:id="rId27"/>
    <p:sldId id="323" r:id="rId28"/>
    <p:sldId id="314" r:id="rId29"/>
    <p:sldId id="320" r:id="rId30"/>
    <p:sldId id="293" r:id="rId31"/>
    <p:sldId id="835" r:id="rId32"/>
    <p:sldId id="836" r:id="rId33"/>
    <p:sldId id="837" r:id="rId34"/>
    <p:sldId id="692" r:id="rId35"/>
    <p:sldId id="860" r:id="rId36"/>
    <p:sldId id="838" r:id="rId37"/>
    <p:sldId id="266" r:id="rId38"/>
    <p:sldId id="876" r:id="rId39"/>
    <p:sldId id="863" r:id="rId40"/>
    <p:sldId id="862" r:id="rId41"/>
    <p:sldId id="861" r:id="rId42"/>
    <p:sldId id="864" r:id="rId43"/>
    <p:sldId id="865" r:id="rId44"/>
    <p:sldId id="866" r:id="rId45"/>
    <p:sldId id="867" r:id="rId46"/>
    <p:sldId id="868" r:id="rId47"/>
    <p:sldId id="869" r:id="rId48"/>
    <p:sldId id="870" r:id="rId49"/>
    <p:sldId id="871" r:id="rId50"/>
    <p:sldId id="872" r:id="rId51"/>
    <p:sldId id="875" r:id="rId52"/>
    <p:sldId id="874" r:id="rId53"/>
    <p:sldId id="873" r:id="rId54"/>
    <p:sldId id="311" r:id="rId55"/>
    <p:sldId id="859" r:id="rId56"/>
    <p:sldId id="855" r:id="rId57"/>
    <p:sldId id="270" r:id="rId58"/>
    <p:sldId id="856" r:id="rId59"/>
    <p:sldId id="849" r:id="rId60"/>
    <p:sldId id="843" r:id="rId61"/>
    <p:sldId id="845" r:id="rId62"/>
    <p:sldId id="840" r:id="rId63"/>
    <p:sldId id="851" r:id="rId64"/>
    <p:sldId id="846" r:id="rId65"/>
    <p:sldId id="857" r:id="rId66"/>
    <p:sldId id="272" r:id="rId67"/>
    <p:sldId id="858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325"/>
            <p14:sldId id="326"/>
            <p14:sldId id="401"/>
            <p14:sldId id="706"/>
            <p14:sldId id="707"/>
            <p14:sldId id="419"/>
            <p14:sldId id="420"/>
            <p14:sldId id="422"/>
            <p14:sldId id="697"/>
            <p14:sldId id="698"/>
            <p14:sldId id="670"/>
            <p14:sldId id="671"/>
            <p14:sldId id="672"/>
            <p14:sldId id="699"/>
            <p14:sldId id="674"/>
            <p14:sldId id="675"/>
            <p14:sldId id="676"/>
            <p14:sldId id="677"/>
            <p14:sldId id="708"/>
            <p14:sldId id="709"/>
            <p14:sldId id="710"/>
            <p14:sldId id="260"/>
            <p14:sldId id="264"/>
            <p14:sldId id="711"/>
            <p14:sldId id="265"/>
            <p14:sldId id="323"/>
            <p14:sldId id="314"/>
            <p14:sldId id="320"/>
            <p14:sldId id="293"/>
            <p14:sldId id="835"/>
            <p14:sldId id="836"/>
            <p14:sldId id="837"/>
            <p14:sldId id="692"/>
            <p14:sldId id="860"/>
            <p14:sldId id="838"/>
            <p14:sldId id="266"/>
          </p14:sldIdLst>
        </p14:section>
        <p14:section name="Intro to ROS" id="{90210F2D-5795-054C-9836-CDD4575C5B23}">
          <p14:sldIdLst>
            <p14:sldId id="876"/>
            <p14:sldId id="863"/>
            <p14:sldId id="862"/>
            <p14:sldId id="861"/>
            <p14:sldId id="864"/>
            <p14:sldId id="865"/>
            <p14:sldId id="866"/>
            <p14:sldId id="867"/>
            <p14:sldId id="868"/>
            <p14:sldId id="869"/>
            <p14:sldId id="870"/>
            <p14:sldId id="871"/>
            <p14:sldId id="872"/>
            <p14:sldId id="875"/>
            <p14:sldId id="874"/>
            <p14:sldId id="873"/>
            <p14:sldId id="311"/>
            <p14:sldId id="859"/>
            <p14:sldId id="855"/>
            <p14:sldId id="270"/>
            <p14:sldId id="856"/>
            <p14:sldId id="849"/>
            <p14:sldId id="843"/>
            <p14:sldId id="845"/>
            <p14:sldId id="840"/>
            <p14:sldId id="851"/>
            <p14:sldId id="846"/>
            <p14:sldId id="857"/>
            <p14:sldId id="272"/>
            <p14:sldId id="8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3"/>
    <p:restoredTop sz="81604"/>
  </p:normalViewPr>
  <p:slideViewPr>
    <p:cSldViewPr snapToGrid="0">
      <p:cViewPr varScale="1">
        <p:scale>
          <a:sx n="101" d="100"/>
          <a:sy n="101" d="100"/>
        </p:scale>
        <p:origin x="11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1:45:38.276" v="17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1:44:12.845" v="7" actId="20577"/>
        <pc:sldMkLst>
          <pc:docMk/>
          <pc:sldMk cId="176264534" sldId="260"/>
        </pc:sldMkLst>
      </pc:sldChg>
      <pc:sldChg chg="modNotesTx">
        <pc:chgData name="Daniele Gammelli" userId="292b8a31-f1ba-4b4c-b196-a231dc095d13" providerId="ADAL" clId="{6E670754-AB6A-5789-AA0A-6F6FD9CE3EEA}" dt="2026-08-13T21:44:14.496" v="8" actId="20577"/>
        <pc:sldMkLst>
          <pc:docMk/>
          <pc:sldMk cId="1855559407" sldId="264"/>
        </pc:sldMkLst>
      </pc:sldChg>
      <pc:sldChg chg="modNotesTx">
        <pc:chgData name="Daniele Gammelli" userId="292b8a31-f1ba-4b4c-b196-a231dc095d13" providerId="ADAL" clId="{6E670754-AB6A-5789-AA0A-6F6FD9CE3EEA}" dt="2026-08-13T21:44:55.152" v="9" actId="20577"/>
        <pc:sldMkLst>
          <pc:docMk/>
          <pc:sldMk cId="1156753788" sldId="265"/>
        </pc:sldMkLst>
      </pc:sldChg>
      <pc:sldChg chg="modNotesTx">
        <pc:chgData name="Daniele Gammelli" userId="292b8a31-f1ba-4b4c-b196-a231dc095d13" providerId="ADAL" clId="{6E670754-AB6A-5789-AA0A-6F6FD9CE3EEA}" dt="2026-08-13T21:45:36.357" v="16" actId="20577"/>
        <pc:sldMkLst>
          <pc:docMk/>
          <pc:sldMk cId="2821654299" sldId="311"/>
        </pc:sldMkLst>
      </pc:sldChg>
      <pc:sldChg chg="modNotesTx">
        <pc:chgData name="Daniele Gammelli" userId="292b8a31-f1ba-4b4c-b196-a231dc095d13" providerId="ADAL" clId="{6E670754-AB6A-5789-AA0A-6F6FD9CE3EEA}" dt="2026-08-13T21:45:02.554" v="11" actId="20577"/>
        <pc:sldMkLst>
          <pc:docMk/>
          <pc:sldMk cId="4123545881" sldId="320"/>
        </pc:sldMkLst>
      </pc:sldChg>
      <pc:sldChg chg="modNotesTx">
        <pc:chgData name="Daniele Gammelli" userId="292b8a31-f1ba-4b4c-b196-a231dc095d13" providerId="ADAL" clId="{6E670754-AB6A-5789-AA0A-6F6FD9CE3EEA}" dt="2026-08-13T21:44:56.937" v="10" actId="20577"/>
        <pc:sldMkLst>
          <pc:docMk/>
          <pc:sldMk cId="4137630247" sldId="323"/>
        </pc:sldMkLst>
      </pc:sldChg>
      <pc:sldChg chg="modNotesTx">
        <pc:chgData name="Daniele Gammelli" userId="292b8a31-f1ba-4b4c-b196-a231dc095d13" providerId="ADAL" clId="{6E670754-AB6A-5789-AA0A-6F6FD9CE3EEA}" dt="2026-08-13T21:43:48.078" v="0" actId="20577"/>
        <pc:sldMkLst>
          <pc:docMk/>
          <pc:sldMk cId="1682219190" sldId="325"/>
        </pc:sldMkLst>
      </pc:sldChg>
      <pc:sldChg chg="modNotesTx">
        <pc:chgData name="Daniele Gammelli" userId="292b8a31-f1ba-4b4c-b196-a231dc095d13" providerId="ADAL" clId="{6E670754-AB6A-5789-AA0A-6F6FD9CE3EEA}" dt="2026-08-13T21:43:50.055" v="1" actId="20577"/>
        <pc:sldMkLst>
          <pc:docMk/>
          <pc:sldMk cId="2274738763" sldId="326"/>
        </pc:sldMkLst>
      </pc:sldChg>
      <pc:sldChg chg="modNotesTx">
        <pc:chgData name="Daniele Gammelli" userId="292b8a31-f1ba-4b4c-b196-a231dc095d13" providerId="ADAL" clId="{6E670754-AB6A-5789-AA0A-6F6FD9CE3EEA}" dt="2026-08-13T21:43:51.862" v="2" actId="20577"/>
        <pc:sldMkLst>
          <pc:docMk/>
          <pc:sldMk cId="2550698052" sldId="401"/>
        </pc:sldMkLst>
      </pc:sldChg>
      <pc:sldChg chg="modNotesTx">
        <pc:chgData name="Daniele Gammelli" userId="292b8a31-f1ba-4b4c-b196-a231dc095d13" providerId="ADAL" clId="{6E670754-AB6A-5789-AA0A-6F6FD9CE3EEA}" dt="2026-08-13T21:45:14.941" v="15" actId="20577"/>
        <pc:sldMkLst>
          <pc:docMk/>
          <pc:sldMk cId="685538979" sldId="692"/>
        </pc:sldMkLst>
      </pc:sldChg>
      <pc:sldChg chg="modNotesTx">
        <pc:chgData name="Daniele Gammelli" userId="292b8a31-f1ba-4b4c-b196-a231dc095d13" providerId="ADAL" clId="{6E670754-AB6A-5789-AA0A-6F6FD9CE3EEA}" dt="2026-08-13T21:43:53.450" v="3" actId="20577"/>
        <pc:sldMkLst>
          <pc:docMk/>
          <pc:sldMk cId="3639872167" sldId="706"/>
        </pc:sldMkLst>
      </pc:sldChg>
      <pc:sldChg chg="modNotesTx">
        <pc:chgData name="Daniele Gammelli" userId="292b8a31-f1ba-4b4c-b196-a231dc095d13" providerId="ADAL" clId="{6E670754-AB6A-5789-AA0A-6F6FD9CE3EEA}" dt="2026-08-13T21:43:55.449" v="4" actId="20577"/>
        <pc:sldMkLst>
          <pc:docMk/>
          <pc:sldMk cId="3934476721" sldId="707"/>
        </pc:sldMkLst>
      </pc:sldChg>
      <pc:sldChg chg="modNotesTx">
        <pc:chgData name="Daniele Gammelli" userId="292b8a31-f1ba-4b4c-b196-a231dc095d13" providerId="ADAL" clId="{6E670754-AB6A-5789-AA0A-6F6FD9CE3EEA}" dt="2026-08-13T21:44:04.316" v="5" actId="20577"/>
        <pc:sldMkLst>
          <pc:docMk/>
          <pc:sldMk cId="222409428" sldId="708"/>
        </pc:sldMkLst>
      </pc:sldChg>
      <pc:sldChg chg="modNotesTx">
        <pc:chgData name="Daniele Gammelli" userId="292b8a31-f1ba-4b4c-b196-a231dc095d13" providerId="ADAL" clId="{6E670754-AB6A-5789-AA0A-6F6FD9CE3EEA}" dt="2026-08-13T21:44:09.642" v="6" actId="20577"/>
        <pc:sldMkLst>
          <pc:docMk/>
          <pc:sldMk cId="1909329476" sldId="710"/>
        </pc:sldMkLst>
      </pc:sldChg>
      <pc:sldChg chg="modNotesTx">
        <pc:chgData name="Daniele Gammelli" userId="292b8a31-f1ba-4b4c-b196-a231dc095d13" providerId="ADAL" clId="{6E670754-AB6A-5789-AA0A-6F6FD9CE3EEA}" dt="2026-08-13T21:45:08.357" v="12" actId="20577"/>
        <pc:sldMkLst>
          <pc:docMk/>
          <pc:sldMk cId="3659251843" sldId="835"/>
        </pc:sldMkLst>
      </pc:sldChg>
      <pc:sldChg chg="modNotesTx">
        <pc:chgData name="Daniele Gammelli" userId="292b8a31-f1ba-4b4c-b196-a231dc095d13" providerId="ADAL" clId="{6E670754-AB6A-5789-AA0A-6F6FD9CE3EEA}" dt="2026-08-13T21:45:10.501" v="13" actId="20577"/>
        <pc:sldMkLst>
          <pc:docMk/>
          <pc:sldMk cId="1854334442" sldId="836"/>
        </pc:sldMkLst>
      </pc:sldChg>
      <pc:sldChg chg="modNotesTx">
        <pc:chgData name="Daniele Gammelli" userId="292b8a31-f1ba-4b4c-b196-a231dc095d13" providerId="ADAL" clId="{6E670754-AB6A-5789-AA0A-6F6FD9CE3EEA}" dt="2026-08-13T21:45:12.557" v="14" actId="20577"/>
        <pc:sldMkLst>
          <pc:docMk/>
          <pc:sldMk cId="1461312785" sldId="837"/>
        </pc:sldMkLst>
      </pc:sldChg>
      <pc:sldChg chg="modNotesTx">
        <pc:chgData name="Daniele Gammelli" userId="292b8a31-f1ba-4b4c-b196-a231dc095d13" providerId="ADAL" clId="{6E670754-AB6A-5789-AA0A-6F6FD9CE3EEA}" dt="2026-08-13T21:45:38.276" v="17" actId="20577"/>
        <pc:sldMkLst>
          <pc:docMk/>
          <pc:sldMk cId="292808045" sldId="8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25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046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02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56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97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16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97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97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96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53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3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824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584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8457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323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8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4373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574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283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507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093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77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B99C-E95E-454A-8541-52414DF5320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2F3F169D-91F6-493E-1CF3-53E16934E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7845-F457-3345-97FE-653DDEF23DB5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8C93A74-97E6-1209-FDB1-7C6E2D362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E8CBADD-DF57-CEEB-154C-282732B76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3C39D-04F2-A44B-81D9-688ACBCAD9D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A91A-8E5F-B74F-8313-EF670DA0E825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35A3A-EFBA-4D40-8B3A-5C4CAA35F93E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F4D13-3D15-244A-B9FD-70C2C5801865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77E7-6069-684B-88B5-61A49AF68C26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FED95-28B2-D544-9611-16E3E1B838E8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12A8-3A47-C748-B1B9-7FCAA212294C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CCE3-8735-FC45-92E1-19E3A31721C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116F0-A659-7746-8280-EEE86BB876D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D8782-EF8F-824A-8811-89A4DCC0497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174A | Lecture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stanfordasl.github.io/PoRA-I/aa174a_aut2324/pdfs/pre_knowledge_assessment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zFc2iv9EfsN6YHrn9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stanfordasl.github.io/PoRA-I/aa174a_aut2526/" TargetMode="External"/><Relationship Id="rId7" Type="http://schemas.openxmlformats.org/officeDocument/2006/relationships/hyperlink" Target="mailto:aa174a-aut2526-staff@lists.stanford.edu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radescope.com/courses/1137718" TargetMode="External"/><Relationship Id="rId5" Type="http://schemas.openxmlformats.org/officeDocument/2006/relationships/hyperlink" Target="https://edstem.org/us/courses/87236/discussion/" TargetMode="External"/><Relationship Id="rId4" Type="http://schemas.openxmlformats.org/officeDocument/2006/relationships/hyperlink" Target="https://canvas.stanford.edu/courses/214652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media" Target="../media/media3.mp4"/><Relationship Id="rId7" Type="http://schemas.openxmlformats.org/officeDocument/2006/relationships/image" Target="../media/image4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Relationship Id="rId9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cars.stanford.edu/" TargetMode="External"/><Relationship Id="rId3" Type="http://schemas.openxmlformats.org/officeDocument/2006/relationships/image" Target="../media/image49.jpeg"/><Relationship Id="rId7" Type="http://schemas.openxmlformats.org/officeDocument/2006/relationships/hyperlink" Target="https://research.nvidia.com/labs/avg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6.png"/><Relationship Id="rId7" Type="http://schemas.openxmlformats.org/officeDocument/2006/relationships/hyperlink" Target="https://github.com/IMRCLab/crazyswarm2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ros-drivers/velodyne/tree/ros2" TargetMode="External"/><Relationship Id="rId5" Type="http://schemas.openxmlformats.org/officeDocument/2006/relationships/hyperlink" Target="https://github.com/ROBOTIS-GIT/turtlebot3/tree/ros2" TargetMode="External"/><Relationship Id="rId4" Type="http://schemas.openxmlformats.org/officeDocument/2006/relationships/image" Target="../media/image57.png"/><Relationship Id="rId9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6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zIGlb2bFlw?feature=oembed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gX7yzyfQ6E?feature=oembed" TargetMode="External"/><Relationship Id="rId4" Type="http://schemas.openxmlformats.org/officeDocument/2006/relationships/image" Target="../media/image6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L2IgFbrvOM?feature=oembed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Lxf72OZ3JY?feature=oembed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gif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ros-drivers/joystick_drivers" TargetMode="External"/><Relationship Id="rId3" Type="http://schemas.openxmlformats.org/officeDocument/2006/relationships/image" Target="../media/image82.jpeg"/><Relationship Id="rId7" Type="http://schemas.openxmlformats.org/officeDocument/2006/relationships/hyperlink" Target="https://github.com/ros-drivers/velodyne/tree/ros2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ROBOTIS-GIT/turtlebot3/tree/ros2" TargetMode="External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hyperlink" Target="https://github.com/IMRCLab/crazyswarm2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azebosim/ros_gz" TargetMode="External"/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2.xml"/><Relationship Id="rId5" Type="http://schemas.openxmlformats.org/officeDocument/2006/relationships/hyperlink" Target="git@github.com:SteveMacenski/slam_toolbox.git" TargetMode="External"/><Relationship Id="rId4" Type="http://schemas.openxmlformats.org/officeDocument/2006/relationships/image" Target="../media/image83.gi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gi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Principles of Robot Autonomy 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Course overview, intro to robotic systems and ROS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automation</a:t>
            </a:r>
            <a:r>
              <a:rPr lang="is-IS"/>
              <a:t>…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5410" y="1573418"/>
            <a:ext cx="7361181" cy="4902200"/>
          </a:xfrm>
          <a:prstGeom prst="rect">
            <a:avLst/>
          </a:prstGeom>
        </p:spPr>
      </p:pic>
      <p:pic>
        <p:nvPicPr>
          <p:cNvPr id="3074" name="Picture 2" descr="Small three-door car with door mirrors">
            <a:extLst>
              <a:ext uri="{FF2B5EF4-FFF2-40B4-BE49-F238E27FC236}">
                <a16:creationId xmlns:a16="http://schemas.microsoft.com/office/drawing/2014/main" id="{11D0920F-75AC-A76E-9C43-0A7AB4627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1027906"/>
            <a:ext cx="3245717" cy="2201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21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…to autonomy</a:t>
            </a:r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6B17E5-8458-9441-9A23-B7FD4667D5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57" t="15417" r="3880" b="10297"/>
          <a:stretch/>
        </p:blipFill>
        <p:spPr>
          <a:xfrm>
            <a:off x="838200" y="1835443"/>
            <a:ext cx="4114800" cy="25258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BB9E13B-2B8A-8E44-B625-7FB828BFD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542" y="2016484"/>
            <a:ext cx="2127890" cy="2127890"/>
          </a:xfrm>
          <a:prstGeom prst="rect">
            <a:avLst/>
          </a:prstGeom>
        </p:spPr>
      </p:pic>
      <p:pic>
        <p:nvPicPr>
          <p:cNvPr id="7" name="Picture 6" descr="A picture containing electronics, camera&#10;&#10;Description automatically generated">
            <a:extLst>
              <a:ext uri="{FF2B5EF4-FFF2-40B4-BE49-F238E27FC236}">
                <a16:creationId xmlns:a16="http://schemas.microsoft.com/office/drawing/2014/main" id="{B2FF6FDF-23EE-C34B-A62A-ACB9AF640E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3750" y="4376841"/>
            <a:ext cx="2273820" cy="2273820"/>
          </a:xfrm>
          <a:prstGeom prst="rect">
            <a:avLst/>
          </a:prstGeom>
        </p:spPr>
      </p:pic>
      <p:pic>
        <p:nvPicPr>
          <p:cNvPr id="12" name="Content Placeholder 11" descr="A picture containing person&#10;&#10;Description automatically generated">
            <a:extLst>
              <a:ext uri="{FF2B5EF4-FFF2-40B4-BE49-F238E27FC236}">
                <a16:creationId xmlns:a16="http://schemas.microsoft.com/office/drawing/2014/main" id="{05476D2B-8E00-AF75-494F-042587416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7525974" y="1812839"/>
            <a:ext cx="3827516" cy="2548440"/>
          </a:xfrm>
        </p:spPr>
      </p:pic>
      <p:pic>
        <p:nvPicPr>
          <p:cNvPr id="1030" name="Picture 6" descr="Boston Dynamics' Spot Robot Dog Goes on Sale - IEEE Spectrum">
            <a:extLst>
              <a:ext uri="{FF2B5EF4-FFF2-40B4-BE49-F238E27FC236}">
                <a16:creationId xmlns:a16="http://schemas.microsoft.com/office/drawing/2014/main" id="{224BFCA3-65DD-1B2C-E075-98CD70219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449882"/>
            <a:ext cx="2836985" cy="212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 truly special delivery.">
            <a:extLst>
              <a:ext uri="{FF2B5EF4-FFF2-40B4-BE49-F238E27FC236}">
                <a16:creationId xmlns:a16="http://schemas.microsoft.com/office/drawing/2014/main" id="{2ADCF3FE-C928-A7BF-87E0-3E5843D5F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507" y="4449883"/>
            <a:ext cx="2836983" cy="212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748F7D2-4FDB-18AF-8579-D6B5CB9ABE79}"/>
              </a:ext>
            </a:extLst>
          </p:cNvPr>
          <p:cNvSpPr txBox="1"/>
          <p:nvPr/>
        </p:nvSpPr>
        <p:spPr>
          <a:xfrm>
            <a:off x="791912" y="1443507"/>
            <a:ext cx="2391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Waymo Self-Driving Car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5ACD59-54B9-5693-7BCC-90F4C0F9738A}"/>
              </a:ext>
            </a:extLst>
          </p:cNvPr>
          <p:cNvSpPr txBox="1"/>
          <p:nvPr/>
        </p:nvSpPr>
        <p:spPr>
          <a:xfrm>
            <a:off x="8352158" y="1456599"/>
            <a:ext cx="2175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Apollo Robot at MPI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144D40-AA1B-4628-64C0-A68334CE2D11}"/>
              </a:ext>
            </a:extLst>
          </p:cNvPr>
          <p:cNvSpPr txBox="1"/>
          <p:nvPr/>
        </p:nvSpPr>
        <p:spPr>
          <a:xfrm>
            <a:off x="791912" y="6265767"/>
            <a:ext cx="2919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Boston Dynamics – Spot Mini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AED852-0CB3-D7F4-C29E-619E9C6D4021}"/>
              </a:ext>
            </a:extLst>
          </p:cNvPr>
          <p:cNvSpPr txBox="1"/>
          <p:nvPr/>
        </p:nvSpPr>
        <p:spPr>
          <a:xfrm>
            <a:off x="8516197" y="6224319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Zipline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F3E98E-7945-CFC4-7905-766A524B7355}"/>
              </a:ext>
            </a:extLst>
          </p:cNvPr>
          <p:cNvSpPr txBox="1"/>
          <p:nvPr/>
        </p:nvSpPr>
        <p:spPr>
          <a:xfrm>
            <a:off x="6010292" y="4461673"/>
            <a:ext cx="1728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/>
              <a:t>Astrobee</a:t>
            </a:r>
            <a:r>
              <a:rPr lang="en-US"/>
              <a:t> - NASA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B90B5E-9C8B-1B45-2163-93DADE31EC87}"/>
              </a:ext>
            </a:extLst>
          </p:cNvPr>
          <p:cNvSpPr txBox="1"/>
          <p:nvPr/>
        </p:nvSpPr>
        <p:spPr>
          <a:xfrm>
            <a:off x="4680278" y="1443507"/>
            <a:ext cx="3118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Intuitive DaVinci Surgical Robot</a:t>
            </a:r>
          </a:p>
        </p:txBody>
      </p:sp>
    </p:spTree>
    <p:extLst>
      <p:ext uri="{BB962C8B-B14F-4D97-AF65-F5344CB8AC3E}">
        <p14:creationId xmlns:p14="http://schemas.microsoft.com/office/powerpoint/2010/main" val="2274738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014571" y="318770"/>
            <a:ext cx="10139997" cy="6592738"/>
            <a:chOff x="1014571" y="318770"/>
            <a:chExt cx="10139997" cy="659273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7431" y="365125"/>
              <a:ext cx="10117137" cy="6546383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014571" y="318770"/>
              <a:ext cx="2322989" cy="379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0698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0B34A-958B-D744-A945-F456306AA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E4825-A7AF-3B49-BE5A-D05C2124D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ACD3C7-6A62-E040-8D51-DA2B35568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3" y="310896"/>
            <a:ext cx="10118253" cy="654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872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D0655-023A-4041-86DF-306DAF7B4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05901-682E-4542-ADBC-F64FF55B0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C71388-26C0-364B-87AA-0A66866A3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4" y="310896"/>
            <a:ext cx="10118252" cy="654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476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365125"/>
            <a:ext cx="989214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732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365125"/>
            <a:ext cx="9892146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7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365125"/>
            <a:ext cx="9892146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34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D2847-537D-AC4E-B4D5-86E5A4B13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0FEFB-6408-AB4E-A6DA-55FE75471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35EBCF-671C-8749-A14F-3E42C8F80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365125"/>
            <a:ext cx="989214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923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D2847-537D-AC4E-B4D5-86E5A4B13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0FEFB-6408-AB4E-A6DA-55FE75471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1D9A60-1761-454D-A62A-841F7ECAA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365125"/>
            <a:ext cx="989214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845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D2847-537D-AC4E-B4D5-86E5A4B13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0FEFB-6408-AB4E-A6DA-55FE75471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255246-3A2C-EE4D-82E6-3061246CF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365125"/>
            <a:ext cx="989214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36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D2847-537D-AC4E-B4D5-86E5A4B13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0FEFB-6408-AB4E-A6DA-55FE75471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6F77F7-A69E-2E41-96E8-2969968D8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365125"/>
            <a:ext cx="989214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564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E658D-BE54-2A45-902C-F781FB485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DB119-8F28-364B-B306-7406CA8BB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8372A6-05B8-1C42-A04E-6682976B9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365125"/>
            <a:ext cx="989214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17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0BB86-E36A-C340-AAE4-ADE0AA6E9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671C6-F237-754D-B5D9-B5EF00530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96CA26-E48F-EA41-8DED-C7E210F85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365125"/>
            <a:ext cx="989214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81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CE8F7-7877-5649-BA30-7F104203C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88F01-8C9A-F74F-A866-9730BB9A8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4DA68B-FDE1-164C-89EF-D3FDCA108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365125"/>
            <a:ext cx="989214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991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7CCA3-6093-814A-9A4B-D135C8223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9D22F-4B70-3640-9C0A-96C5509BA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0041CF-3205-6442-A825-91F8AB3C9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365125"/>
            <a:ext cx="989214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02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32430-7244-D641-84E1-2F34B1589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43558-5C1C-1349-ADA4-09DB4C3BB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114B15-56A4-7044-B0BC-333CE2EEB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365125"/>
            <a:ext cx="989214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085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42BDC-B235-0749-A871-D1B570355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84D70-CEEC-614C-AE28-0ADE919F9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9346A7-34D8-C745-9277-72A31F8E2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7" y="365125"/>
            <a:ext cx="989214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14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7B6C3-1F11-D144-82E1-F37D72161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FB2DB-2B3A-A64E-9948-85A730432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CFFF51-BAF0-ED49-8100-45BD337CD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927" y="365125"/>
            <a:ext cx="989214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09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19456-8A13-8BCE-1204-F42D43D97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2A7BF-4B0A-26F2-0229-D8770340B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picture containing text, indoor, screenshot&#10;&#10;Description automatically generated">
            <a:extLst>
              <a:ext uri="{FF2B5EF4-FFF2-40B4-BE49-F238E27FC236}">
                <a16:creationId xmlns:a16="http://schemas.microsoft.com/office/drawing/2014/main" id="{744FBF6D-7471-16BD-DFDD-67CA943A4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640" y="-11741"/>
            <a:ext cx="10840720" cy="686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41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15CA5-9A98-07FB-1B10-B8F994D8A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E6633-5FC4-77B7-8449-E684C7893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Restore-L_ConOps_Oct2017">
            <a:hlinkClick r:id="" action="ppaction://media"/>
            <a:extLst>
              <a:ext uri="{FF2B5EF4-FFF2-40B4-BE49-F238E27FC236}">
                <a16:creationId xmlns:a16="http://schemas.microsoft.com/office/drawing/2014/main" id="{C83180D0-10F2-8D44-F694-B7992AB772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97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2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To learn the </a:t>
            </a: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theoretical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algorithmic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, and </a:t>
            </a: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implementation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aspects of main techniques for robot autonomy. Specifically, the student will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Gain a fundamental knowledge of the “autonomy stack” 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Be able to apply such knowledge in applications using ROS</a:t>
            </a:r>
          </a:p>
        </p:txBody>
      </p:sp>
    </p:spTree>
    <p:extLst>
      <p:ext uri="{BB962C8B-B14F-4D97-AF65-F5344CB8AC3E}">
        <p14:creationId xmlns:p14="http://schemas.microsoft.com/office/powerpoint/2010/main" val="176264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see-think-act cycle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593" y="1537546"/>
            <a:ext cx="9990814" cy="499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59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16804-2DCD-E830-AA0A-2EC21678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See-think-act cycle for AVs</a:t>
            </a:r>
          </a:p>
        </p:txBody>
      </p:sp>
      <p:pic>
        <p:nvPicPr>
          <p:cNvPr id="6" name="Picture 5" descr="A picture containing outdoor, road, car, building&#10;&#10;Description automatically generated">
            <a:extLst>
              <a:ext uri="{FF2B5EF4-FFF2-40B4-BE49-F238E27FC236}">
                <a16:creationId xmlns:a16="http://schemas.microsoft.com/office/drawing/2014/main" id="{9EE0015A-D973-AB96-37C3-875501C36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986" y="4121808"/>
            <a:ext cx="4267096" cy="2472900"/>
          </a:xfrm>
          <a:prstGeom prst="rect">
            <a:avLst/>
          </a:prstGeom>
        </p:spPr>
      </p:pic>
      <p:pic>
        <p:nvPicPr>
          <p:cNvPr id="7" name="Picture 6" descr="A picture containing building, driving, light, playing&#10;&#10;Description automatically generated">
            <a:extLst>
              <a:ext uri="{FF2B5EF4-FFF2-40B4-BE49-F238E27FC236}">
                <a16:creationId xmlns:a16="http://schemas.microsoft.com/office/drawing/2014/main" id="{A13E43B1-7DB0-85B5-1A54-B3C77854A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9092" y="1419775"/>
            <a:ext cx="4273816" cy="249305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B016972-5878-C221-F922-8B265A19F2BF}"/>
              </a:ext>
            </a:extLst>
          </p:cNvPr>
          <p:cNvGrpSpPr/>
          <p:nvPr/>
        </p:nvGrpSpPr>
        <p:grpSpPr>
          <a:xfrm>
            <a:off x="838200" y="4108369"/>
            <a:ext cx="4273816" cy="2486339"/>
            <a:chOff x="745135" y="4006536"/>
            <a:chExt cx="4273816" cy="2486339"/>
          </a:xfrm>
        </p:grpSpPr>
        <p:pic>
          <p:nvPicPr>
            <p:cNvPr id="9" name="Picture 8" descr="A picture containing outdoor, green, person, playing&#10;&#10;Description automatically generated">
              <a:extLst>
                <a:ext uri="{FF2B5EF4-FFF2-40B4-BE49-F238E27FC236}">
                  <a16:creationId xmlns:a16="http://schemas.microsoft.com/office/drawing/2014/main" id="{C25CFBA8-692C-378F-BA02-9CEEB26EB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5135" y="4006536"/>
              <a:ext cx="4260376" cy="2486339"/>
            </a:xfrm>
            <a:prstGeom prst="rect">
              <a:avLst/>
            </a:prstGeom>
          </p:spPr>
        </p:pic>
        <p:pic>
          <p:nvPicPr>
            <p:cNvPr id="10" name="Picture 9" descr="A picture containing building, driving, light, playing&#10;&#10;Description automatically generated">
              <a:extLst>
                <a:ext uri="{FF2B5EF4-FFF2-40B4-BE49-F238E27FC236}">
                  <a16:creationId xmlns:a16="http://schemas.microsoft.com/office/drawing/2014/main" id="{BA756DA3-33C6-E127-8AD6-342060BF72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67446"/>
            <a:stretch/>
          </p:blipFill>
          <p:spPr>
            <a:xfrm>
              <a:off x="745135" y="5681272"/>
              <a:ext cx="4273816" cy="811603"/>
            </a:xfrm>
            <a:prstGeom prst="rect">
              <a:avLst/>
            </a:prstGeom>
          </p:spPr>
        </p:pic>
      </p:grpSp>
      <p:sp>
        <p:nvSpPr>
          <p:cNvPr id="11" name="Bent Arrow 10">
            <a:extLst>
              <a:ext uri="{FF2B5EF4-FFF2-40B4-BE49-F238E27FC236}">
                <a16:creationId xmlns:a16="http://schemas.microsoft.com/office/drawing/2014/main" id="{58C5C72B-F258-CC65-B20C-905193D16B09}"/>
              </a:ext>
            </a:extLst>
          </p:cNvPr>
          <p:cNvSpPr/>
          <p:nvPr/>
        </p:nvSpPr>
        <p:spPr>
          <a:xfrm>
            <a:off x="1871074" y="2161427"/>
            <a:ext cx="1492623" cy="1411941"/>
          </a:xfrm>
          <a:prstGeom prst="bentArrow">
            <a:avLst>
              <a:gd name="adj1" fmla="val 11667"/>
              <a:gd name="adj2" fmla="val 25000"/>
              <a:gd name="adj3" fmla="val 23095"/>
              <a:gd name="adj4" fmla="val 43750"/>
            </a:avLst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ent Arrow 11">
            <a:extLst>
              <a:ext uri="{FF2B5EF4-FFF2-40B4-BE49-F238E27FC236}">
                <a16:creationId xmlns:a16="http://schemas.microsoft.com/office/drawing/2014/main" id="{386E09BC-90CD-E4D2-587F-6534A8859528}"/>
              </a:ext>
            </a:extLst>
          </p:cNvPr>
          <p:cNvSpPr/>
          <p:nvPr/>
        </p:nvSpPr>
        <p:spPr>
          <a:xfrm rot="5400000">
            <a:off x="8787962" y="2424590"/>
            <a:ext cx="1492623" cy="1411941"/>
          </a:xfrm>
          <a:prstGeom prst="bentArrow">
            <a:avLst>
              <a:gd name="adj1" fmla="val 11667"/>
              <a:gd name="adj2" fmla="val 25000"/>
              <a:gd name="adj3" fmla="val 23095"/>
              <a:gd name="adj4" fmla="val 43750"/>
            </a:avLst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D6BB83-2716-6D6C-8AEF-1E9067E99E17}"/>
              </a:ext>
            </a:extLst>
          </p:cNvPr>
          <p:cNvGrpSpPr/>
          <p:nvPr/>
        </p:nvGrpSpPr>
        <p:grpSpPr>
          <a:xfrm>
            <a:off x="5349689" y="4279812"/>
            <a:ext cx="1655737" cy="1512444"/>
            <a:chOff x="5349689" y="4352790"/>
            <a:chExt cx="1655737" cy="1512444"/>
          </a:xfrm>
        </p:grpSpPr>
        <p:sp>
          <p:nvSpPr>
            <p:cNvPr id="14" name="Bent Arrow 13">
              <a:extLst>
                <a:ext uri="{FF2B5EF4-FFF2-40B4-BE49-F238E27FC236}">
                  <a16:creationId xmlns:a16="http://schemas.microsoft.com/office/drawing/2014/main" id="{B4F2C6EA-42DD-2C01-1608-532D48D6A762}"/>
                </a:ext>
              </a:extLst>
            </p:cNvPr>
            <p:cNvSpPr/>
            <p:nvPr/>
          </p:nvSpPr>
          <p:spPr>
            <a:xfrm rot="10800000">
              <a:off x="5349689" y="4453293"/>
              <a:ext cx="1492623" cy="1411941"/>
            </a:xfrm>
            <a:prstGeom prst="bentArrow">
              <a:avLst>
                <a:gd name="adj1" fmla="val 11667"/>
                <a:gd name="adj2" fmla="val 25000"/>
                <a:gd name="adj3" fmla="val 23095"/>
                <a:gd name="adj4" fmla="val 0"/>
              </a:avLst>
            </a:prstGeom>
            <a:solidFill>
              <a:srgbClr val="96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4A2290A-40DE-AED8-681A-38C678414718}"/>
                </a:ext>
              </a:extLst>
            </p:cNvPr>
            <p:cNvSpPr/>
            <p:nvPr/>
          </p:nvSpPr>
          <p:spPr>
            <a:xfrm>
              <a:off x="6667777" y="4352790"/>
              <a:ext cx="337649" cy="10757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4BD15C8-B52C-7BB3-2BB6-A66B7626642F}"/>
              </a:ext>
            </a:extLst>
          </p:cNvPr>
          <p:cNvSpPr txBox="1"/>
          <p:nvPr/>
        </p:nvSpPr>
        <p:spPr>
          <a:xfrm>
            <a:off x="838200" y="3690920"/>
            <a:ext cx="8541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latin typeface="Source Sans Pro" panose="020B0503030403020204" pitchFamily="34" charset="0"/>
                <a:ea typeface="Source Sans Pro" panose="020B0503030403020204" pitchFamily="34" charset="0"/>
              </a:rPr>
              <a:t>See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52F1FF-1D6D-37E0-5C60-7EB0BEE4D46E}"/>
              </a:ext>
            </a:extLst>
          </p:cNvPr>
          <p:cNvSpPr txBox="1"/>
          <p:nvPr/>
        </p:nvSpPr>
        <p:spPr>
          <a:xfrm>
            <a:off x="7310219" y="1018624"/>
            <a:ext cx="10336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latin typeface="Source Sans Pro" panose="020B0503030403020204" pitchFamily="34" charset="0"/>
                <a:ea typeface="Source Sans Pro" panose="020B0503030403020204" pitchFamily="34" charset="0"/>
              </a:rPr>
              <a:t>Think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F49B96-4341-48D9-26B5-C01C3B6E0F43}"/>
              </a:ext>
            </a:extLst>
          </p:cNvPr>
          <p:cNvSpPr txBox="1"/>
          <p:nvPr/>
        </p:nvSpPr>
        <p:spPr>
          <a:xfrm>
            <a:off x="10422251" y="3727816"/>
            <a:ext cx="10336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latin typeface="Source Sans Pro" panose="020B0503030403020204" pitchFamily="34" charset="0"/>
                <a:ea typeface="Source Sans Pro" panose="020B0503030403020204" pitchFamily="34" charset="0"/>
              </a:rPr>
              <a:t>Act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43C42E-CCC2-9682-61F2-D7F0AAC70E60}"/>
              </a:ext>
            </a:extLst>
          </p:cNvPr>
          <p:cNvSpPr/>
          <p:nvPr/>
        </p:nvSpPr>
        <p:spPr>
          <a:xfrm rot="10800000" flipV="1">
            <a:off x="10538272" y="6626368"/>
            <a:ext cx="18353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latin typeface="Source Sans Pro" panose="020B0503030403020204" pitchFamily="34" charset="0"/>
                <a:ea typeface="Source Sans Pro" panose="020B0503030403020204" pitchFamily="34" charset="0"/>
              </a:rPr>
              <a:t>Waymo report, 2020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2BCF538-6D2E-6D1F-AE1C-9DF5DBEF4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3038" y="420157"/>
            <a:ext cx="2766019" cy="17353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>
                <a:solidFill>
                  <a:srgbClr val="C00000"/>
                </a:solidFill>
              </a:rPr>
              <a:t>Note</a:t>
            </a:r>
            <a:r>
              <a:rPr lang="en-US" sz="2400"/>
              <a:t>: other architectures are possible and subject of active R&amp;D!</a:t>
            </a:r>
          </a:p>
        </p:txBody>
      </p:sp>
    </p:spTree>
    <p:extLst>
      <p:ext uri="{BB962C8B-B14F-4D97-AF65-F5344CB8AC3E}">
        <p14:creationId xmlns:p14="http://schemas.microsoft.com/office/powerpoint/2010/main" val="317127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Course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3351"/>
            <a:ext cx="9003224" cy="5321301"/>
          </a:xfrm>
        </p:spPr>
        <p:txBody>
          <a:bodyPr>
            <a:norm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Four main topics: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Robot Operating System (week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Controls &amp; Motion Planning (weeks 2-4) -- </a:t>
            </a: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act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Perception (weeks 5-8) -- </a:t>
            </a: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see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State Estimation, Localization &amp; SLAM (weeks 8-11) -- </a:t>
            </a: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think</a:t>
            </a:r>
            <a:endParaRPr lang="en-US" sz="10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Extensive use of the Robot Operating System (ROS)</a:t>
            </a:r>
          </a:p>
          <a:p>
            <a:pPr lvl="1"/>
            <a:endParaRPr lang="en-US" sz="10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Requirements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CS 106A or equivalent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CME 100 or equivalent (for calculus, linear algebra)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CME 102 or equivalent (for differential equations)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CME 106 or equivalent (for probability theory)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See also the 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  <a:hlinkClick r:id="rId3"/>
              </a:rPr>
              <a:t>pre-knowledge quiz 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on the course website</a:t>
            </a:r>
          </a:p>
        </p:txBody>
      </p:sp>
    </p:spTree>
    <p:extLst>
      <p:ext uri="{BB962C8B-B14F-4D97-AF65-F5344CB8AC3E}">
        <p14:creationId xmlns:p14="http://schemas.microsoft.com/office/powerpoint/2010/main" val="11567537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91916"/>
            <a:ext cx="10515600" cy="53019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Lectures: 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Tuesdays and Thursdays, 10:30am – 11:50am </a:t>
            </a:r>
            <a:r>
              <a:rPr lang="en-US"/>
              <a:t>(CODAB60)</a:t>
            </a:r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Sections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2-hour, once-a-week on Fridays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Hands-on exercises that complement the lecture material, build familiarity with ROS, and develop skills necessary for working with hardware</a:t>
            </a:r>
          </a:p>
          <a:p>
            <a:pPr lvl="1"/>
            <a:r>
              <a:rPr lang="en-US">
                <a:latin typeface="Source Sans Pro"/>
                <a:ea typeface="Source Sans Pro"/>
                <a:hlinkClick r:id="rId3"/>
              </a:rPr>
              <a:t>Link</a:t>
            </a:r>
            <a:r>
              <a:rPr lang="en-US">
                <a:latin typeface="Source Sans Pro"/>
                <a:ea typeface="Source Sans Pro"/>
              </a:rPr>
              <a:t> to the section sign-up sheet </a:t>
            </a:r>
          </a:p>
        </p:txBody>
      </p:sp>
    </p:spTree>
    <p:extLst>
      <p:ext uri="{BB962C8B-B14F-4D97-AF65-F5344CB8AC3E}">
        <p14:creationId xmlns:p14="http://schemas.microsoft.com/office/powerpoint/2010/main" val="4137630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491916"/>
            <a:ext cx="10810462" cy="53019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Office hours: 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Prof. Pavone: Tuesdays, 1:00 – 2:00pm (Durand 261), after class, and by appointment. </a:t>
            </a:r>
            <a:r>
              <a:rPr lang="en-US" u="sng">
                <a:latin typeface="Source Sans Pro"/>
                <a:ea typeface="Source Sans Pro"/>
              </a:rPr>
              <a:t>Office hours will start during the week of Sep 29.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Course assistants: Wednesdays, 4:30 – 6:30pm (Durand 270), and Thursdays, 4:30 – 6:30pm (Durand 270)</a:t>
            </a:r>
          </a:p>
          <a:p>
            <a:pPr marL="457200" lvl="1" indent="0">
              <a:buNone/>
            </a:pPr>
            <a:r>
              <a:rPr lang="en-US">
                <a:latin typeface="Source Sans Pro"/>
                <a:ea typeface="Source Sans Pro"/>
              </a:rPr>
              <a:t> </a:t>
            </a:r>
            <a:endParaRPr lang="en-US" sz="1000">
              <a:latin typeface="Source Sans Pro"/>
              <a:ea typeface="Source Sans Pro"/>
            </a:endParaRPr>
          </a:p>
          <a:p>
            <a:r>
              <a:rPr lang="en-US">
                <a:latin typeface="Source Sans Pro"/>
                <a:ea typeface="Source Sans Pro"/>
              </a:rPr>
              <a:t>Course websites: 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For course content: </a:t>
            </a:r>
            <a:r>
              <a:rPr lang="en-US">
                <a:latin typeface="Source Sans Pro"/>
                <a:ea typeface="Source Sans Pro"/>
                <a:hlinkClick r:id="rId3"/>
              </a:rPr>
              <a:t>https://stanfordasl.github.io/PoRA-I/aa174a_aut2526/</a:t>
            </a:r>
            <a:r>
              <a:rPr lang="en-US">
                <a:latin typeface="Source Sans Pro"/>
                <a:ea typeface="Source Sans Pro"/>
              </a:rPr>
              <a:t> 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For course announcements: </a:t>
            </a:r>
            <a:r>
              <a:rPr lang="en-US">
                <a:latin typeface="Source Sans Pro"/>
                <a:ea typeface="Source Sans Pro"/>
                <a:hlinkClick r:id="rId4"/>
              </a:rPr>
              <a:t>https://canvas.stanford.edu/courses/214652/</a:t>
            </a:r>
            <a:endParaRPr lang="en-US">
              <a:latin typeface="Source Sans Pro"/>
              <a:ea typeface="Source Sans Pro"/>
            </a:endParaRPr>
          </a:p>
          <a:p>
            <a:pPr lvl="1"/>
            <a:r>
              <a:rPr lang="en-US">
                <a:latin typeface="Source Sans Pro"/>
                <a:ea typeface="Source Sans Pro"/>
              </a:rPr>
              <a:t>For course-related questions: </a:t>
            </a:r>
            <a:r>
              <a:rPr lang="en-US">
                <a:latin typeface="Source Sans Pro"/>
                <a:ea typeface="Source Sans Pro"/>
                <a:hlinkClick r:id="rId5"/>
              </a:rPr>
              <a:t>https://edstem.org/us/courses/87236/discussion/</a:t>
            </a:r>
            <a:r>
              <a:rPr lang="en-US">
                <a:latin typeface="Source Sans Pro"/>
                <a:ea typeface="Source Sans Pro"/>
              </a:rPr>
              <a:t>  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For homework submissions: </a:t>
            </a:r>
            <a:r>
              <a:rPr lang="en-US">
                <a:latin typeface="Source Sans Pro"/>
                <a:ea typeface="Source Sans Pro"/>
                <a:hlinkClick r:id="rId6"/>
              </a:rPr>
              <a:t>https://www.gradescope.com/courses/1137718</a:t>
            </a:r>
            <a:r>
              <a:rPr lang="en-US">
                <a:latin typeface="Source Sans Pro"/>
                <a:ea typeface="Source Sans Pro"/>
              </a:rPr>
              <a:t>  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To contact the AA174A staff: </a:t>
            </a:r>
            <a:r>
              <a:rPr lang="en-US">
                <a:latin typeface="Source Sans Pro"/>
                <a:ea typeface="Source Sans Pro"/>
                <a:hlinkClick r:id="rId7"/>
              </a:rPr>
              <a:t>aa174a-aut2526-staff@lists.stanford.edu</a:t>
            </a:r>
            <a:r>
              <a:rPr lang="en-US">
                <a:latin typeface="Source Sans Pro"/>
                <a:ea typeface="Source Sans Pro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043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45D67-8999-6D45-8DF5-323F868A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1B785-35CE-3248-9BB6-54BA25C88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Course grade calculation</a:t>
            </a:r>
          </a:p>
          <a:p>
            <a:pPr lvl="1"/>
            <a:r>
              <a:rPr lang="en-US"/>
              <a:t>(20%) final project </a:t>
            </a:r>
          </a:p>
          <a:p>
            <a:pPr lvl="1"/>
            <a:r>
              <a:rPr lang="en-US"/>
              <a:t>(60%) homework</a:t>
            </a:r>
          </a:p>
          <a:p>
            <a:pPr lvl="1"/>
            <a:r>
              <a:rPr lang="en-US"/>
              <a:t>(20%) sections</a:t>
            </a:r>
          </a:p>
          <a:p>
            <a:pPr lvl="1"/>
            <a:r>
              <a:rPr lang="en-US"/>
              <a:t>(extra 5%) participation on Piazza</a:t>
            </a:r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it-I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5E0B4C-84AB-E14A-A8EA-414A04C91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5458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8774" y="1418979"/>
            <a:ext cx="1213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Source Sans Pro" panose="020B0503030403020204" pitchFamily="34" charset="0"/>
                <a:ea typeface="Source Sans Pro" panose="020B0503030403020204" pitchFamily="34" charset="0"/>
              </a:rPr>
              <a:t>Instructor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01435" y="1429914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Source Sans Pro" panose="020B0503030403020204" pitchFamily="34" charset="0"/>
                <a:ea typeface="Source Sans Pro" panose="020B0503030403020204" pitchFamily="34" charset="0"/>
              </a:rPr>
              <a:t>CAs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8774" y="4560558"/>
            <a:ext cx="20233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Source Sans Pro" panose="020B0503030403020204" pitchFamily="34" charset="0"/>
                <a:ea typeface="Source Sans Pro" panose="020B0503030403020204" pitchFamily="34" charset="0"/>
              </a:rPr>
              <a:t>Collaborators</a:t>
            </a:r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Daniel </a:t>
            </a:r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Watzenig</a:t>
            </a:r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330200" y="-1440137"/>
            <a:ext cx="6726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Labs</a:t>
            </a:r>
            <a:r>
              <a:rPr lang="en-US"/>
              <a:t>: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/>
          <a:srcRect l="79503"/>
          <a:stretch/>
        </p:blipFill>
        <p:spPr>
          <a:xfrm>
            <a:off x="3314199" y="4883275"/>
            <a:ext cx="1448801" cy="67832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0" r="8409" b="11219"/>
          <a:stretch/>
        </p:blipFill>
        <p:spPr>
          <a:xfrm>
            <a:off x="3156868" y="5568835"/>
            <a:ext cx="1763461" cy="113070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B0C9DE5-1195-F446-895B-5241ECAE7CD9}"/>
              </a:ext>
            </a:extLst>
          </p:cNvPr>
          <p:cNvSpPr txBox="1"/>
          <p:nvPr/>
        </p:nvSpPr>
        <p:spPr>
          <a:xfrm>
            <a:off x="9377627" y="1427199"/>
            <a:ext cx="2012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Yujung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Jenny Kim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039123E-2FA7-AF40-977E-42AFE5403A4C}"/>
              </a:ext>
            </a:extLst>
          </p:cNvPr>
          <p:cNvSpPr txBox="1"/>
          <p:nvPr/>
        </p:nvSpPr>
        <p:spPr>
          <a:xfrm>
            <a:off x="7432412" y="1429914"/>
            <a:ext cx="131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Milan Ganai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CA8E44A-29EF-904B-BC93-61A581DACE6D}"/>
              </a:ext>
            </a:extLst>
          </p:cNvPr>
          <p:cNvSpPr txBox="1"/>
          <p:nvPr/>
        </p:nvSpPr>
        <p:spPr>
          <a:xfrm>
            <a:off x="7204524" y="6248866"/>
            <a:ext cx="172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Jacky Kwok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F38A767-9C17-B04A-813C-04F97FBFADAD}"/>
              </a:ext>
            </a:extLst>
          </p:cNvPr>
          <p:cNvSpPr txBox="1"/>
          <p:nvPr/>
        </p:nvSpPr>
        <p:spPr>
          <a:xfrm>
            <a:off x="2686111" y="1882924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Marco Pavone</a:t>
            </a: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Associate Professor AA, and CS/EE (by courtesy)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642794-0841-1541-B550-D1DF957DBACF}"/>
              </a:ext>
            </a:extLst>
          </p:cNvPr>
          <p:cNvSpPr txBox="1"/>
          <p:nvPr/>
        </p:nvSpPr>
        <p:spPr>
          <a:xfrm>
            <a:off x="3156868" y="4560109"/>
            <a:ext cx="662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Source Sans Pro" panose="020B0503030403020204" pitchFamily="34" charset="0"/>
                <a:ea typeface="Source Sans Pro" panose="020B0503030403020204" pitchFamily="34" charset="0"/>
              </a:rPr>
              <a:t>Labs</a:t>
            </a:r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9" name="Picture 8" descr="A person wearing glasses and a suit&#10;&#10;Description automatically generated">
            <a:extLst>
              <a:ext uri="{FF2B5EF4-FFF2-40B4-BE49-F238E27FC236}">
                <a16:creationId xmlns:a16="http://schemas.microsoft.com/office/drawing/2014/main" id="{0356F2A8-AC2C-9958-7D31-8F109E4FFF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527" y="1796531"/>
            <a:ext cx="2117580" cy="2117580"/>
          </a:xfrm>
          <a:prstGeom prst="rect">
            <a:avLst/>
          </a:prstGeom>
        </p:spPr>
      </p:pic>
      <p:pic>
        <p:nvPicPr>
          <p:cNvPr id="16" name="Picture 1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9564DCA5-A53B-933A-0AEF-621B0D28E4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502"/>
          <a:stretch>
            <a:fillRect/>
          </a:stretch>
        </p:blipFill>
        <p:spPr>
          <a:xfrm>
            <a:off x="9505889" y="1815973"/>
            <a:ext cx="1750203" cy="2108011"/>
          </a:xfrm>
          <a:prstGeom prst="rect">
            <a:avLst/>
          </a:prstGeom>
        </p:spPr>
      </p:pic>
      <p:pic>
        <p:nvPicPr>
          <p:cNvPr id="18" name="Picture 17" descr="A person smiling at camera&#10;&#10;AI-generated content may be incorrect.">
            <a:extLst>
              <a:ext uri="{FF2B5EF4-FFF2-40B4-BE49-F238E27FC236}">
                <a16:creationId xmlns:a16="http://schemas.microsoft.com/office/drawing/2014/main" id="{D8A1DEEE-A370-1248-76AB-8DFA1266FA3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2447" t="17005" r="19476" b="14028"/>
          <a:stretch>
            <a:fillRect/>
          </a:stretch>
        </p:blipFill>
        <p:spPr>
          <a:xfrm>
            <a:off x="7221743" y="1806100"/>
            <a:ext cx="1750203" cy="2117580"/>
          </a:xfrm>
          <a:prstGeom prst="rect">
            <a:avLst/>
          </a:prstGeom>
        </p:spPr>
      </p:pic>
      <p:pic>
        <p:nvPicPr>
          <p:cNvPr id="20" name="Picture 19" descr="A person in a graduation gown&#10;&#10;AI-generated content may be incorrect.">
            <a:extLst>
              <a:ext uri="{FF2B5EF4-FFF2-40B4-BE49-F238E27FC236}">
                <a16:creationId xmlns:a16="http://schemas.microsoft.com/office/drawing/2014/main" id="{B3B6D9AF-C7DC-E430-D749-CE0686E75B1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6693" t="8643" r="25459" b="47192"/>
          <a:stretch>
            <a:fillRect/>
          </a:stretch>
        </p:blipFill>
        <p:spPr>
          <a:xfrm>
            <a:off x="7221743" y="4108691"/>
            <a:ext cx="1750203" cy="211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2695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D1178-40B9-0A47-9B92-5C41FF0D8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3BCD5-31A8-8044-BB2D-DF40D4AFD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mage result for 7 minutes of terror">
            <a:extLst>
              <a:ext uri="{FF2B5EF4-FFF2-40B4-BE49-F238E27FC236}">
                <a16:creationId xmlns:a16="http://schemas.microsoft.com/office/drawing/2014/main" id="{58EA23C8-15DF-4842-BA0E-F457A3DB1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219"/>
            <a:ext cx="12192000" cy="685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E0E5E0-ED97-C84A-9245-E84F8CCF7150}"/>
              </a:ext>
            </a:extLst>
          </p:cNvPr>
          <p:cNvSpPr txBox="1"/>
          <p:nvPr/>
        </p:nvSpPr>
        <p:spPr>
          <a:xfrm>
            <a:off x="9941482" y="6524526"/>
            <a:ext cx="239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Source Sans Pro" charset="0"/>
                <a:ea typeface="Source Sans Pro" charset="0"/>
                <a:cs typeface="Source Sans Pro" charset="0"/>
              </a:rPr>
              <a:t>Courtesy of NASA JPL</a:t>
            </a:r>
          </a:p>
        </p:txBody>
      </p:sp>
    </p:spTree>
    <p:extLst>
      <p:ext uri="{BB962C8B-B14F-4D97-AF65-F5344CB8AC3E}">
        <p14:creationId xmlns:p14="http://schemas.microsoft.com/office/powerpoint/2010/main" val="36592518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eachTumbling">
            <a:hlinkClick r:id="" action="ppaction://media"/>
            <a:extLst>
              <a:ext uri="{FF2B5EF4-FFF2-40B4-BE49-F238E27FC236}">
                <a16:creationId xmlns:a16="http://schemas.microsoft.com/office/drawing/2014/main" id="{025F6456-7BB8-856F-219B-4C7DC52539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3557" b="3225"/>
          <a:stretch>
            <a:fillRect/>
          </a:stretch>
        </p:blipFill>
        <p:spPr>
          <a:xfrm>
            <a:off x="0" y="4376216"/>
            <a:ext cx="4558748" cy="24817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979720-EFF3-DB08-E05B-D6FC3D3D81D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57" t="38737" r="2598" b="5121"/>
          <a:stretch/>
        </p:blipFill>
        <p:spPr>
          <a:xfrm>
            <a:off x="-10955" y="-11808"/>
            <a:ext cx="4423930" cy="4423931"/>
          </a:xfrm>
          <a:prstGeom prst="rect">
            <a:avLst/>
          </a:prstGeom>
        </p:spPr>
      </p:pic>
      <p:pic>
        <p:nvPicPr>
          <p:cNvPr id="8" name="TestBedDemo">
            <a:hlinkClick r:id="" action="ppaction://media"/>
            <a:extLst>
              <a:ext uri="{FF2B5EF4-FFF2-40B4-BE49-F238E27FC236}">
                <a16:creationId xmlns:a16="http://schemas.microsoft.com/office/drawing/2014/main" id="{03EDC992-7CBF-DAA1-21C8-E781E6244EA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21174" r="15127"/>
          <a:stretch/>
        </p:blipFill>
        <p:spPr>
          <a:xfrm>
            <a:off x="4412975" y="0"/>
            <a:ext cx="7779026" cy="687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33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32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AC7DC-E8DB-E551-FB40-A1C1EA635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3D521-374E-9978-3AB2-38FDB988F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Google Shape;143;p9">
            <a:extLst>
              <a:ext uri="{FF2B5EF4-FFF2-40B4-BE49-F238E27FC236}">
                <a16:creationId xmlns:a16="http://schemas.microsoft.com/office/drawing/2014/main" id="{5CC52556-48E2-8030-9771-B9CE36D60218}"/>
              </a:ext>
            </a:extLst>
          </p:cNvPr>
          <p:cNvPicPr preferRelativeResize="0"/>
          <p:nvPr/>
        </p:nvPicPr>
        <p:blipFill rotWithShape="1">
          <a:blip r:embed="rId5">
            <a:alphaModFix amt="94000"/>
          </a:blip>
          <a:srcRect l="49416" t="2706" b="45993"/>
          <a:stretch/>
        </p:blipFill>
        <p:spPr>
          <a:xfrm>
            <a:off x="1" y="0"/>
            <a:ext cx="794714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FullSequence_4x">
            <a:hlinkClick r:id="" action="ppaction://media"/>
            <a:extLst>
              <a:ext uri="{FF2B5EF4-FFF2-40B4-BE49-F238E27FC236}">
                <a16:creationId xmlns:a16="http://schemas.microsoft.com/office/drawing/2014/main" id="{EB5A7BB8-81A1-135C-3195-8F44743F33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13132"/>
          <a:stretch/>
        </p:blipFill>
        <p:spPr>
          <a:xfrm>
            <a:off x="7934165" y="4099884"/>
            <a:ext cx="4257835" cy="27581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B4C630-57D4-9EC7-832E-6A3A36BD2A4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363" t="22129" r="53830" b="6370"/>
          <a:stretch/>
        </p:blipFill>
        <p:spPr>
          <a:xfrm>
            <a:off x="7934165" y="0"/>
            <a:ext cx="4257834" cy="426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1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F1E0796-891D-C949-A9D9-638ED0A7F675}"/>
              </a:ext>
            </a:extLst>
          </p:cNvPr>
          <p:cNvCxnSpPr>
            <a:cxnSpLocks/>
          </p:cNvCxnSpPr>
          <p:nvPr/>
        </p:nvCxnSpPr>
        <p:spPr>
          <a:xfrm>
            <a:off x="8963891" y="-8085"/>
            <a:ext cx="0" cy="687417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8B0387-011A-464C-A69F-53BFEC97772F}"/>
              </a:ext>
            </a:extLst>
          </p:cNvPr>
          <p:cNvCxnSpPr>
            <a:cxnSpLocks/>
          </p:cNvCxnSpPr>
          <p:nvPr/>
        </p:nvCxnSpPr>
        <p:spPr>
          <a:xfrm flipH="1">
            <a:off x="8960774" y="3055790"/>
            <a:ext cx="3245082" cy="0"/>
          </a:xfrm>
          <a:prstGeom prst="line">
            <a:avLst/>
          </a:prstGeom>
          <a:ln w="127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SS_ICRA" descr="ISS_ICRA">
            <a:hlinkClick r:id="" action="ppaction://media"/>
            <a:extLst>
              <a:ext uri="{FF2B5EF4-FFF2-40B4-BE49-F238E27FC236}">
                <a16:creationId xmlns:a16="http://schemas.microsoft.com/office/drawing/2014/main" id="{FB3F120E-4C2A-A945-A1CF-EB6BDDABE9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" r="944"/>
          <a:stretch/>
        </p:blipFill>
        <p:spPr>
          <a:xfrm>
            <a:off x="-1" y="-1"/>
            <a:ext cx="12315825" cy="699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53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2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91AC6-44E9-F577-135D-760B0B290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74A16-A3E6-9B83-C0DA-F2591ADAC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Flying Marco V3">
            <a:hlinkClick r:id="" action="ppaction://media"/>
            <a:extLst>
              <a:ext uri="{FF2B5EF4-FFF2-40B4-BE49-F238E27FC236}">
                <a16:creationId xmlns:a16="http://schemas.microsoft.com/office/drawing/2014/main" id="{CD1F2D26-F3D0-0687-0812-60DA9EF279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79" t="12396" r="-145" b="12286"/>
          <a:stretch>
            <a:fillRect/>
          </a:stretch>
        </p:blipFill>
        <p:spPr>
          <a:xfrm>
            <a:off x="-13855" y="14288"/>
            <a:ext cx="12205855" cy="730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DC47399-313B-9482-4C4A-AE18D7C54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22" y="828350"/>
            <a:ext cx="4081286" cy="780500"/>
          </a:xfrm>
        </p:spPr>
        <p:txBody>
          <a:bodyPr>
            <a:noAutofit/>
          </a:bodyPr>
          <a:lstStyle/>
          <a:p>
            <a:pPr algn="ctr"/>
            <a:r>
              <a:rPr lang="en-US" sz="2600"/>
              <a:t>Center for Automotive Research at Stanford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947C62F-83C7-FDE0-B4C6-427F2F552BE2}"/>
              </a:ext>
            </a:extLst>
          </p:cNvPr>
          <p:cNvGrpSpPr/>
          <p:nvPr/>
        </p:nvGrpSpPr>
        <p:grpSpPr>
          <a:xfrm>
            <a:off x="645361" y="2014216"/>
            <a:ext cx="5508924" cy="3805145"/>
            <a:chOff x="169746" y="2499915"/>
            <a:chExt cx="5761351" cy="436247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1E249CE-666A-DDDC-4864-AB7993DED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3554" y="2517853"/>
              <a:ext cx="2796403" cy="222474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F097B13-7097-D5B4-85B6-1458A8E5B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746" y="4740986"/>
              <a:ext cx="2796403" cy="212140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951451-A20B-7F0B-A7C6-4A023DDC2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0525" y="4740986"/>
              <a:ext cx="2970572" cy="211701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ADCD0BD-E785-845B-D77B-335A39419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0525" y="2499915"/>
              <a:ext cx="2970572" cy="2238495"/>
            </a:xfrm>
            <a:prstGeom prst="rect">
              <a:avLst/>
            </a:prstGeom>
          </p:spPr>
        </p:pic>
      </p:grpSp>
      <p:sp>
        <p:nvSpPr>
          <p:cNvPr id="12" name="Title 5">
            <a:extLst>
              <a:ext uri="{FF2B5EF4-FFF2-40B4-BE49-F238E27FC236}">
                <a16:creationId xmlns:a16="http://schemas.microsoft.com/office/drawing/2014/main" id="{AC00261A-4AA6-4907-981E-0DA3EB2E7039}"/>
              </a:ext>
            </a:extLst>
          </p:cNvPr>
          <p:cNvSpPr txBox="1">
            <a:spLocks/>
          </p:cNvSpPr>
          <p:nvPr/>
        </p:nvSpPr>
        <p:spPr>
          <a:xfrm>
            <a:off x="6837461" y="828350"/>
            <a:ext cx="5284921" cy="7805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cap="none" baseline="0">
                <a:solidFill>
                  <a:schemeClr val="bg1"/>
                </a:solidFill>
                <a:latin typeface="NVIDIA Sans" panose="020B0503020203020204" pitchFamily="34" charset="0"/>
                <a:ea typeface="+mj-ea"/>
                <a:cs typeface="NVIDIA Sans" panose="020B0503020203020204" pitchFamily="34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600" b="0">
                <a:solidFill>
                  <a:schemeClr val="tx1"/>
                </a:solidFill>
                <a:latin typeface="+mj-lt"/>
              </a:rPr>
              <a:t>Autonomous Vehicle Research</a:t>
            </a:r>
          </a:p>
          <a:p>
            <a:pPr fontAlgn="auto">
              <a:spcAft>
                <a:spcPts val="0"/>
              </a:spcAft>
            </a:pPr>
            <a:r>
              <a:rPr lang="en-US" sz="2600" b="0">
                <a:solidFill>
                  <a:schemeClr val="tx1"/>
                </a:solidFill>
                <a:latin typeface="+mj-lt"/>
              </a:rPr>
              <a:t>at NVIDIA</a:t>
            </a:r>
          </a:p>
        </p:txBody>
      </p:sp>
      <p:pic>
        <p:nvPicPr>
          <p:cNvPr id="13" name="Picture Placeholder 2">
            <a:extLst>
              <a:ext uri="{FF2B5EF4-FFF2-40B4-BE49-F238E27FC236}">
                <a16:creationId xmlns:a16="http://schemas.microsoft.com/office/drawing/2014/main" id="{137D120F-72D3-2B63-9F07-F4E748EA087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8" t="18728" r="40884" b="18761"/>
          <a:stretch/>
        </p:blipFill>
        <p:spPr>
          <a:xfrm>
            <a:off x="7735052" y="2014216"/>
            <a:ext cx="3224496" cy="38063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E27253C-2CF3-452A-8A8A-B068A1468AA9}"/>
              </a:ext>
            </a:extLst>
          </p:cNvPr>
          <p:cNvSpPr txBox="1"/>
          <p:nvPr/>
        </p:nvSpPr>
        <p:spPr>
          <a:xfrm>
            <a:off x="7019248" y="6050193"/>
            <a:ext cx="4921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>
                <a:solidFill>
                  <a:schemeClr val="bg1"/>
                </a:solidFill>
                <a:latin typeface="+mn-lt"/>
                <a:hlinkClick r:id="rId7"/>
              </a:rPr>
              <a:t>https://research.nvidia.com/labs/avg</a:t>
            </a:r>
            <a:endParaRPr lang="it-IT" sz="24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690DA3-7217-1493-9AB9-99DED3E38863}"/>
              </a:ext>
            </a:extLst>
          </p:cNvPr>
          <p:cNvSpPr txBox="1"/>
          <p:nvPr/>
        </p:nvSpPr>
        <p:spPr>
          <a:xfrm>
            <a:off x="1608789" y="6050192"/>
            <a:ext cx="3511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>
                <a:solidFill>
                  <a:schemeClr val="bg1"/>
                </a:solidFill>
                <a:latin typeface="+mn-lt"/>
                <a:hlinkClick r:id="rId8"/>
              </a:rPr>
              <a:t>https://cars.stanford.edu/</a:t>
            </a:r>
            <a:endParaRPr lang="it-IT" sz="24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422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Schedule</a:t>
            </a:r>
          </a:p>
        </p:txBody>
      </p:sp>
      <p:pic>
        <p:nvPicPr>
          <p:cNvPr id="12" name="Picture 11" descr="A table of text with black text&#10;&#10;AI-generated content may be incorrect.">
            <a:extLst>
              <a:ext uri="{FF2B5EF4-FFF2-40B4-BE49-F238E27FC236}">
                <a16:creationId xmlns:a16="http://schemas.microsoft.com/office/drawing/2014/main" id="{508B2673-8A73-6E15-A847-73622C278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00022"/>
            <a:ext cx="5613095" cy="3431004"/>
          </a:xfrm>
          <a:prstGeom prst="rect">
            <a:avLst/>
          </a:prstGeom>
        </p:spPr>
      </p:pic>
      <p:pic>
        <p:nvPicPr>
          <p:cNvPr id="14" name="Picture 13" descr="A table of information&#10;&#10;AI-generated content may be incorrect.">
            <a:extLst>
              <a:ext uri="{FF2B5EF4-FFF2-40B4-BE49-F238E27FC236}">
                <a16:creationId xmlns:a16="http://schemas.microsoft.com/office/drawing/2014/main" id="{7E6599AB-86D2-7C83-7233-E779AA621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8905" y="4191082"/>
            <a:ext cx="5613095" cy="266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076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66ECE-B92F-D1CB-7822-DF3E5829B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razyflie 2.1 – Bitcraze Store">
            <a:extLst>
              <a:ext uri="{FF2B5EF4-FFF2-40B4-BE49-F238E27FC236}">
                <a16:creationId xmlns:a16="http://schemas.microsoft.com/office/drawing/2014/main" id="{E07A2F85-63B2-E00D-634F-46FB623B5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005" y="306674"/>
            <a:ext cx="2709021" cy="270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urtleBot3">
            <a:extLst>
              <a:ext uri="{FF2B5EF4-FFF2-40B4-BE49-F238E27FC236}">
                <a16:creationId xmlns:a16="http://schemas.microsoft.com/office/drawing/2014/main" id="{47F53A41-F0C6-F150-A0A5-E89FE5CF3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05" y="1317905"/>
            <a:ext cx="5375516" cy="270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uck Lidar Sensor, High-Value Surround Lidar | Velodyne Lidar">
            <a:extLst>
              <a:ext uri="{FF2B5EF4-FFF2-40B4-BE49-F238E27FC236}">
                <a16:creationId xmlns:a16="http://schemas.microsoft.com/office/drawing/2014/main" id="{629CFFE6-D3AE-3C22-ED55-41A6265C9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426" y="2731581"/>
            <a:ext cx="2370597" cy="242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5C3219-CA3D-4D6C-8D44-DC0E385DFB77}"/>
              </a:ext>
            </a:extLst>
          </p:cNvPr>
          <p:cNvSpPr txBox="1"/>
          <p:nvPr/>
        </p:nvSpPr>
        <p:spPr>
          <a:xfrm>
            <a:off x="392604" y="1315315"/>
            <a:ext cx="95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hlinkClick r:id="rId5"/>
              </a:rPr>
              <a:t>Turtlebot3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5FAE06-37F0-0B7A-1C83-6E4979B8D185}"/>
              </a:ext>
            </a:extLst>
          </p:cNvPr>
          <p:cNvSpPr txBox="1"/>
          <p:nvPr/>
        </p:nvSpPr>
        <p:spPr>
          <a:xfrm>
            <a:off x="10713771" y="4872588"/>
            <a:ext cx="1363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hlinkClick r:id="rId6"/>
              </a:rPr>
              <a:t>Velodyne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hlinkClick r:id="rId6"/>
              </a:rPr>
              <a:t> LiDAR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8C09F7-21EF-DDEA-3D98-7C87FA30B9DD}"/>
              </a:ext>
            </a:extLst>
          </p:cNvPr>
          <p:cNvSpPr txBox="1"/>
          <p:nvPr/>
        </p:nvSpPr>
        <p:spPr>
          <a:xfrm>
            <a:off x="9212493" y="2603461"/>
            <a:ext cx="95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hlinkClick r:id="rId7"/>
              </a:rPr>
              <a:t>Crazyflie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CC5E124-8EBA-7BE4-6171-844D3FF05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850" y="4746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Imagine you have a robot with sensors, motors, and AI. </a:t>
            </a:r>
          </a:p>
          <a:p>
            <a:r>
              <a:rPr lang="en-US">
                <a:latin typeface="Source Sans Pro"/>
                <a:ea typeface="Source Sans Pro"/>
              </a:rPr>
              <a:t>How do you make all the pieces talk to each other - reliably, in real time, and in a way others can build on? </a:t>
            </a:r>
          </a:p>
          <a:p>
            <a:r>
              <a:rPr lang="en-US">
                <a:latin typeface="Source Sans Pro"/>
                <a:ea typeface="Source Sans Pro"/>
              </a:rPr>
              <a:t>That's where ROS comes in!</a:t>
            </a:r>
            <a:endParaRPr lang="en-US"/>
          </a:p>
        </p:txBody>
      </p:sp>
      <p:pic>
        <p:nvPicPr>
          <p:cNvPr id="14" name="Picture 13" descr="Spot - ROBOTS: Your Guide to the World of Robotics">
            <a:extLst>
              <a:ext uri="{FF2B5EF4-FFF2-40B4-BE49-F238E27FC236}">
                <a16:creationId xmlns:a16="http://schemas.microsoft.com/office/drawing/2014/main" id="{33124FBE-9556-F20E-3F2F-38CEE56B75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6950" y="2457450"/>
            <a:ext cx="2743200" cy="2286000"/>
          </a:xfrm>
          <a:prstGeom prst="rect">
            <a:avLst/>
          </a:prstGeom>
        </p:spPr>
      </p:pic>
      <p:pic>
        <p:nvPicPr>
          <p:cNvPr id="12" name="Picture 11" descr="Unitree G1 | Roboworks">
            <a:extLst>
              <a:ext uri="{FF2B5EF4-FFF2-40B4-BE49-F238E27FC236}">
                <a16:creationId xmlns:a16="http://schemas.microsoft.com/office/drawing/2014/main" id="{93C48791-0928-D927-8707-78CA430727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7150" y="361950"/>
            <a:ext cx="35814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9058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2AB77-A093-2AB4-4B84-A4A2E1CFB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D029E-961D-3A5F-7CA8-4D1079875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Quadrotor</a:t>
            </a:r>
            <a:endParaRPr lang="en-US"/>
          </a:p>
        </p:txBody>
      </p:sp>
      <p:pic>
        <p:nvPicPr>
          <p:cNvPr id="5" name="quadrotor_drone_hw_fortress.mp4">
            <a:hlinkClick r:id="" action="ppaction://media"/>
            <a:extLst>
              <a:ext uri="{FF2B5EF4-FFF2-40B4-BE49-F238E27FC236}">
                <a16:creationId xmlns:a16="http://schemas.microsoft.com/office/drawing/2014/main" id="{9E909777-BA4D-3781-4B34-B36F9E819ED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318099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F58B3-831A-11E8-0E88-10896DABC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742F0-112E-6D73-67FB-213319940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Manipulation</a:t>
            </a:r>
            <a:endParaRPr lang="en-US"/>
          </a:p>
        </p:txBody>
      </p:sp>
      <p:pic>
        <p:nvPicPr>
          <p:cNvPr id="6" name="cool_demo_short">
            <a:hlinkClick r:id="" action="ppaction://media"/>
            <a:extLst>
              <a:ext uri="{FF2B5EF4-FFF2-40B4-BE49-F238E27FC236}">
                <a16:creationId xmlns:a16="http://schemas.microsoft.com/office/drawing/2014/main" id="{A1D9396C-8318-AF04-9836-77CFF065D1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18922" y="1828800"/>
            <a:ext cx="8236656" cy="463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74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1956A-5813-A0F8-3C82-DAA9250BF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TurtleBot</a:t>
            </a:r>
            <a:endParaRPr lang="en-US"/>
          </a:p>
        </p:txBody>
      </p:sp>
      <p:pic>
        <p:nvPicPr>
          <p:cNvPr id="4" name="Online Media 3" title="Learning Enabled Autonomous Driving Using a TurtleBot">
            <a:hlinkClick r:id="" action="ppaction://noaction"/>
            <a:extLst>
              <a:ext uri="{FF2B5EF4-FFF2-40B4-BE49-F238E27FC236}">
                <a16:creationId xmlns:a16="http://schemas.microsoft.com/office/drawing/2014/main" id="{441050C9-64C5-A270-013D-E6103447D06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30771" y="1490807"/>
            <a:ext cx="9334644" cy="5274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952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ACC4D-6365-D74D-96E8-A8991079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The Challenge of Building Robots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5DA26-383E-195B-F111-4DFAC9DD0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05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Robots are complex systems</a:t>
            </a:r>
            <a:endParaRPr lang="en-US"/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>
                <a:latin typeface="Source Sans Pro"/>
                <a:ea typeface="Source Sans Pro"/>
              </a:rPr>
              <a:t>Hardware</a:t>
            </a:r>
          </a:p>
          <a:p>
            <a:pPr lvl="2">
              <a:buFont typeface="Wingdings"/>
              <a:buChar char="§"/>
            </a:pPr>
            <a:r>
              <a:rPr lang="en-US">
                <a:latin typeface="Source Sans Pro"/>
                <a:ea typeface="Source Sans Pro"/>
              </a:rPr>
              <a:t>Sensors (IMU, velocity, LiDAR, Camera, Microphone, …)</a:t>
            </a:r>
          </a:p>
          <a:p>
            <a:pPr lvl="2">
              <a:buFont typeface="Wingdings"/>
              <a:buChar char="§"/>
            </a:pPr>
            <a:r>
              <a:rPr lang="en-US">
                <a:latin typeface="Source Sans Pro"/>
                <a:ea typeface="Source Sans Pro"/>
              </a:rPr>
              <a:t>Actuators (wheels, joints, grippers, valves, ...)</a:t>
            </a:r>
          </a:p>
          <a:p>
            <a:pPr lvl="2">
              <a:buFont typeface="Wingdings"/>
              <a:buChar char="§"/>
            </a:pPr>
            <a:r>
              <a:rPr lang="en-US">
                <a:latin typeface="Source Sans Pro"/>
                <a:ea typeface="Source Sans Pro"/>
              </a:rPr>
              <a:t>Structures (Links, frame, …)</a:t>
            </a:r>
            <a:endParaRPr lang="en-US"/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>
                <a:latin typeface="Source Sans Pro"/>
                <a:ea typeface="Source Sans Pro"/>
              </a:rPr>
              <a:t>Software</a:t>
            </a:r>
            <a:endParaRPr lang="en-US"/>
          </a:p>
          <a:p>
            <a:pPr lvl="2">
              <a:buFont typeface="Wingdings"/>
              <a:buChar char="§"/>
            </a:pPr>
            <a:r>
              <a:rPr lang="en-US">
                <a:latin typeface="Source Sans Pro"/>
                <a:ea typeface="Source Sans Pro"/>
              </a:rPr>
              <a:t>Control</a:t>
            </a:r>
            <a:endParaRPr lang="en-US"/>
          </a:p>
          <a:p>
            <a:pPr lvl="2">
              <a:buFont typeface="Wingdings"/>
              <a:buChar char="§"/>
            </a:pPr>
            <a:r>
              <a:rPr lang="en-US">
                <a:latin typeface="Source Sans Pro"/>
                <a:ea typeface="Source Sans Pro"/>
              </a:rPr>
              <a:t>Trajectory planning</a:t>
            </a:r>
            <a:endParaRPr lang="en-US"/>
          </a:p>
          <a:p>
            <a:pPr lvl="2">
              <a:buFont typeface="Wingdings"/>
              <a:buChar char="§"/>
            </a:pPr>
            <a:r>
              <a:rPr lang="en-US">
                <a:latin typeface="Source Sans Pro"/>
                <a:ea typeface="Source Sans Pro"/>
              </a:rPr>
              <a:t>Object detection</a:t>
            </a:r>
            <a:endParaRPr lang="en-US"/>
          </a:p>
          <a:p>
            <a:pPr lvl="2">
              <a:buFont typeface="Wingdings"/>
              <a:buChar char="§"/>
            </a:pPr>
            <a:r>
              <a:rPr lang="en-US">
                <a:latin typeface="Source Sans Pro"/>
                <a:ea typeface="Source Sans Pro"/>
              </a:rPr>
              <a:t>Localization</a:t>
            </a:r>
            <a:endParaRPr lang="en-US"/>
          </a:p>
          <a:p>
            <a:pPr lvl="2">
              <a:buFont typeface="Wingdings"/>
              <a:buChar char="§"/>
            </a:pPr>
            <a:r>
              <a:rPr lang="en-US">
                <a:latin typeface="Source Sans Pro"/>
                <a:ea typeface="Source Sans Pro"/>
              </a:rPr>
              <a:t>…</a:t>
            </a:r>
            <a:endParaRPr lang="en-US"/>
          </a:p>
          <a:p>
            <a:pPr lvl="2">
              <a:buFont typeface="Wingdings"/>
              <a:buChar char="§"/>
            </a:pPr>
            <a:endParaRPr lang="en-US"/>
          </a:p>
          <a:p>
            <a:pPr lvl="2">
              <a:buFont typeface="Wingdings"/>
              <a:buChar char="§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15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A1E1F-74EC-4052-8A20-48266491D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What would we do without ROS?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87675-EBA3-5457-4FCE-621902EC8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200000"/>
              </a:lnSpc>
            </a:pPr>
            <a:r>
              <a:rPr lang="en-US">
                <a:latin typeface="Source Sans Pro"/>
                <a:ea typeface="Source Sans Pro"/>
              </a:rPr>
              <a:t>Write custom code to connect sensors and actuators.</a:t>
            </a:r>
            <a:endParaRPr lang="en-US"/>
          </a:p>
          <a:p>
            <a:pPr>
              <a:lnSpc>
                <a:spcPct val="200000"/>
              </a:lnSpc>
            </a:pPr>
            <a:r>
              <a:rPr lang="en-US">
                <a:latin typeface="Source Sans Pro"/>
                <a:ea typeface="Source Sans Pro"/>
              </a:rPr>
              <a:t>Reinvent tools for visualization, debugging, and simulation.</a:t>
            </a:r>
          </a:p>
          <a:p>
            <a:pPr>
              <a:lnSpc>
                <a:spcPct val="200000"/>
              </a:lnSpc>
            </a:pPr>
            <a:r>
              <a:rPr lang="en-US">
                <a:latin typeface="Source Sans Pro"/>
                <a:ea typeface="Source Sans Pro"/>
              </a:rPr>
              <a:t>Struggle with versioning, testing, and sharing code.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8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7533A-19E6-D7FE-D75C-9996E02F4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What is ROS?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E4D35-43D4-2EBB-8013-8DBDC456B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>
                <a:latin typeface="Source Sans Pro"/>
                <a:ea typeface="Source Sans Pro"/>
              </a:rPr>
              <a:t>Middleware (Not an operating system)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>
                <a:latin typeface="Source Sans Pro"/>
                <a:ea typeface="Source Sans Pro"/>
              </a:rPr>
              <a:t>ROS provides:</a:t>
            </a:r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Launching different components</a:t>
            </a:r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Communication between components</a:t>
            </a:r>
            <a:r>
              <a:rPr lang="en-US">
                <a:latin typeface="Source Sans Pro"/>
                <a:ea typeface="Source Sans Pro"/>
              </a:rPr>
              <a:t> → Publish/subscribe messaging system.</a:t>
            </a:r>
            <a:endParaRPr lang="en-US"/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Reusable components</a:t>
            </a:r>
            <a:r>
              <a:rPr lang="en-US">
                <a:latin typeface="Source Sans Pro"/>
                <a:ea typeface="Source Sans Pro"/>
              </a:rPr>
              <a:t> → Packages for navigation, vision, motion planning</a:t>
            </a:r>
            <a:endParaRPr lang="en-US"/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Tools for visualization &amp; debugging </a:t>
            </a:r>
            <a:r>
              <a:rPr lang="en-US">
                <a:latin typeface="Source Sans Pro"/>
                <a:ea typeface="Source Sans Pro"/>
              </a:rPr>
              <a:t>→ </a:t>
            </a:r>
            <a:r>
              <a:rPr lang="en-US" err="1">
                <a:latin typeface="Source Sans Pro"/>
                <a:ea typeface="Source Sans Pro"/>
              </a:rPr>
              <a:t>RViz</a:t>
            </a:r>
            <a:r>
              <a:rPr lang="en-US">
                <a:latin typeface="Source Sans Pro"/>
                <a:ea typeface="Source Sans Pro"/>
              </a:rPr>
              <a:t>, Gazebo, </a:t>
            </a:r>
            <a:r>
              <a:rPr lang="en-US" err="1">
                <a:latin typeface="Source Sans Pro"/>
                <a:ea typeface="Source Sans Pro"/>
              </a:rPr>
              <a:t>rqt</a:t>
            </a:r>
            <a:r>
              <a:rPr lang="en-US">
                <a:latin typeface="Source Sans Pro"/>
                <a:ea typeface="Source Sans Pro"/>
              </a:rPr>
              <a:t>.</a:t>
            </a:r>
            <a:endParaRPr lang="en-US"/>
          </a:p>
          <a:p>
            <a:pPr lvl="1">
              <a:lnSpc>
                <a:spcPct val="150000"/>
              </a:lnSpc>
              <a:buFont typeface="Courier New"/>
              <a:buChar char="o"/>
            </a:pPr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Community &amp; ecosystem </a:t>
            </a:r>
            <a:r>
              <a:rPr lang="en-US">
                <a:latin typeface="Source Sans Pro"/>
                <a:ea typeface="Source Sans Pro"/>
              </a:rPr>
              <a:t>→ Thousands of open-source packages.</a:t>
            </a:r>
            <a:endParaRPr lang="en-US"/>
          </a:p>
          <a:p>
            <a:endParaRPr lang="en-US">
              <a:latin typeface="Source Sans Pro"/>
              <a:ea typeface="Source Sans Pro"/>
            </a:endParaRPr>
          </a:p>
        </p:txBody>
      </p:sp>
      <p:pic>
        <p:nvPicPr>
          <p:cNvPr id="5" name="Picture 2" descr="Getting started with ROS2 — Part 1 | by Sharad Maheshwari | schmiedeone |  Medium">
            <a:extLst>
              <a:ext uri="{FF2B5EF4-FFF2-40B4-BE49-F238E27FC236}">
                <a16:creationId xmlns:a16="http://schemas.microsoft.com/office/drawing/2014/main" id="{4A3D5207-01B5-27C5-8E55-FA69A8C913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50"/>
          <a:stretch/>
        </p:blipFill>
        <p:spPr bwMode="auto">
          <a:xfrm>
            <a:off x="7304913" y="431278"/>
            <a:ext cx="4742151" cy="119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55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B87C9-D956-9077-777E-C198967B7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Perception</a:t>
            </a:r>
            <a:endParaRPr lang="en-US"/>
          </a:p>
        </p:txBody>
      </p:sp>
      <p:pic>
        <p:nvPicPr>
          <p:cNvPr id="4" name="Content Placeholder 3" descr="How our cars drive - Waymo Help">
            <a:extLst>
              <a:ext uri="{FF2B5EF4-FFF2-40B4-BE49-F238E27FC236}">
                <a16:creationId xmlns:a16="http://schemas.microsoft.com/office/drawing/2014/main" id="{B4CBE356-B24C-3546-0313-2917B18E80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160" y="1477323"/>
            <a:ext cx="5974579" cy="3900564"/>
          </a:xfrm>
          <a:prstGeom prst="rect">
            <a:avLst/>
          </a:prstGeom>
        </p:spPr>
      </p:pic>
      <p:pic>
        <p:nvPicPr>
          <p:cNvPr id="5" name="Picture 4" descr="A truck driving on a road&#10;&#10;AI-generated content may be incorrect.">
            <a:extLst>
              <a:ext uri="{FF2B5EF4-FFF2-40B4-BE49-F238E27FC236}">
                <a16:creationId xmlns:a16="http://schemas.microsoft.com/office/drawing/2014/main" id="{33427080-4E14-5F36-357B-37CF5DA1E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955800"/>
            <a:ext cx="5200650" cy="2946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9BCA65-AE9D-63AC-8C62-8841B31F1A77}"/>
              </a:ext>
            </a:extLst>
          </p:cNvPr>
          <p:cNvSpPr txBox="1"/>
          <p:nvPr/>
        </p:nvSpPr>
        <p:spPr>
          <a:xfrm>
            <a:off x="3000022" y="4902199"/>
            <a:ext cx="489232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ea typeface="Calibri"/>
                <a:cs typeface="Calibri"/>
              </a:rPr>
              <a:t>Depth Sensing with Lidar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37212A-A914-EC84-F9C6-200958AFE5CE}"/>
              </a:ext>
            </a:extLst>
          </p:cNvPr>
          <p:cNvSpPr txBox="1"/>
          <p:nvPr/>
        </p:nvSpPr>
        <p:spPr>
          <a:xfrm>
            <a:off x="6629400" y="4133850"/>
            <a:ext cx="27432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Object Detection with OpenCV </a:t>
            </a:r>
            <a:endParaRPr lang="en-US" sz="2400" b="1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15793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B843E-112B-ACA6-855F-932270E09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2441F-B85A-50A3-BFDB-AD8E83AC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Localization and Mapping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803FA-29BF-99D5-16DA-CAA327A06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map_image">
            <a:extLst>
              <a:ext uri="{FF2B5EF4-FFF2-40B4-BE49-F238E27FC236}">
                <a16:creationId xmlns:a16="http://schemas.microsoft.com/office/drawing/2014/main" id="{EF232833-5748-114C-3B34-474FFCDAF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709" y="1766049"/>
            <a:ext cx="4433043" cy="448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1122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AB634-9C2E-1E2F-96F9-D1D5532B0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320BD-991C-0CAD-5072-4254B9888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Navigation</a:t>
            </a:r>
            <a:endParaRPr lang="en-US"/>
          </a:p>
        </p:txBody>
      </p:sp>
      <p:pic>
        <p:nvPicPr>
          <p:cNvPr id="4" name="Content Placeholder 3" descr="ROS Navigation on Make a GIF">
            <a:extLst>
              <a:ext uri="{FF2B5EF4-FFF2-40B4-BE49-F238E27FC236}">
                <a16:creationId xmlns:a16="http://schemas.microsoft.com/office/drawing/2014/main" id="{B24F47C7-D170-7679-4C8B-CEE01CB2B4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63409" y="2122271"/>
            <a:ext cx="5743864" cy="3209638"/>
          </a:xfrm>
          <a:prstGeom prst="rect">
            <a:avLst/>
          </a:prstGeom>
        </p:spPr>
      </p:pic>
      <p:pic>
        <p:nvPicPr>
          <p:cNvPr id="6" name="Online Media 5" title="The Waymo Driver navigating freeways">
            <a:hlinkClick r:id="" action="ppaction://noaction"/>
            <a:extLst>
              <a:ext uri="{FF2B5EF4-FFF2-40B4-BE49-F238E27FC236}">
                <a16:creationId xmlns:a16="http://schemas.microsoft.com/office/drawing/2014/main" id="{B3B45C7F-40D2-3E97-332F-FD2FE459175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4289" y="2123209"/>
            <a:ext cx="5843011" cy="3333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AAAE5B-15D4-623F-A6E4-A363887FAB34}"/>
              </a:ext>
            </a:extLst>
          </p:cNvPr>
          <p:cNvSpPr txBox="1"/>
          <p:nvPr/>
        </p:nvSpPr>
        <p:spPr>
          <a:xfrm>
            <a:off x="6427355" y="4503305"/>
            <a:ext cx="307801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ea typeface="Calibri"/>
                <a:cs typeface="Calibri"/>
              </a:rPr>
              <a:t>PR2 Navigation around a Fake Death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E5AE5D-AD8B-DE88-07DA-8665FD9DA4BE}"/>
              </a:ext>
            </a:extLst>
          </p:cNvPr>
          <p:cNvSpPr txBox="1"/>
          <p:nvPr/>
        </p:nvSpPr>
        <p:spPr>
          <a:xfrm>
            <a:off x="4378037" y="2713759"/>
            <a:ext cx="188306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ea typeface="Calibri"/>
                <a:cs typeface="Calibri"/>
              </a:rPr>
              <a:t>Waymo Navigation on Freeway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194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36A94-110B-AC61-C81D-E6556AB97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Manipulation</a:t>
            </a:r>
            <a:endParaRPr lang="en-US"/>
          </a:p>
        </p:txBody>
      </p:sp>
      <p:pic>
        <p:nvPicPr>
          <p:cNvPr id="4" name="Online Media 3" title="MoveIt Pro - Features Demo in the PickNik Space Station">
            <a:hlinkClick r:id="" action="ppaction://noaction"/>
            <a:extLst>
              <a:ext uri="{FF2B5EF4-FFF2-40B4-BE49-F238E27FC236}">
                <a16:creationId xmlns:a16="http://schemas.microsoft.com/office/drawing/2014/main" id="{F068B5D6-42BD-3964-9739-FF2350CF418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4725" y="1825625"/>
            <a:ext cx="7700963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06EBB9-F710-2A90-71D0-580F9817BF99}"/>
              </a:ext>
            </a:extLst>
          </p:cNvPr>
          <p:cNvSpPr txBox="1"/>
          <p:nvPr/>
        </p:nvSpPr>
        <p:spPr>
          <a:xfrm>
            <a:off x="6364816" y="5714999"/>
            <a:ext cx="467783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ea typeface="Calibri"/>
                <a:cs typeface="Calibri"/>
              </a:rPr>
              <a:t>Manipulation with </a:t>
            </a:r>
            <a:r>
              <a:rPr lang="en-US" sz="2400" b="1" err="1">
                <a:solidFill>
                  <a:schemeClr val="bg1"/>
                </a:solidFill>
                <a:ea typeface="Calibri"/>
                <a:cs typeface="Calibri"/>
              </a:rPr>
              <a:t>MoveIt</a:t>
            </a:r>
            <a:r>
              <a:rPr lang="en-US" sz="2400" b="1">
                <a:solidFill>
                  <a:schemeClr val="bg1"/>
                </a:solidFill>
                <a:ea typeface="Calibri"/>
                <a:cs typeface="Calibri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5186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72FF7-9265-66AC-5BE1-475EF4147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Simulation and Visualization</a:t>
            </a:r>
            <a:endParaRPr lang="en-US"/>
          </a:p>
        </p:txBody>
      </p:sp>
      <p:pic>
        <p:nvPicPr>
          <p:cNvPr id="5" name="Online Media 4" title="Intro to ROS2 Simulation and Visualization Tools">
            <a:hlinkClick r:id="" action="ppaction://noaction"/>
            <a:extLst>
              <a:ext uri="{FF2B5EF4-FFF2-40B4-BE49-F238E27FC236}">
                <a16:creationId xmlns:a16="http://schemas.microsoft.com/office/drawing/2014/main" id="{60E28122-2210-4D70-8AE8-BD645B4609E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4725" y="1825625"/>
            <a:ext cx="770096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304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0228F-CAEE-9003-8D4B-9171EAA0D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Multidisciplinary Collaboration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C943B-83D2-1FC8-2592-29B666DFE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200000"/>
              </a:lnSpc>
            </a:pPr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All disciplines</a:t>
            </a:r>
            <a:r>
              <a:rPr lang="en-US">
                <a:latin typeface="Source Sans Pro"/>
                <a:ea typeface="Source Sans Pro"/>
              </a:rPr>
              <a:t> come together</a:t>
            </a:r>
            <a:endParaRPr lang="en-US"/>
          </a:p>
          <a:p>
            <a:pPr lvl="1">
              <a:lnSpc>
                <a:spcPct val="200000"/>
              </a:lnSpc>
              <a:buFont typeface="Courier New"/>
              <a:buChar char="o"/>
            </a:pPr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Mechanical engineers:</a:t>
            </a:r>
            <a:r>
              <a:rPr lang="en-US">
                <a:latin typeface="Source Sans Pro"/>
                <a:ea typeface="Source Sans Pro"/>
              </a:rPr>
              <a:t> Design the robot body and actuators </a:t>
            </a:r>
          </a:p>
          <a:p>
            <a:pPr lvl="1">
              <a:lnSpc>
                <a:spcPct val="200000"/>
              </a:lnSpc>
              <a:buFont typeface="Courier New"/>
              <a:buChar char="o"/>
            </a:pPr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Electrical engineers:</a:t>
            </a:r>
            <a:r>
              <a:rPr lang="en-US">
                <a:latin typeface="Source Sans Pro"/>
                <a:ea typeface="Source Sans Pro"/>
              </a:rPr>
              <a:t> Design actuators, sensors, and control </a:t>
            </a:r>
          </a:p>
          <a:p>
            <a:pPr lvl="1">
              <a:lnSpc>
                <a:spcPct val="200000"/>
              </a:lnSpc>
              <a:buFont typeface="Courier New"/>
              <a:buChar char="o"/>
            </a:pPr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Computer scientists / AI researchers:</a:t>
            </a:r>
            <a:r>
              <a:rPr lang="en-US">
                <a:latin typeface="Source Sans Pro"/>
                <a:ea typeface="Source Sans Pro"/>
              </a:rPr>
              <a:t> Implement perception and planning</a:t>
            </a:r>
          </a:p>
          <a:p>
            <a:pPr lvl="1">
              <a:lnSpc>
                <a:spcPct val="200000"/>
              </a:lnSpc>
              <a:buFont typeface="Courier New"/>
              <a:buChar char="o"/>
            </a:pPr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Design experts:</a:t>
            </a:r>
            <a:r>
              <a:rPr lang="en-US">
                <a:latin typeface="Source Sans Pro"/>
                <a:ea typeface="Source Sans Pro"/>
              </a:rPr>
              <a:t> Build human-robot interfaces via ROS APIs.</a:t>
            </a:r>
            <a:endParaRPr lang="en-US"/>
          </a:p>
          <a:p>
            <a:pPr lvl="1">
              <a:buFont typeface="Courier New"/>
              <a:buChar char="o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25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5ECA4-76BF-A690-5607-FB06A3F34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70E18-9D99-F91D-D77B-DEB7EDA95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Robot Operating System – History</a:t>
            </a:r>
          </a:p>
        </p:txBody>
      </p:sp>
      <p:pic>
        <p:nvPicPr>
          <p:cNvPr id="3080" name="Picture 8" descr="Dashing logo">
            <a:extLst>
              <a:ext uri="{FF2B5EF4-FFF2-40B4-BE49-F238E27FC236}">
                <a16:creationId xmlns:a16="http://schemas.microsoft.com/office/drawing/2014/main" id="{478E63E6-E1EC-0A43-EAB4-D1AB631F2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935" y="4311023"/>
            <a:ext cx="1311973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Foxy logo">
            <a:extLst>
              <a:ext uri="{FF2B5EF4-FFF2-40B4-BE49-F238E27FC236}">
                <a16:creationId xmlns:a16="http://schemas.microsoft.com/office/drawing/2014/main" id="{01A47F43-026D-9755-2814-0F89AB9DD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90" y="4311023"/>
            <a:ext cx="1454731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umble logo">
            <a:extLst>
              <a:ext uri="{FF2B5EF4-FFF2-40B4-BE49-F238E27FC236}">
                <a16:creationId xmlns:a16="http://schemas.microsoft.com/office/drawing/2014/main" id="{8BB2F1D7-5353-9BC9-8C06-6ED6A116B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088" y="4311021"/>
            <a:ext cx="141498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Logo">
            <a:extLst>
              <a:ext uri="{FF2B5EF4-FFF2-40B4-BE49-F238E27FC236}">
                <a16:creationId xmlns:a16="http://schemas.microsoft.com/office/drawing/2014/main" id="{6A5E4AE2-4F89-3945-AF38-65BEEF530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17" y="4315167"/>
            <a:ext cx="1594570" cy="172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987F971-5441-94AA-F2E7-3EE06165B06B}"/>
              </a:ext>
            </a:extLst>
          </p:cNvPr>
          <p:cNvSpPr txBox="1"/>
          <p:nvPr/>
        </p:nvSpPr>
        <p:spPr>
          <a:xfrm>
            <a:off x="2441359" y="6037302"/>
            <a:ext cx="110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2019 - 2021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D4774A-D5C3-26A6-BB73-2C93B201CC38}"/>
              </a:ext>
            </a:extLst>
          </p:cNvPr>
          <p:cNvSpPr txBox="1"/>
          <p:nvPr/>
        </p:nvSpPr>
        <p:spPr>
          <a:xfrm>
            <a:off x="5025393" y="6037302"/>
            <a:ext cx="110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2020 - 2023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9B492F-D2AF-1AE8-EEA5-F5A9F4C0164A}"/>
              </a:ext>
            </a:extLst>
          </p:cNvPr>
          <p:cNvSpPr txBox="1"/>
          <p:nvPr/>
        </p:nvSpPr>
        <p:spPr>
          <a:xfrm>
            <a:off x="7712018" y="6037302"/>
            <a:ext cx="110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2022 - 2027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4D157A-F96C-FF3B-85C6-1651DE3AD224}"/>
              </a:ext>
            </a:extLst>
          </p:cNvPr>
          <p:cNvSpPr txBox="1"/>
          <p:nvPr/>
        </p:nvSpPr>
        <p:spPr>
          <a:xfrm>
            <a:off x="10413829" y="6038597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2017 - Present</a:t>
            </a:r>
          </a:p>
        </p:txBody>
      </p:sp>
      <p:pic>
        <p:nvPicPr>
          <p:cNvPr id="3094" name="Picture 22" descr="I-turtle">
            <a:extLst>
              <a:ext uri="{FF2B5EF4-FFF2-40B4-BE49-F238E27FC236}">
                <a16:creationId xmlns:a16="http://schemas.microsoft.com/office/drawing/2014/main" id="{1B27AA59-6A07-8BEC-77A1-2932BC0E4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745" y="1886403"/>
            <a:ext cx="2079855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Kinetic Kame">
            <a:extLst>
              <a:ext uri="{FF2B5EF4-FFF2-40B4-BE49-F238E27FC236}">
                <a16:creationId xmlns:a16="http://schemas.microsoft.com/office/drawing/2014/main" id="{B406811F-290A-EBC3-3F9A-541AEE0B7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234" y="1886403"/>
            <a:ext cx="2105219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Melodic Morenia">
            <a:extLst>
              <a:ext uri="{FF2B5EF4-FFF2-40B4-BE49-F238E27FC236}">
                <a16:creationId xmlns:a16="http://schemas.microsoft.com/office/drawing/2014/main" id="{A6DF2C74-282D-450E-1F9B-ED253D9F0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721" y="1886403"/>
            <a:ext cx="1743718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Noetic Ninjemys">
            <a:extLst>
              <a:ext uri="{FF2B5EF4-FFF2-40B4-BE49-F238E27FC236}">
                <a16:creationId xmlns:a16="http://schemas.microsoft.com/office/drawing/2014/main" id="{B13F3C3C-650F-2D9D-CB9A-A9435AD22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486" y="1911148"/>
            <a:ext cx="1345417" cy="172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8EEF9E4-C3CF-E8E8-3C1E-EA2284B40520}"/>
              </a:ext>
            </a:extLst>
          </p:cNvPr>
          <p:cNvSpPr txBox="1"/>
          <p:nvPr/>
        </p:nvSpPr>
        <p:spPr>
          <a:xfrm>
            <a:off x="2359040" y="3631574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2014 - 2019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FCB8CA-2B66-601B-5AAC-E146B18966C4}"/>
              </a:ext>
            </a:extLst>
          </p:cNvPr>
          <p:cNvSpPr txBox="1"/>
          <p:nvPr/>
        </p:nvSpPr>
        <p:spPr>
          <a:xfrm>
            <a:off x="4940876" y="3631574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2016 - 2021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394AAE-C78B-2C67-5C5A-0AFB7BD7401E}"/>
              </a:ext>
            </a:extLst>
          </p:cNvPr>
          <p:cNvSpPr txBox="1"/>
          <p:nvPr/>
        </p:nvSpPr>
        <p:spPr>
          <a:xfrm>
            <a:off x="7625215" y="3626130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2018 - 2023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E5EDAB-4017-9ECA-EB32-4E386C5B63C4}"/>
              </a:ext>
            </a:extLst>
          </p:cNvPr>
          <p:cNvSpPr txBox="1"/>
          <p:nvPr/>
        </p:nvSpPr>
        <p:spPr>
          <a:xfrm>
            <a:off x="10413828" y="3631574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2020 - 2025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AA672B-5F89-8BA9-D40E-3F32C5F91DDA}"/>
              </a:ext>
            </a:extLst>
          </p:cNvPr>
          <p:cNvSpPr txBox="1"/>
          <p:nvPr/>
        </p:nvSpPr>
        <p:spPr>
          <a:xfrm>
            <a:off x="133943" y="2395600"/>
            <a:ext cx="1447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Source Sans Pro" panose="020B0503030403020204" pitchFamily="34" charset="0"/>
                <a:ea typeface="Source Sans Pro" panose="020B0503030403020204" pitchFamily="34" charset="0"/>
              </a:rPr>
              <a:t>ROS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C4051F-8B07-91B6-A3A6-A024A9AB8884}"/>
              </a:ext>
            </a:extLst>
          </p:cNvPr>
          <p:cNvSpPr txBox="1"/>
          <p:nvPr/>
        </p:nvSpPr>
        <p:spPr>
          <a:xfrm>
            <a:off x="133616" y="4820218"/>
            <a:ext cx="1447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Source Sans Pro" panose="020B0503030403020204" pitchFamily="34" charset="0"/>
                <a:ea typeface="Source Sans Pro" panose="020B0503030403020204" pitchFamily="34" charset="0"/>
              </a:rPr>
              <a:t>ROS 2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9F594E5-133D-BCCA-8F96-F2CA6D8332F1}"/>
              </a:ext>
            </a:extLst>
          </p:cNvPr>
          <p:cNvSpPr/>
          <p:nvPr/>
        </p:nvSpPr>
        <p:spPr>
          <a:xfrm>
            <a:off x="7318705" y="4120140"/>
            <a:ext cx="1887750" cy="223915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448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8043A-4A33-792A-1869-E21BE9D7B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Key Takeaways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C58D9-F848-85B1-53D0-8689F3130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70000"/>
              </a:lnSpc>
            </a:pPr>
            <a:r>
              <a:rPr lang="en-US">
                <a:latin typeface="Source Sans Pro"/>
                <a:ea typeface="Source Sans Pro"/>
              </a:rPr>
              <a:t>ROS is a </a:t>
            </a:r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framework </a:t>
            </a:r>
            <a:r>
              <a:rPr lang="en-US">
                <a:latin typeface="Source Sans Pro"/>
                <a:ea typeface="Source Sans Pro"/>
              </a:rPr>
              <a:t>that connects all parts of a robot.</a:t>
            </a:r>
            <a:endParaRPr lang="en-US"/>
          </a:p>
          <a:p>
            <a:pPr>
              <a:lnSpc>
                <a:spcPct val="170000"/>
              </a:lnSpc>
            </a:pPr>
            <a:r>
              <a:rPr lang="en-US">
                <a:latin typeface="Source Sans Pro"/>
                <a:ea typeface="Source Sans Pro"/>
              </a:rPr>
              <a:t>It saves time, encourages collaboration, and accelerates innovation.</a:t>
            </a:r>
          </a:p>
          <a:p>
            <a:pPr>
              <a:lnSpc>
                <a:spcPct val="170000"/>
              </a:lnSpc>
            </a:pPr>
            <a:r>
              <a:rPr lang="en-US">
                <a:latin typeface="Source Sans Pro"/>
                <a:ea typeface="Source Sans Pro"/>
              </a:rPr>
              <a:t>ROS brings robot autonomy to reality.</a:t>
            </a:r>
          </a:p>
          <a:p>
            <a:pPr>
              <a:lnSpc>
                <a:spcPct val="170000"/>
              </a:lnSpc>
            </a:pPr>
            <a:r>
              <a:rPr lang="en-US">
                <a:latin typeface="Source Sans Pro"/>
                <a:ea typeface="Source Sans Pro"/>
              </a:rPr>
              <a:t>The ROS ecosystem is vast and growing.</a:t>
            </a:r>
          </a:p>
          <a:p>
            <a:pPr>
              <a:lnSpc>
                <a:spcPct val="170000"/>
              </a:lnSpc>
            </a:pPr>
            <a:r>
              <a:rPr lang="en-US">
                <a:latin typeface="Source Sans Pro"/>
                <a:ea typeface="Source Sans Pro"/>
              </a:rPr>
              <a:t>Next lecture: </a:t>
            </a:r>
            <a:r>
              <a:rPr lang="en-US" i="1">
                <a:latin typeface="Source Sans Pro"/>
                <a:ea typeface="Source Sans Pro"/>
              </a:rPr>
              <a:t>How ROS actually works</a:t>
            </a:r>
            <a:r>
              <a:rPr lang="en-US">
                <a:latin typeface="Source Sans Pro"/>
                <a:ea typeface="Source Sans Pro"/>
              </a:rPr>
              <a:t> — topics, nodes, packages, ...</a:t>
            </a:r>
          </a:p>
          <a:p>
            <a:pPr>
              <a:lnSpc>
                <a:spcPct val="170000"/>
              </a:lnSpc>
            </a:pPr>
            <a:endParaRPr lang="en-US"/>
          </a:p>
        </p:txBody>
      </p:sp>
      <p:pic>
        <p:nvPicPr>
          <p:cNvPr id="5" name="Picture 2" descr="Getting started with ROS2 — Part 1 | by Sharad Maheshwari | schmiedeone |  Medium">
            <a:extLst>
              <a:ext uri="{FF2B5EF4-FFF2-40B4-BE49-F238E27FC236}">
                <a16:creationId xmlns:a16="http://schemas.microsoft.com/office/drawing/2014/main" id="{5B37D93D-7ADC-A5F7-8F61-3C96E4BAA3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50"/>
          <a:stretch/>
        </p:blipFill>
        <p:spPr bwMode="auto">
          <a:xfrm>
            <a:off x="6600063" y="501128"/>
            <a:ext cx="4742151" cy="119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umble logo">
            <a:extLst>
              <a:ext uri="{FF2B5EF4-FFF2-40B4-BE49-F238E27FC236}">
                <a16:creationId xmlns:a16="http://schemas.microsoft.com/office/drawing/2014/main" id="{647D2D0F-131C-7F1D-2CAE-EE3A9CB34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977" y="3605465"/>
            <a:ext cx="141498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3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0EAC6-2E36-7C42-0D95-717E17F90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Backup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0AC99-F75E-C40C-6AAD-812E7E057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8875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E169-688D-4314-5E27-812E97FC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Robot Operating System – History</a:t>
            </a:r>
          </a:p>
        </p:txBody>
      </p:sp>
      <p:pic>
        <p:nvPicPr>
          <p:cNvPr id="3080" name="Picture 8" descr="Dashing logo">
            <a:extLst>
              <a:ext uri="{FF2B5EF4-FFF2-40B4-BE49-F238E27FC236}">
                <a16:creationId xmlns:a16="http://schemas.microsoft.com/office/drawing/2014/main" id="{0822E22B-0162-634C-E444-1FC120196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935" y="4311023"/>
            <a:ext cx="1311973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Foxy logo">
            <a:extLst>
              <a:ext uri="{FF2B5EF4-FFF2-40B4-BE49-F238E27FC236}">
                <a16:creationId xmlns:a16="http://schemas.microsoft.com/office/drawing/2014/main" id="{787AF856-3DF3-EA0E-3FFE-640C736B5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90" y="4311023"/>
            <a:ext cx="1454731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umble logo">
            <a:extLst>
              <a:ext uri="{FF2B5EF4-FFF2-40B4-BE49-F238E27FC236}">
                <a16:creationId xmlns:a16="http://schemas.microsoft.com/office/drawing/2014/main" id="{AEEC18C8-EBD3-EE41-20B4-D39AFF714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088" y="4311021"/>
            <a:ext cx="141498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Logo">
            <a:extLst>
              <a:ext uri="{FF2B5EF4-FFF2-40B4-BE49-F238E27FC236}">
                <a16:creationId xmlns:a16="http://schemas.microsoft.com/office/drawing/2014/main" id="{5E44AF42-BF22-C01F-DCA3-7A1D272C1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17" y="4315167"/>
            <a:ext cx="1594570" cy="172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ADF7F6-A128-A434-D49D-829AD5420EBE}"/>
              </a:ext>
            </a:extLst>
          </p:cNvPr>
          <p:cNvSpPr txBox="1"/>
          <p:nvPr/>
        </p:nvSpPr>
        <p:spPr>
          <a:xfrm>
            <a:off x="2441359" y="6037302"/>
            <a:ext cx="110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2019 - 2021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4431AA-BA3D-099F-A436-16E5AB203F08}"/>
              </a:ext>
            </a:extLst>
          </p:cNvPr>
          <p:cNvSpPr txBox="1"/>
          <p:nvPr/>
        </p:nvSpPr>
        <p:spPr>
          <a:xfrm>
            <a:off x="5025393" y="6037302"/>
            <a:ext cx="110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2020 - 2023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E96621-1B81-087D-8A49-E2D21BA4B63C}"/>
              </a:ext>
            </a:extLst>
          </p:cNvPr>
          <p:cNvSpPr txBox="1"/>
          <p:nvPr/>
        </p:nvSpPr>
        <p:spPr>
          <a:xfrm>
            <a:off x="7712018" y="6037302"/>
            <a:ext cx="110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2022 - 2027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B40944-E91C-35C3-8C26-42ED942D785E}"/>
              </a:ext>
            </a:extLst>
          </p:cNvPr>
          <p:cNvSpPr txBox="1"/>
          <p:nvPr/>
        </p:nvSpPr>
        <p:spPr>
          <a:xfrm>
            <a:off x="10413829" y="6038597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2017 - Present</a:t>
            </a:r>
          </a:p>
        </p:txBody>
      </p:sp>
      <p:pic>
        <p:nvPicPr>
          <p:cNvPr id="3094" name="Picture 22" descr="I-turtle">
            <a:extLst>
              <a:ext uri="{FF2B5EF4-FFF2-40B4-BE49-F238E27FC236}">
                <a16:creationId xmlns:a16="http://schemas.microsoft.com/office/drawing/2014/main" id="{D4316A0D-145A-D8CB-00AD-009279DBD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745" y="1886403"/>
            <a:ext cx="2079855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Kinetic Kame">
            <a:extLst>
              <a:ext uri="{FF2B5EF4-FFF2-40B4-BE49-F238E27FC236}">
                <a16:creationId xmlns:a16="http://schemas.microsoft.com/office/drawing/2014/main" id="{A627A69E-EE95-7380-6C78-5803C870C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234" y="1886403"/>
            <a:ext cx="2105219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Melodic Morenia">
            <a:extLst>
              <a:ext uri="{FF2B5EF4-FFF2-40B4-BE49-F238E27FC236}">
                <a16:creationId xmlns:a16="http://schemas.microsoft.com/office/drawing/2014/main" id="{FAA478D1-4302-96D3-2FBE-25341900A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721" y="1886403"/>
            <a:ext cx="1743718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Noetic Ninjemys">
            <a:extLst>
              <a:ext uri="{FF2B5EF4-FFF2-40B4-BE49-F238E27FC236}">
                <a16:creationId xmlns:a16="http://schemas.microsoft.com/office/drawing/2014/main" id="{888F9160-299D-694D-E44C-74588B6A9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486" y="1911148"/>
            <a:ext cx="1345417" cy="172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A237D51-8118-F1B6-7B2C-6C7F8AFB1A65}"/>
              </a:ext>
            </a:extLst>
          </p:cNvPr>
          <p:cNvSpPr txBox="1"/>
          <p:nvPr/>
        </p:nvSpPr>
        <p:spPr>
          <a:xfrm>
            <a:off x="2359040" y="3631574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2014 - 2019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1439EB-02D0-4B59-763C-40F2D366035E}"/>
              </a:ext>
            </a:extLst>
          </p:cNvPr>
          <p:cNvSpPr txBox="1"/>
          <p:nvPr/>
        </p:nvSpPr>
        <p:spPr>
          <a:xfrm>
            <a:off x="4940876" y="3631574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2016 - 2021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A1781C-B3DB-A454-8DE8-727A8AD5C811}"/>
              </a:ext>
            </a:extLst>
          </p:cNvPr>
          <p:cNvSpPr txBox="1"/>
          <p:nvPr/>
        </p:nvSpPr>
        <p:spPr>
          <a:xfrm>
            <a:off x="7625215" y="3626998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2018 - 2023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05B1DC-8AA9-B887-3991-428001CE0EC9}"/>
              </a:ext>
            </a:extLst>
          </p:cNvPr>
          <p:cNvSpPr txBox="1"/>
          <p:nvPr/>
        </p:nvSpPr>
        <p:spPr>
          <a:xfrm>
            <a:off x="10413828" y="3631574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2020 - 2025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B17F06-C945-EF62-515D-CDC52A9C71F3}"/>
              </a:ext>
            </a:extLst>
          </p:cNvPr>
          <p:cNvSpPr txBox="1"/>
          <p:nvPr/>
        </p:nvSpPr>
        <p:spPr>
          <a:xfrm>
            <a:off x="133943" y="2395600"/>
            <a:ext cx="1447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Source Sans Pro" panose="020B0503030403020204" pitchFamily="34" charset="0"/>
                <a:ea typeface="Source Sans Pro" panose="020B0503030403020204" pitchFamily="34" charset="0"/>
              </a:rPr>
              <a:t>ROS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F0AF05-578C-8F59-2635-52013471C934}"/>
              </a:ext>
            </a:extLst>
          </p:cNvPr>
          <p:cNvSpPr txBox="1"/>
          <p:nvPr/>
        </p:nvSpPr>
        <p:spPr>
          <a:xfrm>
            <a:off x="133616" y="4820218"/>
            <a:ext cx="1447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Source Sans Pro" panose="020B0503030403020204" pitchFamily="34" charset="0"/>
                <a:ea typeface="Source Sans Pro" panose="020B0503030403020204" pitchFamily="34" charset="0"/>
              </a:rPr>
              <a:t>ROS 2</a:t>
            </a:r>
          </a:p>
        </p:txBody>
      </p:sp>
    </p:spTree>
    <p:extLst>
      <p:ext uri="{BB962C8B-B14F-4D97-AF65-F5344CB8AC3E}">
        <p14:creationId xmlns:p14="http://schemas.microsoft.com/office/powerpoint/2010/main" val="28216542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E169-688D-4314-5E27-812E97FC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Robot Operating System – History</a:t>
            </a:r>
          </a:p>
        </p:txBody>
      </p:sp>
      <p:pic>
        <p:nvPicPr>
          <p:cNvPr id="3080" name="Picture 8" descr="Dashing logo">
            <a:extLst>
              <a:ext uri="{FF2B5EF4-FFF2-40B4-BE49-F238E27FC236}">
                <a16:creationId xmlns:a16="http://schemas.microsoft.com/office/drawing/2014/main" id="{0822E22B-0162-634C-E444-1FC120196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935" y="4311023"/>
            <a:ext cx="1311973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Foxy logo">
            <a:extLst>
              <a:ext uri="{FF2B5EF4-FFF2-40B4-BE49-F238E27FC236}">
                <a16:creationId xmlns:a16="http://schemas.microsoft.com/office/drawing/2014/main" id="{787AF856-3DF3-EA0E-3FFE-640C736B5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90" y="4311023"/>
            <a:ext cx="1454731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umble logo">
            <a:extLst>
              <a:ext uri="{FF2B5EF4-FFF2-40B4-BE49-F238E27FC236}">
                <a16:creationId xmlns:a16="http://schemas.microsoft.com/office/drawing/2014/main" id="{AEEC18C8-EBD3-EE41-20B4-D39AFF714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088" y="4311021"/>
            <a:ext cx="141498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Logo">
            <a:extLst>
              <a:ext uri="{FF2B5EF4-FFF2-40B4-BE49-F238E27FC236}">
                <a16:creationId xmlns:a16="http://schemas.microsoft.com/office/drawing/2014/main" id="{5E44AF42-BF22-C01F-DCA3-7A1D272C1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17" y="4315167"/>
            <a:ext cx="1594570" cy="172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ADF7F6-A128-A434-D49D-829AD5420EBE}"/>
              </a:ext>
            </a:extLst>
          </p:cNvPr>
          <p:cNvSpPr txBox="1"/>
          <p:nvPr/>
        </p:nvSpPr>
        <p:spPr>
          <a:xfrm>
            <a:off x="2441359" y="6037302"/>
            <a:ext cx="110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2019 - 2021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4431AA-BA3D-099F-A436-16E5AB203F08}"/>
              </a:ext>
            </a:extLst>
          </p:cNvPr>
          <p:cNvSpPr txBox="1"/>
          <p:nvPr/>
        </p:nvSpPr>
        <p:spPr>
          <a:xfrm>
            <a:off x="5025393" y="6037302"/>
            <a:ext cx="110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2020 - 2023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E96621-1B81-087D-8A49-E2D21BA4B63C}"/>
              </a:ext>
            </a:extLst>
          </p:cNvPr>
          <p:cNvSpPr txBox="1"/>
          <p:nvPr/>
        </p:nvSpPr>
        <p:spPr>
          <a:xfrm>
            <a:off x="7712018" y="6037302"/>
            <a:ext cx="110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2022 - 2027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B40944-E91C-35C3-8C26-42ED942D785E}"/>
              </a:ext>
            </a:extLst>
          </p:cNvPr>
          <p:cNvSpPr txBox="1"/>
          <p:nvPr/>
        </p:nvSpPr>
        <p:spPr>
          <a:xfrm>
            <a:off x="10413829" y="6038597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2017 - Present</a:t>
            </a:r>
          </a:p>
        </p:txBody>
      </p:sp>
      <p:pic>
        <p:nvPicPr>
          <p:cNvPr id="3094" name="Picture 22" descr="I-turtle">
            <a:extLst>
              <a:ext uri="{FF2B5EF4-FFF2-40B4-BE49-F238E27FC236}">
                <a16:creationId xmlns:a16="http://schemas.microsoft.com/office/drawing/2014/main" id="{D4316A0D-145A-D8CB-00AD-009279DBD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745" y="1886403"/>
            <a:ext cx="2079855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Kinetic Kame">
            <a:extLst>
              <a:ext uri="{FF2B5EF4-FFF2-40B4-BE49-F238E27FC236}">
                <a16:creationId xmlns:a16="http://schemas.microsoft.com/office/drawing/2014/main" id="{A627A69E-EE95-7380-6C78-5803C870C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234" y="1886403"/>
            <a:ext cx="2105219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Melodic Morenia">
            <a:extLst>
              <a:ext uri="{FF2B5EF4-FFF2-40B4-BE49-F238E27FC236}">
                <a16:creationId xmlns:a16="http://schemas.microsoft.com/office/drawing/2014/main" id="{FAA478D1-4302-96D3-2FBE-25341900A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721" y="1886403"/>
            <a:ext cx="1743718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Noetic Ninjemys">
            <a:extLst>
              <a:ext uri="{FF2B5EF4-FFF2-40B4-BE49-F238E27FC236}">
                <a16:creationId xmlns:a16="http://schemas.microsoft.com/office/drawing/2014/main" id="{888F9160-299D-694D-E44C-74588B6A9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486" y="1911148"/>
            <a:ext cx="1345417" cy="172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A237D51-8118-F1B6-7B2C-6C7F8AFB1A65}"/>
              </a:ext>
            </a:extLst>
          </p:cNvPr>
          <p:cNvSpPr txBox="1"/>
          <p:nvPr/>
        </p:nvSpPr>
        <p:spPr>
          <a:xfrm>
            <a:off x="2359040" y="3631574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2014 - 2019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1439EB-02D0-4B59-763C-40F2D366035E}"/>
              </a:ext>
            </a:extLst>
          </p:cNvPr>
          <p:cNvSpPr txBox="1"/>
          <p:nvPr/>
        </p:nvSpPr>
        <p:spPr>
          <a:xfrm>
            <a:off x="4940876" y="3631574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2016 - 2021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A1781C-B3DB-A454-8DE8-727A8AD5C811}"/>
              </a:ext>
            </a:extLst>
          </p:cNvPr>
          <p:cNvSpPr txBox="1"/>
          <p:nvPr/>
        </p:nvSpPr>
        <p:spPr>
          <a:xfrm>
            <a:off x="7625215" y="3626998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2018 - 2023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05B1DC-8AA9-B887-3991-428001CE0EC9}"/>
              </a:ext>
            </a:extLst>
          </p:cNvPr>
          <p:cNvSpPr txBox="1"/>
          <p:nvPr/>
        </p:nvSpPr>
        <p:spPr>
          <a:xfrm>
            <a:off x="10413828" y="3631574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2020 - 2025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B17F06-C945-EF62-515D-CDC52A9C71F3}"/>
              </a:ext>
            </a:extLst>
          </p:cNvPr>
          <p:cNvSpPr txBox="1"/>
          <p:nvPr/>
        </p:nvSpPr>
        <p:spPr>
          <a:xfrm>
            <a:off x="133943" y="2395600"/>
            <a:ext cx="1447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Source Sans Pro" panose="020B0503030403020204" pitchFamily="34" charset="0"/>
                <a:ea typeface="Source Sans Pro" panose="020B0503030403020204" pitchFamily="34" charset="0"/>
              </a:rPr>
              <a:t>ROS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F0AF05-578C-8F59-2635-52013471C934}"/>
              </a:ext>
            </a:extLst>
          </p:cNvPr>
          <p:cNvSpPr txBox="1"/>
          <p:nvPr/>
        </p:nvSpPr>
        <p:spPr>
          <a:xfrm>
            <a:off x="133616" y="4820218"/>
            <a:ext cx="1447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Source Sans Pro" panose="020B0503030403020204" pitchFamily="34" charset="0"/>
                <a:ea typeface="Source Sans Pro" panose="020B0503030403020204" pitchFamily="34" charset="0"/>
              </a:rPr>
              <a:t>ROS 2</a:t>
            </a:r>
          </a:p>
        </p:txBody>
      </p:sp>
      <p:pic>
        <p:nvPicPr>
          <p:cNvPr id="1026" name="Picture 2" descr="Home | ROS Tutorial - Turtlesim">
            <a:extLst>
              <a:ext uri="{FF2B5EF4-FFF2-40B4-BE49-F238E27FC236}">
                <a16:creationId xmlns:a16="http://schemas.microsoft.com/office/drawing/2014/main" id="{E3D4A4E9-34F8-B62C-FDC6-7CD04C3251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" t="4382"/>
          <a:stretch/>
        </p:blipFill>
        <p:spPr bwMode="auto">
          <a:xfrm>
            <a:off x="4038600" y="1603813"/>
            <a:ext cx="4835446" cy="478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080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E169-688D-4314-5E27-812E97FC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Robot Operating System – History</a:t>
            </a:r>
          </a:p>
        </p:txBody>
      </p:sp>
      <p:pic>
        <p:nvPicPr>
          <p:cNvPr id="3080" name="Picture 8" descr="Dashing logo">
            <a:extLst>
              <a:ext uri="{FF2B5EF4-FFF2-40B4-BE49-F238E27FC236}">
                <a16:creationId xmlns:a16="http://schemas.microsoft.com/office/drawing/2014/main" id="{0822E22B-0162-634C-E444-1FC120196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935" y="4311023"/>
            <a:ext cx="1311973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Foxy logo">
            <a:extLst>
              <a:ext uri="{FF2B5EF4-FFF2-40B4-BE49-F238E27FC236}">
                <a16:creationId xmlns:a16="http://schemas.microsoft.com/office/drawing/2014/main" id="{787AF856-3DF3-EA0E-3FFE-640C736B5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90" y="4311023"/>
            <a:ext cx="1454731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umble logo">
            <a:extLst>
              <a:ext uri="{FF2B5EF4-FFF2-40B4-BE49-F238E27FC236}">
                <a16:creationId xmlns:a16="http://schemas.microsoft.com/office/drawing/2014/main" id="{AEEC18C8-EBD3-EE41-20B4-D39AFF714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088" y="4311021"/>
            <a:ext cx="1414985" cy="17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Logo">
            <a:extLst>
              <a:ext uri="{FF2B5EF4-FFF2-40B4-BE49-F238E27FC236}">
                <a16:creationId xmlns:a16="http://schemas.microsoft.com/office/drawing/2014/main" id="{5E44AF42-BF22-C01F-DCA3-7A1D272C1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17" y="4315167"/>
            <a:ext cx="1594570" cy="172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ADF7F6-A128-A434-D49D-829AD5420EBE}"/>
              </a:ext>
            </a:extLst>
          </p:cNvPr>
          <p:cNvSpPr txBox="1"/>
          <p:nvPr/>
        </p:nvSpPr>
        <p:spPr>
          <a:xfrm>
            <a:off x="2441359" y="6037302"/>
            <a:ext cx="110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2019 - 2021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4431AA-BA3D-099F-A436-16E5AB203F08}"/>
              </a:ext>
            </a:extLst>
          </p:cNvPr>
          <p:cNvSpPr txBox="1"/>
          <p:nvPr/>
        </p:nvSpPr>
        <p:spPr>
          <a:xfrm>
            <a:off x="5025393" y="6037302"/>
            <a:ext cx="110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2020 - 2023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E96621-1B81-087D-8A49-E2D21BA4B63C}"/>
              </a:ext>
            </a:extLst>
          </p:cNvPr>
          <p:cNvSpPr txBox="1"/>
          <p:nvPr/>
        </p:nvSpPr>
        <p:spPr>
          <a:xfrm>
            <a:off x="7712018" y="6037302"/>
            <a:ext cx="1101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2022 - 2027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B40944-E91C-35C3-8C26-42ED942D785E}"/>
              </a:ext>
            </a:extLst>
          </p:cNvPr>
          <p:cNvSpPr txBox="1"/>
          <p:nvPr/>
        </p:nvSpPr>
        <p:spPr>
          <a:xfrm>
            <a:off x="10413829" y="6038597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2017 - Present</a:t>
            </a:r>
          </a:p>
        </p:txBody>
      </p:sp>
      <p:pic>
        <p:nvPicPr>
          <p:cNvPr id="3094" name="Picture 22" descr="I-turtle">
            <a:extLst>
              <a:ext uri="{FF2B5EF4-FFF2-40B4-BE49-F238E27FC236}">
                <a16:creationId xmlns:a16="http://schemas.microsoft.com/office/drawing/2014/main" id="{D4316A0D-145A-D8CB-00AD-009279DBD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745" y="1886403"/>
            <a:ext cx="2079855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Kinetic Kame">
            <a:extLst>
              <a:ext uri="{FF2B5EF4-FFF2-40B4-BE49-F238E27FC236}">
                <a16:creationId xmlns:a16="http://schemas.microsoft.com/office/drawing/2014/main" id="{A627A69E-EE95-7380-6C78-5803C870C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234" y="1886403"/>
            <a:ext cx="2105219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8" name="Picture 26" descr="Melodic Morenia">
            <a:extLst>
              <a:ext uri="{FF2B5EF4-FFF2-40B4-BE49-F238E27FC236}">
                <a16:creationId xmlns:a16="http://schemas.microsoft.com/office/drawing/2014/main" id="{FAA478D1-4302-96D3-2FBE-25341900A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721" y="1886403"/>
            <a:ext cx="1743718" cy="172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0" name="Picture 28" descr="Noetic Ninjemys">
            <a:extLst>
              <a:ext uri="{FF2B5EF4-FFF2-40B4-BE49-F238E27FC236}">
                <a16:creationId xmlns:a16="http://schemas.microsoft.com/office/drawing/2014/main" id="{888F9160-299D-694D-E44C-74588B6A9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486" y="1911148"/>
            <a:ext cx="1345417" cy="172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A237D51-8118-F1B6-7B2C-6C7F8AFB1A65}"/>
              </a:ext>
            </a:extLst>
          </p:cNvPr>
          <p:cNvSpPr txBox="1"/>
          <p:nvPr/>
        </p:nvSpPr>
        <p:spPr>
          <a:xfrm>
            <a:off x="2359040" y="3631574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2014 - 2019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1439EB-02D0-4B59-763C-40F2D366035E}"/>
              </a:ext>
            </a:extLst>
          </p:cNvPr>
          <p:cNvSpPr txBox="1"/>
          <p:nvPr/>
        </p:nvSpPr>
        <p:spPr>
          <a:xfrm>
            <a:off x="4940876" y="3631574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2016 - 2021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A1781C-B3DB-A454-8DE8-727A8AD5C811}"/>
              </a:ext>
            </a:extLst>
          </p:cNvPr>
          <p:cNvSpPr txBox="1"/>
          <p:nvPr/>
        </p:nvSpPr>
        <p:spPr>
          <a:xfrm>
            <a:off x="7625215" y="3626130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2018 - 2023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05B1DC-8AA9-B887-3991-428001CE0EC9}"/>
              </a:ext>
            </a:extLst>
          </p:cNvPr>
          <p:cNvSpPr txBox="1"/>
          <p:nvPr/>
        </p:nvSpPr>
        <p:spPr>
          <a:xfrm>
            <a:off x="10413828" y="3631574"/>
            <a:ext cx="1274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2020 - 2025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B17F06-C945-EF62-515D-CDC52A9C71F3}"/>
              </a:ext>
            </a:extLst>
          </p:cNvPr>
          <p:cNvSpPr txBox="1"/>
          <p:nvPr/>
        </p:nvSpPr>
        <p:spPr>
          <a:xfrm>
            <a:off x="133943" y="2395600"/>
            <a:ext cx="1447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Source Sans Pro" panose="020B0503030403020204" pitchFamily="34" charset="0"/>
                <a:ea typeface="Source Sans Pro" panose="020B0503030403020204" pitchFamily="34" charset="0"/>
              </a:rPr>
              <a:t>ROS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F0AF05-578C-8F59-2635-52013471C934}"/>
              </a:ext>
            </a:extLst>
          </p:cNvPr>
          <p:cNvSpPr txBox="1"/>
          <p:nvPr/>
        </p:nvSpPr>
        <p:spPr>
          <a:xfrm>
            <a:off x="133616" y="4820218"/>
            <a:ext cx="1447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latin typeface="Source Sans Pro" panose="020B0503030403020204" pitchFamily="34" charset="0"/>
                <a:ea typeface="Source Sans Pro" panose="020B0503030403020204" pitchFamily="34" charset="0"/>
              </a:rPr>
              <a:t>ROS 2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8DF0081-DCAC-07A8-02A0-D81CC1431A4B}"/>
              </a:ext>
            </a:extLst>
          </p:cNvPr>
          <p:cNvSpPr/>
          <p:nvPr/>
        </p:nvSpPr>
        <p:spPr>
          <a:xfrm>
            <a:off x="7318705" y="4120140"/>
            <a:ext cx="1887750" cy="223915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138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82D3D-A651-294B-A47C-10EE8262E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Why is ROS popular in academia?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04FA8-ECEF-8047-8B2D-7FEA086D8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Source Sans Pro" panose="020B0503030403020204" pitchFamily="34" charset="0"/>
                <a:ea typeface="Source Sans Pro" panose="020B0503030403020204" pitchFamily="34" charset="0"/>
              </a:rPr>
              <a:t>Not reinventing the wheel is generally good</a:t>
            </a:r>
          </a:p>
          <a:p>
            <a:pPr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Source Sans Pro" panose="020B0503030403020204" pitchFamily="34" charset="0"/>
                <a:ea typeface="Source Sans Pro" panose="020B0503030403020204" pitchFamily="34" charset="0"/>
              </a:rPr>
              <a:t>Robotics is hard! It’s great to offload some of the work to smart people</a:t>
            </a:r>
          </a:p>
          <a:p>
            <a:pPr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Source Sans Pro" panose="020B0503030403020204" pitchFamily="34" charset="0"/>
                <a:ea typeface="Source Sans Pro" panose="020B0503030403020204" pitchFamily="34" charset="0"/>
              </a:rPr>
              <a:t>ROS is now 12 years</a:t>
            </a:r>
            <a:b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Source Sans Pro" panose="020B0503030403020204" pitchFamily="34" charset="0"/>
                <a:ea typeface="Source Sans Pro" panose="020B0503030403020204" pitchFamily="34" charset="0"/>
              </a:rPr>
              <a:t>old and still going</a:t>
            </a:r>
            <a:b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Source Sans Pro" panose="020B0503030403020204" pitchFamily="34" charset="0"/>
                <a:ea typeface="Source Sans Pro" panose="020B0503030403020204" pitchFamily="34" charset="0"/>
              </a:rPr>
              <a:t>strong</a:t>
            </a: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8" name="Picture 115">
            <a:extLst>
              <a:ext uri="{FF2B5EF4-FFF2-40B4-BE49-F238E27FC236}">
                <a16:creationId xmlns:a16="http://schemas.microsoft.com/office/drawing/2014/main" id="{E9525767-3776-0543-A689-B630D01F543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7135920" y="3200400"/>
            <a:ext cx="3654000" cy="2740320"/>
          </a:xfrm>
          <a:prstGeom prst="rect">
            <a:avLst/>
          </a:prstGeom>
          <a:ln>
            <a:noFill/>
          </a:ln>
        </p:spPr>
      </p:pic>
      <p:pic>
        <p:nvPicPr>
          <p:cNvPr id="9" name="Picture 116">
            <a:extLst>
              <a:ext uri="{FF2B5EF4-FFF2-40B4-BE49-F238E27FC236}">
                <a16:creationId xmlns:a16="http://schemas.microsoft.com/office/drawing/2014/main" id="{2361F398-BB58-9249-ACF0-32B76D86BFC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120640" y="3206880"/>
            <a:ext cx="1827720" cy="273672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75654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E169-688D-4314-5E27-812E97FC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Robot Operating System –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004C2-B609-FC2E-B828-711707EDB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3152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Community &amp; Ecosystem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Hardware Drivers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Software</a:t>
            </a:r>
          </a:p>
          <a:p>
            <a:r>
              <a:rPr lang="en-US">
                <a:latin typeface="Source Sans Pro"/>
                <a:ea typeface="Source Sans Pro"/>
              </a:rPr>
              <a:t>Tooling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Visualization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Debugging</a:t>
            </a:r>
          </a:p>
          <a:p>
            <a:r>
              <a:rPr lang="en-US">
                <a:latin typeface="Source Sans Pro"/>
                <a:ea typeface="Source Sans Pro"/>
              </a:rPr>
              <a:t>Asynchronous Programming Model</a:t>
            </a:r>
          </a:p>
        </p:txBody>
      </p:sp>
    </p:spTree>
    <p:extLst>
      <p:ext uri="{BB962C8B-B14F-4D97-AF65-F5344CB8AC3E}">
        <p14:creationId xmlns:p14="http://schemas.microsoft.com/office/powerpoint/2010/main" val="23420077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E169-688D-4314-5E27-812E97FC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Robot Operating System – ROS2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004C2-B609-FC2E-B828-711707EDB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17755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Community &amp; Ecosystem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Hardware Drivers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Software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459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razyflie 2.1 – Bitcraze Store">
            <a:extLst>
              <a:ext uri="{FF2B5EF4-FFF2-40B4-BE49-F238E27FC236}">
                <a16:creationId xmlns:a16="http://schemas.microsoft.com/office/drawing/2014/main" id="{047D5417-07AA-14FF-D67E-13226A16C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205" y="713074"/>
            <a:ext cx="3617071" cy="361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57F08B8-1B5E-8C39-0DDB-AFF612787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807" y="1176294"/>
            <a:ext cx="1972110" cy="197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E0E169-688D-4314-5E27-812E97FC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Robot Operating System – ROS2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004C2-B609-FC2E-B828-711707EDB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20444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Community &amp; Ecosystem</a:t>
            </a:r>
          </a:p>
          <a:p>
            <a:pPr lvl="1"/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Hardware Drivers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Software</a:t>
            </a:r>
            <a:endParaRPr lang="en-US"/>
          </a:p>
        </p:txBody>
      </p:sp>
      <p:pic>
        <p:nvPicPr>
          <p:cNvPr id="1030" name="Picture 6" descr="TurtleBot3">
            <a:extLst>
              <a:ext uri="{FF2B5EF4-FFF2-40B4-BE49-F238E27FC236}">
                <a16:creationId xmlns:a16="http://schemas.microsoft.com/office/drawing/2014/main" id="{7DCAD275-2DDE-F2F1-3230-5EBD8217F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455" y="2848255"/>
            <a:ext cx="6474066" cy="326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uck Lidar Sensor, High-Value Surround Lidar | Velodyne Lidar">
            <a:extLst>
              <a:ext uri="{FF2B5EF4-FFF2-40B4-BE49-F238E27FC236}">
                <a16:creationId xmlns:a16="http://schemas.microsoft.com/office/drawing/2014/main" id="{DFECC482-7CE3-537C-A108-20985F8EC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576" y="3753931"/>
            <a:ext cx="2999247" cy="299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48DA1B-62DC-9385-91A0-229D698A43C6}"/>
              </a:ext>
            </a:extLst>
          </p:cNvPr>
          <p:cNvSpPr txBox="1"/>
          <p:nvPr/>
        </p:nvSpPr>
        <p:spPr>
          <a:xfrm>
            <a:off x="4177204" y="6236565"/>
            <a:ext cx="95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hlinkClick r:id="rId6"/>
              </a:rPr>
              <a:t>Turtlebot3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CFF038-A23D-A632-9F4C-05DAA3B43B34}"/>
              </a:ext>
            </a:extLst>
          </p:cNvPr>
          <p:cNvSpPr txBox="1"/>
          <p:nvPr/>
        </p:nvSpPr>
        <p:spPr>
          <a:xfrm>
            <a:off x="9412021" y="6085438"/>
            <a:ext cx="1363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hlinkClick r:id="rId7"/>
              </a:rPr>
              <a:t>Velodyne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hlinkClick r:id="rId7"/>
              </a:rPr>
              <a:t> LiDAR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029921-5A92-8B9B-150C-6CBBA3EEF395}"/>
              </a:ext>
            </a:extLst>
          </p:cNvPr>
          <p:cNvSpPr txBox="1"/>
          <p:nvPr/>
        </p:nvSpPr>
        <p:spPr>
          <a:xfrm>
            <a:off x="10236294" y="2911164"/>
            <a:ext cx="95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hlinkClick r:id="rId8"/>
              </a:rPr>
              <a:t>Joysticks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2F12B9-112A-92DF-F0EA-E78A83A2C5AD}"/>
              </a:ext>
            </a:extLst>
          </p:cNvPr>
          <p:cNvSpPr txBox="1"/>
          <p:nvPr/>
        </p:nvSpPr>
        <p:spPr>
          <a:xfrm>
            <a:off x="8355243" y="3263861"/>
            <a:ext cx="95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hlinkClick r:id="rId9"/>
              </a:rPr>
              <a:t>Crazyflie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8411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E169-688D-4314-5E27-812E97FC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Robot Operating System – ROS2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004C2-B609-FC2E-B828-711707EDB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31202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Community &amp; Ecosystem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Hardware Drivers</a:t>
            </a:r>
          </a:p>
          <a:p>
            <a:pPr lvl="1"/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Software</a:t>
            </a:r>
          </a:p>
        </p:txBody>
      </p:sp>
      <p:pic>
        <p:nvPicPr>
          <p:cNvPr id="2050" name="Picture 2" descr="map_image">
            <a:extLst>
              <a:ext uri="{FF2B5EF4-FFF2-40B4-BE49-F238E27FC236}">
                <a16:creationId xmlns:a16="http://schemas.microsoft.com/office/drawing/2014/main" id="{F1ECEF80-681E-70B7-28D4-8C0E5788E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4" y="1897213"/>
            <a:ext cx="4433043" cy="448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4ACA87-AF5F-9DC8-A6E8-79F24A1AA593}"/>
              </a:ext>
            </a:extLst>
          </p:cNvPr>
          <p:cNvSpPr txBox="1"/>
          <p:nvPr/>
        </p:nvSpPr>
        <p:spPr>
          <a:xfrm>
            <a:off x="687607" y="6379016"/>
            <a:ext cx="1262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Gazebo Sim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054" name="Picture 6" descr="Ignition Physics: Physics simulation concepts">
            <a:extLst>
              <a:ext uri="{FF2B5EF4-FFF2-40B4-BE49-F238E27FC236}">
                <a16:creationId xmlns:a16="http://schemas.microsoft.com/office/drawing/2014/main" id="{ACCF8A24-BEF3-5D22-BE1D-291A02A50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81" y="3163956"/>
            <a:ext cx="5897684" cy="321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4AD63A-7810-C0D2-B483-54FB9D746FBE}"/>
              </a:ext>
            </a:extLst>
          </p:cNvPr>
          <p:cNvSpPr txBox="1"/>
          <p:nvPr/>
        </p:nvSpPr>
        <p:spPr>
          <a:xfrm>
            <a:off x="7133006" y="6365953"/>
            <a:ext cx="1262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hlinkClick r:id="rId5"/>
              </a:rPr>
              <a:t>SLAM Toolbox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82621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E169-688D-4314-5E27-812E97FC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Robot Operating System – ROS2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004C2-B609-FC2E-B828-711707EDB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204448" cy="4351338"/>
          </a:xfrm>
        </p:spPr>
        <p:txBody>
          <a:bodyPr/>
          <a:lstStyle/>
          <a:p>
            <a:r>
              <a:rPr lang="en-US"/>
              <a:t>Community &amp; Ecosystem</a:t>
            </a:r>
          </a:p>
          <a:p>
            <a:pPr lvl="1"/>
            <a:r>
              <a:rPr lang="en-US"/>
              <a:t>Hardware Drivers</a:t>
            </a:r>
          </a:p>
          <a:p>
            <a:pPr lvl="1"/>
            <a:r>
              <a:rPr lang="en-US"/>
              <a:t>Software</a:t>
            </a:r>
          </a:p>
          <a:p>
            <a:r>
              <a:rPr lang="en-US">
                <a:solidFill>
                  <a:srgbClr val="C00000"/>
                </a:solidFill>
              </a:rPr>
              <a:t>Tooling</a:t>
            </a:r>
          </a:p>
          <a:p>
            <a:pPr lvl="1"/>
            <a:r>
              <a:rPr lang="en-US"/>
              <a:t>Visualization</a:t>
            </a:r>
          </a:p>
          <a:p>
            <a:pPr lvl="1"/>
            <a:r>
              <a:rPr lang="en-US"/>
              <a:t>Debugging</a:t>
            </a:r>
          </a:p>
        </p:txBody>
      </p:sp>
      <p:pic>
        <p:nvPicPr>
          <p:cNvPr id="5122" name="Picture 2" descr="Nav2] Navigation Action Feedback &amp; Rviz2 Plugin! - Navigation Stack - ROS  Discourse">
            <a:extLst>
              <a:ext uri="{FF2B5EF4-FFF2-40B4-BE49-F238E27FC236}">
                <a16:creationId xmlns:a16="http://schemas.microsoft.com/office/drawing/2014/main" id="{D40A8708-BC2C-1121-BECE-4C54D4712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272" y="2274888"/>
            <a:ext cx="6467528" cy="390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7420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E169-688D-4314-5E27-812E97FC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Robot Operating System – ROS2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004C2-B609-FC2E-B828-711707EDB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285130" cy="4351338"/>
          </a:xfrm>
        </p:spPr>
        <p:txBody>
          <a:bodyPr/>
          <a:lstStyle/>
          <a:p>
            <a:r>
              <a:rPr lang="en-US"/>
              <a:t>Community &amp; Ecosystem</a:t>
            </a:r>
          </a:p>
          <a:p>
            <a:pPr lvl="1"/>
            <a:r>
              <a:rPr lang="en-US"/>
              <a:t>Hardware Drivers</a:t>
            </a:r>
          </a:p>
          <a:p>
            <a:pPr lvl="1"/>
            <a:r>
              <a:rPr lang="en-US"/>
              <a:t>Software</a:t>
            </a:r>
          </a:p>
          <a:p>
            <a:r>
              <a:rPr lang="en-US">
                <a:solidFill>
                  <a:srgbClr val="C00000"/>
                </a:solidFill>
              </a:rPr>
              <a:t>Tooling</a:t>
            </a:r>
          </a:p>
          <a:p>
            <a:pPr lvl="1"/>
            <a:r>
              <a:rPr lang="en-US"/>
              <a:t>Visualization</a:t>
            </a:r>
          </a:p>
          <a:p>
            <a:pPr lvl="1"/>
            <a:r>
              <a:rPr lang="en-US"/>
              <a:t>Debugging</a:t>
            </a:r>
          </a:p>
        </p:txBody>
      </p:sp>
      <p:pic>
        <p:nvPicPr>
          <p:cNvPr id="7170" name="Picture 2" descr="rqt plot - Easily Debug ROS topics - The Robotics Back-End">
            <a:extLst>
              <a:ext uri="{FF2B5EF4-FFF2-40B4-BE49-F238E27FC236}">
                <a16:creationId xmlns:a16="http://schemas.microsoft.com/office/drawing/2014/main" id="{0A8CB210-8F16-8270-779E-C5405246C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556" y="2055815"/>
            <a:ext cx="5769244" cy="416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6001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E169-688D-4314-5E27-812E97FC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Robot Operating System – ROS2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004C2-B609-FC2E-B828-711707EDB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448994" cy="4351338"/>
          </a:xfrm>
        </p:spPr>
        <p:txBody>
          <a:bodyPr/>
          <a:lstStyle/>
          <a:p>
            <a:r>
              <a:rPr lang="en-US"/>
              <a:t>Community &amp; Ecosystem</a:t>
            </a:r>
          </a:p>
          <a:p>
            <a:pPr lvl="1"/>
            <a:r>
              <a:rPr lang="en-US"/>
              <a:t>Hardware Drivers</a:t>
            </a:r>
          </a:p>
          <a:p>
            <a:pPr lvl="1"/>
            <a:r>
              <a:rPr lang="en-US"/>
              <a:t>Software</a:t>
            </a:r>
          </a:p>
          <a:p>
            <a:r>
              <a:rPr lang="en-US"/>
              <a:t>Tooling</a:t>
            </a:r>
          </a:p>
          <a:p>
            <a:pPr lvl="1"/>
            <a:r>
              <a:rPr lang="en-US"/>
              <a:t>Visualization</a:t>
            </a:r>
          </a:p>
          <a:p>
            <a:pPr lvl="1"/>
            <a:r>
              <a:rPr lang="en-US"/>
              <a:t>Debugging</a:t>
            </a:r>
          </a:p>
          <a:p>
            <a:r>
              <a:rPr lang="en-US">
                <a:solidFill>
                  <a:srgbClr val="C00000"/>
                </a:solidFill>
              </a:rPr>
              <a:t>Asynchronous Programming Model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45FB4C-3E55-F782-98FC-AA639ECC7B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697" t="30785" r="40394" b="32276"/>
          <a:stretch/>
        </p:blipFill>
        <p:spPr>
          <a:xfrm>
            <a:off x="6904808" y="2419662"/>
            <a:ext cx="3411583" cy="332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2662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E169-688D-4314-5E27-812E97FC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Robot Operating System – ROS2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004C2-B609-FC2E-B828-711707EDBD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365813" cy="4351338"/>
          </a:xfrm>
        </p:spPr>
        <p:txBody>
          <a:bodyPr/>
          <a:lstStyle/>
          <a:p>
            <a:r>
              <a:rPr lang="en-US"/>
              <a:t>Community &amp; Ecosystem</a:t>
            </a:r>
          </a:p>
          <a:p>
            <a:pPr lvl="1"/>
            <a:r>
              <a:rPr lang="en-US"/>
              <a:t>Hardware Drivers</a:t>
            </a:r>
          </a:p>
          <a:p>
            <a:pPr lvl="1"/>
            <a:r>
              <a:rPr lang="en-US"/>
              <a:t>Software</a:t>
            </a:r>
          </a:p>
          <a:p>
            <a:r>
              <a:rPr lang="en-US"/>
              <a:t>Tooling</a:t>
            </a:r>
          </a:p>
          <a:p>
            <a:pPr lvl="1"/>
            <a:r>
              <a:rPr lang="en-US"/>
              <a:t>Visualization</a:t>
            </a:r>
          </a:p>
          <a:p>
            <a:pPr lvl="1"/>
            <a:r>
              <a:rPr lang="en-US"/>
              <a:t>Debugging</a:t>
            </a:r>
          </a:p>
          <a:p>
            <a:r>
              <a:rPr lang="en-US">
                <a:solidFill>
                  <a:srgbClr val="C00000"/>
                </a:solidFill>
              </a:rPr>
              <a:t>Asynchronous Programming Model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479937-DFDB-D46A-05E5-2B0D0C05D466}"/>
              </a:ext>
            </a:extLst>
          </p:cNvPr>
          <p:cNvSpPr txBox="1"/>
          <p:nvPr/>
        </p:nvSpPr>
        <p:spPr>
          <a:xfrm>
            <a:off x="5629115" y="3077813"/>
            <a:ext cx="5724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latin typeface="Source Sans Pro" panose="020B0503030403020204" pitchFamily="34" charset="0"/>
                <a:ea typeface="Source Sans Pro" panose="020B0503030403020204" pitchFamily="34" charset="0"/>
              </a:rPr>
              <a:t>Let’s write some code!</a:t>
            </a:r>
          </a:p>
        </p:txBody>
      </p:sp>
    </p:spTree>
    <p:extLst>
      <p:ext uri="{BB962C8B-B14F-4D97-AF65-F5344CB8AC3E}">
        <p14:creationId xmlns:p14="http://schemas.microsoft.com/office/powerpoint/2010/main" val="21004474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30021-5B6E-8847-97B7-14E9BF46C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Are there “Alternatives” to ROS?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62DC5-C697-E343-BE88-623D5B5A3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LCM</a:t>
            </a:r>
            <a:endParaRPr lang="en-US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Drake</a:t>
            </a:r>
            <a:endParaRPr lang="en-US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Player</a:t>
            </a:r>
            <a:endParaRPr lang="en-US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YARP</a:t>
            </a:r>
            <a:endParaRPr lang="en-US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pc="-1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Orocos</a:t>
            </a:r>
            <a:endParaRPr lang="en-US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MRPT</a:t>
            </a:r>
            <a:endParaRPr lang="en-US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100000"/>
              </a:lnSpc>
              <a:spcBef>
                <a:spcPts val="86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And many others!</a:t>
            </a:r>
            <a:endParaRPr lang="en-US" spc="-1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endParaRPr lang="en-US"/>
          </a:p>
        </p:txBody>
      </p:sp>
      <p:pic>
        <p:nvPicPr>
          <p:cNvPr id="8" name="Picture 131">
            <a:extLst>
              <a:ext uri="{FF2B5EF4-FFF2-40B4-BE49-F238E27FC236}">
                <a16:creationId xmlns:a16="http://schemas.microsoft.com/office/drawing/2014/main" id="{853544E7-32FE-5C4D-81E7-7DBB115AE85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511520" y="2103120"/>
            <a:ext cx="3168360" cy="3168360"/>
          </a:xfrm>
          <a:prstGeom prst="rect">
            <a:avLst/>
          </a:prstGeom>
          <a:ln>
            <a:noFill/>
          </a:ln>
        </p:spPr>
      </p:pic>
      <p:pic>
        <p:nvPicPr>
          <p:cNvPr id="9" name="Picture 132">
            <a:extLst>
              <a:ext uri="{FF2B5EF4-FFF2-40B4-BE49-F238E27FC236}">
                <a16:creationId xmlns:a16="http://schemas.microsoft.com/office/drawing/2014/main" id="{F864A624-2BFC-D646-BC24-D3D788B868F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062200" y="4130280"/>
            <a:ext cx="1355040" cy="1355040"/>
          </a:xfrm>
          <a:prstGeom prst="rect">
            <a:avLst/>
          </a:prstGeom>
          <a:ln>
            <a:noFill/>
          </a:ln>
        </p:spPr>
      </p:pic>
      <p:pic>
        <p:nvPicPr>
          <p:cNvPr id="10" name="Picture 133">
            <a:extLst>
              <a:ext uri="{FF2B5EF4-FFF2-40B4-BE49-F238E27FC236}">
                <a16:creationId xmlns:a16="http://schemas.microsoft.com/office/drawing/2014/main" id="{ECD003C7-2815-6648-A709-57B5CDB10B1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321040" y="1554480"/>
            <a:ext cx="2633400" cy="202428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82119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91C7E-9B41-04EA-391A-A84A19C30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time: fundamentals of ROS</a:t>
            </a:r>
          </a:p>
        </p:txBody>
      </p:sp>
      <p:sp>
        <p:nvSpPr>
          <p:cNvPr id="7" name="Subtitle 7">
            <a:extLst>
              <a:ext uri="{FF2B5EF4-FFF2-40B4-BE49-F238E27FC236}">
                <a16:creationId xmlns:a16="http://schemas.microsoft.com/office/drawing/2014/main" id="{78E1E0D3-D26B-9BE0-874F-222A821FFD49}"/>
              </a:ext>
            </a:extLst>
          </p:cNvPr>
          <p:cNvSpPr txBox="1">
            <a:spLocks/>
          </p:cNvSpPr>
          <p:nvPr/>
        </p:nvSpPr>
        <p:spPr>
          <a:xfrm>
            <a:off x="1524000" y="5563360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Robot Operating System</a:t>
            </a:r>
          </a:p>
        </p:txBody>
      </p:sp>
      <p:pic>
        <p:nvPicPr>
          <p:cNvPr id="8" name="Picture 2" descr="Getting started with ROS2 — Part 1 | by Sharad Maheshwari | schmiedeone |  Medium">
            <a:extLst>
              <a:ext uri="{FF2B5EF4-FFF2-40B4-BE49-F238E27FC236}">
                <a16:creationId xmlns:a16="http://schemas.microsoft.com/office/drawing/2014/main" id="{38B5E777-932A-0413-C90A-5A7670E5A2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50"/>
          <a:stretch/>
        </p:blipFill>
        <p:spPr bwMode="auto">
          <a:xfrm>
            <a:off x="828619" y="2610739"/>
            <a:ext cx="10534761" cy="264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999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96573cb-f378-4b68-9bc8-15755c0c51f3}" enabled="0" method="" siteId="{396573cb-f378-4b68-9bc8-15755c0c51f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1162</Words>
  <Application>Microsoft Macintosh PowerPoint</Application>
  <PresentationFormat>Widescreen</PresentationFormat>
  <Paragraphs>274</Paragraphs>
  <Slides>67</Slides>
  <Notes>24</Notes>
  <HiddenSlides>0</HiddenSlides>
  <MMClips>12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5" baseType="lpstr">
      <vt:lpstr>Arial</vt:lpstr>
      <vt:lpstr>Calibri</vt:lpstr>
      <vt:lpstr>Calibri Light</vt:lpstr>
      <vt:lpstr>Courier New</vt:lpstr>
      <vt:lpstr>DejaVu Sans</vt:lpstr>
      <vt:lpstr>Source Sans Pro</vt:lpstr>
      <vt:lpstr>Wingdings</vt:lpstr>
      <vt:lpstr>Office Theme</vt:lpstr>
      <vt:lpstr>Principles of Robot Autonomy I</vt:lpstr>
      <vt:lpstr>From automation…</vt:lpstr>
      <vt:lpstr>…to autonomy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Course goals</vt:lpstr>
      <vt:lpstr>The see-think-act cycle</vt:lpstr>
      <vt:lpstr>See-think-act cycle for AVs</vt:lpstr>
      <vt:lpstr>Course structure</vt:lpstr>
      <vt:lpstr>Logistics</vt:lpstr>
      <vt:lpstr>Logistics</vt:lpstr>
      <vt:lpstr>Grading</vt:lpstr>
      <vt:lpstr>Team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Center for Automotive Research at Stanford</vt:lpstr>
      <vt:lpstr>Schedule</vt:lpstr>
      <vt:lpstr>PowerPoint Presentation</vt:lpstr>
      <vt:lpstr>Quadrotor</vt:lpstr>
      <vt:lpstr>Manipulation</vt:lpstr>
      <vt:lpstr>TurtleBot</vt:lpstr>
      <vt:lpstr>The Challenge of Building Robots</vt:lpstr>
      <vt:lpstr>What would we do without ROS?</vt:lpstr>
      <vt:lpstr>What is ROS?</vt:lpstr>
      <vt:lpstr>Perception</vt:lpstr>
      <vt:lpstr>Localization and Mapping</vt:lpstr>
      <vt:lpstr>Navigation</vt:lpstr>
      <vt:lpstr>Manipulation</vt:lpstr>
      <vt:lpstr>Simulation and Visualization</vt:lpstr>
      <vt:lpstr>Multidisciplinary Collaboration</vt:lpstr>
      <vt:lpstr>Robot Operating System – History</vt:lpstr>
      <vt:lpstr>Key Takeaways</vt:lpstr>
      <vt:lpstr>Backup</vt:lpstr>
      <vt:lpstr>Robot Operating System – History</vt:lpstr>
      <vt:lpstr>Robot Operating System – History</vt:lpstr>
      <vt:lpstr>Robot Operating System – History</vt:lpstr>
      <vt:lpstr>Why is ROS popular in academia?</vt:lpstr>
      <vt:lpstr>Robot Operating System – Overview</vt:lpstr>
      <vt:lpstr>Robot Operating System – ROS2</vt:lpstr>
      <vt:lpstr>Robot Operating System – ROS2</vt:lpstr>
      <vt:lpstr>Robot Operating System – ROS2</vt:lpstr>
      <vt:lpstr>Robot Operating System – ROS2</vt:lpstr>
      <vt:lpstr>Robot Operating System – ROS2</vt:lpstr>
      <vt:lpstr>Robot Operating System – ROS2</vt:lpstr>
      <vt:lpstr>Robot Operating System – ROS2</vt:lpstr>
      <vt:lpstr>Are there “Alternatives” to ROS?</vt:lpstr>
      <vt:lpstr>Next time: fundamentals of ROS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2</cp:revision>
  <cp:lastPrinted>2019-01-07T20:05:58Z</cp:lastPrinted>
  <dcterms:created xsi:type="dcterms:W3CDTF">2017-01-06T12:29:52Z</dcterms:created>
  <dcterms:modified xsi:type="dcterms:W3CDTF">2026-08-13T21:45:46Z</dcterms:modified>
</cp:coreProperties>
</file>