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28"/>
  </p:notesMasterIdLst>
  <p:sldIdLst>
    <p:sldId id="256" r:id="rId2"/>
    <p:sldId id="374" r:id="rId3"/>
    <p:sldId id="1576" r:id="rId4"/>
    <p:sldId id="296" r:id="rId5"/>
    <p:sldId id="297" r:id="rId6"/>
    <p:sldId id="299" r:id="rId7"/>
    <p:sldId id="300" r:id="rId8"/>
    <p:sldId id="301" r:id="rId9"/>
    <p:sldId id="302" r:id="rId10"/>
    <p:sldId id="308" r:id="rId11"/>
    <p:sldId id="303" r:id="rId12"/>
    <p:sldId id="298" r:id="rId13"/>
    <p:sldId id="304" r:id="rId14"/>
    <p:sldId id="305" r:id="rId15"/>
    <p:sldId id="307" r:id="rId16"/>
    <p:sldId id="309" r:id="rId17"/>
    <p:sldId id="310" r:id="rId18"/>
    <p:sldId id="311" r:id="rId19"/>
    <p:sldId id="312" r:id="rId20"/>
    <p:sldId id="317" r:id="rId21"/>
    <p:sldId id="318" r:id="rId22"/>
    <p:sldId id="319" r:id="rId23"/>
    <p:sldId id="322" r:id="rId24"/>
    <p:sldId id="323" r:id="rId25"/>
    <p:sldId id="324" r:id="rId26"/>
    <p:sldId id="28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374"/>
            <p14:sldId id="1576"/>
            <p14:sldId id="296"/>
            <p14:sldId id="297"/>
            <p14:sldId id="299"/>
            <p14:sldId id="300"/>
            <p14:sldId id="301"/>
            <p14:sldId id="302"/>
            <p14:sldId id="308"/>
            <p14:sldId id="303"/>
            <p14:sldId id="298"/>
            <p14:sldId id="304"/>
            <p14:sldId id="305"/>
            <p14:sldId id="307"/>
            <p14:sldId id="309"/>
            <p14:sldId id="310"/>
            <p14:sldId id="311"/>
            <p14:sldId id="312"/>
            <p14:sldId id="317"/>
            <p14:sldId id="318"/>
            <p14:sldId id="319"/>
            <p14:sldId id="322"/>
            <p14:sldId id="323"/>
            <p14:sldId id="32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1259"/>
  </p:normalViewPr>
  <p:slideViewPr>
    <p:cSldViewPr snapToGrid="0" snapToObjects="1">
      <p:cViewPr varScale="1">
        <p:scale>
          <a:sx n="100" d="100"/>
          <a:sy n="100" d="100"/>
        </p:scale>
        <p:origin x="1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53:15.059" v="22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53:15.059" v="22" actId="20577"/>
        <pc:sldMkLst>
          <pc:docMk/>
          <pc:sldMk cId="629011366" sldId="285"/>
        </pc:sldMkLst>
      </pc:sldChg>
      <pc:sldChg chg="modNotesTx">
        <pc:chgData name="Daniele Gammelli" userId="292b8a31-f1ba-4b4c-b196-a231dc095d13" providerId="ADAL" clId="{6E670754-AB6A-5789-AA0A-6F6FD9CE3EEA}" dt="2026-08-13T22:52:05.842" v="0" actId="20577"/>
        <pc:sldMkLst>
          <pc:docMk/>
          <pc:sldMk cId="2375764047" sldId="296"/>
        </pc:sldMkLst>
      </pc:sldChg>
      <pc:sldChg chg="modNotesTx">
        <pc:chgData name="Daniele Gammelli" userId="292b8a31-f1ba-4b4c-b196-a231dc095d13" providerId="ADAL" clId="{6E670754-AB6A-5789-AA0A-6F6FD9CE3EEA}" dt="2026-08-13T22:52:09.453" v="1" actId="20577"/>
        <pc:sldMkLst>
          <pc:docMk/>
          <pc:sldMk cId="3316695184" sldId="297"/>
        </pc:sldMkLst>
      </pc:sldChg>
      <pc:sldChg chg="modNotesTx">
        <pc:chgData name="Daniele Gammelli" userId="292b8a31-f1ba-4b4c-b196-a231dc095d13" providerId="ADAL" clId="{6E670754-AB6A-5789-AA0A-6F6FD9CE3EEA}" dt="2026-08-13T22:52:30.137" v="8" actId="20577"/>
        <pc:sldMkLst>
          <pc:docMk/>
          <pc:sldMk cId="181820845" sldId="298"/>
        </pc:sldMkLst>
      </pc:sldChg>
      <pc:sldChg chg="modNotesTx">
        <pc:chgData name="Daniele Gammelli" userId="292b8a31-f1ba-4b4c-b196-a231dc095d13" providerId="ADAL" clId="{6E670754-AB6A-5789-AA0A-6F6FD9CE3EEA}" dt="2026-08-13T22:52:12.392" v="2" actId="20577"/>
        <pc:sldMkLst>
          <pc:docMk/>
          <pc:sldMk cId="3180360811" sldId="299"/>
        </pc:sldMkLst>
      </pc:sldChg>
      <pc:sldChg chg="modNotesTx">
        <pc:chgData name="Daniele Gammelli" userId="292b8a31-f1ba-4b4c-b196-a231dc095d13" providerId="ADAL" clId="{6E670754-AB6A-5789-AA0A-6F6FD9CE3EEA}" dt="2026-08-13T22:52:16.057" v="3" actId="20577"/>
        <pc:sldMkLst>
          <pc:docMk/>
          <pc:sldMk cId="935763082" sldId="300"/>
        </pc:sldMkLst>
      </pc:sldChg>
      <pc:sldChg chg="modNotesTx">
        <pc:chgData name="Daniele Gammelli" userId="292b8a31-f1ba-4b4c-b196-a231dc095d13" providerId="ADAL" clId="{6E670754-AB6A-5789-AA0A-6F6FD9CE3EEA}" dt="2026-08-13T22:52:19.217" v="4" actId="20577"/>
        <pc:sldMkLst>
          <pc:docMk/>
          <pc:sldMk cId="4264212390" sldId="301"/>
        </pc:sldMkLst>
      </pc:sldChg>
      <pc:sldChg chg="modNotesTx">
        <pc:chgData name="Daniele Gammelli" userId="292b8a31-f1ba-4b4c-b196-a231dc095d13" providerId="ADAL" clId="{6E670754-AB6A-5789-AA0A-6F6FD9CE3EEA}" dt="2026-08-13T22:52:21.812" v="5" actId="20577"/>
        <pc:sldMkLst>
          <pc:docMk/>
          <pc:sldMk cId="848040296" sldId="302"/>
        </pc:sldMkLst>
      </pc:sldChg>
      <pc:sldChg chg="modNotesTx">
        <pc:chgData name="Daniele Gammelli" userId="292b8a31-f1ba-4b4c-b196-a231dc095d13" providerId="ADAL" clId="{6E670754-AB6A-5789-AA0A-6F6FD9CE3EEA}" dt="2026-08-13T22:52:26.673" v="7" actId="20577"/>
        <pc:sldMkLst>
          <pc:docMk/>
          <pc:sldMk cId="411161650" sldId="303"/>
        </pc:sldMkLst>
      </pc:sldChg>
      <pc:sldChg chg="modNotesTx">
        <pc:chgData name="Daniele Gammelli" userId="292b8a31-f1ba-4b4c-b196-a231dc095d13" providerId="ADAL" clId="{6E670754-AB6A-5789-AA0A-6F6FD9CE3EEA}" dt="2026-08-13T22:52:32.898" v="9" actId="20577"/>
        <pc:sldMkLst>
          <pc:docMk/>
          <pc:sldMk cId="1008743782" sldId="304"/>
        </pc:sldMkLst>
      </pc:sldChg>
      <pc:sldChg chg="modNotesTx">
        <pc:chgData name="Daniele Gammelli" userId="292b8a31-f1ba-4b4c-b196-a231dc095d13" providerId="ADAL" clId="{6E670754-AB6A-5789-AA0A-6F6FD9CE3EEA}" dt="2026-08-13T22:52:37.189" v="10" actId="20577"/>
        <pc:sldMkLst>
          <pc:docMk/>
          <pc:sldMk cId="1016131519" sldId="305"/>
        </pc:sldMkLst>
      </pc:sldChg>
      <pc:sldChg chg="modNotesTx">
        <pc:chgData name="Daniele Gammelli" userId="292b8a31-f1ba-4b4c-b196-a231dc095d13" providerId="ADAL" clId="{6E670754-AB6A-5789-AA0A-6F6FD9CE3EEA}" dt="2026-08-13T22:52:42.766" v="11" actId="20577"/>
        <pc:sldMkLst>
          <pc:docMk/>
          <pc:sldMk cId="1650393762" sldId="307"/>
        </pc:sldMkLst>
      </pc:sldChg>
      <pc:sldChg chg="modNotesTx">
        <pc:chgData name="Daniele Gammelli" userId="292b8a31-f1ba-4b4c-b196-a231dc095d13" providerId="ADAL" clId="{6E670754-AB6A-5789-AA0A-6F6FD9CE3EEA}" dt="2026-08-13T22:52:24.204" v="6" actId="20577"/>
        <pc:sldMkLst>
          <pc:docMk/>
          <pc:sldMk cId="3397436534" sldId="308"/>
        </pc:sldMkLst>
      </pc:sldChg>
      <pc:sldChg chg="modNotesTx">
        <pc:chgData name="Daniele Gammelli" userId="292b8a31-f1ba-4b4c-b196-a231dc095d13" providerId="ADAL" clId="{6E670754-AB6A-5789-AA0A-6F6FD9CE3EEA}" dt="2026-08-13T22:52:45.021" v="12" actId="20577"/>
        <pc:sldMkLst>
          <pc:docMk/>
          <pc:sldMk cId="61075213" sldId="309"/>
        </pc:sldMkLst>
      </pc:sldChg>
      <pc:sldChg chg="modNotesTx">
        <pc:chgData name="Daniele Gammelli" userId="292b8a31-f1ba-4b4c-b196-a231dc095d13" providerId="ADAL" clId="{6E670754-AB6A-5789-AA0A-6F6FD9CE3EEA}" dt="2026-08-13T22:52:48.321" v="13" actId="20577"/>
        <pc:sldMkLst>
          <pc:docMk/>
          <pc:sldMk cId="1097290423" sldId="310"/>
        </pc:sldMkLst>
      </pc:sldChg>
      <pc:sldChg chg="modNotesTx">
        <pc:chgData name="Daniele Gammelli" userId="292b8a31-f1ba-4b4c-b196-a231dc095d13" providerId="ADAL" clId="{6E670754-AB6A-5789-AA0A-6F6FD9CE3EEA}" dt="2026-08-13T22:52:50.879" v="14" actId="20577"/>
        <pc:sldMkLst>
          <pc:docMk/>
          <pc:sldMk cId="1124094996" sldId="311"/>
        </pc:sldMkLst>
      </pc:sldChg>
      <pc:sldChg chg="modNotesTx">
        <pc:chgData name="Daniele Gammelli" userId="292b8a31-f1ba-4b4c-b196-a231dc095d13" providerId="ADAL" clId="{6E670754-AB6A-5789-AA0A-6F6FD9CE3EEA}" dt="2026-08-13T22:52:53.546" v="15" actId="20577"/>
        <pc:sldMkLst>
          <pc:docMk/>
          <pc:sldMk cId="1692656370" sldId="312"/>
        </pc:sldMkLst>
      </pc:sldChg>
      <pc:sldChg chg="modNotesTx">
        <pc:chgData name="Daniele Gammelli" userId="292b8a31-f1ba-4b4c-b196-a231dc095d13" providerId="ADAL" clId="{6E670754-AB6A-5789-AA0A-6F6FD9CE3EEA}" dt="2026-08-13T22:52:56.789" v="16" actId="20577"/>
        <pc:sldMkLst>
          <pc:docMk/>
          <pc:sldMk cId="444641854" sldId="317"/>
        </pc:sldMkLst>
      </pc:sldChg>
      <pc:sldChg chg="modNotesTx">
        <pc:chgData name="Daniele Gammelli" userId="292b8a31-f1ba-4b4c-b196-a231dc095d13" providerId="ADAL" clId="{6E670754-AB6A-5789-AA0A-6F6FD9CE3EEA}" dt="2026-08-13T22:52:59.911" v="17" actId="20577"/>
        <pc:sldMkLst>
          <pc:docMk/>
          <pc:sldMk cId="2128235011" sldId="318"/>
        </pc:sldMkLst>
      </pc:sldChg>
      <pc:sldChg chg="modNotesTx">
        <pc:chgData name="Daniele Gammelli" userId="292b8a31-f1ba-4b4c-b196-a231dc095d13" providerId="ADAL" clId="{6E670754-AB6A-5789-AA0A-6F6FD9CE3EEA}" dt="2026-08-13T22:53:02.244" v="18" actId="20577"/>
        <pc:sldMkLst>
          <pc:docMk/>
          <pc:sldMk cId="2176840656" sldId="319"/>
        </pc:sldMkLst>
      </pc:sldChg>
      <pc:sldChg chg="modNotesTx">
        <pc:chgData name="Daniele Gammelli" userId="292b8a31-f1ba-4b4c-b196-a231dc095d13" providerId="ADAL" clId="{6E670754-AB6A-5789-AA0A-6F6FD9CE3EEA}" dt="2026-08-13T22:53:06.312" v="19" actId="20577"/>
        <pc:sldMkLst>
          <pc:docMk/>
          <pc:sldMk cId="314688914" sldId="322"/>
        </pc:sldMkLst>
      </pc:sldChg>
      <pc:sldChg chg="modNotesTx">
        <pc:chgData name="Daniele Gammelli" userId="292b8a31-f1ba-4b4c-b196-a231dc095d13" providerId="ADAL" clId="{6E670754-AB6A-5789-AA0A-6F6FD9CE3EEA}" dt="2026-08-13T22:53:10.105" v="20" actId="20577"/>
        <pc:sldMkLst>
          <pc:docMk/>
          <pc:sldMk cId="2092404364" sldId="323"/>
        </pc:sldMkLst>
      </pc:sldChg>
      <pc:sldChg chg="modNotesTx">
        <pc:chgData name="Daniele Gammelli" userId="292b8a31-f1ba-4b4c-b196-a231dc095d13" providerId="ADAL" clId="{6E670754-AB6A-5789-AA0A-6F6FD9CE3EEA}" dt="2026-08-13T22:53:12.429" v="21" actId="20577"/>
        <pc:sldMkLst>
          <pc:docMk/>
          <pc:sldMk cId="2472688716" sldId="32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51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69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65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09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19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90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52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5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23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73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87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30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52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1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90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43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32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05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15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57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77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481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0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59AD-1965-0B4F-BBAC-611B690A4A50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4F1A43F1-81BF-1D4E-8918-631ADEAFD7A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EF09A-6CCF-1F4C-8785-E3CA2FE1781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3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6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png"/><Relationship Id="rId4" Type="http://schemas.openxmlformats.org/officeDocument/2006/relationships/image" Target="../media/image7.tiff"/><Relationship Id="rId9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3.png"/><Relationship Id="rId7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11" Type="http://schemas.openxmlformats.org/officeDocument/2006/relationships/image" Target="../media/image6.tiff"/><Relationship Id="rId5" Type="http://schemas.openxmlformats.org/officeDocument/2006/relationships/image" Target="../media/image8.tiff"/><Relationship Id="rId10" Type="http://schemas.openxmlformats.org/officeDocument/2006/relationships/image" Target="../media/image13.emf"/><Relationship Id="rId4" Type="http://schemas.openxmlformats.org/officeDocument/2006/relationships/image" Target="../media/image4.tiff"/><Relationship Id="rId9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72.png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10" Type="http://schemas.openxmlformats.org/officeDocument/2006/relationships/image" Target="../media/image20.tiff"/><Relationship Id="rId4" Type="http://schemas.openxmlformats.org/officeDocument/2006/relationships/image" Target="../media/image14.tiff"/><Relationship Id="rId9" Type="http://schemas.openxmlformats.org/officeDocument/2006/relationships/image" Target="../media/image1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8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emf"/><Relationship Id="rId4" Type="http://schemas.openxmlformats.org/officeDocument/2006/relationships/image" Target="../media/image4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3" Type="http://schemas.openxmlformats.org/officeDocument/2006/relationships/image" Target="../media/image27.emf"/><Relationship Id="rId7" Type="http://schemas.openxmlformats.org/officeDocument/2006/relationships/image" Target="../media/image30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29.tiff"/><Relationship Id="rId4" Type="http://schemas.openxmlformats.org/officeDocument/2006/relationships/image" Target="../media/image28.tiff"/><Relationship Id="rId9" Type="http://schemas.openxmlformats.org/officeDocument/2006/relationships/image" Target="../media/image32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f"/><Relationship Id="rId5" Type="http://schemas.openxmlformats.org/officeDocument/2006/relationships/image" Target="../media/image36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3" Type="http://schemas.openxmlformats.org/officeDocument/2006/relationships/image" Target="../media/image610.png"/><Relationship Id="rId7" Type="http://schemas.openxmlformats.org/officeDocument/2006/relationships/image" Target="../media/image41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tiff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tiff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Camera models and camera calibration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F07E-F16A-2A40-8168-4C568DBB199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50FD7D44-4CBD-814B-9B08-62ADEB196032}" type="datetime1">
              <a:rPr lang="en-US" smtClean="0"/>
              <a:t>8/13/26</a:t>
            </a:fld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10</a:t>
            </a:r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Perspective projections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Camera calibration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Basic concepts in 3D reconstruction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Chapter 7, sections 7.1 – 7.4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37857" y="3605953"/>
            <a:ext cx="6221828" cy="2547764"/>
            <a:chOff x="437857" y="3605953"/>
            <a:chExt cx="6221828" cy="2547764"/>
          </a:xfrm>
        </p:grpSpPr>
        <p:grpSp>
          <p:nvGrpSpPr>
            <p:cNvPr id="28" name="Group 27"/>
            <p:cNvGrpSpPr/>
            <p:nvPr/>
          </p:nvGrpSpPr>
          <p:grpSpPr>
            <a:xfrm>
              <a:off x="437857" y="3605953"/>
              <a:ext cx="6221828" cy="2547764"/>
              <a:chOff x="2552212" y="1195813"/>
              <a:chExt cx="7143848" cy="3053325"/>
            </a:xfrm>
          </p:grpSpPr>
          <p:pic>
            <p:nvPicPr>
              <p:cNvPr id="24" name="Content Placeholder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212" y="1195813"/>
                <a:ext cx="7143848" cy="3053325"/>
              </a:xfrm>
              <a:prstGeom prst="rect">
                <a:avLst/>
              </a:prstGeom>
            </p:spPr>
          </p:pic>
          <p:sp>
            <p:nvSpPr>
              <p:cNvPr id="25" name="Rectangle 24"/>
              <p:cNvSpPr/>
              <p:nvPr/>
            </p:nvSpPr>
            <p:spPr>
              <a:xfrm>
                <a:off x="4333912" y="1790184"/>
                <a:ext cx="365760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6792" y="1870091"/>
                <a:ext cx="137646" cy="246314"/>
              </a:xfrm>
              <a:prstGeom prst="rect">
                <a:avLst/>
              </a:prstGeom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3742716" y="1681621"/>
                <a:ext cx="251508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5514535" y="4234375"/>
              <a:ext cx="243253" cy="177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25609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>
                    <a:solidFill>
                      <a:srgbClr val="C00000"/>
                    </a:solidFill>
                  </a:rPr>
                  <a:t>Goal</a:t>
                </a:r>
                <a:r>
                  <a:rPr lang="en-US"/>
                  <a:t>: find how world points map in the camera image</a:t>
                </a:r>
              </a:p>
              <a:p>
                <a:r>
                  <a:rPr lang="en-US"/>
                  <a:t>Assumption: pinhole camera model (</a:t>
                </a:r>
                <a:r>
                  <a:rPr lang="en-US" i="1"/>
                  <a:t>all results also hold under thin lens model, assuming camera is focused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∞</m:t>
                    </m:r>
                  </m:oMath>
                </a14:m>
                <a:r>
                  <a:rPr lang="en-US"/>
                  <a:t>)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25609"/>
                <a:ext cx="10515600" cy="4351338"/>
              </a:xfrm>
              <a:blipFill>
                <a:blip r:embed="rId5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4F506-5A10-D145-85BC-8A889C80E15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/>
              <p:cNvSpPr txBox="1">
                <a:spLocks/>
              </p:cNvSpPr>
              <p:nvPr/>
            </p:nvSpPr>
            <p:spPr>
              <a:xfrm>
                <a:off x="6784253" y="3434539"/>
                <a:ext cx="5464126" cy="332222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/>
                  <a:t>Roadmap: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/>
                  <a:t>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/>
                  <a:t> into </a:t>
                </a:r>
                <a:r>
                  <a:rPr lang="en-US" i="1"/>
                  <a:t>p </a:t>
                </a:r>
                <a:r>
                  <a:rPr lang="en-US"/>
                  <a:t>(image plane)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/>
                  <a:t>Map </a:t>
                </a:r>
                <a:r>
                  <a:rPr lang="en-US" i="1"/>
                  <a:t>p</a:t>
                </a:r>
                <a:r>
                  <a:rPr lang="en-US"/>
                  <a:t> into (</a:t>
                </a:r>
                <a:r>
                  <a:rPr lang="en-US" err="1"/>
                  <a:t>u,v</a:t>
                </a:r>
                <a:r>
                  <a:rPr lang="en-US"/>
                  <a:t>) (pixel coordinates)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/>
                  <a:t>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/>
                  <a:t> </a:t>
                </a:r>
              </a:p>
            </p:txBody>
          </p:sp>
        </mc:Choice>
        <mc:Fallback xmlns="">
          <p:sp>
            <p:nvSpPr>
              <p:cNvPr id="1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253" y="3434539"/>
                <a:ext cx="5464126" cy="3322222"/>
              </a:xfrm>
              <a:prstGeom prst="rect">
                <a:avLst/>
              </a:prstGeom>
              <a:blipFill>
                <a:blip r:embed="rId6"/>
                <a:stretch>
                  <a:fillRect l="-2344" t="-2936" r="-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522183" y="3358876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P</a:t>
            </a:r>
            <a:r>
              <a:rPr lang="en-US"/>
              <a:t> in camera frame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3570" y="3812809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P</a:t>
            </a:r>
            <a:r>
              <a:rPr lang="en-US"/>
              <a:t> in world frame</a:t>
            </a:r>
          </a:p>
        </p:txBody>
      </p:sp>
      <p:cxnSp>
        <p:nvCxnSpPr>
          <p:cNvPr id="19" name="Straight Arrow Connector 18"/>
          <p:cNvCxnSpPr>
            <a:stCxn id="17" idx="2"/>
          </p:cNvCxnSpPr>
          <p:nvPr/>
        </p:nvCxnSpPr>
        <p:spPr>
          <a:xfrm>
            <a:off x="4814241" y="4182141"/>
            <a:ext cx="678613" cy="892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76394" y="3656929"/>
            <a:ext cx="305064" cy="5996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54658" y="6259461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World frame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0176" y="3543542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Camera frame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1311" y="6148275"/>
            <a:ext cx="194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Image plane 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8543" y="5330808"/>
            <a:ext cx="1342220" cy="139384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973" y="4302663"/>
            <a:ext cx="782268" cy="2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64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228600" lvl="1">
                  <a:spcBef>
                    <a:spcPts val="1000"/>
                  </a:spcBef>
                </a:pPr>
                <a:r>
                  <a:rPr lang="en-US" sz="2800"/>
                  <a:t>Task: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charset="0"/>
                          </a:rPr>
                          <m:t>𝑐</m:t>
                        </m:r>
                      </m:sub>
                    </m:sSub>
                    <m:r>
                      <a:rPr lang="en-US" sz="2800" b="0" i="1" smtClean="0">
                        <a:latin typeface="Cambria Math" charset="0"/>
                      </a:rPr>
                      <m:t>=(</m:t>
                    </m:r>
                    <m:sSub>
                      <m:sSubPr>
                        <m:ctrlPr>
                          <a:rPr lang="en-US" sz="28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charset="0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 charset="0"/>
                          </a:rPr>
                          <m:t>𝐶</m:t>
                        </m:r>
                      </m:sub>
                    </m:sSub>
                    <m:r>
                      <a:rPr lang="en-US" sz="2800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charset="0"/>
                          </a:rPr>
                          <m:t>𝑌</m:t>
                        </m:r>
                      </m:e>
                      <m:sub>
                        <m:r>
                          <a:rPr lang="en-US" sz="2800" b="0" i="1" smtClean="0">
                            <a:latin typeface="Cambria Math" charset="0"/>
                          </a:rPr>
                          <m:t>𝐶</m:t>
                        </m:r>
                      </m:sub>
                    </m:sSub>
                    <m:r>
                      <a:rPr lang="en-US" sz="2800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charset="0"/>
                          </a:rPr>
                          <m:t>𝑍</m:t>
                        </m:r>
                      </m:e>
                      <m:sub>
                        <m:r>
                          <a:rPr lang="en-US" sz="2800" b="0" i="1" smtClean="0">
                            <a:latin typeface="Cambria Math" charset="0"/>
                          </a:rPr>
                          <m:t>𝐶</m:t>
                        </m:r>
                      </m:sub>
                    </m:sSub>
                    <m:r>
                      <a:rPr lang="en-US" sz="2800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800"/>
                  <a:t> into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</a:rPr>
                      <m:t>𝑝</m:t>
                    </m:r>
                    <m:r>
                      <a:rPr lang="en-US" sz="2800" b="0" i="1" smtClean="0">
                        <a:latin typeface="Cambria Math" charset="0"/>
                      </a:rPr>
                      <m:t>=(</m:t>
                    </m:r>
                    <m:r>
                      <a:rPr lang="en-US" sz="2800" b="0" i="1" smtClean="0">
                        <a:latin typeface="Cambria Math" charset="0"/>
                      </a:rPr>
                      <m:t>𝑥</m:t>
                    </m:r>
                    <m:r>
                      <a:rPr lang="en-US" sz="2800" b="0" i="1" smtClean="0">
                        <a:latin typeface="Cambria Math" charset="0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</a:rPr>
                      <m:t>𝑦</m:t>
                    </m:r>
                    <m:r>
                      <a:rPr lang="en-US" sz="2800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800" i="1"/>
                  <a:t> </a:t>
                </a:r>
                <a:r>
                  <a:rPr lang="en-US" sz="2800"/>
                  <a:t>(image plane)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en-US" sz="2800"/>
                  <a:t>From before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B199-DF51-764C-B82E-1DCC654197A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2664006"/>
            <a:ext cx="1645149" cy="110013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838200" y="3764136"/>
            <a:ext cx="6221828" cy="2547764"/>
            <a:chOff x="437857" y="3605953"/>
            <a:chExt cx="6221828" cy="2547764"/>
          </a:xfrm>
        </p:grpSpPr>
        <p:grpSp>
          <p:nvGrpSpPr>
            <p:cNvPr id="16" name="Group 15"/>
            <p:cNvGrpSpPr/>
            <p:nvPr/>
          </p:nvGrpSpPr>
          <p:grpSpPr>
            <a:xfrm>
              <a:off x="437857" y="3605953"/>
              <a:ext cx="6221828" cy="2547764"/>
              <a:chOff x="2552212" y="1195813"/>
              <a:chExt cx="7143848" cy="3053325"/>
            </a:xfrm>
          </p:grpSpPr>
          <p:pic>
            <p:nvPicPr>
              <p:cNvPr id="18" name="Content Placeholder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212" y="1195813"/>
                <a:ext cx="7143848" cy="3053325"/>
              </a:xfrm>
              <a:prstGeom prst="rect">
                <a:avLst/>
              </a:prstGeom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4333912" y="1790184"/>
                <a:ext cx="365760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16792" y="1870091"/>
                <a:ext cx="137646" cy="246314"/>
              </a:xfrm>
              <a:prstGeom prst="rect">
                <a:avLst/>
              </a:prstGeom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3742716" y="1681621"/>
                <a:ext cx="251508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5514535" y="4234375"/>
              <a:ext cx="243253" cy="177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1561514" y="4260093"/>
            <a:ext cx="0" cy="8605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026942" y="5097675"/>
            <a:ext cx="534573" cy="459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789" y="4001294"/>
            <a:ext cx="171450" cy="228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739" y="5247249"/>
            <a:ext cx="183700" cy="16436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4878" y="4429534"/>
            <a:ext cx="782268" cy="2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9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2.a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Actual origin of the camera coordinate system is usually at a corner (e.g., top left, bottom left)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54D0-1E55-274A-97AF-4C11C09E3BF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838200" y="3994326"/>
            <a:ext cx="6221828" cy="2547764"/>
            <a:chOff x="437857" y="3605953"/>
            <a:chExt cx="6221828" cy="2547764"/>
          </a:xfrm>
        </p:grpSpPr>
        <p:grpSp>
          <p:nvGrpSpPr>
            <p:cNvPr id="29" name="Group 28"/>
            <p:cNvGrpSpPr/>
            <p:nvPr/>
          </p:nvGrpSpPr>
          <p:grpSpPr>
            <a:xfrm>
              <a:off x="437857" y="3605953"/>
              <a:ext cx="6221828" cy="2547764"/>
              <a:chOff x="2552212" y="1195813"/>
              <a:chExt cx="7143848" cy="3053325"/>
            </a:xfrm>
          </p:grpSpPr>
          <p:pic>
            <p:nvPicPr>
              <p:cNvPr id="31" name="Content Placeholder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212" y="1195813"/>
                <a:ext cx="7143848" cy="3053325"/>
              </a:xfrm>
              <a:prstGeom prst="rect">
                <a:avLst/>
              </a:prstGeom>
            </p:spPr>
          </p:pic>
          <p:sp>
            <p:nvSpPr>
              <p:cNvPr id="32" name="Rectangle 31"/>
              <p:cNvSpPr/>
              <p:nvPr/>
            </p:nvSpPr>
            <p:spPr>
              <a:xfrm>
                <a:off x="4333912" y="1790184"/>
                <a:ext cx="365760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6792" y="1870091"/>
                <a:ext cx="137646" cy="246314"/>
              </a:xfrm>
              <a:prstGeom prst="rect">
                <a:avLst/>
              </a:prstGeom>
            </p:spPr>
          </p:pic>
          <p:sp>
            <p:nvSpPr>
              <p:cNvPr id="34" name="Rectangle 33"/>
              <p:cNvSpPr/>
              <p:nvPr/>
            </p:nvSpPr>
            <p:spPr>
              <a:xfrm>
                <a:off x="3742716" y="1681621"/>
                <a:ext cx="251508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5514535" y="4234375"/>
              <a:ext cx="243253" cy="177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 flipV="1">
            <a:off x="1561514" y="4490283"/>
            <a:ext cx="0" cy="8605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1026942" y="5327865"/>
            <a:ext cx="534573" cy="459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789" y="4231484"/>
            <a:ext cx="171450" cy="228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739" y="5477439"/>
            <a:ext cx="183700" cy="164363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>
          <a:xfrm flipV="1">
            <a:off x="2251461" y="4711881"/>
            <a:ext cx="0" cy="8605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1716889" y="5549463"/>
            <a:ext cx="534573" cy="459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3452" y="6037580"/>
            <a:ext cx="200465" cy="27432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5631" y="4354112"/>
            <a:ext cx="180023" cy="32004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0585" y="3024997"/>
            <a:ext cx="5950829" cy="8470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6880" y="4159252"/>
            <a:ext cx="3581400" cy="25654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5115" y="4677759"/>
            <a:ext cx="782268" cy="2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6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2.b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1874178"/>
              </a:xfrm>
            </p:spPr>
            <p:txBody>
              <a:bodyPr/>
              <a:lstStyle/>
              <a:p>
                <a:r>
                  <a:rPr lang="en-US"/>
                  <a:t>Task: convert from image coordinates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/>
                  <a:t> to pixel coordinates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𝑣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/>
              </a:p>
              <a:p>
                <a:r>
                  <a:rPr lang="en-US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/>
                  <a:t> be the number of pixels per unit distance in image coordinates in the </a:t>
                </a:r>
                <a:r>
                  <a:rPr lang="en-US" i="1"/>
                  <a:t>x </a:t>
                </a:r>
                <a:r>
                  <a:rPr lang="en-US"/>
                  <a:t>and </a:t>
                </a:r>
                <a:r>
                  <a:rPr lang="en-US" i="1"/>
                  <a:t>y</a:t>
                </a:r>
                <a:r>
                  <a:rPr lang="en-US"/>
                  <a:t> directions, respectively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1874178"/>
              </a:xfrm>
              <a:blipFill>
                <a:blip r:embed="rId3"/>
                <a:stretch>
                  <a:fillRect l="-1043" t="-5519" r="-2087" b="-4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A0150-4907-734C-9CE1-D8854326207F}" type="datetime1">
              <a:rPr lang="en-US" smtClean="0"/>
              <a:t>8/13/26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283091" y="3763501"/>
            <a:ext cx="4596618" cy="2778589"/>
            <a:chOff x="3797691" y="3755569"/>
            <a:chExt cx="4596618" cy="277858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7691" y="4174262"/>
              <a:ext cx="4596618" cy="1893369"/>
            </a:xfrm>
            <a:prstGeom prst="rect">
              <a:avLst/>
            </a:prstGeom>
          </p:spPr>
        </p:pic>
        <p:sp>
          <p:nvSpPr>
            <p:cNvPr id="9" name="Left Brace 8"/>
            <p:cNvSpPr/>
            <p:nvPr/>
          </p:nvSpPr>
          <p:spPr>
            <a:xfrm rot="5400000" flipV="1">
              <a:off x="5916472" y="3898769"/>
              <a:ext cx="246513" cy="607258"/>
            </a:xfrm>
            <a:prstGeom prst="leftBrace">
              <a:avLst>
                <a:gd name="adj1" fmla="val 8333"/>
                <a:gd name="adj2" fmla="val 49999"/>
              </a:avLst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eft Brace 9"/>
            <p:cNvSpPr/>
            <p:nvPr/>
          </p:nvSpPr>
          <p:spPr>
            <a:xfrm rot="16200000" flipV="1">
              <a:off x="5803931" y="5735866"/>
              <a:ext cx="246513" cy="607258"/>
            </a:xfrm>
            <a:prstGeom prst="leftBrace">
              <a:avLst>
                <a:gd name="adj1" fmla="val 8333"/>
                <a:gd name="adj2" fmla="val 49999"/>
              </a:avLst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eft Brace 10"/>
            <p:cNvSpPr/>
            <p:nvPr/>
          </p:nvSpPr>
          <p:spPr>
            <a:xfrm rot="16200000" flipV="1">
              <a:off x="7686070" y="5735867"/>
              <a:ext cx="246513" cy="607258"/>
            </a:xfrm>
            <a:prstGeom prst="leftBrace">
              <a:avLst>
                <a:gd name="adj1" fmla="val 8333"/>
                <a:gd name="adj2" fmla="val 49999"/>
              </a:avLst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Left Brace 11"/>
            <p:cNvSpPr/>
            <p:nvPr/>
          </p:nvSpPr>
          <p:spPr>
            <a:xfrm rot="5400000" flipV="1">
              <a:off x="7854881" y="3894928"/>
              <a:ext cx="246513" cy="607258"/>
            </a:xfrm>
            <a:prstGeom prst="leftBrace">
              <a:avLst>
                <a:gd name="adj1" fmla="val 8333"/>
                <a:gd name="adj2" fmla="val 49999"/>
              </a:avLst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63805" y="3755569"/>
              <a:ext cx="378483" cy="25603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4509" y="6278126"/>
              <a:ext cx="345087" cy="256032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9363" y="5010223"/>
            <a:ext cx="419100" cy="2540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569194" y="4005092"/>
            <a:ext cx="2841674" cy="22475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569194" y="6345211"/>
            <a:ext cx="25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Nonlinear</a:t>
            </a:r>
            <a:r>
              <a:rPr lang="en-US"/>
              <a:t> transformation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125" y="3814107"/>
            <a:ext cx="279400" cy="2159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6494" y="6244014"/>
            <a:ext cx="221119" cy="34747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00858" y="4137502"/>
            <a:ext cx="2656885" cy="1989788"/>
          </a:xfrm>
          <a:prstGeom prst="rect">
            <a:avLst/>
          </a:prstGeom>
        </p:spPr>
      </p:pic>
      <p:sp>
        <p:nvSpPr>
          <p:cNvPr id="2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63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Homogeneous coordinates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Goal: represent the transformation as a linear mapping</a:t>
            </a:r>
          </a:p>
          <a:p>
            <a:r>
              <a:rPr lang="en-US"/>
              <a:t>Key idea: introduce homogeneous coordinates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96DB-8E50-FA43-87C9-AD88140A0A4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81211" y="3395404"/>
            <a:ext cx="32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Inhomogenous</a:t>
            </a:r>
            <a:r>
              <a:rPr lang="en-US"/>
              <a:t> -&gt; homogeneous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0" y="3386185"/>
            <a:ext cx="32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Homogenous -&gt; inhomogeneous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5700274" y="4001294"/>
            <a:ext cx="0" cy="1686779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199" y="4219618"/>
            <a:ext cx="5381589" cy="15673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11" y="4215696"/>
            <a:ext cx="4986337" cy="157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12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Perspective projection in </a:t>
            </a:r>
            <a:br>
              <a:rPr lang="en-US"/>
            </a:br>
            <a:r>
              <a:rPr lang="en-US"/>
              <a:t>homogeneous coordinates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6814"/>
            <a:ext cx="10515600" cy="4351338"/>
          </a:xfrm>
        </p:spPr>
        <p:txBody>
          <a:bodyPr/>
          <a:lstStyle/>
          <a:p>
            <a:r>
              <a:rPr lang="en-US"/>
              <a:t>Projection can be equivalently written in homogeneous coordinates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 homogeneous coordinates, the mapping is </a:t>
            </a:r>
            <a:r>
              <a:rPr lang="en-US">
                <a:solidFill>
                  <a:srgbClr val="C00000"/>
                </a:solidFill>
              </a:rPr>
              <a:t>linear</a:t>
            </a:r>
            <a:r>
              <a:rPr lang="en-US"/>
              <a:t>: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90CA4-D9DB-AD43-9222-03E78BAD59F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600" y="2548970"/>
            <a:ext cx="6146800" cy="16486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72333" y="4346382"/>
                <a:ext cx="21101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/>
                  <a:t> in homogeneous coordinates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333" y="4346382"/>
                <a:ext cx="2110154" cy="646331"/>
              </a:xfrm>
              <a:prstGeom prst="rect">
                <a:avLst/>
              </a:prstGeom>
              <a:blipFill>
                <a:blip r:embed="rId4"/>
                <a:stretch>
                  <a:fillRect l="-2601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153400" y="4346381"/>
            <a:ext cx="2110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Homogeneous pixel coordinates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950634" y="4197647"/>
            <a:ext cx="0" cy="1487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8482818" y="3923011"/>
            <a:ext cx="393896" cy="4233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116189" y="2811663"/>
            <a:ext cx="1526149" cy="1123536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593753" y="4360179"/>
            <a:ext cx="3123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Camera matrix/</a:t>
            </a:r>
          </a:p>
          <a:p>
            <a:r>
              <a:rPr lang="en-US"/>
              <a:t>Matrix of intrinsic parameters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660943" y="4060329"/>
            <a:ext cx="975555" cy="2998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Left Brace 19"/>
          <p:cNvSpPr/>
          <p:nvPr/>
        </p:nvSpPr>
        <p:spPr>
          <a:xfrm rot="5400000" flipV="1">
            <a:off x="3794204" y="1838400"/>
            <a:ext cx="202651" cy="1493619"/>
          </a:xfrm>
          <a:prstGeom prst="leftBrace">
            <a:avLst>
              <a:gd name="adj1" fmla="val 8333"/>
              <a:gd name="adj2" fmla="val 49999"/>
            </a:avLst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832" y="2197911"/>
            <a:ext cx="301675" cy="2432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330" y="5817180"/>
            <a:ext cx="3318608" cy="49206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67814" y="6015673"/>
            <a:ext cx="256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Point </a:t>
            </a:r>
            <a:r>
              <a:rPr lang="en-US" i="1"/>
              <a:t>p </a:t>
            </a:r>
            <a:r>
              <a:rPr lang="en-US"/>
              <a:t>in</a:t>
            </a:r>
            <a:r>
              <a:rPr lang="en-US" i="1"/>
              <a:t> </a:t>
            </a:r>
            <a:r>
              <a:rPr lang="en-US"/>
              <a:t>homogeneous pixel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39003" y="6016921"/>
                <a:ext cx="25673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i="1"/>
                  <a:t> </a:t>
                </a:r>
                <a:r>
                  <a:rPr lang="en-US"/>
                  <a:t>in homogeneous camera coordinates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003" y="6016921"/>
                <a:ext cx="2567354" cy="646331"/>
              </a:xfrm>
              <a:prstGeom prst="rect">
                <a:avLst/>
              </a:prstGeom>
              <a:blipFill>
                <a:blip r:embed="rId7"/>
                <a:stretch>
                  <a:fillRect l="-2138" t="-4717" r="-213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>
            <a:stCxn id="24" idx="1"/>
          </p:cNvCxnSpPr>
          <p:nvPr/>
        </p:nvCxnSpPr>
        <p:spPr>
          <a:xfrm flipH="1" flipV="1">
            <a:off x="7737035" y="6114336"/>
            <a:ext cx="301968" cy="2257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3" idx="3"/>
          </p:cNvCxnSpPr>
          <p:nvPr/>
        </p:nvCxnSpPr>
        <p:spPr>
          <a:xfrm flipV="1">
            <a:off x="3735168" y="6102263"/>
            <a:ext cx="429065" cy="23657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040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Skewness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89463"/>
              </a:xfrm>
            </p:spPr>
            <p:txBody>
              <a:bodyPr/>
              <a:lstStyle/>
              <a:p>
                <a:r>
                  <a:rPr lang="en-US"/>
                  <a:t>In some (rare) cases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r>
                  <a:rPr lang="en-US"/>
                  <a:t>When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𝛾</m:t>
                    </m:r>
                    <m:r>
                      <a:rPr lang="en-US" b="0" i="1" smtClean="0">
                        <a:latin typeface="Cambria Math" charset="0"/>
                      </a:rPr>
                      <m:t>≠0</m:t>
                    </m:r>
                  </m:oMath>
                </a14:m>
                <a:r>
                  <a:rPr lang="en-US"/>
                  <a:t>?</a:t>
                </a:r>
              </a:p>
              <a:p>
                <a:pPr lvl="1"/>
                <a:r>
                  <a:rPr lang="en-US"/>
                  <a:t>x- and y-axis of the camera are not perpendicular (unlikely)</a:t>
                </a:r>
              </a:p>
              <a:p>
                <a:pPr lvl="1"/>
                <a:r>
                  <a:rPr lang="en-US"/>
                  <a:t>For example, as a result of taking an image of an image</a:t>
                </a:r>
              </a:p>
              <a:p>
                <a:r>
                  <a:rPr lang="en-US"/>
                  <a:t>Five parameters in total!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89463"/>
              </a:xfrm>
              <a:blipFill>
                <a:blip r:embed="rId3"/>
                <a:stretch>
                  <a:fillRect l="-1043" t="-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8213-04AF-AC4C-AE81-2DAF874BE0A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998310" y="2169612"/>
            <a:ext cx="256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Skew parameter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586539" y="2419881"/>
            <a:ext cx="411771" cy="1809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04" y="2481792"/>
            <a:ext cx="2859192" cy="137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36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779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So far, we have derived a mapping between a point </a:t>
            </a:r>
            <a:r>
              <a:rPr lang="en-US" i="1" dirty="0"/>
              <a:t>P</a:t>
            </a:r>
            <a:r>
              <a:rPr lang="en-US" dirty="0"/>
              <a:t> in the 3D camera reference frame to a point </a:t>
            </a:r>
            <a:r>
              <a:rPr lang="en-US" i="1" dirty="0"/>
              <a:t>p</a:t>
            </a:r>
            <a:r>
              <a:rPr lang="en-US" dirty="0"/>
              <a:t> in the 2D image plane  </a:t>
            </a:r>
          </a:p>
          <a:p>
            <a:r>
              <a:rPr lang="en-US" dirty="0"/>
              <a:t>Last step is to include in our mapping an additional transformation to account for the difference between the world frame and the 3D camera reference frame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D8D5-C0C3-7C47-AB9D-9886C2C1C76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581400" y="3629199"/>
            <a:ext cx="6221828" cy="2547764"/>
            <a:chOff x="437857" y="3605953"/>
            <a:chExt cx="6221828" cy="2547764"/>
          </a:xfrm>
        </p:grpSpPr>
        <p:grpSp>
          <p:nvGrpSpPr>
            <p:cNvPr id="10" name="Group 9"/>
            <p:cNvGrpSpPr/>
            <p:nvPr/>
          </p:nvGrpSpPr>
          <p:grpSpPr>
            <a:xfrm>
              <a:off x="437857" y="3605953"/>
              <a:ext cx="6221828" cy="2547764"/>
              <a:chOff x="2552212" y="1195813"/>
              <a:chExt cx="7143848" cy="3053325"/>
            </a:xfrm>
          </p:grpSpPr>
          <p:pic>
            <p:nvPicPr>
              <p:cNvPr id="12" name="Content Placeholder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212" y="1195813"/>
                <a:ext cx="7143848" cy="3053325"/>
              </a:xfrm>
              <a:prstGeom prst="rect">
                <a:avLst/>
              </a:prstGeom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4333912" y="1790184"/>
                <a:ext cx="365760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6792" y="1870091"/>
                <a:ext cx="137646" cy="246314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3742716" y="1681621"/>
                <a:ext cx="251508" cy="3706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5514535" y="4234375"/>
              <a:ext cx="243253" cy="177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1180" y="5364618"/>
            <a:ext cx="1342220" cy="13938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8078" y="4237445"/>
            <a:ext cx="782268" cy="2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1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Rigid transformations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52D6E-59EF-3443-AAEB-E4475832FEB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376230" y="2832886"/>
            <a:ext cx="4831080" cy="1308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where </a:t>
            </a:r>
            <a:r>
              <a:rPr lang="en-US" i="1" dirty="0"/>
              <a:t>R</a:t>
            </a:r>
            <a:r>
              <a:rPr lang="en-US" dirty="0"/>
              <a:t> is the rotation matrix relating camera and world frames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03" y="2062950"/>
            <a:ext cx="4475815" cy="37020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230" y="4188876"/>
            <a:ext cx="4106008" cy="11528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230" y="5769039"/>
            <a:ext cx="2669296" cy="29343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166340" y="5686756"/>
            <a:ext cx="3104271" cy="4601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86238" y="2414589"/>
            <a:ext cx="371475" cy="31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6578" y="2467732"/>
            <a:ext cx="946785" cy="2611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6230" y="1622187"/>
            <a:ext cx="1680405" cy="3200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6230" y="2258693"/>
            <a:ext cx="1608967" cy="34324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081464" y="3581400"/>
            <a:ext cx="333375" cy="270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6713" y="3566522"/>
            <a:ext cx="17145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0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Rigid transformations in </a:t>
            </a:r>
            <a:br>
              <a:rPr lang="en-US" dirty="0"/>
            </a:br>
            <a:r>
              <a:rPr lang="en-US" dirty="0"/>
              <a:t>homogeneous coordinates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3F09F-0F67-B24D-8A71-B618D42C92E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844" y="2752232"/>
            <a:ext cx="4296312" cy="9094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54923" y="3924777"/>
                <a:ext cx="25673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in homogeneous coordinates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923" y="3924777"/>
                <a:ext cx="2567354" cy="646331"/>
              </a:xfrm>
              <a:prstGeom prst="rect">
                <a:avLst/>
              </a:prstGeom>
              <a:blipFill rotWithShape="0">
                <a:blip r:embed="rId4"/>
                <a:stretch>
                  <a:fillRect l="-2138" t="-5660" r="-213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V="1">
            <a:off x="3581400" y="3661671"/>
            <a:ext cx="457200" cy="2631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34912" y="3898951"/>
                <a:ext cx="27219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in homogeneous coordinates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4912" y="3898951"/>
                <a:ext cx="2721952" cy="646331"/>
              </a:xfrm>
              <a:prstGeom prst="rect">
                <a:avLst/>
              </a:prstGeom>
              <a:blipFill rotWithShape="0">
                <a:blip r:embed="rId5"/>
                <a:stretch>
                  <a:fillRect l="-1790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 flipV="1">
            <a:off x="8244156" y="3635844"/>
            <a:ext cx="519113" cy="2673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743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projection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7048"/>
            <a:ext cx="10515600" cy="4716465"/>
          </a:xfrm>
        </p:spPr>
        <p:txBody>
          <a:bodyPr>
            <a:normAutofit/>
          </a:bodyPr>
          <a:lstStyle/>
          <a:p>
            <a:r>
              <a:rPr lang="en-US" dirty="0"/>
              <a:t>Collecting all results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Degrees of freedom: 4 for </a:t>
            </a:r>
            <a:r>
              <a:rPr lang="en-US" i="1" dirty="0"/>
              <a:t>K </a:t>
            </a:r>
            <a:r>
              <a:rPr lang="en-US" dirty="0"/>
              <a:t>(or 5 if we also include skewness), 3 for </a:t>
            </a:r>
            <a:r>
              <a:rPr lang="en-US" i="1" dirty="0"/>
              <a:t>R</a:t>
            </a:r>
            <a:r>
              <a:rPr lang="en-US" dirty="0"/>
              <a:t>, and 3 for </a:t>
            </a:r>
            <a:r>
              <a:rPr lang="en-US" i="1" dirty="0"/>
              <a:t>t. </a:t>
            </a:r>
            <a:r>
              <a:rPr lang="en-US" dirty="0"/>
              <a:t>Total is  10 (or 11 if we include skewness)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4945D-5288-D540-A7B4-6638325BFF1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400" y="2204830"/>
            <a:ext cx="7569200" cy="82728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43864" y="4161026"/>
            <a:ext cx="3104271" cy="54550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40761" y="4839482"/>
            <a:ext cx="210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Intrinsic parameters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210175" y="4586679"/>
            <a:ext cx="457200" cy="2631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67450" y="4839482"/>
            <a:ext cx="210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Extrinsic parameters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6429155" y="4574982"/>
            <a:ext cx="501381" cy="2748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ft Brace 14"/>
          <p:cNvSpPr/>
          <p:nvPr/>
        </p:nvSpPr>
        <p:spPr>
          <a:xfrm rot="5400000" flipV="1">
            <a:off x="6117365" y="3401446"/>
            <a:ext cx="226316" cy="1140660"/>
          </a:xfrm>
          <a:prstGeom prst="leftBrace">
            <a:avLst>
              <a:gd name="adj1" fmla="val 8333"/>
              <a:gd name="adj2" fmla="val 49999"/>
            </a:avLst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179109" y="3478093"/>
            <a:ext cx="2292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Projection matrix </a:t>
            </a:r>
            <a:r>
              <a:rPr lang="en-US" i="1" dirty="0"/>
              <a:t>M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7" y="4200985"/>
            <a:ext cx="2828482" cy="4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31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Camera calibration: </a:t>
            </a:r>
            <a:br>
              <a:rPr lang="en-US" dirty="0"/>
            </a:br>
            <a:r>
              <a:rPr lang="en-US" dirty="0"/>
              <a:t>direct linear transformation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82761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Goal</a:t>
            </a:r>
            <a:r>
              <a:rPr lang="en-US" dirty="0"/>
              <a:t>: find the intrinsic and extrinsic parameters of the camera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C25D9-0710-084A-A23F-1536884FE22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>
              <a:xfrm>
                <a:off x="7367588" y="2860856"/>
                <a:ext cx="4591050" cy="22224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dirty="0">
                    <a:solidFill>
                      <a:srgbClr val="C00000"/>
                    </a:solidFill>
                  </a:rPr>
                  <a:t>Strategy</a:t>
                </a:r>
                <a:r>
                  <a:rPr lang="en-US" dirty="0"/>
                  <a:t>: given known correspondences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↔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compute unknown parameters </a:t>
                </a:r>
                <a:r>
                  <a:rPr lang="en-US" i="1" dirty="0"/>
                  <a:t>K</a:t>
                </a:r>
                <a:r>
                  <a:rPr lang="en-US" dirty="0"/>
                  <a:t>, </a:t>
                </a:r>
                <a:r>
                  <a:rPr lang="en-US" i="1" dirty="0"/>
                  <a:t>R</a:t>
                </a:r>
                <a:r>
                  <a:rPr lang="en-US" dirty="0"/>
                  <a:t>, </a:t>
                </a:r>
                <a:r>
                  <a:rPr lang="en-US" i="1" dirty="0"/>
                  <a:t>t</a:t>
                </a:r>
                <a:r>
                  <a:rPr lang="en-US" dirty="0"/>
                  <a:t> by applying perspective projection</a:t>
                </a:r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588" y="2860856"/>
                <a:ext cx="4591050" cy="2222406"/>
              </a:xfrm>
              <a:prstGeom prst="rect">
                <a:avLst/>
              </a:prstGeom>
              <a:blipFill rotWithShape="0">
                <a:blip r:embed="rId3"/>
                <a:stretch>
                  <a:fillRect l="-2789" t="-4384" r="-1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 txBox="1">
                <a:spLocks/>
              </p:cNvSpPr>
              <p:nvPr/>
            </p:nvSpPr>
            <p:spPr>
              <a:xfrm>
                <a:off x="838199" y="5491253"/>
                <a:ext cx="7934325" cy="12087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with </a:t>
                </a:r>
                <a:r>
                  <a:rPr lang="en-US" dirty="0">
                    <a:solidFill>
                      <a:srgbClr val="C00000"/>
                    </a:solidFill>
                  </a:rPr>
                  <a:t>known</a:t>
                </a:r>
                <a:r>
                  <a:rPr lang="en-US" dirty="0"/>
                  <a:t> positions in world frame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with </a:t>
                </a:r>
                <a:r>
                  <a:rPr lang="en-US" dirty="0">
                    <a:solidFill>
                      <a:srgbClr val="C00000"/>
                    </a:solidFill>
                  </a:rPr>
                  <a:t>known</a:t>
                </a:r>
                <a:r>
                  <a:rPr lang="en-US" dirty="0"/>
                  <a:t> positions in image frame</a:t>
                </a:r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491253"/>
                <a:ext cx="7934325" cy="1208796"/>
              </a:xfrm>
              <a:prstGeom prst="rect">
                <a:avLst/>
              </a:prstGeom>
              <a:blipFill rotWithShape="0">
                <a:blip r:embed="rId4"/>
                <a:stretch>
                  <a:fillRect t="-65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396577" y="5059202"/>
            <a:ext cx="1833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Credit: FP </a:t>
            </a:r>
            <a:r>
              <a:rPr lang="en-US" sz="1000"/>
              <a:t>Chapter 1</a:t>
            </a:r>
            <a:endParaRPr lang="en-US" sz="10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585787" y="2270926"/>
            <a:ext cx="6372225" cy="2956712"/>
            <a:chOff x="585787" y="2270926"/>
            <a:chExt cx="6372225" cy="295671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787" y="2270926"/>
              <a:ext cx="6372225" cy="295671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057398" y="3413125"/>
              <a:ext cx="139702" cy="171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22473" y="3465557"/>
              <a:ext cx="60327" cy="171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63748" y="3467893"/>
              <a:ext cx="93665" cy="171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534" y="3419837"/>
            <a:ext cx="517745" cy="27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93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First consider </a:t>
                </a:r>
                <a:r>
                  <a:rPr lang="en-US" dirty="0">
                    <a:solidFill>
                      <a:srgbClr val="C00000"/>
                    </a:solidFill>
                  </a:rPr>
                  <a:t>combined</a:t>
                </a:r>
                <a:r>
                  <a:rPr lang="en-US" dirty="0"/>
                  <a:t> parameters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This gives rise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2</m:t>
                    </m:r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dirty="0"/>
                  <a:t> component-wise equations,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𝑖</m:t>
                    </m:r>
                    <m:r>
                      <a:rPr lang="en-US" b="0" i="1" smtClean="0">
                        <a:latin typeface="Cambria Math" charset="0"/>
                      </a:rPr>
                      <m:t>=1,…, </m:t>
                    </m:r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E4F07-043D-AA48-80DB-4C1CE4153F6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031" y="2245836"/>
            <a:ext cx="10167937" cy="13613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073" y="4436227"/>
            <a:ext cx="2222856" cy="21058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300" y="4915468"/>
            <a:ext cx="4943385" cy="11473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438" y="5404306"/>
            <a:ext cx="325526" cy="1785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624646" y="1456293"/>
                <a:ext cx="25673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1×4</m:t>
                    </m:r>
                  </m:oMath>
                </a14:m>
                <a:r>
                  <a:rPr lang="en-US" dirty="0"/>
                  <a:t> vector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46" y="1456293"/>
                <a:ext cx="2567354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10543808" y="1795810"/>
            <a:ext cx="228877" cy="5425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75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310" y="2123718"/>
            <a:ext cx="5450907" cy="14610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problem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Stacking all equations together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 contains in block form the known coefficients stemming from the given correspondences </a:t>
                </a:r>
              </a:p>
              <a:p>
                <a:r>
                  <a:rPr lang="en-US" dirty="0"/>
                  <a:t>To estimate 11 coefficients, we need </a:t>
                </a:r>
                <a:r>
                  <a:rPr lang="en-US" dirty="0">
                    <a:solidFill>
                      <a:srgbClr val="C00000"/>
                    </a:solidFill>
                  </a:rPr>
                  <a:t>at least 6 </a:t>
                </a:r>
                <a:r>
                  <a:rPr lang="en-US" dirty="0"/>
                  <a:t>correspondences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 rotWithShape="0">
                <a:blip r:embed="rId4"/>
                <a:stretch>
                  <a:fillRect l="-1043" t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CCDB2-26BF-3240-AB22-7BAF09D6F93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610600" y="3564146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 x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05250" y="3456447"/>
            <a:ext cx="219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 x 1 vector </a:t>
            </a:r>
            <a:r>
              <a:rPr lang="en-US"/>
              <a:t>of unknown coefficients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3539" y="3481861"/>
            <a:ext cx="219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i="1" dirty="0"/>
              <a:t>n</a:t>
            </a:r>
            <a:r>
              <a:rPr lang="en-US" dirty="0"/>
              <a:t> x 12 matrix of known coefficients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847975" y="3042084"/>
            <a:ext cx="457200" cy="2631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826952" y="3042084"/>
            <a:ext cx="423296" cy="2631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290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find non-zero solution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Solution: select eigenvector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𝑇</m:t>
                        </m:r>
                      </m:sup>
                    </m:sSup>
                    <m:acc>
                      <m:accPr>
                        <m:chr m:val="̃"/>
                        <m:ctrlPr>
                          <a:rPr lang="en-US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 with the smallest eigenvalue</a:t>
                </a:r>
              </a:p>
              <a:p>
                <a:r>
                  <a:rPr lang="en-US" dirty="0"/>
                  <a:t>Readily computed via SVD (singular value decomposition)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6461-18D1-A449-980F-E3764B26856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316426"/>
            <a:ext cx="3513137" cy="123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94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Next, we need to extract the camera parameters, i.e., we want to factorize </a:t>
                </a:r>
                <a:r>
                  <a:rPr lang="en-US" i="1" dirty="0"/>
                  <a:t>M</a:t>
                </a:r>
                <a:r>
                  <a:rPr lang="en-US" dirty="0"/>
                  <a:t> as</a:t>
                </a:r>
              </a:p>
              <a:p>
                <a:endParaRPr lang="en-US" i="1" dirty="0"/>
              </a:p>
              <a:p>
                <a:endParaRPr lang="en-US" i="1" dirty="0"/>
              </a:p>
              <a:p>
                <a:r>
                  <a:rPr lang="en-US" dirty="0"/>
                  <a:t>This can be done efficiently (indeed, explicitly) by using RQ factorization, whereby the submatrix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M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1:3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,1: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is decomposed into the product of an upper triangular matrix </a:t>
                </a:r>
                <a:r>
                  <a:rPr lang="en-US" i="1" dirty="0"/>
                  <a:t>K</a:t>
                </a:r>
                <a:r>
                  <a:rPr lang="en-US" dirty="0"/>
                  <a:t> and a rotation matrix </a:t>
                </a:r>
                <a:r>
                  <a:rPr lang="en-US" i="1" dirty="0"/>
                  <a:t>R</a:t>
                </a:r>
              </a:p>
              <a:p>
                <a:endParaRPr lang="en-US" i="1" dirty="0"/>
              </a:p>
              <a:p>
                <a:r>
                  <a:rPr lang="en-US" dirty="0"/>
                  <a:t>These concepts will be investigated further in </a:t>
                </a:r>
                <a:r>
                  <a:rPr lang="en-US" dirty="0">
                    <a:solidFill>
                      <a:srgbClr val="C00000"/>
                    </a:solidFill>
                  </a:rPr>
                  <a:t>Problem 1 in HW3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 r="-483" b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C0CB-522F-9D49-B14E-32E1EAA9393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013" y="2940466"/>
            <a:ext cx="2844800" cy="43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56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depth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F391-C9ED-F646-A0B7-F97748F9567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52976"/>
            <a:ext cx="7143848" cy="305332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2115010"/>
            <a:ext cx="2828482" cy="4538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48686" y="2950100"/>
            <a:ext cx="2860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Homogeneous coordinates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8662987" y="2626721"/>
            <a:ext cx="481013" cy="36643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0801350" y="2656858"/>
            <a:ext cx="414338" cy="3362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838200" y="4699542"/>
            <a:ext cx="10515600" cy="1601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38200" y="4699542"/>
            <a:ext cx="10777538" cy="1601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Once the camera is calibrated, can we measure the location of a point </a:t>
            </a:r>
            <a:r>
              <a:rPr lang="en-US" i="1" dirty="0"/>
              <a:t>P</a:t>
            </a:r>
            <a:r>
              <a:rPr lang="en-US" dirty="0"/>
              <a:t> in 3D given its known observation </a:t>
            </a:r>
            <a:r>
              <a:rPr lang="en-US" i="1" dirty="0"/>
              <a:t>p</a:t>
            </a:r>
            <a:r>
              <a:rPr lang="en-US" dirty="0"/>
              <a:t>?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No</a:t>
            </a:r>
            <a:r>
              <a:rPr lang="en-US" dirty="0"/>
              <a:t>: one can only say that </a:t>
            </a:r>
            <a:r>
              <a:rPr lang="en-US" i="1" dirty="0"/>
              <a:t>P</a:t>
            </a:r>
            <a:r>
              <a:rPr lang="en-US" dirty="0"/>
              <a:t> is located </a:t>
            </a:r>
            <a:r>
              <a:rPr lang="en-US" i="1" dirty="0"/>
              <a:t>somewhere</a:t>
            </a:r>
            <a:r>
              <a:rPr lang="en-US" dirty="0"/>
              <a:t> along the line joining </a:t>
            </a:r>
            <a:r>
              <a:rPr lang="en-US" i="1" dirty="0"/>
              <a:t>p </a:t>
            </a:r>
            <a:r>
              <a:rPr lang="en-US" dirty="0"/>
              <a:t>and</a:t>
            </a:r>
            <a:r>
              <a:rPr lang="en-US" i="1" dirty="0"/>
              <a:t> O</a:t>
            </a:r>
            <a:r>
              <a:rPr lang="en-US" dirty="0"/>
              <a:t>! 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410124" y="1799263"/>
            <a:ext cx="149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Line </a:t>
            </a:r>
            <a:r>
              <a:rPr lang="en-US"/>
              <a:t>of sight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14900" y="2154307"/>
            <a:ext cx="0" cy="4882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641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recovering structure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333" y="1500188"/>
            <a:ext cx="5351333" cy="504190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CF10-FF63-3D49-B6EE-9C4C6E9319E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35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Recovering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648950" cy="47164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Structure</a:t>
            </a:r>
            <a:r>
              <a:rPr lang="en-US" dirty="0"/>
              <a:t>: 3D scene to be reconstructed by having access to 2D images</a:t>
            </a:r>
          </a:p>
          <a:p>
            <a:endParaRPr lang="en-US" dirty="0"/>
          </a:p>
          <a:p>
            <a:r>
              <a:rPr lang="en-US" dirty="0"/>
              <a:t>Common methods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Through recognition of landmarks (e.g., orthogonal walls)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Depth from focus: determines distance to one point by taking multiple images with better and better focus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Stereo vision: processes two distinct images taken at the </a:t>
            </a:r>
            <a:r>
              <a:rPr lang="en-US" i="1" dirty="0"/>
              <a:t>same time </a:t>
            </a:r>
            <a:r>
              <a:rPr lang="en-US" dirty="0"/>
              <a:t>and assumes that the relative pose between the two cameras is </a:t>
            </a:r>
            <a:r>
              <a:rPr lang="en-US" i="1" dirty="0"/>
              <a:t>known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Structure from motion: processes two images taken with the same or different cameras at </a:t>
            </a:r>
            <a:r>
              <a:rPr lang="en-US" i="1" dirty="0"/>
              <a:t>different times</a:t>
            </a:r>
            <a:r>
              <a:rPr lang="en-US" dirty="0"/>
              <a:t> and from different </a:t>
            </a:r>
            <a:r>
              <a:rPr lang="en-US" i="1" dirty="0"/>
              <a:t>unknown</a:t>
            </a:r>
            <a:r>
              <a:rPr lang="en-US" dirty="0"/>
              <a:t> positions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24C7D-ECBC-D34A-8AA0-8EC728FD4F5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40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Stereopsis, or why we have two eyes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42309"/>
            <a:ext cx="5439172" cy="435133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A4F2-0414-8D4D-B142-646010AAC0F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838" y="1867219"/>
            <a:ext cx="3771900" cy="44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8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Binocular reconstruction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81993"/>
            <a:ext cx="5132084" cy="396160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1C4D-9052-FF44-BDBD-716BCC43D8D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22584" y="2710653"/>
                <a:ext cx="6687496" cy="224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800" dirty="0">
                    <a:solidFill>
                      <a:srgbClr val="C00000"/>
                    </a:solidFill>
                  </a:rPr>
                  <a:t>Given: </a:t>
                </a:r>
                <a:r>
                  <a:rPr lang="en-US" sz="2800" i="1" dirty="0">
                    <a:solidFill>
                      <a:schemeClr val="tx1"/>
                    </a:solidFill>
                  </a:rPr>
                  <a:t>calibrated</a:t>
                </a:r>
                <a:r>
                  <a:rPr lang="en-US" sz="2800" dirty="0">
                    <a:solidFill>
                      <a:schemeClr val="tx1"/>
                    </a:solidFill>
                  </a:rPr>
                  <a:t> stereo rig and two image matching points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𝑝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𝑝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>
                  <a:solidFill>
                    <a:srgbClr val="C00000"/>
                  </a:solidFill>
                </a:endParaRP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sz="2800" dirty="0">
                    <a:solidFill>
                      <a:srgbClr val="C00000"/>
                    </a:solidFill>
                  </a:rPr>
                  <a:t>Find </a:t>
                </a:r>
                <a:r>
                  <a:rPr lang="en-US" sz="2800" dirty="0"/>
                  <a:t>corresponding scene point by intersecting the two rays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sz="2800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charset="0"/>
                          </a:rPr>
                          <m:t>𝑂𝑝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  <a:r>
                  <a:rPr lang="en-US" sz="2800" dirty="0"/>
                  <a:t>and</a:t>
                </a:r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</a:rPr>
                              <m:t>𝑂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8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800" dirty="0"/>
                  <a:t> (process known as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triangulation</a:t>
                </a:r>
                <a:r>
                  <a:rPr lang="en-US" sz="2800" dirty="0"/>
                  <a:t>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2584" y="2710653"/>
                <a:ext cx="6687496" cy="2249077"/>
              </a:xfrm>
              <a:prstGeom prst="rect">
                <a:avLst/>
              </a:prstGeom>
              <a:blipFill>
                <a:blip r:embed="rId4"/>
                <a:stretch>
                  <a:fillRect l="-1515" t="-2235" r="-1326" b="-6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404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triangulation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C7CAC-A1BE-D145-9147-D9651866232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8" y="1690688"/>
            <a:ext cx="7127524" cy="4070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429149" y="1853403"/>
                <a:ext cx="461521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</a:rPr>
                  <a:t>Due to noise,</a:t>
                </a:r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  <a:r>
                  <a:rPr lang="en-US" sz="2800" dirty="0"/>
                  <a:t>triangulation problem is often solved as finding the point </a:t>
                </a:r>
                <a:r>
                  <a:rPr lang="en-US" sz="2800" i="1" dirty="0"/>
                  <a:t>Q </a:t>
                </a:r>
                <a:r>
                  <a:rPr lang="en-US" sz="2800" dirty="0"/>
                  <a:t>with images</a:t>
                </a:r>
                <a:r>
                  <a:rPr lang="en-US" sz="2800" i="1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</a:rPr>
                      <m:t>𝑞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charset="0"/>
                          </a:rPr>
                          <m:t>𝑞</m:t>
                        </m:r>
                      </m:e>
                      <m:sup>
                        <m:r>
                          <a:rPr lang="en-US" sz="2800" i="1">
                            <a:latin typeface="Cambria Math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800" dirty="0"/>
                  <a:t> that minimizes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149" y="1853403"/>
                <a:ext cx="4615213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2378" t="-2439" b="-6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5525" y="4262887"/>
            <a:ext cx="2933349" cy="417595"/>
          </a:xfrm>
          <a:prstGeom prst="rect">
            <a:avLst/>
          </a:prstGeom>
        </p:spPr>
      </p:pic>
      <p:sp>
        <p:nvSpPr>
          <p:cNvPr id="3" name="Left Brace 2"/>
          <p:cNvSpPr/>
          <p:nvPr/>
        </p:nvSpPr>
        <p:spPr>
          <a:xfrm rot="-5400000">
            <a:off x="9855675" y="3287057"/>
            <a:ext cx="253048" cy="3112279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096375" y="5005911"/>
            <a:ext cx="2257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Re-projection </a:t>
            </a:r>
            <a:r>
              <a:rPr lang="en-US" dirty="0"/>
              <a:t>error</a:t>
            </a:r>
          </a:p>
        </p:txBody>
      </p:sp>
    </p:spTree>
    <p:extLst>
      <p:ext uri="{BB962C8B-B14F-4D97-AF65-F5344CB8AC3E}">
        <p14:creationId xmlns:p14="http://schemas.microsoft.com/office/powerpoint/2010/main" val="2472688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88880" cy="1325563"/>
          </a:xfrm>
        </p:spPr>
        <p:txBody>
          <a:bodyPr/>
          <a:lstStyle/>
          <a:p>
            <a:r>
              <a:rPr lang="en-US" dirty="0"/>
              <a:t>Next time: image processing,</a:t>
            </a:r>
            <a:br>
              <a:rPr lang="en-US" dirty="0"/>
            </a:br>
            <a:r>
              <a:rPr lang="en-US" dirty="0"/>
              <a:t>		     feature detection &amp; description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FBA6B-78FA-E24A-8DE8-8AE8746D8EE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10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60C1C9-BDF9-C74C-9EBA-841B9F6F1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7" y="2684147"/>
            <a:ext cx="6638925" cy="286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11366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19935</TotalTime>
  <Words>1118</Words>
  <Application>Microsoft Macintosh PowerPoint</Application>
  <PresentationFormat>Widescreen</PresentationFormat>
  <Paragraphs>219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Source Sans Pro</vt:lpstr>
      <vt:lpstr>AA274</vt:lpstr>
      <vt:lpstr>Principles of Robot Autonomy I</vt:lpstr>
      <vt:lpstr>Attendance Form</vt:lpstr>
      <vt:lpstr>Agenda</vt:lpstr>
      <vt:lpstr>Perspective projection</vt:lpstr>
      <vt:lpstr>Step 1</vt:lpstr>
      <vt:lpstr>Step 2.a</vt:lpstr>
      <vt:lpstr>Step 2.b</vt:lpstr>
      <vt:lpstr>Homogeneous coordinates</vt:lpstr>
      <vt:lpstr>Perspective projection in  homogeneous coordinates</vt:lpstr>
      <vt:lpstr>Skewness</vt:lpstr>
      <vt:lpstr>Step 3</vt:lpstr>
      <vt:lpstr>Rigid transformations</vt:lpstr>
      <vt:lpstr>Rigid transformations in  homogeneous coordinates</vt:lpstr>
      <vt:lpstr>Perspective projection equation</vt:lpstr>
      <vt:lpstr>Camera calibration:  direct linear transformation method</vt:lpstr>
      <vt:lpstr>Step 1</vt:lpstr>
      <vt:lpstr>Calibration problem </vt:lpstr>
      <vt:lpstr>Solution</vt:lpstr>
      <vt:lpstr>Step 2</vt:lpstr>
      <vt:lpstr>Measuring depth</vt:lpstr>
      <vt:lpstr>Issues with recovering structure</vt:lpstr>
      <vt:lpstr>Recovering structure</vt:lpstr>
      <vt:lpstr>Stereopsis, or why we have two eyes</vt:lpstr>
      <vt:lpstr>Binocular reconstruction</vt:lpstr>
      <vt:lpstr>Approximate triangulation</vt:lpstr>
      <vt:lpstr>Next time: image processing,        feature detection &amp; description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366</cp:revision>
  <cp:lastPrinted>2018-01-24T20:15:58Z</cp:lastPrinted>
  <dcterms:created xsi:type="dcterms:W3CDTF">2017-01-06T12:29:52Z</dcterms:created>
  <dcterms:modified xsi:type="dcterms:W3CDTF">2026-08-13T22:53:16Z</dcterms:modified>
</cp:coreProperties>
</file>