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</p:sldMasterIdLst>
  <p:notesMasterIdLst>
    <p:notesMasterId r:id="rId63"/>
  </p:notesMasterIdLst>
  <p:sldIdLst>
    <p:sldId id="256" r:id="rId2"/>
    <p:sldId id="1577" r:id="rId3"/>
    <p:sldId id="478" r:id="rId4"/>
    <p:sldId id="1576" r:id="rId5"/>
    <p:sldId id="1581" r:id="rId6"/>
    <p:sldId id="1583" r:id="rId7"/>
    <p:sldId id="1582" r:id="rId8"/>
    <p:sldId id="327" r:id="rId9"/>
    <p:sldId id="425" r:id="rId10"/>
    <p:sldId id="1580" r:id="rId11"/>
    <p:sldId id="1579" r:id="rId12"/>
    <p:sldId id="394" r:id="rId13"/>
    <p:sldId id="1578" r:id="rId14"/>
    <p:sldId id="395" r:id="rId15"/>
    <p:sldId id="397" r:id="rId16"/>
    <p:sldId id="398" r:id="rId17"/>
    <p:sldId id="399" r:id="rId18"/>
    <p:sldId id="400" r:id="rId19"/>
    <p:sldId id="396" r:id="rId20"/>
    <p:sldId id="403" r:id="rId21"/>
    <p:sldId id="418" r:id="rId22"/>
    <p:sldId id="469" r:id="rId23"/>
    <p:sldId id="470" r:id="rId24"/>
    <p:sldId id="471" r:id="rId25"/>
    <p:sldId id="472" r:id="rId26"/>
    <p:sldId id="473" r:id="rId27"/>
    <p:sldId id="474" r:id="rId28"/>
    <p:sldId id="475" r:id="rId29"/>
    <p:sldId id="405" r:id="rId30"/>
    <p:sldId id="406" r:id="rId31"/>
    <p:sldId id="407" r:id="rId32"/>
    <p:sldId id="492" r:id="rId33"/>
    <p:sldId id="479" r:id="rId34"/>
    <p:sldId id="482" r:id="rId35"/>
    <p:sldId id="483" r:id="rId36"/>
    <p:sldId id="484" r:id="rId37"/>
    <p:sldId id="481" r:id="rId38"/>
    <p:sldId id="485" r:id="rId39"/>
    <p:sldId id="1584" r:id="rId40"/>
    <p:sldId id="1585" r:id="rId41"/>
    <p:sldId id="486" r:id="rId42"/>
    <p:sldId id="487" r:id="rId43"/>
    <p:sldId id="1586" r:id="rId44"/>
    <p:sldId id="489" r:id="rId45"/>
    <p:sldId id="426" r:id="rId46"/>
    <p:sldId id="447" r:id="rId47"/>
    <p:sldId id="448" r:id="rId48"/>
    <p:sldId id="449" r:id="rId49"/>
    <p:sldId id="450" r:id="rId50"/>
    <p:sldId id="477" r:id="rId51"/>
    <p:sldId id="451" r:id="rId52"/>
    <p:sldId id="452" r:id="rId53"/>
    <p:sldId id="453" r:id="rId54"/>
    <p:sldId id="454" r:id="rId55"/>
    <p:sldId id="455" r:id="rId56"/>
    <p:sldId id="456" r:id="rId57"/>
    <p:sldId id="457" r:id="rId58"/>
    <p:sldId id="480" r:id="rId59"/>
    <p:sldId id="490" r:id="rId60"/>
    <p:sldId id="491" r:id="rId61"/>
    <p:sldId id="459" r:id="rId6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BCC25E8B-7885-9143-B6A6-C663038D90BB}">
          <p14:sldIdLst>
            <p14:sldId id="256"/>
            <p14:sldId id="1577"/>
            <p14:sldId id="478"/>
            <p14:sldId id="1576"/>
            <p14:sldId id="1581"/>
            <p14:sldId id="1583"/>
            <p14:sldId id="1582"/>
            <p14:sldId id="327"/>
            <p14:sldId id="425"/>
            <p14:sldId id="1580"/>
            <p14:sldId id="1579"/>
            <p14:sldId id="394"/>
            <p14:sldId id="1578"/>
            <p14:sldId id="395"/>
            <p14:sldId id="397"/>
            <p14:sldId id="398"/>
            <p14:sldId id="399"/>
            <p14:sldId id="400"/>
            <p14:sldId id="396"/>
            <p14:sldId id="403"/>
            <p14:sldId id="418"/>
            <p14:sldId id="469"/>
            <p14:sldId id="470"/>
            <p14:sldId id="471"/>
            <p14:sldId id="472"/>
            <p14:sldId id="473"/>
            <p14:sldId id="474"/>
            <p14:sldId id="475"/>
            <p14:sldId id="405"/>
            <p14:sldId id="406"/>
            <p14:sldId id="407"/>
            <p14:sldId id="492"/>
            <p14:sldId id="479"/>
            <p14:sldId id="482"/>
            <p14:sldId id="483"/>
            <p14:sldId id="484"/>
            <p14:sldId id="481"/>
            <p14:sldId id="485"/>
            <p14:sldId id="1584"/>
            <p14:sldId id="1585"/>
            <p14:sldId id="486"/>
            <p14:sldId id="487"/>
            <p14:sldId id="1586"/>
            <p14:sldId id="489"/>
            <p14:sldId id="426"/>
            <p14:sldId id="447"/>
            <p14:sldId id="448"/>
            <p14:sldId id="449"/>
            <p14:sldId id="450"/>
            <p14:sldId id="477"/>
            <p14:sldId id="451"/>
            <p14:sldId id="452"/>
            <p14:sldId id="453"/>
            <p14:sldId id="454"/>
            <p14:sldId id="455"/>
            <p14:sldId id="456"/>
            <p14:sldId id="457"/>
            <p14:sldId id="480"/>
            <p14:sldId id="490"/>
            <p14:sldId id="491"/>
            <p14:sldId id="459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7053"/>
    <p:restoredTop sz="80152"/>
  </p:normalViewPr>
  <p:slideViewPr>
    <p:cSldViewPr snapToGrid="0">
      <p:cViewPr varScale="1">
        <p:scale>
          <a:sx n="99" d="100"/>
          <a:sy n="99" d="100"/>
        </p:scale>
        <p:origin x="1792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notesMaster" Target="notesMasters/notesMaster1.xml"/><Relationship Id="rId68" Type="http://schemas.microsoft.com/office/2016/11/relationships/changesInfo" Target="changesInfos/changesInfo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theme" Target="theme/theme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aniele Gammelli" userId="292b8a31-f1ba-4b4c-b196-a231dc095d13" providerId="ADAL" clId="{6E670754-AB6A-5789-AA0A-6F6FD9CE3EEA}"/>
    <pc:docChg chg="modSld">
      <pc:chgData name="Daniele Gammelli" userId="292b8a31-f1ba-4b4c-b196-a231dc095d13" providerId="ADAL" clId="{6E670754-AB6A-5789-AA0A-6F6FD9CE3EEA}" dt="2026-08-13T22:57:43.153" v="30" actId="20577"/>
      <pc:docMkLst>
        <pc:docMk/>
      </pc:docMkLst>
      <pc:sldChg chg="modNotesTx">
        <pc:chgData name="Daniele Gammelli" userId="292b8a31-f1ba-4b4c-b196-a231dc095d13" providerId="ADAL" clId="{6E670754-AB6A-5789-AA0A-6F6FD9CE3EEA}" dt="2026-08-13T22:56:15.238" v="1" actId="20577"/>
        <pc:sldMkLst>
          <pc:docMk/>
          <pc:sldMk cId="3080448601" sldId="327"/>
        </pc:sldMkLst>
      </pc:sldChg>
      <pc:sldChg chg="modNotesTx">
        <pc:chgData name="Daniele Gammelli" userId="292b8a31-f1ba-4b4c-b196-a231dc095d13" providerId="ADAL" clId="{6E670754-AB6A-5789-AA0A-6F6FD9CE3EEA}" dt="2026-08-13T22:56:26.574" v="5" actId="20577"/>
        <pc:sldMkLst>
          <pc:docMk/>
          <pc:sldMk cId="832783738" sldId="394"/>
        </pc:sldMkLst>
      </pc:sldChg>
      <pc:sldChg chg="modNotesTx">
        <pc:chgData name="Daniele Gammelli" userId="292b8a31-f1ba-4b4c-b196-a231dc095d13" providerId="ADAL" clId="{6E670754-AB6A-5789-AA0A-6F6FD9CE3EEA}" dt="2026-08-13T22:56:31.721" v="7" actId="20577"/>
        <pc:sldMkLst>
          <pc:docMk/>
          <pc:sldMk cId="739178990" sldId="395"/>
        </pc:sldMkLst>
      </pc:sldChg>
      <pc:sldChg chg="modNotesTx">
        <pc:chgData name="Daniele Gammelli" userId="292b8a31-f1ba-4b4c-b196-a231dc095d13" providerId="ADAL" clId="{6E670754-AB6A-5789-AA0A-6F6FD9CE3EEA}" dt="2026-08-13T22:56:44.910" v="12" actId="20577"/>
        <pc:sldMkLst>
          <pc:docMk/>
          <pc:sldMk cId="946709255" sldId="396"/>
        </pc:sldMkLst>
      </pc:sldChg>
      <pc:sldChg chg="modNotesTx">
        <pc:chgData name="Daniele Gammelli" userId="292b8a31-f1ba-4b4c-b196-a231dc095d13" providerId="ADAL" clId="{6E670754-AB6A-5789-AA0A-6F6FD9CE3EEA}" dt="2026-08-13T22:56:36.164" v="8" actId="20577"/>
        <pc:sldMkLst>
          <pc:docMk/>
          <pc:sldMk cId="712309300" sldId="397"/>
        </pc:sldMkLst>
      </pc:sldChg>
      <pc:sldChg chg="modNotesTx">
        <pc:chgData name="Daniele Gammelli" userId="292b8a31-f1ba-4b4c-b196-a231dc095d13" providerId="ADAL" clId="{6E670754-AB6A-5789-AA0A-6F6FD9CE3EEA}" dt="2026-08-13T22:56:38.470" v="9" actId="20577"/>
        <pc:sldMkLst>
          <pc:docMk/>
          <pc:sldMk cId="708523916" sldId="398"/>
        </pc:sldMkLst>
      </pc:sldChg>
      <pc:sldChg chg="modNotesTx">
        <pc:chgData name="Daniele Gammelli" userId="292b8a31-f1ba-4b4c-b196-a231dc095d13" providerId="ADAL" clId="{6E670754-AB6A-5789-AA0A-6F6FD9CE3EEA}" dt="2026-08-13T22:56:40.755" v="10" actId="20577"/>
        <pc:sldMkLst>
          <pc:docMk/>
          <pc:sldMk cId="2127017753" sldId="399"/>
        </pc:sldMkLst>
      </pc:sldChg>
      <pc:sldChg chg="modNotesTx">
        <pc:chgData name="Daniele Gammelli" userId="292b8a31-f1ba-4b4c-b196-a231dc095d13" providerId="ADAL" clId="{6E670754-AB6A-5789-AA0A-6F6FD9CE3EEA}" dt="2026-08-13T22:56:42.839" v="11" actId="20577"/>
        <pc:sldMkLst>
          <pc:docMk/>
          <pc:sldMk cId="1893280424" sldId="400"/>
        </pc:sldMkLst>
      </pc:sldChg>
      <pc:sldChg chg="modNotesTx">
        <pc:chgData name="Daniele Gammelli" userId="292b8a31-f1ba-4b4c-b196-a231dc095d13" providerId="ADAL" clId="{6E670754-AB6A-5789-AA0A-6F6FD9CE3EEA}" dt="2026-08-13T22:56:47.187" v="13" actId="20577"/>
        <pc:sldMkLst>
          <pc:docMk/>
          <pc:sldMk cId="625520981" sldId="403"/>
        </pc:sldMkLst>
      </pc:sldChg>
      <pc:sldChg chg="modNotesTx">
        <pc:chgData name="Daniele Gammelli" userId="292b8a31-f1ba-4b4c-b196-a231dc095d13" providerId="ADAL" clId="{6E670754-AB6A-5789-AA0A-6F6FD9CE3EEA}" dt="2026-08-13T22:56:57.390" v="14" actId="20577"/>
        <pc:sldMkLst>
          <pc:docMk/>
          <pc:sldMk cId="895022248" sldId="405"/>
        </pc:sldMkLst>
      </pc:sldChg>
      <pc:sldChg chg="modNotesTx">
        <pc:chgData name="Daniele Gammelli" userId="292b8a31-f1ba-4b4c-b196-a231dc095d13" providerId="ADAL" clId="{6E670754-AB6A-5789-AA0A-6F6FD9CE3EEA}" dt="2026-08-13T22:56:59.981" v="15" actId="20577"/>
        <pc:sldMkLst>
          <pc:docMk/>
          <pc:sldMk cId="1771812118" sldId="406"/>
        </pc:sldMkLst>
      </pc:sldChg>
      <pc:sldChg chg="modNotesTx">
        <pc:chgData name="Daniele Gammelli" userId="292b8a31-f1ba-4b4c-b196-a231dc095d13" providerId="ADAL" clId="{6E670754-AB6A-5789-AA0A-6F6FD9CE3EEA}" dt="2026-08-13T22:57:03.025" v="16" actId="20577"/>
        <pc:sldMkLst>
          <pc:docMk/>
          <pc:sldMk cId="1990232650" sldId="407"/>
        </pc:sldMkLst>
      </pc:sldChg>
      <pc:sldChg chg="modNotesTx">
        <pc:chgData name="Daniele Gammelli" userId="292b8a31-f1ba-4b4c-b196-a231dc095d13" providerId="ADAL" clId="{6E670754-AB6A-5789-AA0A-6F6FD9CE3EEA}" dt="2026-08-13T22:56:18.162" v="2" actId="20577"/>
        <pc:sldMkLst>
          <pc:docMk/>
          <pc:sldMk cId="1598644514" sldId="425"/>
        </pc:sldMkLst>
      </pc:sldChg>
      <pc:sldChg chg="modNotesTx">
        <pc:chgData name="Daniele Gammelli" userId="292b8a31-f1ba-4b4c-b196-a231dc095d13" providerId="ADAL" clId="{6E670754-AB6A-5789-AA0A-6F6FD9CE3EEA}" dt="2026-08-13T22:57:43.153" v="30" actId="20577"/>
        <pc:sldMkLst>
          <pc:docMk/>
          <pc:sldMk cId="1373148044" sldId="426"/>
        </pc:sldMkLst>
      </pc:sldChg>
      <pc:sldChg chg="modNotesTx">
        <pc:chgData name="Daniele Gammelli" userId="292b8a31-f1ba-4b4c-b196-a231dc095d13" providerId="ADAL" clId="{6E670754-AB6A-5789-AA0A-6F6FD9CE3EEA}" dt="2026-08-13T22:56:08.193" v="0" actId="20577"/>
        <pc:sldMkLst>
          <pc:docMk/>
          <pc:sldMk cId="1090241527" sldId="478"/>
        </pc:sldMkLst>
      </pc:sldChg>
      <pc:sldChg chg="modNotesTx">
        <pc:chgData name="Daniele Gammelli" userId="292b8a31-f1ba-4b4c-b196-a231dc095d13" providerId="ADAL" clId="{6E670754-AB6A-5789-AA0A-6F6FD9CE3EEA}" dt="2026-08-13T22:57:08.006" v="17" actId="20577"/>
        <pc:sldMkLst>
          <pc:docMk/>
          <pc:sldMk cId="227355297" sldId="479"/>
        </pc:sldMkLst>
      </pc:sldChg>
      <pc:sldChg chg="modNotesTx">
        <pc:chgData name="Daniele Gammelli" userId="292b8a31-f1ba-4b4c-b196-a231dc095d13" providerId="ADAL" clId="{6E670754-AB6A-5789-AA0A-6F6FD9CE3EEA}" dt="2026-08-13T22:57:19.632" v="21" actId="20577"/>
        <pc:sldMkLst>
          <pc:docMk/>
          <pc:sldMk cId="3822231116" sldId="481"/>
        </pc:sldMkLst>
      </pc:sldChg>
      <pc:sldChg chg="modNotesTx">
        <pc:chgData name="Daniele Gammelli" userId="292b8a31-f1ba-4b4c-b196-a231dc095d13" providerId="ADAL" clId="{6E670754-AB6A-5789-AA0A-6F6FD9CE3EEA}" dt="2026-08-13T22:57:12.416" v="18" actId="20577"/>
        <pc:sldMkLst>
          <pc:docMk/>
          <pc:sldMk cId="2144383699" sldId="482"/>
        </pc:sldMkLst>
      </pc:sldChg>
      <pc:sldChg chg="modNotesTx">
        <pc:chgData name="Daniele Gammelli" userId="292b8a31-f1ba-4b4c-b196-a231dc095d13" providerId="ADAL" clId="{6E670754-AB6A-5789-AA0A-6F6FD9CE3EEA}" dt="2026-08-13T22:57:14.580" v="19" actId="20577"/>
        <pc:sldMkLst>
          <pc:docMk/>
          <pc:sldMk cId="3046245825" sldId="483"/>
        </pc:sldMkLst>
      </pc:sldChg>
      <pc:sldChg chg="modNotesTx">
        <pc:chgData name="Daniele Gammelli" userId="292b8a31-f1ba-4b4c-b196-a231dc095d13" providerId="ADAL" clId="{6E670754-AB6A-5789-AA0A-6F6FD9CE3EEA}" dt="2026-08-13T22:57:16.902" v="20" actId="20577"/>
        <pc:sldMkLst>
          <pc:docMk/>
          <pc:sldMk cId="2882585508" sldId="484"/>
        </pc:sldMkLst>
      </pc:sldChg>
      <pc:sldChg chg="modNotesTx">
        <pc:chgData name="Daniele Gammelli" userId="292b8a31-f1ba-4b4c-b196-a231dc095d13" providerId="ADAL" clId="{6E670754-AB6A-5789-AA0A-6F6FD9CE3EEA}" dt="2026-08-13T22:57:22.869" v="24" actId="20577"/>
        <pc:sldMkLst>
          <pc:docMk/>
          <pc:sldMk cId="1268934515" sldId="485"/>
        </pc:sldMkLst>
      </pc:sldChg>
      <pc:sldChg chg="modNotesTx">
        <pc:chgData name="Daniele Gammelli" userId="292b8a31-f1ba-4b4c-b196-a231dc095d13" providerId="ADAL" clId="{6E670754-AB6A-5789-AA0A-6F6FD9CE3EEA}" dt="2026-08-13T22:57:32.801" v="27" actId="20577"/>
        <pc:sldMkLst>
          <pc:docMk/>
          <pc:sldMk cId="3233779491" sldId="486"/>
        </pc:sldMkLst>
      </pc:sldChg>
      <pc:sldChg chg="modNotesTx">
        <pc:chgData name="Daniele Gammelli" userId="292b8a31-f1ba-4b4c-b196-a231dc095d13" providerId="ADAL" clId="{6E670754-AB6A-5789-AA0A-6F6FD9CE3EEA}" dt="2026-08-13T22:57:35.695" v="28" actId="20577"/>
        <pc:sldMkLst>
          <pc:docMk/>
          <pc:sldMk cId="1892544264" sldId="487"/>
        </pc:sldMkLst>
      </pc:sldChg>
      <pc:sldChg chg="modNotesTx">
        <pc:chgData name="Daniele Gammelli" userId="292b8a31-f1ba-4b4c-b196-a231dc095d13" providerId="ADAL" clId="{6E670754-AB6A-5789-AA0A-6F6FD9CE3EEA}" dt="2026-08-13T22:56:29.293" v="6" actId="20577"/>
        <pc:sldMkLst>
          <pc:docMk/>
          <pc:sldMk cId="4038732159" sldId="1578"/>
        </pc:sldMkLst>
      </pc:sldChg>
      <pc:sldChg chg="modNotesTx">
        <pc:chgData name="Daniele Gammelli" userId="292b8a31-f1ba-4b4c-b196-a231dc095d13" providerId="ADAL" clId="{6E670754-AB6A-5789-AA0A-6F6FD9CE3EEA}" dt="2026-08-13T22:56:23.282" v="4" actId="20577"/>
        <pc:sldMkLst>
          <pc:docMk/>
          <pc:sldMk cId="3059268698" sldId="1579"/>
        </pc:sldMkLst>
      </pc:sldChg>
      <pc:sldChg chg="modNotesTx">
        <pc:chgData name="Daniele Gammelli" userId="292b8a31-f1ba-4b4c-b196-a231dc095d13" providerId="ADAL" clId="{6E670754-AB6A-5789-AA0A-6F6FD9CE3EEA}" dt="2026-08-13T22:56:20.771" v="3" actId="20577"/>
        <pc:sldMkLst>
          <pc:docMk/>
          <pc:sldMk cId="2339576158" sldId="1580"/>
        </pc:sldMkLst>
      </pc:sldChg>
      <pc:sldChg chg="modNotesTx">
        <pc:chgData name="Daniele Gammelli" userId="292b8a31-f1ba-4b4c-b196-a231dc095d13" providerId="ADAL" clId="{6E670754-AB6A-5789-AA0A-6F6FD9CE3EEA}" dt="2026-08-13T22:57:25.275" v="25" actId="20577"/>
        <pc:sldMkLst>
          <pc:docMk/>
          <pc:sldMk cId="792762029" sldId="1584"/>
        </pc:sldMkLst>
      </pc:sldChg>
      <pc:sldChg chg="modNotesTx">
        <pc:chgData name="Daniele Gammelli" userId="292b8a31-f1ba-4b4c-b196-a231dc095d13" providerId="ADAL" clId="{6E670754-AB6A-5789-AA0A-6F6FD9CE3EEA}" dt="2026-08-13T22:57:27.509" v="26" actId="20577"/>
        <pc:sldMkLst>
          <pc:docMk/>
          <pc:sldMk cId="2992424474" sldId="1585"/>
        </pc:sldMkLst>
      </pc:sldChg>
      <pc:sldChg chg="modNotesTx">
        <pc:chgData name="Daniele Gammelli" userId="292b8a31-f1ba-4b4c-b196-a231dc095d13" providerId="ADAL" clId="{6E670754-AB6A-5789-AA0A-6F6FD9CE3EEA}" dt="2026-08-13T22:57:38.278" v="29" actId="20577"/>
        <pc:sldMkLst>
          <pc:docMk/>
          <pc:sldMk cId="3158099649" sldId="1586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BD6F028-2067-3740-AA48-A91E93570B1D}" type="datetimeFigureOut">
              <a:rPr lang="en-US" smtClean="0"/>
              <a:t>8/13/26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3B2D7EC-928D-0645-AAE8-498D7443D6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3729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B2D7EC-928D-0645-AAE8-498D7443D60E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613166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">
          <a:extLst>
            <a:ext uri="{FF2B5EF4-FFF2-40B4-BE49-F238E27FC236}">
              <a16:creationId xmlns:a16="http://schemas.microsoft.com/office/drawing/2014/main" id="{C85BB88B-D931-3175-1C07-152732C916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2:notes">
            <a:extLst>
              <a:ext uri="{FF2B5EF4-FFF2-40B4-BE49-F238E27FC236}">
                <a16:creationId xmlns:a16="http://schemas.microsoft.com/office/drawing/2014/main" id="{2809A89A-7C42-FC1F-9354-308CC7BE4F9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9" name="Google Shape;39;p2:notes">
            <a:extLst>
              <a:ext uri="{FF2B5EF4-FFF2-40B4-BE49-F238E27FC236}">
                <a16:creationId xmlns:a16="http://schemas.microsoft.com/office/drawing/2014/main" id="{8CFF457B-81C7-A474-A84C-AFD5CD88CB1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" name="Google Shape;40;p2:notes">
            <a:extLst>
              <a:ext uri="{FF2B5EF4-FFF2-40B4-BE49-F238E27FC236}">
                <a16:creationId xmlns:a16="http://schemas.microsoft.com/office/drawing/2014/main" id="{45CF160A-BCDD-7728-3950-6C59EE27C1D0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2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9332706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B2D7EC-928D-0645-AAE8-498D7443D60E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934519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9" name="Google Shape;39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" name="Google Shape;40;p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4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02402705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">
          <a:extLst>
            <a:ext uri="{FF2B5EF4-FFF2-40B4-BE49-F238E27FC236}">
              <a16:creationId xmlns:a16="http://schemas.microsoft.com/office/drawing/2014/main" id="{8E0F7D79-7F13-12A3-49E4-78E9F9F107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2:notes">
            <a:extLst>
              <a:ext uri="{FF2B5EF4-FFF2-40B4-BE49-F238E27FC236}">
                <a16:creationId xmlns:a16="http://schemas.microsoft.com/office/drawing/2014/main" id="{5FCA5D99-8F07-35AB-4F12-8241ECEA22B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9" name="Google Shape;39;p2:notes">
            <a:extLst>
              <a:ext uri="{FF2B5EF4-FFF2-40B4-BE49-F238E27FC236}">
                <a16:creationId xmlns:a16="http://schemas.microsoft.com/office/drawing/2014/main" id="{BD64E3E2-78C3-D63D-9864-5E791223521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" name="Google Shape;40;p2:notes">
            <a:extLst>
              <a:ext uri="{FF2B5EF4-FFF2-40B4-BE49-F238E27FC236}">
                <a16:creationId xmlns:a16="http://schemas.microsoft.com/office/drawing/2014/main" id="{56A31E6E-35CC-CFA4-F996-CC487C836080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5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30086325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">
          <a:extLst>
            <a:ext uri="{FF2B5EF4-FFF2-40B4-BE49-F238E27FC236}">
              <a16:creationId xmlns:a16="http://schemas.microsoft.com/office/drawing/2014/main" id="{B0B1D9A8-8144-B2B4-D312-785FEF167D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2:notes">
            <a:extLst>
              <a:ext uri="{FF2B5EF4-FFF2-40B4-BE49-F238E27FC236}">
                <a16:creationId xmlns:a16="http://schemas.microsoft.com/office/drawing/2014/main" id="{8F03948D-BF70-CA72-9E6A-CE1A2871B19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9" name="Google Shape;39;p2:notes">
            <a:extLst>
              <a:ext uri="{FF2B5EF4-FFF2-40B4-BE49-F238E27FC236}">
                <a16:creationId xmlns:a16="http://schemas.microsoft.com/office/drawing/2014/main" id="{861405CF-7344-F07D-BA50-3D7A112BE0A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" name="Google Shape;40;p2:notes">
            <a:extLst>
              <a:ext uri="{FF2B5EF4-FFF2-40B4-BE49-F238E27FC236}">
                <a16:creationId xmlns:a16="http://schemas.microsoft.com/office/drawing/2014/main" id="{B9E82670-A66E-B104-E814-5632D9816AFC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6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62068870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">
          <a:extLst>
            <a:ext uri="{FF2B5EF4-FFF2-40B4-BE49-F238E27FC236}">
              <a16:creationId xmlns:a16="http://schemas.microsoft.com/office/drawing/2014/main" id="{B4B52158-B9C1-1C16-2F87-924C25DB17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2:notes">
            <a:extLst>
              <a:ext uri="{FF2B5EF4-FFF2-40B4-BE49-F238E27FC236}">
                <a16:creationId xmlns:a16="http://schemas.microsoft.com/office/drawing/2014/main" id="{A7F44FB2-45B2-5789-2E25-D452304E069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9" name="Google Shape;39;p2:notes">
            <a:extLst>
              <a:ext uri="{FF2B5EF4-FFF2-40B4-BE49-F238E27FC236}">
                <a16:creationId xmlns:a16="http://schemas.microsoft.com/office/drawing/2014/main" id="{5B80DDC4-B63B-A43D-A852-864576FC635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" name="Google Shape;40;p2:notes">
            <a:extLst>
              <a:ext uri="{FF2B5EF4-FFF2-40B4-BE49-F238E27FC236}">
                <a16:creationId xmlns:a16="http://schemas.microsoft.com/office/drawing/2014/main" id="{5DA0850C-4AA3-C770-DE99-14573579356E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7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76515362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B2D7EC-928D-0645-AAE8-498D7443D60E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152429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charset="0"/>
              <a:buChar char="•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B2D7EC-928D-0645-AAE8-498D7443D60E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555475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F0E2F9-4954-7DD4-CBFB-EB4D3879F7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8CBD773-DEB0-1294-FA95-713063DDF3B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41AE1A8-680A-CB63-F826-BCEC4D807B6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charset="0"/>
              <a:buChar char="•"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46BF96F-1BB3-9AFC-7308-7F0E25061F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B2D7EC-928D-0645-AAE8-498D7443D60E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180253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1DFC40-F01F-120D-5C3E-487FC597EF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CF97BB5-D9DD-5B51-5E02-9CE62915CF1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AB91B50-5C73-4437-5497-4F5B452229D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charset="0"/>
              <a:buChar char="•"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9203C03-C1F0-F4F8-0FDF-41872D718FE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B2D7EC-928D-0645-AAE8-498D7443D60E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043263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charset="0"/>
              <a:buChar char="•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B2D7EC-928D-0645-AAE8-498D7443D60E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191196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0680FD-7A01-312C-F8EF-33460836C7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9444F79-B41C-D8D2-AA24-17FD24102B1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68FF310-4FA3-2004-9760-CAF9DA6653E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R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3347750-74DD-5F58-728A-D5979198CB8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B2D7EC-928D-0645-AAE8-498D7443D60E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381080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B2D7EC-928D-0645-AAE8-498D7443D60E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056505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B2D7EC-928D-0645-AAE8-498D7443D60E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032232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B2D7EC-928D-0645-AAE8-498D7443D60E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623582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B2D7EC-928D-0645-AAE8-498D7443D60E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554328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B2D7EC-928D-0645-AAE8-498D7443D60E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167159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charset="0"/>
              <a:buChar char="•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B2D7EC-928D-0645-AAE8-498D7443D60E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429256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charset="0"/>
              <a:buChar char="•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B2D7EC-928D-0645-AAE8-498D7443D60E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720326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charset="0"/>
              <a:buChar char="•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B2D7EC-928D-0645-AAE8-498D7443D60E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517570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B2D7EC-928D-0645-AAE8-498D7443D60E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561080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B2D7EC-928D-0645-AAE8-498D7443D60E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698267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Calibri"/>
              <a:buChar char="-"/>
            </a:pPr>
            <a:endParaRPr lang="en-US" dirty="0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B2D7EC-928D-0645-AAE8-498D7443D60E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161299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B2D7EC-928D-0645-AAE8-498D7443D60E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6604747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B2D7EC-928D-0645-AAE8-498D7443D60E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2693704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B2D7EC-928D-0645-AAE8-498D7443D60E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9154438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B2D7EC-928D-0645-AAE8-498D7443D60E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2105936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B2D7EC-928D-0645-AAE8-498D7443D60E}" type="slidenum">
              <a:rPr lang="en-US" smtClean="0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5203218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65D050-A964-3B0A-189C-7D084EFF63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529A93D-EBA1-ED2A-C326-674946B56D2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270DE49-68BE-6317-082D-B99D78C8AC8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793F244-577B-97DC-404A-AD6BC479256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B2D7EC-928D-0645-AAE8-498D7443D60E}" type="slidenum">
              <a:rPr lang="en-US" smtClean="0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2332085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A3032A-EBA9-1045-5F29-3080C02E37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E9E11BD-ADBD-5E52-D8E8-82AEE2C3880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BEFF1DA-29C9-0881-B274-BF32EA5522C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5B14B61-603D-E86B-F2DE-8E9499F94C6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B2D7EC-928D-0645-AAE8-498D7443D60E}" type="slidenum">
              <a:rPr lang="en-US" smtClean="0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1846552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B2D7EC-928D-0645-AAE8-498D7443D60E}" type="slidenum">
              <a:rPr lang="en-US" smtClean="0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1679376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B2D7EC-928D-0645-AAE8-498D7443D60E}" type="slidenum">
              <a:rPr lang="en-US" smtClean="0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2689895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37738B-45A7-D2E0-78E7-90E5548954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DD0083E-DC37-8224-7B5C-F60842EDE36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09591F4-0290-08CC-46F6-68D006F24B9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FD8A38E-53ED-5648-7EEF-26CADB62DBE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B2D7EC-928D-0645-AAE8-498D7443D60E}" type="slidenum">
              <a:rPr lang="en-US" smtClean="0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8133573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B2D7EC-928D-0645-AAE8-498D7443D60E}" type="slidenum">
              <a:rPr lang="en-US" smtClean="0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2198157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marR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B2D7EC-928D-0645-AAE8-498D7443D60E}" type="slidenum">
              <a:rPr lang="en-US" smtClean="0"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13849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8F2DE5-77AB-4A4A-8E4E-B383F2F9D056}" type="datetime1">
              <a:rPr lang="en-US" smtClean="0"/>
              <a:t>8/13/26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174A | Lecture 12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0" y="0"/>
            <a:ext cx="12192000" cy="274320"/>
          </a:xfrm>
          <a:prstGeom prst="rect">
            <a:avLst/>
          </a:prstGeom>
          <a:solidFill>
            <a:srgbClr val="96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90133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  <a:lvl2pP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2pPr>
            <a:lvl3pP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3pPr>
            <a:lvl4pP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4pPr>
            <a:lvl5pP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542090"/>
            <a:ext cx="2743200" cy="365125"/>
          </a:xfrm>
        </p:spPr>
        <p:txBody>
          <a:bodyPr/>
          <a:lstStyle/>
          <a:p>
            <a:fld id="{E7DEE482-FD68-7B4C-85A7-170FEDC63839}" type="datetime1">
              <a:rPr lang="en-US" smtClean="0"/>
              <a:t>8/13/26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542090"/>
            <a:ext cx="4114800" cy="365125"/>
          </a:xfrm>
        </p:spPr>
        <p:txBody>
          <a:bodyPr/>
          <a:lstStyle/>
          <a:p>
            <a:r>
              <a:rPr lang="hr-HR"/>
              <a:t>AA 174A | Lecture 12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542090"/>
            <a:ext cx="2743200" cy="365125"/>
          </a:xfrm>
        </p:spPr>
        <p:txBody>
          <a:bodyPr/>
          <a:lstStyle/>
          <a:p>
            <a:fld id="{8AA1F273-EF2F-3941-BBF8-D365CB27DD6A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0" y="0"/>
            <a:ext cx="12192000" cy="274320"/>
          </a:xfrm>
          <a:prstGeom prst="rect">
            <a:avLst/>
          </a:prstGeom>
          <a:solidFill>
            <a:srgbClr val="96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98045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D63C3C-670D-5746-930E-CACD3C2CB486}" type="datetime1">
              <a:rPr lang="en-US" smtClean="0"/>
              <a:t>8/13/26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hr-HR"/>
              <a:t>AA 174A | Lecture 12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A1F273-EF2F-3941-BBF8-D365CB27DD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19641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4AvTMVD9ig0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jpeg"/><Relationship Id="rId4" Type="http://schemas.openxmlformats.org/officeDocument/2006/relationships/hyperlink" Target="https://docs.opencv.org/4.x/da/df5/tutorial_py_sift_intro.html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4AvTMVD9ig0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5" Type="http://schemas.openxmlformats.org/officeDocument/2006/relationships/image" Target="../media/image7.jpeg"/><Relationship Id="rId4" Type="http://schemas.openxmlformats.org/officeDocument/2006/relationships/hyperlink" Target="https://docs.opencv.org/4.x/da/df5/tutorial_py_sift_intro.html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16.png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16.png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tiff"/><Relationship Id="rId3" Type="http://schemas.openxmlformats.org/officeDocument/2006/relationships/image" Target="../media/image9.png"/><Relationship Id="rId7" Type="http://schemas.openxmlformats.org/officeDocument/2006/relationships/image" Target="../media/image22.tiff"/><Relationship Id="rId12" Type="http://schemas.openxmlformats.org/officeDocument/2006/relationships/image" Target="../media/image27.tif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tiff"/><Relationship Id="rId11" Type="http://schemas.openxmlformats.org/officeDocument/2006/relationships/image" Target="../media/image26.tiff"/><Relationship Id="rId5" Type="http://schemas.openxmlformats.org/officeDocument/2006/relationships/image" Target="../media/image20.png"/><Relationship Id="rId10" Type="http://schemas.openxmlformats.org/officeDocument/2006/relationships/image" Target="../media/image25.tiff"/><Relationship Id="rId4" Type="http://schemas.openxmlformats.org/officeDocument/2006/relationships/image" Target="../media/image19.tiff"/><Relationship Id="rId9" Type="http://schemas.openxmlformats.org/officeDocument/2006/relationships/image" Target="../media/image24.tiff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tiff"/><Relationship Id="rId3" Type="http://schemas.openxmlformats.org/officeDocument/2006/relationships/image" Target="../media/image20.png"/><Relationship Id="rId7" Type="http://schemas.openxmlformats.org/officeDocument/2006/relationships/image" Target="../media/image25.tiff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tiff"/><Relationship Id="rId11" Type="http://schemas.openxmlformats.org/officeDocument/2006/relationships/image" Target="../media/image21.png"/><Relationship Id="rId5" Type="http://schemas.openxmlformats.org/officeDocument/2006/relationships/image" Target="../media/image23.tiff"/><Relationship Id="rId10" Type="http://schemas.openxmlformats.org/officeDocument/2006/relationships/image" Target="../media/image29.tiff"/><Relationship Id="rId4" Type="http://schemas.openxmlformats.org/officeDocument/2006/relationships/image" Target="../media/image22.tiff"/><Relationship Id="rId9" Type="http://schemas.openxmlformats.org/officeDocument/2006/relationships/image" Target="../media/image28.tif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tif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tif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emf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emf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5.png"/><Relationship Id="rId4" Type="http://schemas.openxmlformats.org/officeDocument/2006/relationships/image" Target="../media/image18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18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../media/image37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18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17.png"/><Relationship Id="rId7" Type="http://schemas.openxmlformats.org/officeDocument/2006/relationships/image" Target="../media/image37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18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17.png"/><Relationship Id="rId7" Type="http://schemas.openxmlformats.org/officeDocument/2006/relationships/image" Target="../media/image37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18.png"/><Relationship Id="rId9" Type="http://schemas.openxmlformats.org/officeDocument/2006/relationships/image" Target="../media/image39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17.png"/><Relationship Id="rId7" Type="http://schemas.openxmlformats.org/officeDocument/2006/relationships/image" Target="../media/image37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10" Type="http://schemas.openxmlformats.org/officeDocument/2006/relationships/image" Target="../media/image40.png"/><Relationship Id="rId4" Type="http://schemas.openxmlformats.org/officeDocument/2006/relationships/image" Target="../media/image18.png"/><Relationship Id="rId9" Type="http://schemas.openxmlformats.org/officeDocument/2006/relationships/image" Target="../media/image39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0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0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1.tiff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0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2.tiff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7.jpeg"/><Relationship Id="rId4" Type="http://schemas.openxmlformats.org/officeDocument/2006/relationships/image" Target="../media/image46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0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3.jpe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7" Type="http://schemas.openxmlformats.org/officeDocument/2006/relationships/image" Target="../media/image61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0.png"/><Relationship Id="rId5" Type="http://schemas.openxmlformats.org/officeDocument/2006/relationships/image" Target="../media/image59.png"/><Relationship Id="rId4" Type="http://schemas.openxmlformats.org/officeDocument/2006/relationships/image" Target="../media/image58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7" Type="http://schemas.openxmlformats.org/officeDocument/2006/relationships/image" Target="../media/image66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5.png"/><Relationship Id="rId5" Type="http://schemas.openxmlformats.org/officeDocument/2006/relationships/image" Target="../media/image64.png"/><Relationship Id="rId4" Type="http://schemas.openxmlformats.org/officeDocument/2006/relationships/image" Target="../media/image63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8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hyperlink" Target="https://nanonets.com/blog/optical-flow/" TargetMode="External"/><Relationship Id="rId3" Type="http://schemas.openxmlformats.org/officeDocument/2006/relationships/image" Target="../media/image70.png"/><Relationship Id="rId7" Type="http://schemas.openxmlformats.org/officeDocument/2006/relationships/image" Target="../media/image74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3.png"/><Relationship Id="rId5" Type="http://schemas.openxmlformats.org/officeDocument/2006/relationships/image" Target="../media/image72.png"/><Relationship Id="rId4" Type="http://schemas.openxmlformats.org/officeDocument/2006/relationships/image" Target="../media/image71.png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tiff"/><Relationship Id="rId2" Type="http://schemas.openxmlformats.org/officeDocument/2006/relationships/image" Target="../media/image660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jpeg"/><Relationship Id="rId2" Type="http://schemas.openxmlformats.org/officeDocument/2006/relationships/image" Target="../media/image83.jpe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png"/><Relationship Id="rId2" Type="http://schemas.openxmlformats.org/officeDocument/2006/relationships/image" Target="../media/image85.jpe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5400">
                <a:latin typeface="Calibri Light" panose="020F0302020204030204" pitchFamily="34" charset="0"/>
                <a:cs typeface="Calibri Light" panose="020F0302020204030204" pitchFamily="34" charset="0"/>
              </a:rPr>
              <a:t>Principles of Robot Autonomy I</a:t>
            </a:r>
            <a:endParaRPr lang="en-US" sz="540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 Information extraction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687942"/>
            <a:ext cx="12192000" cy="11700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28277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">
          <a:extLst>
            <a:ext uri="{FF2B5EF4-FFF2-40B4-BE49-F238E27FC236}">
              <a16:creationId xmlns:a16="http://schemas.microsoft.com/office/drawing/2014/main" id="{9E71C2E3-342B-24DD-D437-8D24F2AB19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5">
            <a:extLst>
              <a:ext uri="{FF2B5EF4-FFF2-40B4-BE49-F238E27FC236}">
                <a16:creationId xmlns:a16="http://schemas.microsoft.com/office/drawing/2014/main" id="{388E105A-4DBA-A448-AB19-066163D37C5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/>
              <a:t>Agenda</a:t>
            </a:r>
            <a:endParaRPr/>
          </a:p>
        </p:txBody>
      </p:sp>
      <p:sp>
        <p:nvSpPr>
          <p:cNvPr id="43" name="Google Shape;43;p5">
            <a:extLst>
              <a:ext uri="{FF2B5EF4-FFF2-40B4-BE49-F238E27FC236}">
                <a16:creationId xmlns:a16="http://schemas.microsoft.com/office/drawing/2014/main" id="{6F940588-26FF-3FD5-26A9-E46A08A4AB75}"/>
              </a:ext>
            </a:extLst>
          </p:cNvPr>
          <p:cNvSpPr txBox="1">
            <a:spLocks noGrp="1"/>
          </p:cNvSpPr>
          <p:nvPr>
            <p:ph type="dt" idx="10"/>
          </p:nvPr>
        </p:nvSpPr>
        <p:spPr>
          <a:xfrm>
            <a:off x="838200" y="654209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10/14/21</a:t>
            </a:r>
            <a:endParaRPr/>
          </a:p>
        </p:txBody>
      </p:sp>
      <p:sp>
        <p:nvSpPr>
          <p:cNvPr id="44" name="Google Shape;44;p5">
            <a:extLst>
              <a:ext uri="{FF2B5EF4-FFF2-40B4-BE49-F238E27FC236}">
                <a16:creationId xmlns:a16="http://schemas.microsoft.com/office/drawing/2014/main" id="{E25F63B9-72BB-2436-B69D-3B9D57B3B466}"/>
              </a:ext>
            </a:extLst>
          </p:cNvPr>
          <p:cNvSpPr txBox="1">
            <a:spLocks noGrp="1"/>
          </p:cNvSpPr>
          <p:nvPr>
            <p:ph type="ftr" idx="11"/>
          </p:nvPr>
        </p:nvSpPr>
        <p:spPr>
          <a:xfrm>
            <a:off x="4038600" y="654209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AA 174A | Lecture 10</a:t>
            </a:r>
            <a:endParaRPr/>
          </a:p>
        </p:txBody>
      </p:sp>
      <p:sp>
        <p:nvSpPr>
          <p:cNvPr id="45" name="Google Shape;45;p5">
            <a:extLst>
              <a:ext uri="{FF2B5EF4-FFF2-40B4-BE49-F238E27FC236}">
                <a16:creationId xmlns:a16="http://schemas.microsoft.com/office/drawing/2014/main" id="{1EABCE2E-61C7-55D1-4D8D-DC2B77CE2BDB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8610600" y="654209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2</a:t>
            </a:fld>
            <a:endParaRPr/>
          </a:p>
        </p:txBody>
      </p:sp>
      <p:sp>
        <p:nvSpPr>
          <p:cNvPr id="46" name="Google Shape;46;p5">
            <a:extLst>
              <a:ext uri="{FF2B5EF4-FFF2-40B4-BE49-F238E27FC236}">
                <a16:creationId xmlns:a16="http://schemas.microsoft.com/office/drawing/2014/main" id="{C37A607A-9C9A-248B-FA18-3009B6660AC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38200" y="1690688"/>
            <a:ext cx="10829081" cy="3876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indent="0">
              <a:spcBef>
                <a:spcPts val="0"/>
              </a:spcBef>
              <a:buSzPts val="2800"/>
              <a:buNone/>
            </a:pPr>
            <a:endParaRPr lang="en-US" dirty="0"/>
          </a:p>
          <a:p>
            <a:pPr indent="-457200">
              <a:spcBef>
                <a:spcPts val="0"/>
              </a:spcBef>
              <a:buSzPts val="2800"/>
            </a:pPr>
            <a:r>
              <a:rPr lang="en-US" dirty="0">
                <a:latin typeface="Source Sans Pro" panose="020B0503030403020204" pitchFamily="34" charset="0"/>
                <a:ea typeface="Source Sans Pro" panose="020B0503030403020204" pitchFamily="34" charset="0"/>
              </a:rPr>
              <a:t>Agenda</a:t>
            </a:r>
            <a:endParaRPr dirty="0">
              <a:latin typeface="Source Sans Pro" panose="020B0503030403020204" pitchFamily="34" charset="0"/>
              <a:ea typeface="Source Sans Pro" panose="020B0503030403020204" pitchFamily="34" charset="0"/>
            </a:endParaRPr>
          </a:p>
          <a:p>
            <a:pPr lvl="1"/>
            <a:r>
              <a:rPr lang="en-US" dirty="0"/>
              <a:t>Introducing </a:t>
            </a:r>
            <a:r>
              <a:rPr lang="en-US" dirty="0" err="1"/>
              <a:t>SiFT</a:t>
            </a:r>
            <a:endParaRPr lang="en-US" dirty="0"/>
          </a:p>
          <a:p>
            <a:pPr lvl="1"/>
            <a:r>
              <a:rPr lang="en-US" dirty="0"/>
              <a:t>Extracting information from sensor measurements</a:t>
            </a:r>
          </a:p>
          <a:p>
            <a:pPr lvl="1">
              <a:buClr>
                <a:schemeClr val="dk1"/>
              </a:buClr>
              <a:buSzPts val="2400"/>
            </a:pPr>
            <a:endParaRPr lang="en-US" dirty="0">
              <a:latin typeface="Source Sans Pro" panose="020B0503030403020204" pitchFamily="34" charset="0"/>
              <a:ea typeface="Source Sans Pro" panose="020B0503030403020204" pitchFamily="34" charset="0"/>
            </a:endParaRPr>
          </a:p>
          <a:p>
            <a:pPr marL="68580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endParaRPr dirty="0">
              <a:latin typeface="Source Sans Pro" panose="020B0503030403020204" pitchFamily="34" charset="0"/>
              <a:ea typeface="Source Sans Pro" panose="020B0503030403020204" pitchFamily="34" charset="0"/>
            </a:endParaRPr>
          </a:p>
          <a:p>
            <a:pPr indent="-457200">
              <a:buSzPts val="2800"/>
            </a:pPr>
            <a:r>
              <a:rPr lang="en-US" dirty="0">
                <a:latin typeface="Source Sans Pro" panose="020B0503030403020204" pitchFamily="34" charset="0"/>
                <a:ea typeface="Source Sans Pro" panose="020B0503030403020204" pitchFamily="34" charset="0"/>
              </a:rPr>
              <a:t>Readings:</a:t>
            </a:r>
            <a:endParaRPr lang="en-US" sz="2400" dirty="0">
              <a:latin typeface="Source Sans Pro" panose="020B0503030403020204" pitchFamily="34" charset="0"/>
              <a:ea typeface="Source Sans Pro" panose="020B0503030403020204" pitchFamily="34" charset="0"/>
            </a:endParaRPr>
          </a:p>
          <a:p>
            <a:pPr marL="685800" lvl="1" indent="-228600">
              <a:spcBef>
                <a:spcPts val="1000"/>
              </a:spcBef>
              <a:buSzPts val="2800"/>
            </a:pPr>
            <a:r>
              <a:rPr lang="en-US" dirty="0">
                <a:latin typeface="Source Sans Pro" panose="020B0503030403020204" pitchFamily="34" charset="0"/>
                <a:ea typeface="Source Sans Pro" panose="020B0503030403020204" pitchFamily="34" charset="0"/>
              </a:rPr>
              <a:t>Chapters 11 </a:t>
            </a:r>
            <a:r>
              <a:rPr lang="en-US" dirty="0"/>
              <a:t>in </a:t>
            </a:r>
            <a:r>
              <a:rPr lang="en-US" dirty="0">
                <a:latin typeface="Source Sans Pro" panose="020B0503030403020204" pitchFamily="34" charset="0"/>
                <a:ea typeface="Source Sans Pro" panose="020B0503030403020204" pitchFamily="34" charset="0"/>
              </a:rPr>
              <a:t>PoRA lecture notes</a:t>
            </a:r>
          </a:p>
        </p:txBody>
      </p:sp>
    </p:spTree>
    <p:extLst>
      <p:ext uri="{BB962C8B-B14F-4D97-AF65-F5344CB8AC3E}">
        <p14:creationId xmlns:p14="http://schemas.microsoft.com/office/powerpoint/2010/main" val="5553079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43E677-60A2-8A71-3340-487E53292C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Last lecture: Recap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CA0303-D8C4-F206-21F0-AD8F1FE2D98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>
                <a:latin typeface="Source Sans Pro"/>
                <a:ea typeface="Source Sans Pro"/>
              </a:rPr>
              <a:t>Image processing, feature detection and description, such as:</a:t>
            </a:r>
            <a:endParaRPr lang="en-US"/>
          </a:p>
          <a:p>
            <a:pPr lvl="1"/>
            <a:r>
              <a:rPr lang="en-US">
                <a:latin typeface="Source Sans Pro"/>
                <a:ea typeface="Source Sans Pro"/>
              </a:rPr>
              <a:t>Correlation / convolution filtering operations (left figure)</a:t>
            </a:r>
            <a:endParaRPr lang="en-US"/>
          </a:p>
          <a:p>
            <a:pPr lvl="1"/>
            <a:r>
              <a:rPr lang="en-US">
                <a:latin typeface="Source Sans Pro"/>
                <a:ea typeface="Source Sans Pro"/>
              </a:rPr>
              <a:t>Feature descriptors for detecting salient </a:t>
            </a:r>
            <a:r>
              <a:rPr lang="en-US" err="1">
                <a:latin typeface="Source Sans Pro"/>
                <a:ea typeface="Source Sans Pro"/>
              </a:rPr>
              <a:t>keypoints</a:t>
            </a:r>
            <a:r>
              <a:rPr lang="en-US">
                <a:latin typeface="Source Sans Pro"/>
                <a:ea typeface="Source Sans Pro"/>
              </a:rPr>
              <a:t> (right figure)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CE16F82-E76B-10E8-5536-A1E3746BAB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008953-CCE2-E148-BC82-6BB601148125}" type="datetime1">
              <a:rPr lang="en-US" smtClean="0"/>
              <a:t>8/13/26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B6601DA-E816-D47B-E48F-05247D8E65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174A | Lecture 12</a:t>
            </a: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EA45AE-0766-6AC4-AE93-3FEC6E3A19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3</a:t>
            </a:fld>
            <a:endParaRPr lang="en-US"/>
          </a:p>
        </p:txBody>
      </p:sp>
      <p:pic>
        <p:nvPicPr>
          <p:cNvPr id="7" name="Picture 6" descr="A black and white drawing of a person&#10;&#10;Description automatically generated">
            <a:extLst>
              <a:ext uri="{FF2B5EF4-FFF2-40B4-BE49-F238E27FC236}">
                <a16:creationId xmlns:a16="http://schemas.microsoft.com/office/drawing/2014/main" id="{EBE2D244-06BC-0A72-EFAD-DCF9285A71C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63322" y="3547134"/>
            <a:ext cx="2032909" cy="2104161"/>
          </a:xfrm>
          <a:prstGeom prst="rect">
            <a:avLst/>
          </a:prstGeom>
        </p:spPr>
      </p:pic>
      <p:pic>
        <p:nvPicPr>
          <p:cNvPr id="8" name="Picture 7" descr="A person wearing a hat&#10;&#10;Description automatically generated">
            <a:extLst>
              <a:ext uri="{FF2B5EF4-FFF2-40B4-BE49-F238E27FC236}">
                <a16:creationId xmlns:a16="http://schemas.microsoft.com/office/drawing/2014/main" id="{C9F2A04A-E8C0-9D4A-52C5-55302BE147D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03214" y="3546515"/>
            <a:ext cx="2047752" cy="2104531"/>
          </a:xfrm>
          <a:prstGeom prst="rect">
            <a:avLst/>
          </a:prstGeom>
        </p:spPr>
      </p:pic>
      <p:pic>
        <p:nvPicPr>
          <p:cNvPr id="9" name="Picture 8" descr="A butterfly with black and white spots&#10;&#10;Description automatically generated">
            <a:extLst>
              <a:ext uri="{FF2B5EF4-FFF2-40B4-BE49-F238E27FC236}">
                <a16:creationId xmlns:a16="http://schemas.microsoft.com/office/drawing/2014/main" id="{B0916586-D5A1-E98B-4949-5219D2D5557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12941" y="3546296"/>
            <a:ext cx="4984668" cy="1824441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9BE3041C-75E0-538A-057E-73ED2F6A0237}"/>
              </a:ext>
            </a:extLst>
          </p:cNvPr>
          <p:cNvSpPr txBox="1"/>
          <p:nvPr/>
        </p:nvSpPr>
        <p:spPr>
          <a:xfrm>
            <a:off x="2258282" y="5723264"/>
            <a:ext cx="2743199" cy="5232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400">
                <a:latin typeface="Source Sans Pro"/>
                <a:ea typeface="Source Sans Pro"/>
              </a:rPr>
              <a:t>Canny edge detector</a:t>
            </a:r>
            <a:br>
              <a:rPr lang="en-US" sz="1400">
                <a:latin typeface="Source Sans Pro"/>
                <a:ea typeface="Source Sans Pro"/>
              </a:rPr>
            </a:br>
            <a:r>
              <a:rPr lang="en-US" sz="1400">
                <a:latin typeface="Source Sans Pro"/>
                <a:ea typeface="Source Sans Pro"/>
              </a:rPr>
              <a:t>(filter + convolution)</a:t>
            </a:r>
            <a:endParaRPr lang="en-US" sz="140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3CEA413-73F2-B2C6-2584-969EE21703EC}"/>
              </a:ext>
            </a:extLst>
          </p:cNvPr>
          <p:cNvSpPr txBox="1"/>
          <p:nvPr/>
        </p:nvSpPr>
        <p:spPr>
          <a:xfrm>
            <a:off x="7064743" y="5508341"/>
            <a:ext cx="3485660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400" err="1">
                <a:latin typeface="Source Sans Pro"/>
                <a:ea typeface="Source Sans Pro"/>
              </a:rPr>
              <a:t>Keypoints</a:t>
            </a:r>
            <a:r>
              <a:rPr lang="en-US" sz="1400">
                <a:latin typeface="Source Sans Pro"/>
                <a:ea typeface="Source Sans Pro"/>
              </a:rPr>
              <a:t> from e.g., SIFT </a:t>
            </a:r>
          </a:p>
        </p:txBody>
      </p:sp>
    </p:spTree>
    <p:extLst>
      <p:ext uri="{BB962C8B-B14F-4D97-AF65-F5344CB8AC3E}">
        <p14:creationId xmlns:p14="http://schemas.microsoft.com/office/powerpoint/2010/main" val="10902415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 dirty="0"/>
              <a:t>Recap Feature Detection</a:t>
            </a:r>
            <a:endParaRPr dirty="0"/>
          </a:p>
        </p:txBody>
      </p:sp>
      <p:sp>
        <p:nvSpPr>
          <p:cNvPr id="43" name="Google Shape;43;p5"/>
          <p:cNvSpPr txBox="1">
            <a:spLocks noGrp="1"/>
          </p:cNvSpPr>
          <p:nvPr>
            <p:ph type="dt" idx="10"/>
          </p:nvPr>
        </p:nvSpPr>
        <p:spPr>
          <a:xfrm>
            <a:off x="838200" y="654209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10/14/21</a:t>
            </a:r>
            <a:endParaRPr/>
          </a:p>
        </p:txBody>
      </p:sp>
      <p:sp>
        <p:nvSpPr>
          <p:cNvPr id="44" name="Google Shape;44;p5"/>
          <p:cNvSpPr txBox="1">
            <a:spLocks noGrp="1"/>
          </p:cNvSpPr>
          <p:nvPr>
            <p:ph type="ftr" idx="11"/>
          </p:nvPr>
        </p:nvSpPr>
        <p:spPr>
          <a:xfrm>
            <a:off x="4038600" y="654209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AA 174A | Lecture 10</a:t>
            </a:r>
            <a:endParaRPr/>
          </a:p>
        </p:txBody>
      </p:sp>
      <p:sp>
        <p:nvSpPr>
          <p:cNvPr id="45" name="Google Shape;45;p5"/>
          <p:cNvSpPr txBox="1">
            <a:spLocks noGrp="1"/>
          </p:cNvSpPr>
          <p:nvPr>
            <p:ph type="sldNum" idx="12"/>
          </p:nvPr>
        </p:nvSpPr>
        <p:spPr>
          <a:xfrm>
            <a:off x="8610600" y="654209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4</a:t>
            </a:fld>
            <a:endParaRPr/>
          </a:p>
        </p:txBody>
      </p:sp>
      <p:sp>
        <p:nvSpPr>
          <p:cNvPr id="46" name="Google Shape;46;p5"/>
          <p:cNvSpPr txBox="1">
            <a:spLocks noGrp="1"/>
          </p:cNvSpPr>
          <p:nvPr>
            <p:ph type="body" idx="1"/>
          </p:nvPr>
        </p:nvSpPr>
        <p:spPr>
          <a:xfrm>
            <a:off x="1307940" y="2914320"/>
            <a:ext cx="9349067" cy="20627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sz="2400" dirty="0">
                <a:solidFill>
                  <a:srgbClr val="C00000"/>
                </a:solidFill>
              </a:rPr>
              <a:t>Repeatability</a:t>
            </a:r>
            <a:r>
              <a:rPr lang="en-US" sz="2400" dirty="0"/>
              <a:t>: same feature can be found in multiple images despite geometric and photometric transformations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400" dirty="0">
                <a:solidFill>
                  <a:srgbClr val="C00000"/>
                </a:solidFill>
              </a:rPr>
              <a:t>Distinctiveness</a:t>
            </a:r>
            <a:r>
              <a:rPr lang="en-US" sz="2400" dirty="0"/>
              <a:t>: information carried by the patch surrounding the feature should be as distinctive as possible</a:t>
            </a:r>
          </a:p>
        </p:txBody>
      </p:sp>
    </p:spTree>
    <p:extLst>
      <p:ext uri="{BB962C8B-B14F-4D97-AF65-F5344CB8AC3E}">
        <p14:creationId xmlns:p14="http://schemas.microsoft.com/office/powerpoint/2010/main" val="40598484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">
          <a:extLst>
            <a:ext uri="{FF2B5EF4-FFF2-40B4-BE49-F238E27FC236}">
              <a16:creationId xmlns:a16="http://schemas.microsoft.com/office/drawing/2014/main" id="{9C881CE7-04D4-AB05-D36E-E1EC7EFF64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5">
            <a:extLst>
              <a:ext uri="{FF2B5EF4-FFF2-40B4-BE49-F238E27FC236}">
                <a16:creationId xmlns:a16="http://schemas.microsoft.com/office/drawing/2014/main" id="{95E46861-BC8F-CD05-CEC9-B4FDA3B69BD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 dirty="0"/>
              <a:t>Introducing </a:t>
            </a:r>
            <a:r>
              <a:rPr lang="en-US" dirty="0" err="1"/>
              <a:t>SiFT</a:t>
            </a:r>
            <a:r>
              <a:rPr lang="en-US" dirty="0"/>
              <a:t> Detector</a:t>
            </a:r>
            <a:endParaRPr dirty="0"/>
          </a:p>
        </p:txBody>
      </p:sp>
      <p:sp>
        <p:nvSpPr>
          <p:cNvPr id="43" name="Google Shape;43;p5">
            <a:extLst>
              <a:ext uri="{FF2B5EF4-FFF2-40B4-BE49-F238E27FC236}">
                <a16:creationId xmlns:a16="http://schemas.microsoft.com/office/drawing/2014/main" id="{3AB40018-5794-BC0A-949C-A0C720DA9959}"/>
              </a:ext>
            </a:extLst>
          </p:cNvPr>
          <p:cNvSpPr txBox="1">
            <a:spLocks noGrp="1"/>
          </p:cNvSpPr>
          <p:nvPr>
            <p:ph type="dt" idx="10"/>
          </p:nvPr>
        </p:nvSpPr>
        <p:spPr>
          <a:xfrm>
            <a:off x="838200" y="654209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10/14/21</a:t>
            </a:r>
            <a:endParaRPr/>
          </a:p>
        </p:txBody>
      </p:sp>
      <p:sp>
        <p:nvSpPr>
          <p:cNvPr id="44" name="Google Shape;44;p5">
            <a:extLst>
              <a:ext uri="{FF2B5EF4-FFF2-40B4-BE49-F238E27FC236}">
                <a16:creationId xmlns:a16="http://schemas.microsoft.com/office/drawing/2014/main" id="{A36925D3-A562-42CC-5BF0-862A1E086581}"/>
              </a:ext>
            </a:extLst>
          </p:cNvPr>
          <p:cNvSpPr txBox="1">
            <a:spLocks noGrp="1"/>
          </p:cNvSpPr>
          <p:nvPr>
            <p:ph type="ftr" idx="11"/>
          </p:nvPr>
        </p:nvSpPr>
        <p:spPr>
          <a:xfrm>
            <a:off x="4038600" y="654209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AA 174A | Lecture 10</a:t>
            </a:r>
            <a:endParaRPr/>
          </a:p>
        </p:txBody>
      </p:sp>
      <p:sp>
        <p:nvSpPr>
          <p:cNvPr id="45" name="Google Shape;45;p5">
            <a:extLst>
              <a:ext uri="{FF2B5EF4-FFF2-40B4-BE49-F238E27FC236}">
                <a16:creationId xmlns:a16="http://schemas.microsoft.com/office/drawing/2014/main" id="{19470FB5-2CA8-5740-82DE-D084652FCCCF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8610600" y="654209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5</a:t>
            </a:fld>
            <a:endParaRPr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741D8C4-95B9-D7A9-D346-DDC92CC2A30F}"/>
              </a:ext>
            </a:extLst>
          </p:cNvPr>
          <p:cNvSpPr txBox="1"/>
          <p:nvPr/>
        </p:nvSpPr>
        <p:spPr>
          <a:xfrm>
            <a:off x="5559765" y="5801322"/>
            <a:ext cx="610167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hlinkClick r:id="rId3"/>
              </a:rPr>
              <a:t>https://www.youtube.com/watch?v=4AvTMVD9ig0</a:t>
            </a:r>
            <a:endParaRPr lang="en-US" dirty="0"/>
          </a:p>
          <a:p>
            <a:r>
              <a:rPr lang="en-US" dirty="0">
                <a:hlinkClick r:id="rId4"/>
              </a:rPr>
              <a:t>https://docs.opencv.org/4.x/da/df5/tutorial_py_sift_intro.html</a:t>
            </a:r>
            <a:endParaRPr lang="en-US" dirty="0"/>
          </a:p>
          <a:p>
            <a:endParaRPr lang="en-US" dirty="0"/>
          </a:p>
        </p:txBody>
      </p:sp>
      <p:pic>
        <p:nvPicPr>
          <p:cNvPr id="4100" name="Picture 4">
            <a:extLst>
              <a:ext uri="{FF2B5EF4-FFF2-40B4-BE49-F238E27FC236}">
                <a16:creationId xmlns:a16="http://schemas.microsoft.com/office/drawing/2014/main" id="{D739D0EC-370B-D47A-F378-876B38F8CF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93860" y="1209916"/>
            <a:ext cx="5715000" cy="4127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Google Shape;149;g2959e4948af_0_65">
            <a:extLst>
              <a:ext uri="{FF2B5EF4-FFF2-40B4-BE49-F238E27FC236}">
                <a16:creationId xmlns:a16="http://schemas.microsoft.com/office/drawing/2014/main" id="{72789334-5456-71CC-2DB0-D7394CFCD847}"/>
              </a:ext>
            </a:extLst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953134" y="1391260"/>
            <a:ext cx="3965423" cy="459658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07219274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">
          <a:extLst>
            <a:ext uri="{FF2B5EF4-FFF2-40B4-BE49-F238E27FC236}">
              <a16:creationId xmlns:a16="http://schemas.microsoft.com/office/drawing/2014/main" id="{FC55659C-C8C1-5BEC-C804-6C83EDC606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5">
            <a:extLst>
              <a:ext uri="{FF2B5EF4-FFF2-40B4-BE49-F238E27FC236}">
                <a16:creationId xmlns:a16="http://schemas.microsoft.com/office/drawing/2014/main" id="{32D1CE87-D435-1EA0-EE0B-B1B51911940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 dirty="0"/>
              <a:t>Introducing </a:t>
            </a:r>
            <a:r>
              <a:rPr lang="en-US" dirty="0" err="1"/>
              <a:t>SiFT</a:t>
            </a:r>
            <a:r>
              <a:rPr lang="en-US" dirty="0"/>
              <a:t> Detector</a:t>
            </a:r>
            <a:endParaRPr dirty="0"/>
          </a:p>
        </p:txBody>
      </p:sp>
      <p:sp>
        <p:nvSpPr>
          <p:cNvPr id="43" name="Google Shape;43;p5">
            <a:extLst>
              <a:ext uri="{FF2B5EF4-FFF2-40B4-BE49-F238E27FC236}">
                <a16:creationId xmlns:a16="http://schemas.microsoft.com/office/drawing/2014/main" id="{ED38C07D-5D1D-C2FE-58D6-AFC4D28B5535}"/>
              </a:ext>
            </a:extLst>
          </p:cNvPr>
          <p:cNvSpPr txBox="1">
            <a:spLocks noGrp="1"/>
          </p:cNvSpPr>
          <p:nvPr>
            <p:ph type="dt" idx="10"/>
          </p:nvPr>
        </p:nvSpPr>
        <p:spPr>
          <a:xfrm>
            <a:off x="838200" y="654209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10/14/21</a:t>
            </a:r>
            <a:endParaRPr/>
          </a:p>
        </p:txBody>
      </p:sp>
      <p:sp>
        <p:nvSpPr>
          <p:cNvPr id="44" name="Google Shape;44;p5">
            <a:extLst>
              <a:ext uri="{FF2B5EF4-FFF2-40B4-BE49-F238E27FC236}">
                <a16:creationId xmlns:a16="http://schemas.microsoft.com/office/drawing/2014/main" id="{94321F26-B2DD-7571-278F-722D593317CA}"/>
              </a:ext>
            </a:extLst>
          </p:cNvPr>
          <p:cNvSpPr txBox="1">
            <a:spLocks noGrp="1"/>
          </p:cNvSpPr>
          <p:nvPr>
            <p:ph type="ftr" idx="11"/>
          </p:nvPr>
        </p:nvSpPr>
        <p:spPr>
          <a:xfrm>
            <a:off x="4038600" y="654209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AA 174A | Lecture 10</a:t>
            </a:r>
            <a:endParaRPr/>
          </a:p>
        </p:txBody>
      </p:sp>
      <p:sp>
        <p:nvSpPr>
          <p:cNvPr id="45" name="Google Shape;45;p5">
            <a:extLst>
              <a:ext uri="{FF2B5EF4-FFF2-40B4-BE49-F238E27FC236}">
                <a16:creationId xmlns:a16="http://schemas.microsoft.com/office/drawing/2014/main" id="{9827AE9C-ABBC-7384-D325-072D2E0C387E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8610600" y="654209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6</a:t>
            </a:fld>
            <a:endParaRPr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2387F0D-5A89-7555-8102-74DC4217E0C6}"/>
              </a:ext>
            </a:extLst>
          </p:cNvPr>
          <p:cNvSpPr txBox="1"/>
          <p:nvPr/>
        </p:nvSpPr>
        <p:spPr>
          <a:xfrm>
            <a:off x="5559765" y="5801322"/>
            <a:ext cx="610167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C00000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https://www.youtube.com/watch?v=4AvTMVD9ig0</a:t>
            </a:r>
            <a:endParaRPr lang="en-US" dirty="0">
              <a:solidFill>
                <a:srgbClr val="C00000"/>
              </a:solidFill>
            </a:endParaRPr>
          </a:p>
          <a:p>
            <a:r>
              <a:rPr lang="en-US" dirty="0">
                <a:solidFill>
                  <a:srgbClr val="C00000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https://docs.opencv.org/4.x/da/df5/tutorial_py_sift_intro.html</a:t>
            </a:r>
            <a:endParaRPr lang="en-US" dirty="0">
              <a:solidFill>
                <a:srgbClr val="C00000"/>
              </a:solidFill>
            </a:endParaRPr>
          </a:p>
          <a:p>
            <a:endParaRPr lang="en-US" dirty="0">
              <a:solidFill>
                <a:srgbClr val="C00000"/>
              </a:solidFill>
            </a:endParaRPr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DE6B1029-7FFC-040F-D96C-12BD646D41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86375" y="1723725"/>
            <a:ext cx="4212175" cy="3410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>
            <a:extLst>
              <a:ext uri="{FF2B5EF4-FFF2-40B4-BE49-F238E27FC236}">
                <a16:creationId xmlns:a16="http://schemas.microsoft.com/office/drawing/2014/main" id="{49DD028F-48B1-152A-7423-265DFCBAA8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311871"/>
            <a:ext cx="5715000" cy="4127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9927102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">
          <a:extLst>
            <a:ext uri="{FF2B5EF4-FFF2-40B4-BE49-F238E27FC236}">
              <a16:creationId xmlns:a16="http://schemas.microsoft.com/office/drawing/2014/main" id="{329476C4-02D2-1B54-B59A-45191B8748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5">
            <a:extLst>
              <a:ext uri="{FF2B5EF4-FFF2-40B4-BE49-F238E27FC236}">
                <a16:creationId xmlns:a16="http://schemas.microsoft.com/office/drawing/2014/main" id="{B7232107-337D-41A1-64C8-EC13C9847B4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 dirty="0"/>
              <a:t>Introducing </a:t>
            </a:r>
            <a:r>
              <a:rPr lang="en-US" dirty="0" err="1"/>
              <a:t>SiFT</a:t>
            </a:r>
            <a:r>
              <a:rPr lang="en-US" dirty="0"/>
              <a:t> Descriptor</a:t>
            </a:r>
            <a:endParaRPr dirty="0"/>
          </a:p>
        </p:txBody>
      </p:sp>
      <p:sp>
        <p:nvSpPr>
          <p:cNvPr id="43" name="Google Shape;43;p5">
            <a:extLst>
              <a:ext uri="{FF2B5EF4-FFF2-40B4-BE49-F238E27FC236}">
                <a16:creationId xmlns:a16="http://schemas.microsoft.com/office/drawing/2014/main" id="{6F20AC50-1DBC-66B8-898B-98E75D01583E}"/>
              </a:ext>
            </a:extLst>
          </p:cNvPr>
          <p:cNvSpPr txBox="1">
            <a:spLocks noGrp="1"/>
          </p:cNvSpPr>
          <p:nvPr>
            <p:ph type="dt" idx="10"/>
          </p:nvPr>
        </p:nvSpPr>
        <p:spPr>
          <a:xfrm>
            <a:off x="838200" y="654209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10/14/21</a:t>
            </a:r>
            <a:endParaRPr dirty="0"/>
          </a:p>
        </p:txBody>
      </p:sp>
      <p:sp>
        <p:nvSpPr>
          <p:cNvPr id="44" name="Google Shape;44;p5">
            <a:extLst>
              <a:ext uri="{FF2B5EF4-FFF2-40B4-BE49-F238E27FC236}">
                <a16:creationId xmlns:a16="http://schemas.microsoft.com/office/drawing/2014/main" id="{34AD8D38-7D59-7361-27CB-8F2486DC1ED7}"/>
              </a:ext>
            </a:extLst>
          </p:cNvPr>
          <p:cNvSpPr txBox="1">
            <a:spLocks noGrp="1"/>
          </p:cNvSpPr>
          <p:nvPr>
            <p:ph type="ftr" idx="11"/>
          </p:nvPr>
        </p:nvSpPr>
        <p:spPr>
          <a:xfrm>
            <a:off x="4038600" y="654209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AA 174A | Lecture 10</a:t>
            </a:r>
            <a:endParaRPr/>
          </a:p>
        </p:txBody>
      </p:sp>
      <p:sp>
        <p:nvSpPr>
          <p:cNvPr id="45" name="Google Shape;45;p5">
            <a:extLst>
              <a:ext uri="{FF2B5EF4-FFF2-40B4-BE49-F238E27FC236}">
                <a16:creationId xmlns:a16="http://schemas.microsoft.com/office/drawing/2014/main" id="{2A959082-BD05-7BAC-E528-7FB7B076DBB8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8610600" y="654209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7</a:t>
            </a:fld>
            <a:endParaRPr/>
          </a:p>
        </p:txBody>
      </p:sp>
      <p:pic>
        <p:nvPicPr>
          <p:cNvPr id="2" name="Picture 2" descr="SIFT  - warping the region around the keypoint">
            <a:extLst>
              <a:ext uri="{FF2B5EF4-FFF2-40B4-BE49-F238E27FC236}">
                <a16:creationId xmlns:a16="http://schemas.microsoft.com/office/drawing/2014/main" id="{424AD165-10AF-87F7-6A2D-3078795815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2406" y="1589230"/>
            <a:ext cx="7620000" cy="2438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2" name="Picture 2" descr="SIFT  - dividing to squares and calculating orientation">
            <a:extLst>
              <a:ext uri="{FF2B5EF4-FFF2-40B4-BE49-F238E27FC236}">
                <a16:creationId xmlns:a16="http://schemas.microsoft.com/office/drawing/2014/main" id="{09C967B4-15BA-59FE-D477-5B9A0639F0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2406" y="4067866"/>
            <a:ext cx="5029200" cy="21541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SIFT - calculating histograms of gradient orientation">
            <a:extLst>
              <a:ext uri="{FF2B5EF4-FFF2-40B4-BE49-F238E27FC236}">
                <a16:creationId xmlns:a16="http://schemas.microsoft.com/office/drawing/2014/main" id="{12F4EB05-AC46-BE1B-D9B2-B32E78443F2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06"/>
          <a:stretch>
            <a:fillRect/>
          </a:stretch>
        </p:blipFill>
        <p:spPr bwMode="auto">
          <a:xfrm>
            <a:off x="3813289" y="4148441"/>
            <a:ext cx="5147285" cy="21287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 descr="SIFT descriptors illustration">
            <a:extLst>
              <a:ext uri="{FF2B5EF4-FFF2-40B4-BE49-F238E27FC236}">
                <a16:creationId xmlns:a16="http://schemas.microsoft.com/office/drawing/2014/main" id="{6AB0F777-2EC7-C54E-255F-3E6D7351A51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873"/>
          <a:stretch>
            <a:fillRect/>
          </a:stretch>
        </p:blipFill>
        <p:spPr bwMode="auto">
          <a:xfrm>
            <a:off x="8960574" y="4802864"/>
            <a:ext cx="3247256" cy="15950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F6EBFA3B-A17E-235D-3499-9765AEFB7EFD}"/>
              </a:ext>
            </a:extLst>
          </p:cNvPr>
          <p:cNvSpPr txBox="1"/>
          <p:nvPr/>
        </p:nvSpPr>
        <p:spPr>
          <a:xfrm>
            <a:off x="838200" y="6222040"/>
            <a:ext cx="70230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C00000"/>
                </a:solidFill>
              </a:rPr>
              <a:t>https://</a:t>
            </a:r>
            <a:r>
              <a:rPr lang="en-US" dirty="0" err="1">
                <a:solidFill>
                  <a:srgbClr val="C00000"/>
                </a:solidFill>
              </a:rPr>
              <a:t>gilscvblog.com</a:t>
            </a:r>
            <a:r>
              <a:rPr lang="en-US" dirty="0">
                <a:solidFill>
                  <a:srgbClr val="C00000"/>
                </a:solidFill>
              </a:rPr>
              <a:t>/2013/08/18/a-short-introduction-to-descriptors/</a:t>
            </a:r>
          </a:p>
        </p:txBody>
      </p:sp>
    </p:spTree>
    <p:extLst>
      <p:ext uri="{BB962C8B-B14F-4D97-AF65-F5344CB8AC3E}">
        <p14:creationId xmlns:p14="http://schemas.microsoft.com/office/powerpoint/2010/main" val="15183051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The see-think-act cycle</a:t>
            </a: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0593" y="1537546"/>
            <a:ext cx="9990814" cy="4990030"/>
          </a:xfrm>
          <a:prstGeom prst="rect">
            <a:avLst/>
          </a:prstGeom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174A | Lecture 12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7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34C3DC-9A2C-0845-9B6E-874C0DBF5D96}" type="datetime1">
              <a:rPr lang="en-US" smtClean="0"/>
              <a:t>8/13/26</a:t>
            </a:fld>
            <a:endParaRPr lang="en-US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09655BEC-A8F9-EA4C-B37B-C64A662A6F0B}"/>
              </a:ext>
            </a:extLst>
          </p:cNvPr>
          <p:cNvSpPr/>
          <p:nvPr/>
        </p:nvSpPr>
        <p:spPr>
          <a:xfrm>
            <a:off x="2714160" y="3188677"/>
            <a:ext cx="1570447" cy="855785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044860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Information extraction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>
                <a:latin typeface="Source Sans Pro"/>
                <a:ea typeface="Source Sans Pro"/>
              </a:rPr>
              <a:t>Today's focus: extracting </a:t>
            </a:r>
            <a:r>
              <a:rPr lang="en-US" i="1">
                <a:latin typeface="Source Sans Pro"/>
                <a:ea typeface="Source Sans Pro"/>
              </a:rPr>
              <a:t>actionable information </a:t>
            </a:r>
            <a:r>
              <a:rPr lang="en-US">
                <a:latin typeface="Source Sans Pro"/>
                <a:ea typeface="Source Sans Pro"/>
              </a:rPr>
              <a:t>from images</a:t>
            </a:r>
            <a:endParaRPr lang="en-US"/>
          </a:p>
          <a:p>
            <a:pPr marL="914400" lvl="1" indent="-457200">
              <a:buFont typeface="+mj-lt"/>
              <a:buAutoNum type="arabicPeriod"/>
            </a:pPr>
            <a:r>
              <a:rPr lang="en-US">
                <a:latin typeface="Source Sans Pro"/>
                <a:ea typeface="Source Sans Pro"/>
              </a:rPr>
              <a:t>Geometric primitives (e.g., lines and circles): useful, for example, for robot localization and mapping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>
                <a:latin typeface="Source Sans Pro"/>
                <a:ea typeface="Source Sans Pro"/>
              </a:rPr>
              <a:t>Scene understanding and object recognition: useful, for example , for localization within a topological map and for high-level reasoning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1F4A9F-DD35-694F-98EE-93B5A020B5CA}" type="datetime1">
              <a:rPr lang="en-US" smtClean="0"/>
              <a:t>8/13/26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174A | Lecture 12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8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A8FE639-955E-251F-FD4E-49FDDF49FEE6}"/>
              </a:ext>
            </a:extLst>
          </p:cNvPr>
          <p:cNvSpPr txBox="1"/>
          <p:nvPr/>
        </p:nvSpPr>
        <p:spPr>
          <a:xfrm>
            <a:off x="2039316" y="5810851"/>
            <a:ext cx="2743198" cy="5232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400">
                <a:latin typeface="Source Sans Pro"/>
                <a:ea typeface="Source Sans Pro"/>
              </a:rPr>
              <a:t>Example (Geometric primitive):</a:t>
            </a:r>
            <a:br>
              <a:rPr lang="en-US" sz="1400">
                <a:latin typeface="Source Sans Pro"/>
                <a:ea typeface="Source Sans Pro"/>
              </a:rPr>
            </a:br>
            <a:r>
              <a:rPr lang="en-US" sz="1400">
                <a:latin typeface="Source Sans Pro"/>
                <a:ea typeface="Source Sans Pro"/>
              </a:rPr>
              <a:t>Plane Fitting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2B6649E-4314-8A53-D259-E88682C93EB9}"/>
              </a:ext>
            </a:extLst>
          </p:cNvPr>
          <p:cNvSpPr txBox="1"/>
          <p:nvPr/>
        </p:nvSpPr>
        <p:spPr>
          <a:xfrm>
            <a:off x="7066763" y="5810850"/>
            <a:ext cx="2743199" cy="5232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400">
                <a:latin typeface="Source Sans Pro"/>
                <a:ea typeface="Source Sans Pro"/>
              </a:rPr>
              <a:t>Example (Scene understanding):</a:t>
            </a:r>
            <a:br>
              <a:rPr lang="en-US" sz="1400">
                <a:latin typeface="Source Sans Pro"/>
                <a:ea typeface="Source Sans Pro"/>
              </a:rPr>
            </a:br>
            <a:r>
              <a:rPr lang="en-US" sz="1400">
                <a:latin typeface="Source Sans Pro"/>
                <a:ea typeface="Source Sans Pro"/>
              </a:rPr>
              <a:t>Object detection</a:t>
            </a:r>
          </a:p>
        </p:txBody>
      </p:sp>
      <p:pic>
        <p:nvPicPr>
          <p:cNvPr id="10" name="Picture 9" descr="A multicolored lines on a black background&#10;&#10;Description automatically generated">
            <a:extLst>
              <a:ext uri="{FF2B5EF4-FFF2-40B4-BE49-F238E27FC236}">
                <a16:creationId xmlns:a16="http://schemas.microsoft.com/office/drawing/2014/main" id="{A1E6688A-E617-4F46-CD03-2C164FE8AE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40599" y="4364530"/>
            <a:ext cx="1790810" cy="1202122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AC17D57B-65D1-67F4-2A60-0D7C9510C7C9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0365" t="9059" r="12271" b="4181"/>
          <a:stretch/>
        </p:blipFill>
        <p:spPr>
          <a:xfrm>
            <a:off x="3631543" y="4095751"/>
            <a:ext cx="1715514" cy="1656144"/>
          </a:xfrm>
          <a:prstGeom prst="rect">
            <a:avLst/>
          </a:prstGeom>
        </p:spPr>
      </p:pic>
      <p:pic>
        <p:nvPicPr>
          <p:cNvPr id="13" name="Picture 12" descr="15 Computer Visions Projects You Can Do Right Now">
            <a:extLst>
              <a:ext uri="{FF2B5EF4-FFF2-40B4-BE49-F238E27FC236}">
                <a16:creationId xmlns:a16="http://schemas.microsoft.com/office/drawing/2014/main" id="{27AB45AF-94F5-7B3C-F80B-2EBC4784F72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52746" y="4059863"/>
            <a:ext cx="2970922" cy="16548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864451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61DC7B-581A-69D4-1F28-CDCFDDDDC5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3A814E-57A5-7E46-C3A5-E1F2C166AF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LiDAR data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8B2E066-4D12-37B4-F6D1-2A916FC556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1F4A9F-DD35-694F-98EE-93B5A020B5CA}" type="datetime1">
              <a:rPr lang="en-US" smtClean="0"/>
              <a:t>8/13/26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E33B54-E7DB-484A-5F6E-5BD871B941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174A | Lecture 12</a:t>
            </a: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6DDCBD9-11BB-8917-1A23-D602D15B08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8</a:t>
            </a:r>
          </a:p>
        </p:txBody>
      </p:sp>
      <p:pic>
        <p:nvPicPr>
          <p:cNvPr id="14" name="v1_crop">
            <a:hlinkClick r:id="" action="ppaction://media"/>
            <a:extLst>
              <a:ext uri="{FF2B5EF4-FFF2-40B4-BE49-F238E27FC236}">
                <a16:creationId xmlns:a16="http://schemas.microsoft.com/office/drawing/2014/main" id="{58543644-A556-501A-8339-9CB304D8F53F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0"/>
            <a:ext cx="1219200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95761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033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14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74FF4C-081B-BCC8-7065-379265C101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0776A2-C91C-4EF6-70DF-61E8573B83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See – Think – Act 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F82FCE3-0E39-3CCE-0CC7-588EFE91AE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1F4A9F-DD35-694F-98EE-93B5A020B5CA}" type="datetime1">
              <a:rPr lang="en-US" smtClean="0"/>
              <a:t>8/13/26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BF123B0-8C3F-E6A1-4527-E82C7267D8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174A | Lecture 12</a:t>
            </a: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F4638AC-48ED-945A-CEB6-D74C12B74C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8</a:t>
            </a:r>
          </a:p>
        </p:txBody>
      </p:sp>
      <p:pic>
        <p:nvPicPr>
          <p:cNvPr id="14" name="v1_crop">
            <a:hlinkClick r:id="" action="ppaction://media"/>
            <a:extLst>
              <a:ext uri="{FF2B5EF4-FFF2-40B4-BE49-F238E27FC236}">
                <a16:creationId xmlns:a16="http://schemas.microsoft.com/office/drawing/2014/main" id="{368E89EE-3D27-7EFF-229C-B4A9F8C40B84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8200" y="1541416"/>
            <a:ext cx="7852799" cy="4417199"/>
          </a:xfrm>
          <a:prstGeom prst="rect">
            <a:avLst/>
          </a:prstGeom>
        </p:spPr>
      </p:pic>
      <p:sp>
        <p:nvSpPr>
          <p:cNvPr id="15" name="Oval 14">
            <a:extLst>
              <a:ext uri="{FF2B5EF4-FFF2-40B4-BE49-F238E27FC236}">
                <a16:creationId xmlns:a16="http://schemas.microsoft.com/office/drawing/2014/main" id="{4E9FDFD1-653D-4D64-8538-F30D37BBB9F5}"/>
              </a:ext>
            </a:extLst>
          </p:cNvPr>
          <p:cNvSpPr/>
          <p:nvPr/>
        </p:nvSpPr>
        <p:spPr>
          <a:xfrm>
            <a:off x="9849394" y="2086666"/>
            <a:ext cx="187497" cy="187497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0EC93C13-130F-9747-4BC3-04B8C064EFE6}"/>
              </a:ext>
            </a:extLst>
          </p:cNvPr>
          <p:cNvSpPr txBox="1"/>
          <p:nvPr/>
        </p:nvSpPr>
        <p:spPr>
          <a:xfrm>
            <a:off x="9982200" y="2845655"/>
            <a:ext cx="7196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(</a:t>
            </a:r>
            <a:r>
              <a:rPr lang="en-US" dirty="0" err="1"/>
              <a:t>x,y,z</a:t>
            </a:r>
            <a:r>
              <a:rPr lang="en-US" dirty="0"/>
              <a:t>)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4C86A34D-4B54-7084-77D6-BC57DFB3BD82}"/>
              </a:ext>
            </a:extLst>
          </p:cNvPr>
          <p:cNvSpPr txBox="1"/>
          <p:nvPr/>
        </p:nvSpPr>
        <p:spPr>
          <a:xfrm>
            <a:off x="8879933" y="1520092"/>
            <a:ext cx="318087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1. Our robot sees points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7012601D-6B70-6197-1945-966602675829}"/>
              </a:ext>
            </a:extLst>
          </p:cNvPr>
          <p:cNvSpPr txBox="1"/>
          <p:nvPr/>
        </p:nvSpPr>
        <p:spPr>
          <a:xfrm>
            <a:off x="8955385" y="3577959"/>
            <a:ext cx="283740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2. We fit an elevation map to the data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8463BD9D-3300-719A-B682-FE5F5D626C63}"/>
              </a:ext>
            </a:extLst>
          </p:cNvPr>
          <p:cNvSpPr txBox="1"/>
          <p:nvPr/>
        </p:nvSpPr>
        <p:spPr>
          <a:xfrm>
            <a:off x="8955385" y="5184579"/>
            <a:ext cx="310541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3. We act based on the map representation </a:t>
            </a:r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A9E48B73-1F27-D025-1849-F81BD01F8520}"/>
              </a:ext>
            </a:extLst>
          </p:cNvPr>
          <p:cNvSpPr/>
          <p:nvPr/>
        </p:nvSpPr>
        <p:spPr>
          <a:xfrm>
            <a:off x="9982200" y="2395040"/>
            <a:ext cx="187497" cy="187497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B11F00D1-5ECE-D46F-0A2F-D083BB0BBE99}"/>
              </a:ext>
            </a:extLst>
          </p:cNvPr>
          <p:cNvSpPr/>
          <p:nvPr/>
        </p:nvSpPr>
        <p:spPr>
          <a:xfrm>
            <a:off x="10424278" y="2344729"/>
            <a:ext cx="187497" cy="187497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C08FEAEE-4F36-7118-E160-DF3584909D18}"/>
              </a:ext>
            </a:extLst>
          </p:cNvPr>
          <p:cNvSpPr/>
          <p:nvPr/>
        </p:nvSpPr>
        <p:spPr>
          <a:xfrm>
            <a:off x="10189291" y="2663631"/>
            <a:ext cx="187497" cy="187497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2EB0F23E-FEFE-D3C0-4AE0-191A00798FE0}"/>
              </a:ext>
            </a:extLst>
          </p:cNvPr>
          <p:cNvSpPr/>
          <p:nvPr/>
        </p:nvSpPr>
        <p:spPr>
          <a:xfrm>
            <a:off x="10552742" y="2708587"/>
            <a:ext cx="187497" cy="187497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3EE28198-38F8-5FE9-D907-02147A86F5D8}"/>
              </a:ext>
            </a:extLst>
          </p:cNvPr>
          <p:cNvSpPr/>
          <p:nvPr/>
        </p:nvSpPr>
        <p:spPr>
          <a:xfrm>
            <a:off x="10128088" y="2113404"/>
            <a:ext cx="187497" cy="187497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8A1948DC-3880-80EB-625A-325C319B3E0E}"/>
              </a:ext>
            </a:extLst>
          </p:cNvPr>
          <p:cNvSpPr/>
          <p:nvPr/>
        </p:nvSpPr>
        <p:spPr>
          <a:xfrm>
            <a:off x="10458993" y="2107689"/>
            <a:ext cx="187497" cy="187497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92686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033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14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Geometric information extraction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>
                <a:solidFill>
                  <a:srgbClr val="C00000"/>
                </a:solidFill>
              </a:rPr>
              <a:t>Geometric feature extraction</a:t>
            </a:r>
            <a:r>
              <a:rPr lang="en-US" dirty="0"/>
              <a:t>: extract geometric primitives from sensor data (e.g., range data)</a:t>
            </a:r>
          </a:p>
          <a:p>
            <a:r>
              <a:rPr lang="en-US" dirty="0"/>
              <a:t>Examples: line, circles, corners, planes, etc.</a:t>
            </a:r>
          </a:p>
          <a:p>
            <a:r>
              <a:rPr lang="en-US" dirty="0"/>
              <a:t>We focus on </a:t>
            </a:r>
            <a:r>
              <a:rPr lang="en-US" i="1" dirty="0"/>
              <a:t>line extraction</a:t>
            </a:r>
            <a:r>
              <a:rPr lang="en-US" dirty="0"/>
              <a:t> from range data (a quite common task); other geometric feature extraction tasks are conceptually analogous</a:t>
            </a:r>
          </a:p>
          <a:p>
            <a:r>
              <a:rPr lang="en-US" dirty="0"/>
              <a:t>The two main problems of line extraction from range data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/>
              <a:t>Which points belong to which line? </a:t>
            </a:r>
            <a:r>
              <a:rPr lang="en-US" dirty="0">
                <a:sym typeface="Wingdings" pitchFamily="2" charset="2"/>
              </a:rPr>
              <a:t></a:t>
            </a:r>
            <a:r>
              <a:rPr lang="en-US" dirty="0"/>
              <a:t> </a:t>
            </a:r>
            <a:r>
              <a:rPr lang="en-US" i="1" dirty="0"/>
              <a:t>segmentation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/>
              <a:t>Given an association of points to a line, how to estimate line parameters?  </a:t>
            </a:r>
            <a:r>
              <a:rPr lang="en-US" dirty="0">
                <a:sym typeface="Wingdings" pitchFamily="2" charset="2"/>
              </a:rPr>
              <a:t></a:t>
            </a:r>
            <a:r>
              <a:rPr lang="en-US" dirty="0"/>
              <a:t> </a:t>
            </a:r>
            <a:r>
              <a:rPr lang="en-US" i="1" dirty="0"/>
              <a:t>fitting</a:t>
            </a:r>
          </a:p>
          <a:p>
            <a:pPr marL="914400" lvl="1" indent="-457200">
              <a:buFont typeface="+mj-lt"/>
              <a:buAutoNum type="arabicPeriod"/>
            </a:pP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5DB672-CC41-F947-8DDF-2CD664C38371}" type="datetime1">
              <a:rPr lang="en-US" smtClean="0"/>
              <a:t>8/13/26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174A | Lecture 12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9</a:t>
            </a:r>
          </a:p>
        </p:txBody>
      </p:sp>
    </p:spTree>
    <p:extLst>
      <p:ext uri="{BB962C8B-B14F-4D97-AF65-F5344CB8AC3E}">
        <p14:creationId xmlns:p14="http://schemas.microsoft.com/office/powerpoint/2010/main" val="83278373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1804C3-F901-762E-71C7-ED4CCFFD2F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EC4192-BF73-0B6D-201C-3BFA15A60A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Intuition Line Fitting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25A4C87-F421-CE55-DA91-A715ED4B15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5DB672-CC41-F947-8DDF-2CD664C38371}" type="datetime1">
              <a:rPr lang="en-US" smtClean="0"/>
              <a:t>8/13/26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1E02DE1-20FF-F506-AD62-75113737B5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174A | Lecture 12</a:t>
            </a: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B6A17CD-7939-39F2-E49D-DD3B80F1DA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9</a:t>
            </a:r>
          </a:p>
        </p:txBody>
      </p:sp>
      <p:pic>
        <p:nvPicPr>
          <p:cNvPr id="9" name="Picture 9" descr=" 103">
            <a:extLst>
              <a:ext uri="{FF2B5EF4-FFF2-40B4-BE49-F238E27FC236}">
                <a16:creationId xmlns:a16="http://schemas.microsoft.com/office/drawing/2014/main" id="{34BCDB27-23E6-EFD2-6F38-E961D0D209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13322" y="2092960"/>
            <a:ext cx="5037138" cy="3773487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10" name="Picture 4" descr=" 104">
            <a:extLst>
              <a:ext uri="{FF2B5EF4-FFF2-40B4-BE49-F238E27FC236}">
                <a16:creationId xmlns:a16="http://schemas.microsoft.com/office/drawing/2014/main" id="{212289F1-74EE-E30C-8162-966D496741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13322" y="2092960"/>
            <a:ext cx="5037138" cy="377348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11" name="Picture 5" descr=" 109">
            <a:extLst>
              <a:ext uri="{FF2B5EF4-FFF2-40B4-BE49-F238E27FC236}">
                <a16:creationId xmlns:a16="http://schemas.microsoft.com/office/drawing/2014/main" id="{89C69E8A-14C8-881E-9DB2-29B645D5E7D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813322" y="2091372"/>
            <a:ext cx="5037138" cy="37750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F684AB1E-CC7F-3A6A-D29E-20588277068F}"/>
              </a:ext>
            </a:extLst>
          </p:cNvPr>
          <p:cNvCxnSpPr>
            <a:cxnSpLocks/>
          </p:cNvCxnSpPr>
          <p:nvPr/>
        </p:nvCxnSpPr>
        <p:spPr>
          <a:xfrm>
            <a:off x="4685211" y="2366331"/>
            <a:ext cx="2760618" cy="3268115"/>
          </a:xfrm>
          <a:prstGeom prst="line">
            <a:avLst/>
          </a:pr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F56B96BE-3B3B-9C8E-CACB-423DFD4B7DF6}"/>
              </a:ext>
            </a:extLst>
          </p:cNvPr>
          <p:cNvCxnSpPr>
            <a:cxnSpLocks/>
          </p:cNvCxnSpPr>
          <p:nvPr/>
        </p:nvCxnSpPr>
        <p:spPr>
          <a:xfrm flipH="1">
            <a:off x="3581400" y="2255520"/>
            <a:ext cx="3438639" cy="3500846"/>
          </a:xfrm>
          <a:prstGeom prst="line">
            <a:avLst/>
          </a:prstGeom>
          <a:ln w="38100"/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387321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6" name="Content Placeholder 2"/>
              <p:cNvSpPr txBox="1">
                <a:spLocks/>
              </p:cNvSpPr>
              <p:nvPr/>
            </p:nvSpPr>
            <p:spPr>
              <a:xfrm>
                <a:off x="843136" y="2437362"/>
                <a:ext cx="6764399" cy="4104728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dirty="0"/>
                  <a:t>It is useful to work in polar coordinates:</a:t>
                </a:r>
              </a:p>
              <a:p>
                <a:endParaRPr lang="en-US" dirty="0"/>
              </a:p>
              <a:p>
                <a:endParaRPr lang="en-US" sz="400" dirty="0"/>
              </a:p>
              <a:p>
                <a:r>
                  <a:rPr lang="en-US" dirty="0"/>
                  <a:t>Equation of a line in polar coordinates </a:t>
                </a:r>
              </a:p>
              <a:p>
                <a:pPr lvl="1"/>
                <a:r>
                  <a:rPr lang="en-US" dirty="0"/>
                  <a:t>Let </a:t>
                </a:r>
                <a14:m>
                  <m:oMath xmlns:m="http://schemas.openxmlformats.org/officeDocument/2006/math">
                    <m:r>
                      <a:rPr lang="en-US" i="1" smtClean="0">
                        <a:latin typeface="Cambria Math" charset="0"/>
                      </a:rPr>
                      <m:t>𝑃</m:t>
                    </m:r>
                    <m:r>
                      <a:rPr lang="en-US" i="1" smtClean="0">
                        <a:latin typeface="Cambria Math" charset="0"/>
                      </a:rPr>
                      <m:t>=</m:t>
                    </m:r>
                    <m:d>
                      <m:dPr>
                        <m:ctrlPr>
                          <a:rPr lang="en-US" i="1" smtClean="0">
                            <a:latin typeface="Cambria Math" charset="0"/>
                          </a:rPr>
                        </m:ctrlPr>
                      </m:dPr>
                      <m:e>
                        <m:r>
                          <a:rPr lang="en-US" i="1" smtClean="0">
                            <a:latin typeface="Cambria Math" charset="0"/>
                          </a:rPr>
                          <m:t>𝜌</m:t>
                        </m:r>
                        <m:r>
                          <a:rPr lang="en-US" i="1" smtClean="0">
                            <a:latin typeface="Cambria Math" charset="0"/>
                          </a:rPr>
                          <m:t>, </m:t>
                        </m:r>
                        <m:r>
                          <a:rPr lang="en-US" i="1" smtClean="0">
                            <a:latin typeface="Cambria Math" charset="0"/>
                          </a:rPr>
                          <m:t>𝜃</m:t>
                        </m:r>
                      </m:e>
                    </m:d>
                  </m:oMath>
                </a14:m>
                <a:r>
                  <a:rPr lang="en-US" dirty="0"/>
                  <a:t> be an arbitrary point on the line</a:t>
                </a:r>
              </a:p>
              <a:p>
                <a:pPr lvl="1"/>
                <a:r>
                  <a:rPr lang="en-US" dirty="0"/>
                  <a:t>Since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charset="0"/>
                      </a:rPr>
                      <m:t>𝑃</m:t>
                    </m:r>
                    <m:r>
                      <a:rPr lang="en-US" b="0" i="1" smtClean="0">
                        <a:latin typeface="Cambria Math" charset="0"/>
                      </a:rPr>
                      <m:t>,</m:t>
                    </m:r>
                    <m:sSub>
                      <m:sSubPr>
                        <m:ctrlPr>
                          <a:rPr lang="en-US" b="0" i="1" smtClean="0">
                            <a:latin typeface="Cambria Math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charset="0"/>
                          </a:rPr>
                          <m:t>𝑃</m:t>
                        </m:r>
                      </m:e>
                      <m:sub>
                        <m:r>
                          <a:rPr lang="en-US" b="0" i="1" smtClean="0">
                            <a:latin typeface="Cambria Math" charset="0"/>
                          </a:rPr>
                          <m:t>0</m:t>
                        </m:r>
                      </m:sub>
                    </m:sSub>
                    <m:r>
                      <a:rPr lang="en-US" b="0" i="1" smtClean="0">
                        <a:latin typeface="Cambria Math" charset="0"/>
                      </a:rPr>
                      <m:t>, </m:t>
                    </m:r>
                    <m:r>
                      <a:rPr lang="en-US" b="0" i="1" smtClean="0">
                        <a:latin typeface="Cambria Math" charset="0"/>
                      </a:rPr>
                      <m:t>𝑂</m:t>
                    </m:r>
                  </m:oMath>
                </a14:m>
                <a:r>
                  <a:rPr lang="en-US" dirty="0"/>
                  <a:t> determine a right triangle</a:t>
                </a:r>
              </a:p>
              <a:p>
                <a:pPr lvl="1"/>
                <a:endParaRPr lang="en-US" dirty="0"/>
              </a:p>
              <a:p>
                <a:pPr lvl="1"/>
                <a:endParaRPr lang="en-US" dirty="0"/>
              </a:p>
              <a:p>
                <a14:m>
                  <m:oMath xmlns:m="http://schemas.openxmlformats.org/officeDocument/2006/math">
                    <m:d>
                      <m:dPr>
                        <m:ctrlPr>
                          <a:rPr lang="en-US" b="0" i="1" smtClean="0">
                            <a:latin typeface="Cambria Math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charset="0"/>
                          </a:rPr>
                          <m:t>𝑟</m:t>
                        </m:r>
                        <m:r>
                          <a:rPr lang="en-US" i="1">
                            <a:latin typeface="Cambria Math" charset="0"/>
                          </a:rPr>
                          <m:t>, </m:t>
                        </m:r>
                        <m:r>
                          <a:rPr lang="en-US" b="0" i="1" smtClean="0">
                            <a:latin typeface="Cambria Math" charset="0"/>
                          </a:rPr>
                          <m:t>𝛼</m:t>
                        </m:r>
                      </m:e>
                    </m:d>
                  </m:oMath>
                </a14:m>
                <a:r>
                  <a:rPr lang="en-US" dirty="0"/>
                  <a:t> are the parameters of the line</a:t>
                </a:r>
              </a:p>
            </p:txBody>
          </p:sp>
        </mc:Choice>
        <mc:Fallback xmlns="">
          <p:sp>
            <p:nvSpPr>
              <p:cNvPr id="26" name="Content Placeholder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3136" y="2437362"/>
                <a:ext cx="6764399" cy="4104728"/>
              </a:xfrm>
              <a:prstGeom prst="rect">
                <a:avLst/>
              </a:prstGeom>
              <a:blipFill>
                <a:blip r:embed="rId3"/>
                <a:stretch>
                  <a:fillRect l="-1622" t="-252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Step #2: line fitting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199" y="1825625"/>
            <a:ext cx="8851815" cy="927100"/>
          </a:xfrm>
        </p:spPr>
        <p:txBody>
          <a:bodyPr/>
          <a:lstStyle/>
          <a:p>
            <a:r>
              <a:rPr lang="en-US">
                <a:solidFill>
                  <a:srgbClr val="C00000"/>
                </a:solidFill>
              </a:rPr>
              <a:t>Goal</a:t>
            </a:r>
            <a:r>
              <a:rPr lang="en-US"/>
              <a:t>: fit a line to a set of sensor measurements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53DCD8-66AD-A243-9CAA-E27F046124DE}" type="datetime1">
              <a:rPr lang="en-US" smtClean="0"/>
              <a:t>8/13/26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174A | Lecture 12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10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19300" y="2977473"/>
            <a:ext cx="4038600" cy="367145"/>
          </a:xfrm>
          <a:prstGeom prst="rect">
            <a:avLst/>
          </a:prstGeom>
        </p:spPr>
      </p:pic>
      <p:grpSp>
        <p:nvGrpSpPr>
          <p:cNvPr id="30" name="Group 29"/>
          <p:cNvGrpSpPr/>
          <p:nvPr/>
        </p:nvGrpSpPr>
        <p:grpSpPr>
          <a:xfrm>
            <a:off x="7575550" y="2474457"/>
            <a:ext cx="4660900" cy="4345902"/>
            <a:chOff x="7651750" y="2474457"/>
            <a:chExt cx="4660900" cy="4345902"/>
          </a:xfrm>
        </p:grpSpPr>
        <p:grpSp>
          <p:nvGrpSpPr>
            <p:cNvPr id="25" name="Group 24"/>
            <p:cNvGrpSpPr/>
            <p:nvPr/>
          </p:nvGrpSpPr>
          <p:grpSpPr>
            <a:xfrm>
              <a:off x="7651750" y="2474457"/>
              <a:ext cx="4660900" cy="4345902"/>
              <a:chOff x="7366000" y="3473208"/>
              <a:chExt cx="3505200" cy="3384792"/>
            </a:xfrm>
          </p:grpSpPr>
          <p:grpSp>
            <p:nvGrpSpPr>
              <p:cNvPr id="22" name="Group 21"/>
              <p:cNvGrpSpPr/>
              <p:nvPr/>
            </p:nvGrpSpPr>
            <p:grpSpPr>
              <a:xfrm>
                <a:off x="7366000" y="3473208"/>
                <a:ext cx="3505200" cy="3384792"/>
                <a:chOff x="7366000" y="3473208"/>
                <a:chExt cx="3505200" cy="3384792"/>
              </a:xfrm>
            </p:grpSpPr>
            <p:grpSp>
              <p:nvGrpSpPr>
                <p:cNvPr id="14" name="Group 13"/>
                <p:cNvGrpSpPr/>
                <p:nvPr/>
              </p:nvGrpSpPr>
              <p:grpSpPr>
                <a:xfrm>
                  <a:off x="7366000" y="3473208"/>
                  <a:ext cx="3505200" cy="3384792"/>
                  <a:chOff x="7366000" y="3473208"/>
                  <a:chExt cx="3505200" cy="3384792"/>
                </a:xfrm>
              </p:grpSpPr>
              <p:pic>
                <p:nvPicPr>
                  <p:cNvPr id="7" name="Picture 6"/>
                  <p:cNvPicPr>
                    <a:picLocks noChangeAspect="1"/>
                  </p:cNvPicPr>
                  <p:nvPr/>
                </p:nvPicPr>
                <p:blipFill>
                  <a:blip r:embed="rId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7366000" y="3473208"/>
                    <a:ext cx="3505200" cy="3384792"/>
                  </a:xfrm>
                  <a:prstGeom prst="rect">
                    <a:avLst/>
                  </a:prstGeom>
                </p:spPr>
              </p:pic>
              <p:sp>
                <p:nvSpPr>
                  <p:cNvPr id="9" name="Rectangle 8"/>
                  <p:cNvSpPr/>
                  <p:nvPr/>
                </p:nvSpPr>
                <p:spPr>
                  <a:xfrm>
                    <a:off x="8674100" y="4269512"/>
                    <a:ext cx="508000" cy="238988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0" name="Rectangle 9"/>
                  <p:cNvSpPr/>
                  <p:nvPr/>
                </p:nvSpPr>
                <p:spPr>
                  <a:xfrm flipV="1">
                    <a:off x="9283700" y="5016500"/>
                    <a:ext cx="850900" cy="403104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1" name="Rectangle 10"/>
                  <p:cNvSpPr/>
                  <p:nvPr/>
                </p:nvSpPr>
                <p:spPr>
                  <a:xfrm>
                    <a:off x="8115300" y="4840624"/>
                    <a:ext cx="254000" cy="137776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2" name="Rectangle 11"/>
                  <p:cNvSpPr/>
                  <p:nvPr/>
                </p:nvSpPr>
                <p:spPr>
                  <a:xfrm>
                    <a:off x="8661400" y="5419604"/>
                    <a:ext cx="254000" cy="137776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3" name="Rectangle 12"/>
                  <p:cNvSpPr/>
                  <p:nvPr/>
                </p:nvSpPr>
                <p:spPr>
                  <a:xfrm>
                    <a:off x="8420100" y="6076662"/>
                    <a:ext cx="254000" cy="235238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pic>
              <p:nvPicPr>
                <p:cNvPr id="15" name="Picture 14"/>
                <p:cNvPicPr>
                  <a:picLocks noChangeAspect="1"/>
                </p:cNvPicPr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8703461" y="4203409"/>
                  <a:ext cx="1278739" cy="311272"/>
                </a:xfrm>
                <a:prstGeom prst="rect">
                  <a:avLst/>
                </a:prstGeom>
              </p:spPr>
            </p:pic>
            <p:pic>
              <p:nvPicPr>
                <p:cNvPr id="16" name="Picture 15"/>
                <p:cNvPicPr>
                  <a:picLocks noChangeAspect="1"/>
                </p:cNvPicPr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8165996" y="4795441"/>
                  <a:ext cx="165100" cy="229306"/>
                </a:xfrm>
                <a:prstGeom prst="rect">
                  <a:avLst/>
                </a:prstGeom>
              </p:spPr>
            </p:pic>
            <p:pic>
              <p:nvPicPr>
                <p:cNvPr id="17" name="Picture 16"/>
                <p:cNvPicPr>
                  <a:picLocks noChangeAspect="1"/>
                </p:cNvPicPr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8801100" y="5389782"/>
                  <a:ext cx="137698" cy="146304"/>
                </a:xfrm>
                <a:prstGeom prst="rect">
                  <a:avLst/>
                </a:prstGeom>
              </p:spPr>
            </p:pic>
            <p:pic>
              <p:nvPicPr>
                <p:cNvPr id="18" name="Picture 17"/>
                <p:cNvPicPr>
                  <a:picLocks noChangeAspect="1"/>
                </p:cNvPicPr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8458200" y="6091719"/>
                  <a:ext cx="199712" cy="154323"/>
                </a:xfrm>
                <a:prstGeom prst="rect">
                  <a:avLst/>
                </a:prstGeom>
              </p:spPr>
            </p:pic>
            <p:sp>
              <p:nvSpPr>
                <p:cNvPr id="19" name="Rectangle 18"/>
                <p:cNvSpPr/>
                <p:nvPr/>
              </p:nvSpPr>
              <p:spPr>
                <a:xfrm>
                  <a:off x="9588500" y="5689600"/>
                  <a:ext cx="203200" cy="22860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0" name="Rectangle 19"/>
                <p:cNvSpPr/>
                <p:nvPr/>
              </p:nvSpPr>
              <p:spPr>
                <a:xfrm>
                  <a:off x="8754261" y="5803900"/>
                  <a:ext cx="235337" cy="109847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1" name="Rectangle 20"/>
                <p:cNvSpPr/>
                <p:nvPr/>
              </p:nvSpPr>
              <p:spPr>
                <a:xfrm>
                  <a:off x="8728861" y="5727700"/>
                  <a:ext cx="235337" cy="109847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pic>
            <p:nvPicPr>
              <p:cNvPr id="23" name="Picture 22"/>
              <p:cNvPicPr>
                <a:picLocks noChangeAspect="1"/>
              </p:cNvPicPr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8862598" y="5877477"/>
                <a:ext cx="152400" cy="257175"/>
              </a:xfrm>
              <a:prstGeom prst="rect">
                <a:avLst/>
              </a:prstGeom>
            </p:spPr>
          </p:pic>
        </p:grpSp>
        <p:pic>
          <p:nvPicPr>
            <p:cNvPr id="27" name="Picture 26"/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10219886" y="4647408"/>
              <a:ext cx="387145" cy="342900"/>
            </a:xfrm>
            <a:prstGeom prst="rect">
              <a:avLst/>
            </a:prstGeom>
          </p:spPr>
        </p:pic>
      </p:grpSp>
      <p:pic>
        <p:nvPicPr>
          <p:cNvPr id="28" name="Picture 27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787609" y="5104842"/>
            <a:ext cx="2436881" cy="362106"/>
          </a:xfrm>
          <a:prstGeom prst="rect">
            <a:avLst/>
          </a:prstGeom>
        </p:spPr>
      </p:pic>
      <p:sp>
        <p:nvSpPr>
          <p:cNvPr id="29" name="Rectangle 28"/>
          <p:cNvSpPr/>
          <p:nvPr/>
        </p:nvSpPr>
        <p:spPr>
          <a:xfrm>
            <a:off x="2663471" y="5080176"/>
            <a:ext cx="2615609" cy="446798"/>
          </a:xfrm>
          <a:prstGeom prst="rect">
            <a:avLst/>
          </a:prstGeom>
          <a:noFill/>
          <a:ln w="952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917899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Step #2: line fitting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2223483"/>
          </a:xfrm>
        </p:spPr>
        <p:txBody>
          <a:bodyPr/>
          <a:lstStyle/>
          <a:p>
            <a:r>
              <a:rPr lang="en-US"/>
              <a:t>Since there is measurement error, the equation of the line is only </a:t>
            </a:r>
            <a:r>
              <a:rPr lang="en-US" i="1"/>
              <a:t>approximately </a:t>
            </a:r>
            <a:r>
              <a:rPr lang="en-US"/>
              <a:t>satisfied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AFD51C-DF61-804D-805E-1E18E4E39EF6}" type="datetime1">
              <a:rPr lang="en-US" smtClean="0"/>
              <a:t>8/13/26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174A | Lecture 12</a:t>
            </a:r>
            <a:endParaRPr lang="en-US"/>
          </a:p>
        </p:txBody>
      </p:sp>
      <p:sp>
        <p:nvSpPr>
          <p:cNvPr id="2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542090"/>
            <a:ext cx="2743200" cy="365125"/>
          </a:xfrm>
        </p:spPr>
        <p:txBody>
          <a:bodyPr/>
          <a:lstStyle/>
          <a:p>
            <a:r>
              <a:rPr lang="en-US"/>
              <a:t>11</a:t>
            </a:r>
          </a:p>
        </p:txBody>
      </p:sp>
      <p:grpSp>
        <p:nvGrpSpPr>
          <p:cNvPr id="68" name="Group 67"/>
          <p:cNvGrpSpPr/>
          <p:nvPr/>
        </p:nvGrpSpPr>
        <p:grpSpPr>
          <a:xfrm>
            <a:off x="7467600" y="2512098"/>
            <a:ext cx="4660900" cy="4345902"/>
            <a:chOff x="7150100" y="2512098"/>
            <a:chExt cx="4660900" cy="4345902"/>
          </a:xfrm>
        </p:grpSpPr>
        <p:grpSp>
          <p:nvGrpSpPr>
            <p:cNvPr id="35" name="Group 34"/>
            <p:cNvGrpSpPr/>
            <p:nvPr/>
          </p:nvGrpSpPr>
          <p:grpSpPr>
            <a:xfrm>
              <a:off x="7150100" y="2512098"/>
              <a:ext cx="4660900" cy="4345902"/>
              <a:chOff x="7366000" y="3473208"/>
              <a:chExt cx="3505200" cy="3384792"/>
            </a:xfrm>
          </p:grpSpPr>
          <p:pic>
            <p:nvPicPr>
              <p:cNvPr id="43" name="Picture 42"/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366000" y="3473208"/>
                <a:ext cx="3505200" cy="3384792"/>
              </a:xfrm>
              <a:prstGeom prst="rect">
                <a:avLst/>
              </a:prstGeom>
            </p:spPr>
          </p:pic>
          <p:sp>
            <p:nvSpPr>
              <p:cNvPr id="44" name="Rectangle 43"/>
              <p:cNvSpPr/>
              <p:nvPr/>
            </p:nvSpPr>
            <p:spPr>
              <a:xfrm>
                <a:off x="8674100" y="4269512"/>
                <a:ext cx="508000" cy="238988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5" name="Rectangle 44"/>
              <p:cNvSpPr/>
              <p:nvPr/>
            </p:nvSpPr>
            <p:spPr>
              <a:xfrm flipV="1">
                <a:off x="9283700" y="5016500"/>
                <a:ext cx="850900" cy="403104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6" name="Rectangle 45"/>
              <p:cNvSpPr/>
              <p:nvPr/>
            </p:nvSpPr>
            <p:spPr>
              <a:xfrm>
                <a:off x="8115300" y="4840624"/>
                <a:ext cx="254000" cy="13777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7" name="Rectangle 46"/>
              <p:cNvSpPr/>
              <p:nvPr/>
            </p:nvSpPr>
            <p:spPr>
              <a:xfrm>
                <a:off x="8661400" y="5419604"/>
                <a:ext cx="254000" cy="13777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8" name="Rectangle 47"/>
              <p:cNvSpPr/>
              <p:nvPr/>
            </p:nvSpPr>
            <p:spPr>
              <a:xfrm>
                <a:off x="8420100" y="6076662"/>
                <a:ext cx="254000" cy="235238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67" name="Group 66"/>
            <p:cNvGrpSpPr/>
            <p:nvPr/>
          </p:nvGrpSpPr>
          <p:grpSpPr>
            <a:xfrm>
              <a:off x="7772400" y="3117259"/>
              <a:ext cx="3334164" cy="3347944"/>
              <a:chOff x="7772400" y="3117259"/>
              <a:chExt cx="3334164" cy="3347944"/>
            </a:xfrm>
          </p:grpSpPr>
          <p:pic>
            <p:nvPicPr>
              <p:cNvPr id="37" name="Picture 36"/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8213863" y="4209778"/>
                <a:ext cx="219535" cy="294417"/>
              </a:xfrm>
              <a:prstGeom prst="rect">
                <a:avLst/>
              </a:prstGeom>
            </p:spPr>
          </p:pic>
          <p:pic>
            <p:nvPicPr>
              <p:cNvPr id="38" name="Picture 37"/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9058367" y="4972882"/>
                <a:ext cx="183098" cy="187847"/>
              </a:xfrm>
              <a:prstGeom prst="rect">
                <a:avLst/>
              </a:prstGeom>
            </p:spPr>
          </p:pic>
          <p:pic>
            <p:nvPicPr>
              <p:cNvPr id="39" name="Picture 38"/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8602409" y="5874134"/>
                <a:ext cx="265559" cy="198143"/>
              </a:xfrm>
              <a:prstGeom prst="rect">
                <a:avLst/>
              </a:prstGeom>
            </p:spPr>
          </p:pic>
          <p:sp>
            <p:nvSpPr>
              <p:cNvPr id="40" name="Rectangle 39"/>
              <p:cNvSpPr/>
              <p:nvPr/>
            </p:nvSpPr>
            <p:spPr>
              <a:xfrm>
                <a:off x="10105381" y="5357833"/>
                <a:ext cx="270197" cy="293511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1" name="Rectangle 40"/>
              <p:cNvSpPr/>
              <p:nvPr/>
            </p:nvSpPr>
            <p:spPr>
              <a:xfrm>
                <a:off x="8996085" y="5504589"/>
                <a:ext cx="312930" cy="141038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2" name="Rectangle 41"/>
              <p:cNvSpPr/>
              <p:nvPr/>
            </p:nvSpPr>
            <p:spPr>
              <a:xfrm>
                <a:off x="8962310" y="5406752"/>
                <a:ext cx="312930" cy="141038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33" name="Picture 32"/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9140142" y="5599058"/>
                <a:ext cx="202648" cy="330200"/>
              </a:xfrm>
              <a:prstGeom prst="rect">
                <a:avLst/>
              </a:prstGeom>
            </p:spPr>
          </p:pic>
          <p:pic>
            <p:nvPicPr>
              <p:cNvPr id="31" name="Picture 30"/>
              <p:cNvPicPr>
                <a:picLocks noChangeAspect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9718236" y="4685049"/>
                <a:ext cx="387145" cy="342900"/>
              </a:xfrm>
              <a:prstGeom prst="rect">
                <a:avLst/>
              </a:prstGeom>
            </p:spPr>
          </p:pic>
          <p:cxnSp>
            <p:nvCxnSpPr>
              <p:cNvPr id="50" name="Straight Connector 49"/>
              <p:cNvCxnSpPr/>
              <p:nvPr/>
            </p:nvCxnSpPr>
            <p:spPr>
              <a:xfrm flipV="1">
                <a:off x="7772400" y="3327816"/>
                <a:ext cx="1189910" cy="2847108"/>
              </a:xfrm>
              <a:prstGeom prst="line">
                <a:avLst/>
              </a:prstGeom>
              <a:ln w="31750">
                <a:solidFill>
                  <a:srgbClr val="C00000"/>
                </a:solidFill>
                <a:headEnd type="none"/>
                <a:tail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2" name="Oval 51"/>
              <p:cNvSpPr/>
              <p:nvPr/>
            </p:nvSpPr>
            <p:spPr>
              <a:xfrm>
                <a:off x="8595314" y="3325777"/>
                <a:ext cx="91440" cy="9144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3" name="Oval 52"/>
              <p:cNvSpPr/>
              <p:nvPr/>
            </p:nvSpPr>
            <p:spPr>
              <a:xfrm>
                <a:off x="8798513" y="4104711"/>
                <a:ext cx="91440" cy="9144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4" name="Oval 53"/>
              <p:cNvSpPr/>
              <p:nvPr/>
            </p:nvSpPr>
            <p:spPr>
              <a:xfrm>
                <a:off x="9171046" y="4138576"/>
                <a:ext cx="91440" cy="9144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5" name="Oval 54"/>
              <p:cNvSpPr/>
              <p:nvPr/>
            </p:nvSpPr>
            <p:spPr>
              <a:xfrm>
                <a:off x="9137181" y="4494176"/>
                <a:ext cx="91440" cy="9144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6" name="Oval 55"/>
              <p:cNvSpPr/>
              <p:nvPr/>
            </p:nvSpPr>
            <p:spPr>
              <a:xfrm>
                <a:off x="9577448" y="5239241"/>
                <a:ext cx="91440" cy="9144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7" name="Oval 56"/>
              <p:cNvSpPr/>
              <p:nvPr/>
            </p:nvSpPr>
            <p:spPr>
              <a:xfrm>
                <a:off x="9865313" y="5560972"/>
                <a:ext cx="91440" cy="9144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8" name="Oval 57"/>
              <p:cNvSpPr/>
              <p:nvPr/>
            </p:nvSpPr>
            <p:spPr>
              <a:xfrm>
                <a:off x="10373309" y="5831903"/>
                <a:ext cx="91440" cy="9144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9" name="Oval 58"/>
              <p:cNvSpPr/>
              <p:nvPr/>
            </p:nvSpPr>
            <p:spPr>
              <a:xfrm>
                <a:off x="10322506" y="6373763"/>
                <a:ext cx="91440" cy="9144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60" name="Picture 59"/>
              <p:cNvPicPr>
                <a:picLocks noChangeAspect="1"/>
              </p:cNvPicPr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9104197" y="3117259"/>
                <a:ext cx="2002367" cy="407075"/>
              </a:xfrm>
              <a:prstGeom prst="rect">
                <a:avLst/>
              </a:prstGeom>
            </p:spPr>
          </p:pic>
        </p:grpSp>
      </p:grpSp>
      <p:pic>
        <p:nvPicPr>
          <p:cNvPr id="61" name="Picture 60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912178" y="2846373"/>
            <a:ext cx="3767667" cy="405243"/>
          </a:xfrm>
          <a:prstGeom prst="rect">
            <a:avLst/>
          </a:prstGeom>
        </p:spPr>
      </p:pic>
      <p:sp>
        <p:nvSpPr>
          <p:cNvPr id="62" name="TextBox 61"/>
          <p:cNvSpPr txBox="1"/>
          <p:nvPr/>
        </p:nvSpPr>
        <p:spPr>
          <a:xfrm>
            <a:off x="5756889" y="3545300"/>
            <a:ext cx="6554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Error</a:t>
            </a:r>
          </a:p>
        </p:txBody>
      </p:sp>
      <p:cxnSp>
        <p:nvCxnSpPr>
          <p:cNvPr id="64" name="Straight Arrow Connector 63"/>
          <p:cNvCxnSpPr/>
          <p:nvPr/>
        </p:nvCxnSpPr>
        <p:spPr>
          <a:xfrm flipH="1" flipV="1">
            <a:off x="5503333" y="3320796"/>
            <a:ext cx="287228" cy="367140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6" name="Content Placeholder 2"/>
              <p:cNvSpPr txBox="1">
                <a:spLocks/>
              </p:cNvSpPr>
              <p:nvPr/>
            </p:nvSpPr>
            <p:spPr>
              <a:xfrm>
                <a:off x="843137" y="4049108"/>
                <a:ext cx="6520610" cy="2492982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/>
                  <a:t>Assume </a:t>
                </a:r>
                <a:r>
                  <a:rPr lang="en-US" i="1"/>
                  <a:t>n </a:t>
                </a:r>
                <a:r>
                  <a:rPr lang="en-US"/>
                  <a:t>ranging measurement points represented in polar coordinates as</a:t>
                </a:r>
                <a14:m>
                  <m:oMath xmlns:m="http://schemas.openxmlformats.org/officeDocument/2006/math">
                    <m:r>
                      <a:rPr lang="en-US" b="0" i="0" smtClean="0">
                        <a:latin typeface="Cambria Math" charset="0"/>
                      </a:rPr>
                      <m:t> 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i="1">
                                <a:latin typeface="Cambria Math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charset="0"/>
                              </a:rPr>
                              <m:t>𝜌</m:t>
                            </m:r>
                          </m:e>
                          <m:sub>
                            <m:r>
                              <a:rPr lang="en-US" i="1">
                                <a:latin typeface="Cambria Math" charset="0"/>
                              </a:rPr>
                              <m:t>𝑖</m:t>
                            </m:r>
                          </m:sub>
                        </m:sSub>
                        <m:r>
                          <a:rPr lang="en-US" i="1">
                            <a:latin typeface="Cambria Math" charset="0"/>
                          </a:rPr>
                          <m:t>, </m:t>
                        </m:r>
                        <m:sSub>
                          <m:sSubPr>
                            <m:ctrlPr>
                              <a:rPr lang="en-US" i="1">
                                <a:latin typeface="Cambria Math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charset="0"/>
                              </a:rPr>
                              <m:t>𝜃</m:t>
                            </m:r>
                          </m:e>
                          <m:sub>
                            <m:r>
                              <a:rPr lang="en-US" i="1">
                                <a:latin typeface="Cambria Math" charset="0"/>
                              </a:rPr>
                              <m:t>𝑖</m:t>
                            </m:r>
                          </m:sub>
                        </m:sSub>
                      </m:e>
                    </m:d>
                  </m:oMath>
                </a14:m>
                <a:endParaRPr lang="en-US"/>
              </a:p>
              <a:p>
                <a:r>
                  <a:rPr lang="en-US"/>
                  <a:t>We want to find a line that best “fits” all the measurement points</a:t>
                </a:r>
              </a:p>
            </p:txBody>
          </p:sp>
        </mc:Choice>
        <mc:Fallback xmlns="">
          <p:sp>
            <p:nvSpPr>
              <p:cNvPr id="66" name="Content Placeholder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3137" y="4049108"/>
                <a:ext cx="6520610" cy="2492982"/>
              </a:xfrm>
              <a:prstGeom prst="rect">
                <a:avLst/>
              </a:prstGeom>
              <a:blipFill>
                <a:blip r:embed="rId11"/>
                <a:stretch>
                  <a:fillRect l="-1682" t="-39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71230930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Step #2: line fitting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/>
                  <a:t>Consider, first, that all measurements are equally uncertain</a:t>
                </a:r>
              </a:p>
              <a:p>
                <a:r>
                  <a:rPr lang="en-US"/>
                  <a:t>Find line parameters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i="1">
                            <a:latin typeface="Cambria Math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charset="0"/>
                          </a:rPr>
                          <m:t>𝑟</m:t>
                        </m:r>
                        <m:r>
                          <a:rPr lang="en-US" i="1">
                            <a:latin typeface="Cambria Math" charset="0"/>
                          </a:rPr>
                          <m:t>, </m:t>
                        </m:r>
                        <m:r>
                          <a:rPr lang="en-US" i="1">
                            <a:latin typeface="Cambria Math" charset="0"/>
                          </a:rPr>
                          <m:t>𝛼</m:t>
                        </m:r>
                      </m:e>
                    </m:d>
                    <m:r>
                      <a:rPr lang="en-US" i="1">
                        <a:latin typeface="Cambria Math" charset="0"/>
                      </a:rPr>
                      <m:t> </m:t>
                    </m:r>
                  </m:oMath>
                </a14:m>
                <a:r>
                  <a:rPr lang="en-US"/>
                  <a:t>that minimize squared error </a:t>
                </a:r>
              </a:p>
              <a:p>
                <a:endParaRPr lang="en-US"/>
              </a:p>
              <a:p>
                <a:endParaRPr lang="en-US"/>
              </a:p>
              <a:p>
                <a:endParaRPr lang="en-US"/>
              </a:p>
              <a:p>
                <a:r>
                  <a:rPr lang="en-US"/>
                  <a:t>Unweighted least squares</a:t>
                </a:r>
              </a:p>
              <a:p>
                <a:endParaRPr lang="en-US"/>
              </a:p>
              <a:p>
                <a:endParaRPr lang="en-US"/>
              </a:p>
              <a:p>
                <a:endParaRPr lang="en-US"/>
              </a:p>
              <a:p>
                <a:endParaRPr lang="en-US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1043" t="-23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83868D-492C-4648-8FBF-8B57305B7C69}" type="datetime1">
              <a:rPr lang="en-US" smtClean="0"/>
              <a:t>8/13/26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174A | Lecture 12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12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14765" y="3113648"/>
            <a:ext cx="5962469" cy="8876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852391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Step #2: line fitting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8200" y="1825624"/>
                <a:ext cx="10515600" cy="5032376"/>
              </a:xfrm>
            </p:spPr>
            <p:txBody>
              <a:bodyPr>
                <a:normAutofit/>
              </a:bodyPr>
              <a:lstStyle/>
              <a:p>
                <a:r>
                  <a:rPr lang="en-US"/>
                  <a:t>Consider, now, the case where each measurement has its own, unique uncertainty</a:t>
                </a:r>
              </a:p>
              <a:p>
                <a:r>
                  <a:rPr lang="en-US"/>
                  <a:t>For example, assume that the variance for each range measurement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charset="0"/>
                          </a:rPr>
                          <m:t>𝜌</m:t>
                        </m:r>
                      </m:e>
                      <m:sub>
                        <m:r>
                          <a:rPr lang="en-US" b="0" i="1" smtClean="0">
                            <a:latin typeface="Cambria Math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/>
                  <a:t> is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charset="0"/>
                          </a:rPr>
                          <m:t>𝜎</m:t>
                        </m:r>
                      </m:e>
                      <m:sub>
                        <m:r>
                          <a:rPr lang="en-US" b="0" i="1" smtClean="0">
                            <a:latin typeface="Cambria Math" charset="0"/>
                          </a:rPr>
                          <m:t>𝑖</m:t>
                        </m:r>
                      </m:sub>
                    </m:sSub>
                  </m:oMath>
                </a14:m>
                <a:endParaRPr lang="en-US"/>
              </a:p>
              <a:p>
                <a:r>
                  <a:rPr lang="en-US"/>
                  <a:t>Associate with each measurement a weight, e.g.,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charset="0"/>
                          </a:rPr>
                          <m:t>𝑤</m:t>
                        </m:r>
                      </m:e>
                      <m:sub>
                        <m:r>
                          <a:rPr lang="en-US" b="0" i="1" smtClean="0">
                            <a:latin typeface="Cambria Math" charset="0"/>
                          </a:rPr>
                          <m:t>𝑖</m:t>
                        </m:r>
                      </m:sub>
                    </m:sSub>
                    <m:r>
                      <a:rPr lang="en-US" b="0" i="1" smtClean="0">
                        <a:latin typeface="Cambria Math" charset="0"/>
                      </a:rPr>
                      <m:t>=1/</m:t>
                    </m:r>
                    <m:sSubSup>
                      <m:sSubSupPr>
                        <m:ctrlPr>
                          <a:rPr lang="en-US" b="0" i="1" smtClean="0">
                            <a:latin typeface="Cambria Math" charset="0"/>
                          </a:rPr>
                        </m:ctrlPr>
                      </m:sSubSupPr>
                      <m:e>
                        <m:r>
                          <a:rPr lang="en-US" b="0" i="1" smtClean="0">
                            <a:latin typeface="Cambria Math" charset="0"/>
                          </a:rPr>
                          <m:t>𝜎</m:t>
                        </m:r>
                      </m:e>
                      <m:sub>
                        <m:r>
                          <a:rPr lang="en-US" b="0" i="1" smtClean="0">
                            <a:latin typeface="Cambria Math" charset="0"/>
                          </a:rPr>
                          <m:t>𝑖</m:t>
                        </m:r>
                      </m:sub>
                      <m:sup>
                        <m:r>
                          <a:rPr lang="en-US" b="0" i="1" smtClean="0">
                            <a:latin typeface="Cambria Math" charset="0"/>
                          </a:rPr>
                          <m:t>2</m:t>
                        </m:r>
                      </m:sup>
                    </m:sSubSup>
                  </m:oMath>
                </a14:m>
                <a:endParaRPr lang="en-US"/>
              </a:p>
              <a:p>
                <a:r>
                  <a:rPr lang="en-US"/>
                  <a:t>Then, one minimizes </a:t>
                </a:r>
              </a:p>
              <a:p>
                <a:endParaRPr lang="en-US"/>
              </a:p>
              <a:p>
                <a:endParaRPr lang="en-US"/>
              </a:p>
              <a:p>
                <a:endParaRPr lang="en-US" sz="400"/>
              </a:p>
              <a:p>
                <a:r>
                  <a:rPr lang="en-US"/>
                  <a:t>Weighted least squares</a:t>
                </a:r>
              </a:p>
              <a:p>
                <a:endParaRPr lang="en-US"/>
              </a:p>
              <a:p>
                <a:endParaRPr lang="en-US"/>
              </a:p>
              <a:p>
                <a:endParaRPr lang="en-US"/>
              </a:p>
              <a:p>
                <a:endParaRPr lang="en-US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825624"/>
                <a:ext cx="10515600" cy="5032376"/>
              </a:xfrm>
              <a:blipFill>
                <a:blip r:embed="rId3"/>
                <a:stretch>
                  <a:fillRect l="-1043" t="-2058" r="-92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20B61D-1F53-0E4F-A284-C1EA598FA7A7}" type="datetime1">
              <a:rPr lang="en-US" smtClean="0"/>
              <a:t>8/13/26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174A | Lecture 12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13</a:t>
            </a: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11813" y="4800162"/>
            <a:ext cx="6768374" cy="8839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701775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/>
              <a:t>Step #2: line fitting solution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504951"/>
            <a:ext cx="10515600" cy="5037139"/>
          </a:xfrm>
        </p:spPr>
        <p:txBody>
          <a:bodyPr>
            <a:normAutofit/>
          </a:bodyPr>
          <a:lstStyle/>
          <a:p>
            <a:r>
              <a:rPr lang="en-US"/>
              <a:t>Assume that the </a:t>
            </a:r>
            <a:r>
              <a:rPr lang="en-US" i="1"/>
              <a:t>n</a:t>
            </a:r>
            <a:r>
              <a:rPr lang="en-US"/>
              <a:t> ranging measurements are </a:t>
            </a:r>
            <a:r>
              <a:rPr lang="en-US">
                <a:solidFill>
                  <a:srgbClr val="C00000"/>
                </a:solidFill>
              </a:rPr>
              <a:t>independent </a:t>
            </a:r>
          </a:p>
          <a:p>
            <a:r>
              <a:rPr lang="en-US"/>
              <a:t>Solution:</a:t>
            </a:r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 sz="200"/>
          </a:p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542090"/>
            <a:ext cx="2743200" cy="365125"/>
          </a:xfrm>
        </p:spPr>
        <p:txBody>
          <a:bodyPr/>
          <a:lstStyle/>
          <a:p>
            <a:fld id="{4A52FB8A-D94A-7E47-9779-D345BA6AF7CD}" type="datetime1">
              <a:rPr lang="en-US" smtClean="0"/>
              <a:t>8/13/26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542090"/>
            <a:ext cx="4114800" cy="365125"/>
          </a:xfrm>
        </p:spPr>
        <p:txBody>
          <a:bodyPr/>
          <a:lstStyle/>
          <a:p>
            <a:r>
              <a:rPr lang="hr-HR"/>
              <a:t>AA 174A | Lecture 12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542090"/>
            <a:ext cx="2743200" cy="365125"/>
          </a:xfrm>
        </p:spPr>
        <p:txBody>
          <a:bodyPr/>
          <a:lstStyle/>
          <a:p>
            <a:r>
              <a:rPr lang="en-US"/>
              <a:t>14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B5F93E8-B86F-FB4F-A267-FAFC0D8D225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37072" y="4943973"/>
            <a:ext cx="3717852" cy="881863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E2D37FC8-BCAB-C544-8EB2-F836BE012BC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0331" y="3134892"/>
            <a:ext cx="10391335" cy="10291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328042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Step #1: line segmentation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Several algorithms are available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/>
              <a:t>Split-and-merge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/>
              <a:t>RANSAC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/>
              <a:t>Hough-Transform</a:t>
            </a:r>
          </a:p>
          <a:p>
            <a:pPr marL="0" indent="0">
              <a:buNone/>
            </a:pPr>
            <a:endParaRPr lang="en-US"/>
          </a:p>
          <a:p>
            <a:r>
              <a:rPr lang="en-US"/>
              <a:t>We will focus on </a:t>
            </a:r>
            <a:r>
              <a:rPr lang="en-US">
                <a:solidFill>
                  <a:srgbClr val="C00000"/>
                </a:solidFill>
              </a:rPr>
              <a:t>RANSAC</a:t>
            </a:r>
          </a:p>
          <a:p>
            <a:endParaRPr lang="en-US"/>
          </a:p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7249A0-26A0-E24A-9D21-B14D6B42D231}" type="datetime1">
              <a:rPr lang="en-US" smtClean="0"/>
              <a:t>8/13/26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174A | Lecture 12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15</a:t>
            </a:r>
          </a:p>
        </p:txBody>
      </p:sp>
    </p:spTree>
    <p:extLst>
      <p:ext uri="{BB962C8B-B14F-4D97-AF65-F5344CB8AC3E}">
        <p14:creationId xmlns:p14="http://schemas.microsoft.com/office/powerpoint/2010/main" val="94670925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RANSAC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/>
              <a:t>RANSAC: </a:t>
            </a:r>
            <a:r>
              <a:rPr lang="en-US" b="1"/>
              <a:t>Ran</a:t>
            </a:r>
            <a:r>
              <a:rPr lang="en-US"/>
              <a:t>dom </a:t>
            </a:r>
            <a:r>
              <a:rPr lang="en-US" b="1"/>
              <a:t>Sa</a:t>
            </a:r>
            <a:r>
              <a:rPr lang="en-US"/>
              <a:t>mple </a:t>
            </a:r>
            <a:r>
              <a:rPr lang="en-US" b="1"/>
              <a:t>C</a:t>
            </a:r>
            <a:r>
              <a:rPr lang="en-US"/>
              <a:t>onsensus</a:t>
            </a:r>
          </a:p>
          <a:p>
            <a:r>
              <a:rPr lang="en-US"/>
              <a:t>General method to estimate parameters of a model from a set of observed data in the presence of outliers, where outliers should have no influence on the estimates of the values</a:t>
            </a:r>
          </a:p>
          <a:p>
            <a:r>
              <a:rPr lang="en-US"/>
              <a:t>Typical applications in robotics: line extraction from 2D range data, plane extraction from 3D point clouds, feature matching for structure from motion, etc.</a:t>
            </a:r>
          </a:p>
          <a:p>
            <a:r>
              <a:rPr lang="en-US"/>
              <a:t>RANSAC is </a:t>
            </a:r>
            <a:r>
              <a:rPr lang="en-US" i="1"/>
              <a:t>iterative</a:t>
            </a:r>
            <a:r>
              <a:rPr lang="en-US"/>
              <a:t> and </a:t>
            </a:r>
            <a:r>
              <a:rPr lang="en-US" i="1"/>
              <a:t>non-deterministic</a:t>
            </a:r>
            <a:r>
              <a:rPr lang="en-US"/>
              <a:t>: the </a:t>
            </a:r>
            <a:r>
              <a:rPr lang="en-US" u="sng"/>
              <a:t>probability</a:t>
            </a:r>
            <a:r>
              <a:rPr lang="en-US"/>
              <a:t> of finding a set free of outliers increases as more iterations are used</a:t>
            </a:r>
          </a:p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E04BD-7BB2-B64F-89E6-1ED4FCA9052F}" type="datetime1">
              <a:rPr lang="en-US" smtClean="0"/>
              <a:t>8/13/26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174A | Lecture 12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22</a:t>
            </a:r>
          </a:p>
        </p:txBody>
      </p:sp>
    </p:spTree>
    <p:extLst>
      <p:ext uri="{BB962C8B-B14F-4D97-AF65-F5344CB8AC3E}">
        <p14:creationId xmlns:p14="http://schemas.microsoft.com/office/powerpoint/2010/main" val="62552098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descr="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RANSAC</a:t>
            </a:r>
          </a:p>
        </p:txBody>
      </p:sp>
      <p:pic>
        <p:nvPicPr>
          <p:cNvPr id="7" name="Content Placeholder 6" descr=" 7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074" y="2120102"/>
            <a:ext cx="6082285" cy="4205290"/>
          </a:xfrm>
        </p:spPr>
      </p:pic>
      <p:sp>
        <p:nvSpPr>
          <p:cNvPr id="4" name="Date Placeholder 3" descr="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B79EEB-A995-3244-B50E-B88680A1F773}" type="datetime1">
              <a:rPr lang="en-US" smtClean="0"/>
              <a:t>8/13/26</a:t>
            </a:fld>
            <a:endParaRPr lang="en-US"/>
          </a:p>
        </p:txBody>
      </p:sp>
      <p:sp>
        <p:nvSpPr>
          <p:cNvPr id="5" name="Footer Placeholder 4" descr="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174A | Lecture 12</a:t>
            </a:r>
            <a:endParaRPr lang="en-US"/>
          </a:p>
        </p:txBody>
      </p:sp>
      <p:sp>
        <p:nvSpPr>
          <p:cNvPr id="6" name="Slide Number Placeholder 5" descr="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23</a:t>
            </a:r>
          </a:p>
        </p:txBody>
      </p:sp>
      <p:pic>
        <p:nvPicPr>
          <p:cNvPr id="103" name="Picture 9" descr=" 10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80225" y="2336800"/>
            <a:ext cx="5037138" cy="3773487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104" name="Picture 4" descr=" 10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80225" y="2336800"/>
            <a:ext cx="5037138" cy="377348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94165592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descr="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RANSAC</a:t>
            </a:r>
          </a:p>
        </p:txBody>
      </p:sp>
      <p:pic>
        <p:nvPicPr>
          <p:cNvPr id="7" name="Content Placeholder 6" descr=" 7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074" y="2120102"/>
            <a:ext cx="6082285" cy="4205290"/>
          </a:xfrm>
        </p:spPr>
      </p:pic>
      <p:sp>
        <p:nvSpPr>
          <p:cNvPr id="4" name="Date Placeholder 3" descr="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05E6D6-2720-BA49-AEBB-2347FBB28A42}" type="datetime1">
              <a:rPr lang="en-US" smtClean="0"/>
              <a:t>8/13/26</a:t>
            </a:fld>
            <a:endParaRPr lang="en-US"/>
          </a:p>
        </p:txBody>
      </p:sp>
      <p:sp>
        <p:nvSpPr>
          <p:cNvPr id="5" name="Footer Placeholder 4" descr="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174A | Lecture 12</a:t>
            </a:r>
            <a:endParaRPr lang="en-US"/>
          </a:p>
        </p:txBody>
      </p:sp>
      <p:sp>
        <p:nvSpPr>
          <p:cNvPr id="6" name="Slide Number Placeholder 5" descr="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23</a:t>
            </a:r>
          </a:p>
        </p:txBody>
      </p:sp>
      <p:pic>
        <p:nvPicPr>
          <p:cNvPr id="103" name="Picture 9" descr=" 10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80225" y="2336800"/>
            <a:ext cx="5037138" cy="3773487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104" name="Picture 4" descr=" 10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80225" y="2336800"/>
            <a:ext cx="5037138" cy="377348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9" name="Picture 5" descr=" 109">
            <a:extLst>
              <a:ext uri="{FF2B5EF4-FFF2-40B4-BE49-F238E27FC236}">
                <a16:creationId xmlns:a16="http://schemas.microsoft.com/office/drawing/2014/main" id="{2030E8B1-0037-D741-871A-030BB1DFD5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880225" y="2335212"/>
            <a:ext cx="5037138" cy="37750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83349606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descr="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RANSAC</a:t>
            </a:r>
          </a:p>
        </p:txBody>
      </p:sp>
      <p:pic>
        <p:nvPicPr>
          <p:cNvPr id="7" name="Content Placeholder 6" descr=" 7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074" y="2120102"/>
            <a:ext cx="6082285" cy="4205290"/>
          </a:xfrm>
        </p:spPr>
      </p:pic>
      <p:sp>
        <p:nvSpPr>
          <p:cNvPr id="4" name="Date Placeholder 3" descr="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CC2F05-3681-2244-8960-50785890FE4C}" type="datetime1">
              <a:rPr lang="en-US" smtClean="0"/>
              <a:t>8/13/26</a:t>
            </a:fld>
            <a:endParaRPr lang="en-US"/>
          </a:p>
        </p:txBody>
      </p:sp>
      <p:sp>
        <p:nvSpPr>
          <p:cNvPr id="5" name="Footer Placeholder 4" descr="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174A | Lecture 12</a:t>
            </a:r>
            <a:endParaRPr lang="en-US"/>
          </a:p>
        </p:txBody>
      </p:sp>
      <p:sp>
        <p:nvSpPr>
          <p:cNvPr id="6" name="Slide Number Placeholder 5" descr="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23</a:t>
            </a:r>
          </a:p>
        </p:txBody>
      </p:sp>
      <p:pic>
        <p:nvPicPr>
          <p:cNvPr id="103" name="Picture 9" descr=" 10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80225" y="2336800"/>
            <a:ext cx="5037138" cy="3773487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104" name="Picture 4" descr=" 10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80225" y="2336800"/>
            <a:ext cx="5037138" cy="377348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9" name="Picture 5" descr=" 109">
            <a:extLst>
              <a:ext uri="{FF2B5EF4-FFF2-40B4-BE49-F238E27FC236}">
                <a16:creationId xmlns:a16="http://schemas.microsoft.com/office/drawing/2014/main" id="{2030E8B1-0037-D741-871A-030BB1DFD5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880225" y="2335212"/>
            <a:ext cx="5037138" cy="37750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10" name="Picture 6" descr=" 111">
            <a:extLst>
              <a:ext uri="{FF2B5EF4-FFF2-40B4-BE49-F238E27FC236}">
                <a16:creationId xmlns:a16="http://schemas.microsoft.com/office/drawing/2014/main" id="{A497948D-4818-6E48-8C17-1DDE460DD8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880225" y="2335212"/>
            <a:ext cx="5037138" cy="37750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83377781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descr="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RANSAC</a:t>
            </a:r>
          </a:p>
        </p:txBody>
      </p:sp>
      <p:pic>
        <p:nvPicPr>
          <p:cNvPr id="7" name="Content Placeholder 6" descr=" 7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074" y="2120102"/>
            <a:ext cx="6082285" cy="4205290"/>
          </a:xfrm>
        </p:spPr>
      </p:pic>
      <p:sp>
        <p:nvSpPr>
          <p:cNvPr id="4" name="Date Placeholder 3" descr="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A4A6F8-AF7B-2341-BD35-3F81B747A84F}" type="datetime1">
              <a:rPr lang="en-US" smtClean="0"/>
              <a:t>8/13/26</a:t>
            </a:fld>
            <a:endParaRPr lang="en-US"/>
          </a:p>
        </p:txBody>
      </p:sp>
      <p:sp>
        <p:nvSpPr>
          <p:cNvPr id="5" name="Footer Placeholder 4" descr="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174A | Lecture 12</a:t>
            </a:r>
            <a:endParaRPr lang="en-US"/>
          </a:p>
        </p:txBody>
      </p:sp>
      <p:sp>
        <p:nvSpPr>
          <p:cNvPr id="6" name="Slide Number Placeholder 5" descr="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23</a:t>
            </a:r>
          </a:p>
        </p:txBody>
      </p:sp>
      <p:pic>
        <p:nvPicPr>
          <p:cNvPr id="103" name="Picture 9" descr=" 10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80225" y="2336800"/>
            <a:ext cx="5037138" cy="3773487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104" name="Picture 4" descr=" 10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80225" y="2336800"/>
            <a:ext cx="5037138" cy="377348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9" name="Picture 5" descr=" 109">
            <a:extLst>
              <a:ext uri="{FF2B5EF4-FFF2-40B4-BE49-F238E27FC236}">
                <a16:creationId xmlns:a16="http://schemas.microsoft.com/office/drawing/2014/main" id="{2030E8B1-0037-D741-871A-030BB1DFD5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880225" y="2335212"/>
            <a:ext cx="5037138" cy="37750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10" name="Picture 6" descr=" 111">
            <a:extLst>
              <a:ext uri="{FF2B5EF4-FFF2-40B4-BE49-F238E27FC236}">
                <a16:creationId xmlns:a16="http://schemas.microsoft.com/office/drawing/2014/main" id="{A497948D-4818-6E48-8C17-1DDE460DD8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880225" y="2335212"/>
            <a:ext cx="5037138" cy="37750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11" name="Picture 6" descr=" 112">
            <a:extLst>
              <a:ext uri="{FF2B5EF4-FFF2-40B4-BE49-F238E27FC236}">
                <a16:creationId xmlns:a16="http://schemas.microsoft.com/office/drawing/2014/main" id="{3A02A433-AB29-5F45-A2BC-9733C9CA97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880225" y="2335212"/>
            <a:ext cx="5037138" cy="37750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59056161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descr="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RANSAC</a:t>
            </a:r>
          </a:p>
        </p:txBody>
      </p:sp>
      <p:pic>
        <p:nvPicPr>
          <p:cNvPr id="7" name="Content Placeholder 6" descr=" 7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074" y="2120102"/>
            <a:ext cx="6082285" cy="4205290"/>
          </a:xfrm>
        </p:spPr>
      </p:pic>
      <p:sp>
        <p:nvSpPr>
          <p:cNvPr id="4" name="Date Placeholder 3" descr="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7C7411-D7C3-4A4F-AD79-C4907D6D8E3D}" type="datetime1">
              <a:rPr lang="en-US" smtClean="0"/>
              <a:t>8/13/26</a:t>
            </a:fld>
            <a:endParaRPr lang="en-US"/>
          </a:p>
        </p:txBody>
      </p:sp>
      <p:sp>
        <p:nvSpPr>
          <p:cNvPr id="5" name="Footer Placeholder 4" descr="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174A | Lecture 12</a:t>
            </a:r>
            <a:endParaRPr lang="en-US"/>
          </a:p>
        </p:txBody>
      </p:sp>
      <p:sp>
        <p:nvSpPr>
          <p:cNvPr id="6" name="Slide Number Placeholder 5" descr="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23</a:t>
            </a:r>
          </a:p>
        </p:txBody>
      </p:sp>
      <p:pic>
        <p:nvPicPr>
          <p:cNvPr id="103" name="Picture 9" descr=" 10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80225" y="2336800"/>
            <a:ext cx="5037138" cy="3773487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104" name="Picture 4" descr=" 10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80225" y="2336800"/>
            <a:ext cx="5037138" cy="377348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9" name="Picture 5" descr=" 109">
            <a:extLst>
              <a:ext uri="{FF2B5EF4-FFF2-40B4-BE49-F238E27FC236}">
                <a16:creationId xmlns:a16="http://schemas.microsoft.com/office/drawing/2014/main" id="{2030E8B1-0037-D741-871A-030BB1DFD5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880225" y="2335212"/>
            <a:ext cx="5037138" cy="37750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10" name="Picture 6" descr=" 111">
            <a:extLst>
              <a:ext uri="{FF2B5EF4-FFF2-40B4-BE49-F238E27FC236}">
                <a16:creationId xmlns:a16="http://schemas.microsoft.com/office/drawing/2014/main" id="{A497948D-4818-6E48-8C17-1DDE460DD8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880225" y="2335212"/>
            <a:ext cx="5037138" cy="37750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11" name="Picture 6" descr=" 112">
            <a:extLst>
              <a:ext uri="{FF2B5EF4-FFF2-40B4-BE49-F238E27FC236}">
                <a16:creationId xmlns:a16="http://schemas.microsoft.com/office/drawing/2014/main" id="{3A02A433-AB29-5F45-A2BC-9733C9CA97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880225" y="2335212"/>
            <a:ext cx="5037138" cy="37750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12" name="Picture 6" descr=" 113">
            <a:extLst>
              <a:ext uri="{FF2B5EF4-FFF2-40B4-BE49-F238E27FC236}">
                <a16:creationId xmlns:a16="http://schemas.microsoft.com/office/drawing/2014/main" id="{C13E1958-8A33-784D-ACF0-099B4986E7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880225" y="2335211"/>
            <a:ext cx="5037138" cy="37750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40167719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descr="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RANSAC</a:t>
            </a:r>
          </a:p>
        </p:txBody>
      </p:sp>
      <p:pic>
        <p:nvPicPr>
          <p:cNvPr id="7" name="Content Placeholder 6" descr=" 7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074" y="2120102"/>
            <a:ext cx="6082285" cy="4205290"/>
          </a:xfrm>
        </p:spPr>
      </p:pic>
      <p:sp>
        <p:nvSpPr>
          <p:cNvPr id="4" name="Date Placeholder 3" descr="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BFD9A2-56BB-3748-8E1A-C977C4C73F5F}" type="datetime1">
              <a:rPr lang="en-US" smtClean="0"/>
              <a:t>8/13/26</a:t>
            </a:fld>
            <a:endParaRPr lang="en-US"/>
          </a:p>
        </p:txBody>
      </p:sp>
      <p:sp>
        <p:nvSpPr>
          <p:cNvPr id="5" name="Footer Placeholder 4" descr="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174A | Lecture 12</a:t>
            </a:r>
            <a:endParaRPr lang="en-US"/>
          </a:p>
        </p:txBody>
      </p:sp>
      <p:sp>
        <p:nvSpPr>
          <p:cNvPr id="6" name="Slide Number Placeholder 5" descr="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23</a:t>
            </a:r>
          </a:p>
        </p:txBody>
      </p:sp>
      <p:pic>
        <p:nvPicPr>
          <p:cNvPr id="103" name="Picture 9" descr=" 10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80225" y="2336800"/>
            <a:ext cx="5037138" cy="3773487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104" name="Picture 4" descr=" 10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80225" y="2336800"/>
            <a:ext cx="5037138" cy="377348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9" name="Picture 5" descr=" 109">
            <a:extLst>
              <a:ext uri="{FF2B5EF4-FFF2-40B4-BE49-F238E27FC236}">
                <a16:creationId xmlns:a16="http://schemas.microsoft.com/office/drawing/2014/main" id="{2030E8B1-0037-D741-871A-030BB1DFD5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880225" y="2335212"/>
            <a:ext cx="5037138" cy="37750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10" name="Picture 6" descr=" 111">
            <a:extLst>
              <a:ext uri="{FF2B5EF4-FFF2-40B4-BE49-F238E27FC236}">
                <a16:creationId xmlns:a16="http://schemas.microsoft.com/office/drawing/2014/main" id="{A497948D-4818-6E48-8C17-1DDE460DD8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880225" y="2335212"/>
            <a:ext cx="5037138" cy="37750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11" name="Picture 6" descr=" 112">
            <a:extLst>
              <a:ext uri="{FF2B5EF4-FFF2-40B4-BE49-F238E27FC236}">
                <a16:creationId xmlns:a16="http://schemas.microsoft.com/office/drawing/2014/main" id="{3A02A433-AB29-5F45-A2BC-9733C9CA97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880225" y="2335212"/>
            <a:ext cx="5037138" cy="37750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12" name="Picture 6" descr=" 113">
            <a:extLst>
              <a:ext uri="{FF2B5EF4-FFF2-40B4-BE49-F238E27FC236}">
                <a16:creationId xmlns:a16="http://schemas.microsoft.com/office/drawing/2014/main" id="{C13E1958-8A33-784D-ACF0-099B4986E7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880225" y="2335211"/>
            <a:ext cx="5037138" cy="37750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13" name="Picture 6" descr=" 115">
            <a:extLst>
              <a:ext uri="{FF2B5EF4-FFF2-40B4-BE49-F238E27FC236}">
                <a16:creationId xmlns:a16="http://schemas.microsoft.com/office/drawing/2014/main" id="{ACBC8455-124B-1847-BFCF-BACFF0ED28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880225" y="2335210"/>
            <a:ext cx="5037138" cy="37750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32289560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descr="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RANSAC</a:t>
            </a:r>
          </a:p>
        </p:txBody>
      </p:sp>
      <p:pic>
        <p:nvPicPr>
          <p:cNvPr id="7" name="Content Placeholder 6" descr=" 7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074" y="2120102"/>
            <a:ext cx="6082285" cy="4205290"/>
          </a:xfrm>
        </p:spPr>
      </p:pic>
      <p:sp>
        <p:nvSpPr>
          <p:cNvPr id="4" name="Date Placeholder 3" descr="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B422AC-866C-E347-B055-98256024D43D}" type="datetime1">
              <a:rPr lang="en-US" smtClean="0"/>
              <a:t>8/13/26</a:t>
            </a:fld>
            <a:endParaRPr lang="en-US"/>
          </a:p>
        </p:txBody>
      </p:sp>
      <p:sp>
        <p:nvSpPr>
          <p:cNvPr id="5" name="Footer Placeholder 4" descr="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174A | Lecture 12</a:t>
            </a:r>
            <a:endParaRPr lang="en-US"/>
          </a:p>
        </p:txBody>
      </p:sp>
      <p:sp>
        <p:nvSpPr>
          <p:cNvPr id="6" name="Slide Number Placeholder 5" descr="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23</a:t>
            </a:r>
          </a:p>
        </p:txBody>
      </p:sp>
      <p:pic>
        <p:nvPicPr>
          <p:cNvPr id="103" name="Picture 9" descr=" 10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80225" y="2336800"/>
            <a:ext cx="5037138" cy="3773487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104" name="Picture 4" descr=" 10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80225" y="2336800"/>
            <a:ext cx="5037138" cy="377348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9" name="Picture 5" descr=" 109">
            <a:extLst>
              <a:ext uri="{FF2B5EF4-FFF2-40B4-BE49-F238E27FC236}">
                <a16:creationId xmlns:a16="http://schemas.microsoft.com/office/drawing/2014/main" id="{2030E8B1-0037-D741-871A-030BB1DFD5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880225" y="2335212"/>
            <a:ext cx="5037138" cy="37750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10" name="Picture 6" descr=" 111">
            <a:extLst>
              <a:ext uri="{FF2B5EF4-FFF2-40B4-BE49-F238E27FC236}">
                <a16:creationId xmlns:a16="http://schemas.microsoft.com/office/drawing/2014/main" id="{A497948D-4818-6E48-8C17-1DDE460DD8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880225" y="2335212"/>
            <a:ext cx="5037138" cy="37750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11" name="Picture 6" descr=" 112">
            <a:extLst>
              <a:ext uri="{FF2B5EF4-FFF2-40B4-BE49-F238E27FC236}">
                <a16:creationId xmlns:a16="http://schemas.microsoft.com/office/drawing/2014/main" id="{3A02A433-AB29-5F45-A2BC-9733C9CA97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880225" y="2335212"/>
            <a:ext cx="5037138" cy="37750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12" name="Picture 6" descr=" 113">
            <a:extLst>
              <a:ext uri="{FF2B5EF4-FFF2-40B4-BE49-F238E27FC236}">
                <a16:creationId xmlns:a16="http://schemas.microsoft.com/office/drawing/2014/main" id="{C13E1958-8A33-784D-ACF0-099B4986E7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880225" y="2335211"/>
            <a:ext cx="5037138" cy="37750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13" name="Picture 6" descr=" 115">
            <a:extLst>
              <a:ext uri="{FF2B5EF4-FFF2-40B4-BE49-F238E27FC236}">
                <a16:creationId xmlns:a16="http://schemas.microsoft.com/office/drawing/2014/main" id="{ACBC8455-124B-1847-BFCF-BACFF0ED28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880225" y="2335210"/>
            <a:ext cx="5037138" cy="37750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14" name="Picture 6" descr=" 116">
            <a:extLst>
              <a:ext uri="{FF2B5EF4-FFF2-40B4-BE49-F238E27FC236}">
                <a16:creationId xmlns:a16="http://schemas.microsoft.com/office/drawing/2014/main" id="{3E904036-07F8-F04D-9A0A-301390B216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6884211" y="2336800"/>
            <a:ext cx="5037138" cy="37750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57508717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descr="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RANSAC</a:t>
            </a:r>
          </a:p>
        </p:txBody>
      </p:sp>
      <p:pic>
        <p:nvPicPr>
          <p:cNvPr id="7" name="Content Placeholder 6" descr=" 7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074" y="2120102"/>
            <a:ext cx="6082285" cy="4205290"/>
          </a:xfrm>
        </p:spPr>
      </p:pic>
      <p:sp>
        <p:nvSpPr>
          <p:cNvPr id="4" name="Date Placeholder 3" descr="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61EF99-FAB9-1A45-B924-CA5F7A3AEB10}" type="datetime1">
              <a:rPr lang="en-US" smtClean="0"/>
              <a:t>8/13/26</a:t>
            </a:fld>
            <a:endParaRPr lang="en-US"/>
          </a:p>
        </p:txBody>
      </p:sp>
      <p:sp>
        <p:nvSpPr>
          <p:cNvPr id="5" name="Footer Placeholder 4" descr="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174A | Lecture 12</a:t>
            </a:r>
            <a:endParaRPr lang="en-US"/>
          </a:p>
        </p:txBody>
      </p:sp>
      <p:sp>
        <p:nvSpPr>
          <p:cNvPr id="6" name="Slide Number Placeholder 5" descr="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23</a:t>
            </a:r>
          </a:p>
        </p:txBody>
      </p:sp>
      <p:pic>
        <p:nvPicPr>
          <p:cNvPr id="103" name="Picture 9" descr=" 10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80225" y="2336800"/>
            <a:ext cx="5037138" cy="3773487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104" name="Picture 4" descr=" 10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80225" y="2336800"/>
            <a:ext cx="5037138" cy="377348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9" name="Picture 5" descr=" 109">
            <a:extLst>
              <a:ext uri="{FF2B5EF4-FFF2-40B4-BE49-F238E27FC236}">
                <a16:creationId xmlns:a16="http://schemas.microsoft.com/office/drawing/2014/main" id="{2030E8B1-0037-D741-871A-030BB1DFD5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880225" y="2335212"/>
            <a:ext cx="5037138" cy="37750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10" name="Picture 6" descr=" 111">
            <a:extLst>
              <a:ext uri="{FF2B5EF4-FFF2-40B4-BE49-F238E27FC236}">
                <a16:creationId xmlns:a16="http://schemas.microsoft.com/office/drawing/2014/main" id="{A497948D-4818-6E48-8C17-1DDE460DD8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880225" y="2335212"/>
            <a:ext cx="5037138" cy="37750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11" name="Picture 6" descr=" 112">
            <a:extLst>
              <a:ext uri="{FF2B5EF4-FFF2-40B4-BE49-F238E27FC236}">
                <a16:creationId xmlns:a16="http://schemas.microsoft.com/office/drawing/2014/main" id="{3A02A433-AB29-5F45-A2BC-9733C9CA97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880225" y="2335212"/>
            <a:ext cx="5037138" cy="37750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12" name="Picture 6" descr=" 113">
            <a:extLst>
              <a:ext uri="{FF2B5EF4-FFF2-40B4-BE49-F238E27FC236}">
                <a16:creationId xmlns:a16="http://schemas.microsoft.com/office/drawing/2014/main" id="{C13E1958-8A33-784D-ACF0-099B4986E7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880225" y="2335211"/>
            <a:ext cx="5037138" cy="37750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13" name="Picture 6" descr=" 115">
            <a:extLst>
              <a:ext uri="{FF2B5EF4-FFF2-40B4-BE49-F238E27FC236}">
                <a16:creationId xmlns:a16="http://schemas.microsoft.com/office/drawing/2014/main" id="{ACBC8455-124B-1847-BFCF-BACFF0ED28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880225" y="2335210"/>
            <a:ext cx="5037138" cy="37750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14" name="Picture 6" descr=" 116">
            <a:extLst>
              <a:ext uri="{FF2B5EF4-FFF2-40B4-BE49-F238E27FC236}">
                <a16:creationId xmlns:a16="http://schemas.microsoft.com/office/drawing/2014/main" id="{3E904036-07F8-F04D-9A0A-301390B216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6884211" y="2336800"/>
            <a:ext cx="5037138" cy="37750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15" name="Picture 6" descr=" 118">
            <a:extLst>
              <a:ext uri="{FF2B5EF4-FFF2-40B4-BE49-F238E27FC236}">
                <a16:creationId xmlns:a16="http://schemas.microsoft.com/office/drawing/2014/main" id="{A85F7726-AB47-C445-A287-2E9A3E22F6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6888197" y="2335210"/>
            <a:ext cx="5037138" cy="37750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92450380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RANSAC iterations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/>
                  <a:t>In principle, one would need to check all possible combinations of 2 points in dataset</a:t>
                </a:r>
              </a:p>
              <a:p>
                <a:r>
                  <a:rPr lang="en-US"/>
                  <a:t>If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en-US" b="0" i="1" smtClean="0">
                            <a:latin typeface="Cambria Math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charset="0"/>
                          </a:rPr>
                          <m:t>𝑆</m:t>
                        </m:r>
                      </m:e>
                    </m:d>
                    <m:r>
                      <a:rPr lang="en-US" b="0" i="1" smtClean="0">
                        <a:latin typeface="Cambria Math" charset="0"/>
                      </a:rPr>
                      <m:t>=</m:t>
                    </m:r>
                    <m:r>
                      <a:rPr lang="en-US" b="0" i="1" smtClean="0">
                        <a:latin typeface="Cambria Math" charset="0"/>
                      </a:rPr>
                      <m:t>𝑁</m:t>
                    </m:r>
                  </m:oMath>
                </a14:m>
                <a:r>
                  <a:rPr lang="en-US"/>
                  <a:t>, number of combinations is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b="0" i="1" smtClean="0">
                            <a:latin typeface="Cambria Math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charset="0"/>
                          </a:rPr>
                          <m:t>𝑁</m:t>
                        </m:r>
                        <m:d>
                          <m:dPr>
                            <m:ctrlPr>
                              <a:rPr lang="en-US" b="0" i="1" smtClean="0">
                                <a:latin typeface="Cambria Math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charset="0"/>
                              </a:rPr>
                              <m:t>𝑁</m:t>
                            </m:r>
                            <m:r>
                              <a:rPr lang="en-US" b="0" i="1" smtClean="0">
                                <a:latin typeface="Cambria Math" charset="0"/>
                              </a:rPr>
                              <m:t>−1</m:t>
                            </m:r>
                          </m:e>
                        </m:d>
                      </m:num>
                      <m:den>
                        <m:r>
                          <a:rPr lang="en-US" b="0" i="1" smtClean="0">
                            <a:latin typeface="Cambria Math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en-US"/>
                  <a:t>  </a:t>
                </a:r>
                <a:r>
                  <a:rPr lang="en-US">
                    <a:sym typeface="Wingdings" pitchFamily="2" charset="2"/>
                  </a:rPr>
                  <a:t> </a:t>
                </a:r>
                <a:r>
                  <a:rPr lang="en-US"/>
                  <a:t>too many</a:t>
                </a:r>
              </a:p>
              <a:p>
                <a:r>
                  <a:rPr lang="en-US"/>
                  <a:t>However, if we have a rough estimate of the percentage of inliers, we do not need to check all combinations</a:t>
                </a:r>
                <a:r>
                  <a:rPr lang="is-IS"/>
                  <a:t>…</a:t>
                </a:r>
                <a:endParaRPr lang="en-US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1043" t="-2381" r="-40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D96BA-CA58-7240-A13A-C9E4B76B58DB}" type="datetime1">
              <a:rPr lang="en-US" smtClean="0"/>
              <a:t>8/13/26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174A | Lecture 12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31</a:t>
            </a:r>
          </a:p>
        </p:txBody>
      </p:sp>
    </p:spTree>
    <p:extLst>
      <p:ext uri="{BB962C8B-B14F-4D97-AF65-F5344CB8AC3E}">
        <p14:creationId xmlns:p14="http://schemas.microsoft.com/office/powerpoint/2010/main" val="89502224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RANSAC iterations: statistical characterization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8200" y="1825624"/>
                <a:ext cx="10909300" cy="4716465"/>
              </a:xfrm>
            </p:spPr>
            <p:txBody>
              <a:bodyPr>
                <a:normAutofit/>
              </a:bodyPr>
              <a:lstStyle/>
              <a:p>
                <a:r>
                  <a:rPr lang="en-US" dirty="0"/>
                  <a:t>Let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charset="0"/>
                      </a:rPr>
                      <m:t>𝑤</m:t>
                    </m:r>
                  </m:oMath>
                </a14:m>
                <a:r>
                  <a:rPr lang="en-US" i="1" dirty="0"/>
                  <a:t> </a:t>
                </a:r>
                <a:r>
                  <a:rPr lang="en-US" dirty="0"/>
                  <a:t>be the percentage of inliers in the dataset, i.e.,</a:t>
                </a:r>
              </a:p>
              <a:p>
                <a:endParaRPr lang="en-US" dirty="0"/>
              </a:p>
              <a:p>
                <a:endParaRPr lang="en-US" dirty="0"/>
              </a:p>
              <a:p>
                <a:r>
                  <a:rPr lang="en-US" dirty="0"/>
                  <a:t>Let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charset="0"/>
                      </a:rPr>
                      <m:t>𝑝</m:t>
                    </m:r>
                  </m:oMath>
                </a14:m>
                <a:r>
                  <a:rPr lang="en-US" dirty="0"/>
                  <a:t> be the desired probability of finding a set of points free of outliers (typically,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charset="0"/>
                      </a:rPr>
                      <m:t>𝑝</m:t>
                    </m:r>
                    <m:r>
                      <a:rPr lang="en-US" b="0" i="1" smtClean="0">
                        <a:latin typeface="Cambria Math" charset="0"/>
                      </a:rPr>
                      <m:t>=0.99</m:t>
                    </m:r>
                  </m:oMath>
                </a14:m>
                <a:r>
                  <a:rPr lang="en-US" dirty="0"/>
                  <a:t>)</a:t>
                </a:r>
              </a:p>
              <a:p>
                <a:r>
                  <a:rPr lang="en-US" dirty="0"/>
                  <a:t>Assumption: 2 points chosen for line estimation are selected independently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b="0" i="1" smtClean="0">
                        <a:latin typeface="Cambria Math" charset="0"/>
                      </a:rPr>
                      <m:t>𝑃</m:t>
                    </m:r>
                    <m:d>
                      <m:dPr>
                        <m:ctrlPr>
                          <a:rPr lang="en-US" b="0" i="0" smtClean="0">
                            <a:latin typeface="Cambria Math" charset="0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charset="0"/>
                          </a:rPr>
                          <m:t>both</m:t>
                        </m:r>
                        <m:r>
                          <a:rPr lang="en-US" b="0" i="0" smtClean="0">
                            <a:latin typeface="Cambria Math" charset="0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charset="0"/>
                          </a:rPr>
                          <m:t>points</m:t>
                        </m:r>
                        <m:r>
                          <a:rPr lang="en-US" b="0" i="0" smtClean="0">
                            <a:latin typeface="Cambria Math" charset="0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charset="0"/>
                          </a:rPr>
                          <m:t>selected</m:t>
                        </m:r>
                        <m:r>
                          <a:rPr lang="en-US" b="0" i="0" smtClean="0">
                            <a:latin typeface="Cambria Math" charset="0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charset="0"/>
                          </a:rPr>
                          <m:t>are</m:t>
                        </m:r>
                        <m:r>
                          <a:rPr lang="en-US" b="0" i="0" smtClean="0">
                            <a:latin typeface="Cambria Math" charset="0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charset="0"/>
                          </a:rPr>
                          <m:t>inliers</m:t>
                        </m:r>
                      </m:e>
                    </m:d>
                    <m:r>
                      <a:rPr lang="en-US" b="0" i="0" smtClean="0">
                        <a:latin typeface="Cambria Math" charset="0"/>
                      </a:rPr>
                      <m:t>=</m:t>
                    </m:r>
                    <m:sSup>
                      <m:sSupPr>
                        <m:ctrlPr>
                          <a:rPr lang="en-US" b="0" i="1" smtClean="0">
                            <a:latin typeface="Cambria Math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charset="0"/>
                          </a:rPr>
                          <m:t>𝑤</m:t>
                        </m:r>
                      </m:e>
                      <m:sup>
                        <m:r>
                          <a:rPr lang="en-US" b="0" i="0" smtClean="0">
                            <a:latin typeface="Cambria Math" charset="0"/>
                          </a:rPr>
                          <m:t>2</m:t>
                        </m:r>
                      </m:sup>
                    </m:sSup>
                  </m:oMath>
                </a14:m>
                <a:endParaRPr lang="en-US" dirty="0"/>
              </a:p>
              <a:p>
                <a:pPr lvl="1"/>
                <a14:m>
                  <m:oMath xmlns:m="http://schemas.openxmlformats.org/officeDocument/2006/math">
                    <m:r>
                      <a:rPr lang="en-US" i="1">
                        <a:latin typeface="Cambria Math" charset="0"/>
                      </a:rPr>
                      <m:t>𝑃</m:t>
                    </m:r>
                    <m:d>
                      <m:dPr>
                        <m:ctrlPr>
                          <a:rPr lang="en-US" b="0" i="0" smtClean="0">
                            <a:latin typeface="Cambria Math" charset="0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charset="0"/>
                          </a:rPr>
                          <m:t>at</m:t>
                        </m:r>
                        <m:r>
                          <a:rPr lang="en-US" b="0" i="0" smtClean="0">
                            <a:latin typeface="Cambria Math" charset="0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charset="0"/>
                          </a:rPr>
                          <m:t>least</m:t>
                        </m:r>
                        <m:r>
                          <a:rPr lang="en-US" b="0" i="0" smtClean="0">
                            <a:latin typeface="Cambria Math" charset="0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charset="0"/>
                          </a:rPr>
                          <m:t>one</m:t>
                        </m:r>
                        <m:r>
                          <a:rPr lang="en-US" b="0" i="0" smtClean="0">
                            <a:latin typeface="Cambria Math" charset="0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charset="0"/>
                          </a:rPr>
                          <m:t>of</m:t>
                        </m:r>
                        <m:r>
                          <a:rPr lang="en-US" b="0" i="0" smtClean="0">
                            <a:latin typeface="Cambria Math" charset="0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charset="0"/>
                          </a:rPr>
                          <m:t>the</m:t>
                        </m:r>
                        <m:r>
                          <a:rPr lang="en-US" b="0" i="0" smtClean="0">
                            <a:latin typeface="Cambria Math" charset="0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charset="0"/>
                          </a:rPr>
                          <m:t>selected</m:t>
                        </m:r>
                        <m:r>
                          <a:rPr lang="en-US" b="0" i="0" smtClean="0">
                            <a:latin typeface="Cambria Math" charset="0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charset="0"/>
                          </a:rPr>
                          <m:t>points</m:t>
                        </m:r>
                        <m:r>
                          <a:rPr lang="en-US" b="0" i="0" smtClean="0">
                            <a:latin typeface="Cambria Math" charset="0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charset="0"/>
                          </a:rPr>
                          <m:t>is</m:t>
                        </m:r>
                        <m:r>
                          <a:rPr lang="en-US" b="0" i="0" smtClean="0">
                            <a:latin typeface="Cambria Math" charset="0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charset="0"/>
                          </a:rPr>
                          <m:t>an</m:t>
                        </m:r>
                        <m:r>
                          <a:rPr lang="en-US" b="0" i="0" smtClean="0">
                            <a:latin typeface="Cambria Math" charset="0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charset="0"/>
                          </a:rPr>
                          <m:t>outlier</m:t>
                        </m:r>
                      </m:e>
                    </m:d>
                    <m:r>
                      <a:rPr lang="en-US" b="0" i="1" smtClean="0">
                        <a:latin typeface="Cambria Math" charset="0"/>
                      </a:rPr>
                      <m:t>=1−</m:t>
                    </m:r>
                    <m:sSup>
                      <m:sSupPr>
                        <m:ctrlPr>
                          <a:rPr lang="en-US" b="0" i="1" smtClean="0">
                            <a:latin typeface="Cambria Math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charset="0"/>
                          </a:rPr>
                          <m:t>𝑤</m:t>
                        </m:r>
                      </m:e>
                      <m:sup>
                        <m:r>
                          <a:rPr lang="en-US" b="0" i="1" smtClean="0">
                            <a:latin typeface="Cambria Math" charset="0"/>
                          </a:rPr>
                          <m:t>2</m:t>
                        </m:r>
                      </m:sup>
                    </m:sSup>
                  </m:oMath>
                </a14:m>
                <a:endParaRPr lang="en-US" dirty="0"/>
              </a:p>
              <a:p>
                <a:pPr lvl="1"/>
                <a14:m>
                  <m:oMath xmlns:m="http://schemas.openxmlformats.org/officeDocument/2006/math">
                    <m:r>
                      <a:rPr lang="en-US" i="1">
                        <a:latin typeface="Cambria Math" charset="0"/>
                      </a:rPr>
                      <m:t>𝑃</m:t>
                    </m:r>
                    <m:d>
                      <m:dPr>
                        <m:ctrlPr>
                          <a:rPr lang="en-US" b="0" i="0" smtClean="0">
                            <a:latin typeface="Cambria Math" charset="0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charset="0"/>
                          </a:rPr>
                          <m:t>RANSAC</m:t>
                        </m:r>
                        <m:r>
                          <a:rPr lang="en-US" b="0" i="0" smtClean="0">
                            <a:latin typeface="Cambria Math" charset="0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charset="0"/>
                          </a:rPr>
                          <m:t>nevers</m:t>
                        </m:r>
                        <m:r>
                          <a:rPr lang="en-US" b="0" i="0" smtClean="0">
                            <a:latin typeface="Cambria Math" charset="0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charset="0"/>
                          </a:rPr>
                          <m:t>selects</m:t>
                        </m:r>
                        <m:r>
                          <a:rPr lang="en-US" b="0" i="0" smtClean="0">
                            <a:latin typeface="Cambria Math" charset="0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charset="0"/>
                          </a:rPr>
                          <m:t>two</m:t>
                        </m:r>
                        <m:r>
                          <a:rPr lang="en-US" b="0" i="0" smtClean="0">
                            <a:latin typeface="Cambria Math" charset="0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charset="0"/>
                          </a:rPr>
                          <m:t>points</m:t>
                        </m:r>
                        <m:r>
                          <a:rPr lang="en-US" b="0" i="0" smtClean="0">
                            <a:latin typeface="Cambria Math" charset="0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charset="0"/>
                          </a:rPr>
                          <m:t>that</m:t>
                        </m:r>
                        <m:r>
                          <a:rPr lang="en-US" b="0" i="0" smtClean="0">
                            <a:latin typeface="Cambria Math" charset="0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charset="0"/>
                          </a:rPr>
                          <m:t>are</m:t>
                        </m:r>
                        <m:r>
                          <a:rPr lang="en-US" b="0" i="0" smtClean="0">
                            <a:latin typeface="Cambria Math" charset="0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charset="0"/>
                          </a:rPr>
                          <m:t>both</m:t>
                        </m:r>
                        <m:r>
                          <a:rPr lang="en-US" b="0" i="0" smtClean="0">
                            <a:latin typeface="Cambria Math" charset="0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charset="0"/>
                          </a:rPr>
                          <m:t>inliers</m:t>
                        </m:r>
                      </m:e>
                    </m:d>
                    <m:r>
                      <a:rPr lang="en-US" b="0" i="1" smtClean="0">
                        <a:latin typeface="Cambria Math" charset="0"/>
                      </a:rPr>
                      <m:t>=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b="0" i="1" smtClean="0">
                                <a:latin typeface="Cambria Math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charset="0"/>
                              </a:rPr>
                              <m:t>1−</m:t>
                            </m:r>
                            <m:sSup>
                              <m:sSupPr>
                                <m:ctrlPr>
                                  <a:rPr lang="en-US" b="0" i="1" smtClean="0">
                                    <a:latin typeface="Cambria Math" charset="0"/>
                                  </a:rPr>
                                </m:ctrlPr>
                              </m:sSupPr>
                              <m:e>
                                <m:r>
                                  <a:rPr lang="en-US" b="0" i="1" smtClean="0">
                                    <a:latin typeface="Cambria Math" charset="0"/>
                                  </a:rPr>
                                  <m:t>𝑤</m:t>
                                </m:r>
                              </m:e>
                              <m:sup>
                                <m:r>
                                  <a:rPr lang="en-US" b="0" i="1" smtClean="0">
                                    <a:latin typeface="Cambria Math" charset="0"/>
                                  </a:rPr>
                                  <m:t>2</m:t>
                                </m:r>
                              </m:sup>
                            </m:sSup>
                          </m:e>
                        </m:d>
                      </m:e>
                      <m:sup>
                        <m:r>
                          <a:rPr lang="en-US" b="0" i="1" smtClean="0">
                            <a:latin typeface="Cambria Math" charset="0"/>
                          </a:rPr>
                          <m:t>𝑘</m:t>
                        </m:r>
                      </m:sup>
                    </m:sSup>
                  </m:oMath>
                </a14:m>
                <a:endParaRPr lang="en-US" dirty="0"/>
              </a:p>
              <a:p>
                <a:pPr lvl="1"/>
                <a:endParaRPr lang="en-US" dirty="0"/>
              </a:p>
              <a:p>
                <a:pPr lvl="1"/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825624"/>
                <a:ext cx="10909300" cy="4716465"/>
              </a:xfrm>
              <a:blipFill>
                <a:blip r:embed="rId3"/>
                <a:stretch>
                  <a:fillRect l="-1006" t="-219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A14931-D3A4-BE48-A75D-AAE1E87FC3B6}" type="datetime1">
              <a:rPr lang="en-US" smtClean="0"/>
              <a:t>8/13/26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174A | Lecture 12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32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35500" y="2445340"/>
            <a:ext cx="2997200" cy="6534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181211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RANSAC iterations: statistical characterization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/>
                  <a:t>Then minimum number of iterations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b="0" i="1" smtClean="0">
                            <a:latin typeface="Cambria Math" charset="0"/>
                          </a:rPr>
                        </m:ctrlPr>
                      </m:accPr>
                      <m:e>
                        <m:r>
                          <a:rPr lang="en-US" b="0" i="1" smtClean="0">
                            <a:latin typeface="Cambria Math" charset="0"/>
                          </a:rPr>
                          <m:t>𝑘</m:t>
                        </m:r>
                      </m:e>
                    </m:acc>
                  </m:oMath>
                </a14:m>
                <a:r>
                  <a:rPr lang="en-US"/>
                  <a:t> to find an outlier-free set with probability at least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charset="0"/>
                      </a:rPr>
                      <m:t>𝑝</m:t>
                    </m:r>
                  </m:oMath>
                </a14:m>
                <a:r>
                  <a:rPr lang="en-US"/>
                  <a:t> is:</a:t>
                </a:r>
              </a:p>
              <a:p>
                <a:endParaRPr lang="en-US"/>
              </a:p>
              <a:p>
                <a:endParaRPr lang="en-US"/>
              </a:p>
              <a:p>
                <a:r>
                  <a:rPr lang="en-US"/>
                  <a:t>Thus if we know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charset="0"/>
                      </a:rPr>
                      <m:t>𝑤</m:t>
                    </m:r>
                  </m:oMath>
                </a14:m>
                <a:r>
                  <a:rPr lang="en-US" i="1"/>
                  <a:t> </a:t>
                </a:r>
                <a:r>
                  <a:rPr lang="en-US"/>
                  <a:t>(at least approximately), after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i="1">
                            <a:latin typeface="Cambria Math" charset="0"/>
                          </a:rPr>
                        </m:ctrlPr>
                      </m:accPr>
                      <m:e>
                        <m:r>
                          <a:rPr lang="en-US" i="1">
                            <a:latin typeface="Cambria Math" charset="0"/>
                          </a:rPr>
                          <m:t>𝑘</m:t>
                        </m:r>
                      </m:e>
                    </m:acc>
                  </m:oMath>
                </a14:m>
                <a:r>
                  <a:rPr lang="en-US"/>
                  <a:t> iterations RANSAC will find a set free of outliers with probability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charset="0"/>
                      </a:rPr>
                      <m:t>𝑝</m:t>
                    </m:r>
                  </m:oMath>
                </a14:m>
                <a:endParaRPr lang="en-US" i="1"/>
              </a:p>
              <a:p>
                <a:r>
                  <a:rPr lang="en-US"/>
                  <a:t>Note:</a:t>
                </a:r>
              </a:p>
              <a:p>
                <a:pPr lvl="1"/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i="1">
                            <a:latin typeface="Cambria Math" charset="0"/>
                          </a:rPr>
                        </m:ctrlPr>
                      </m:accPr>
                      <m:e>
                        <m:r>
                          <a:rPr lang="en-US" i="1">
                            <a:latin typeface="Cambria Math" charset="0"/>
                          </a:rPr>
                          <m:t>𝑘</m:t>
                        </m:r>
                      </m:e>
                    </m:acc>
                  </m:oMath>
                </a14:m>
                <a:r>
                  <a:rPr lang="en-US"/>
                  <a:t> depends only on 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charset="0"/>
                      </a:rPr>
                      <m:t>𝑤</m:t>
                    </m:r>
                  </m:oMath>
                </a14:m>
                <a:r>
                  <a:rPr lang="en-US"/>
                  <a:t>, not on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charset="0"/>
                      </a:rPr>
                      <m:t>𝑁</m:t>
                    </m:r>
                  </m:oMath>
                </a14:m>
                <a:r>
                  <a:rPr lang="en-US"/>
                  <a:t>!</a:t>
                </a:r>
              </a:p>
              <a:p>
                <a:pPr lvl="1"/>
                <a:r>
                  <a:rPr lang="en-US"/>
                  <a:t>More advanced versions of RANSAC estimate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charset="0"/>
                      </a:rPr>
                      <m:t>𝑤</m:t>
                    </m:r>
                  </m:oMath>
                </a14:m>
                <a:r>
                  <a:rPr lang="en-US"/>
                  <a:t> adaptively </a:t>
                </a:r>
              </a:p>
              <a:p>
                <a:endParaRPr lang="en-US" i="1"/>
              </a:p>
              <a:p>
                <a:endParaRPr lang="en-US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1043" t="-224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918CED-06F7-8247-B138-0E9C4B6E3016}" type="datetime1">
              <a:rPr lang="en-US" smtClean="0"/>
              <a:t>8/13/26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174A | Lecture 12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33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64416" y="2820854"/>
            <a:ext cx="5863167" cy="8663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023265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0EFCA8-1F47-92CA-E13F-30BECC10DD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Semantic information extraction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24F1DB-A345-4C5A-4ABA-A04EC21967E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>
                <a:solidFill>
                  <a:srgbClr val="C00000"/>
                </a:solidFill>
                <a:cs typeface="Arial"/>
              </a:rPr>
              <a:t>Semantic information</a:t>
            </a:r>
            <a:r>
              <a:rPr lang="en-US">
                <a:solidFill>
                  <a:srgbClr val="000000"/>
                </a:solidFill>
                <a:cs typeface="Arial"/>
              </a:rPr>
              <a:t>: </a:t>
            </a:r>
            <a:r>
              <a:rPr lang="en-US" i="1">
                <a:solidFill>
                  <a:srgbClr val="000000"/>
                </a:solidFill>
                <a:cs typeface="Arial"/>
              </a:rPr>
              <a:t>higher-level </a:t>
            </a:r>
            <a:r>
              <a:rPr lang="en-US">
                <a:solidFill>
                  <a:srgbClr val="000000"/>
                </a:solidFill>
                <a:cs typeface="Arial"/>
              </a:rPr>
              <a:t>scene information in sensor data (e.g., images) like objects, their locations, and relationships</a:t>
            </a:r>
          </a:p>
          <a:p>
            <a:r>
              <a:rPr lang="en-US">
                <a:cs typeface="Arial"/>
              </a:rPr>
              <a:t>Encompasses a broad class of perception algorithms: </a:t>
            </a:r>
          </a:p>
          <a:p>
            <a:pPr lvl="1"/>
            <a:r>
              <a:rPr lang="en-US">
                <a:cs typeface="Arial"/>
              </a:rPr>
              <a:t>Object detection, semantic segmentation, object recognition, tracking</a:t>
            </a:r>
          </a:p>
          <a:p>
            <a:pPr lvl="1"/>
            <a:r>
              <a:rPr lang="en-US">
                <a:cs typeface="Arial"/>
              </a:rPr>
              <a:t>Conceptually: seeks to ground raw sensor data into structured information useful for downstream robot reasoning and action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07BDF19-966C-0C14-D504-BB763BD10C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888034-E4DA-AE4D-B0B6-98C76AF7C225}" type="datetime1">
              <a:rPr lang="en-US" smtClean="0"/>
              <a:t>8/13/26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BA409B9-9AB8-7035-3CCC-58E0F40A5B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174A | Lecture 12</a:t>
            </a: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CCF73D5-3EE0-38DE-41FA-E90F08F330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32</a:t>
            </a:fld>
            <a:endParaRPr lang="en-US"/>
          </a:p>
        </p:txBody>
      </p:sp>
      <p:pic>
        <p:nvPicPr>
          <p:cNvPr id="7" name="Picture 6" descr="LESS: Label-Efficient Semantic Segmentation for LiDAR Point Clouds">
            <a:extLst>
              <a:ext uri="{FF2B5EF4-FFF2-40B4-BE49-F238E27FC236}">
                <a16:creationId xmlns:a16="http://schemas.microsoft.com/office/drawing/2014/main" id="{825F4A1A-EC1A-1F68-7477-04E6F7D427B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50529" y="4604657"/>
            <a:ext cx="3004457" cy="1502228"/>
          </a:xfrm>
          <a:prstGeom prst="rect">
            <a:avLst/>
          </a:prstGeom>
        </p:spPr>
      </p:pic>
      <p:pic>
        <p:nvPicPr>
          <p:cNvPr id="8" name="Picture 7" descr="Semantic Image Segmentation for Machine Learning">
            <a:extLst>
              <a:ext uri="{FF2B5EF4-FFF2-40B4-BE49-F238E27FC236}">
                <a16:creationId xmlns:a16="http://schemas.microsoft.com/office/drawing/2014/main" id="{481DEA00-C43E-5C8B-703D-A61FB31DF6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69029" y="4590199"/>
            <a:ext cx="2574471" cy="1509372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742FA19F-8694-2943-E2A2-DE1551C5DADF}"/>
              </a:ext>
            </a:extLst>
          </p:cNvPr>
          <p:cNvSpPr txBox="1"/>
          <p:nvPr/>
        </p:nvSpPr>
        <p:spPr>
          <a:xfrm>
            <a:off x="2247397" y="6229603"/>
            <a:ext cx="3298370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400" b="1">
                <a:latin typeface="Source Sans Pro"/>
                <a:ea typeface="Source Sans Pro"/>
              </a:rPr>
              <a:t>Image-based semantic segmentation</a:t>
            </a:r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BB259A9-2FCD-05EE-BE52-9810027EEEBE}"/>
              </a:ext>
            </a:extLst>
          </p:cNvPr>
          <p:cNvSpPr txBox="1"/>
          <p:nvPr/>
        </p:nvSpPr>
        <p:spPr>
          <a:xfrm>
            <a:off x="6748639" y="6235046"/>
            <a:ext cx="3407227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400" b="1">
                <a:latin typeface="Source Sans Pro"/>
                <a:ea typeface="Source Sans Pro"/>
              </a:rPr>
              <a:t>LiDAR-based semantic segmentation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181992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4825D9-88BF-1390-CF1D-68280BE85E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Object detection 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3719A3-67B0-4E0F-0AED-DCA8B9BD8AE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>
                <a:latin typeface="Source Sans Pro"/>
                <a:ea typeface="Source Sans Pro"/>
              </a:rPr>
              <a:t>Example of semantic extraction: object detection</a:t>
            </a:r>
            <a:endParaRPr lang="en-US"/>
          </a:p>
          <a:p>
            <a:pPr lvl="1"/>
            <a:r>
              <a:rPr lang="en-US">
                <a:latin typeface="Source Sans Pro"/>
                <a:ea typeface="Source Sans Pro"/>
              </a:rPr>
              <a:t>Given a source image of an object, </a:t>
            </a:r>
            <a:r>
              <a:rPr lang="en-US" b="1">
                <a:latin typeface="Source Sans Pro"/>
                <a:ea typeface="Source Sans Pro"/>
              </a:rPr>
              <a:t>localize the object </a:t>
            </a:r>
            <a:r>
              <a:rPr lang="en-US">
                <a:latin typeface="Source Sans Pro"/>
                <a:ea typeface="Source Sans Pro"/>
              </a:rPr>
              <a:t>in the target image</a:t>
            </a:r>
            <a:endParaRPr lang="en-US"/>
          </a:p>
          <a:p>
            <a:pPr lvl="1"/>
            <a:r>
              <a:rPr lang="en-US">
                <a:latin typeface="Source Sans Pro"/>
                <a:ea typeface="Source Sans Pro"/>
              </a:rPr>
              <a:t>What if the object is rotated, translated, scaled, partially occluded?</a:t>
            </a:r>
          </a:p>
          <a:p>
            <a:pPr lvl="1"/>
            <a:r>
              <a:rPr lang="en-US">
                <a:latin typeface="Source Sans Pro"/>
                <a:ea typeface="Source Sans Pro"/>
              </a:rPr>
              <a:t>Solution: rely on stable feature detectors / descriptors for object detection</a:t>
            </a:r>
            <a:endParaRPr lang="en-US"/>
          </a:p>
          <a:p>
            <a:pPr lvl="1"/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A17C7EA-9CD4-7EC6-F45C-B46667F8C4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40B21F-E2CC-1644-AFFB-E27B404042E3}" type="datetime1">
              <a:rPr lang="en-US" smtClean="0"/>
              <a:t>8/13/26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1700D3A-79E5-BD5F-E36D-ED9D220081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174A | Lecture 12</a:t>
            </a: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F815480-2A16-3C86-B7ED-FD64DF9576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33</a:t>
            </a:fld>
            <a:endParaRPr lang="en-US"/>
          </a:p>
        </p:txBody>
      </p:sp>
      <p:pic>
        <p:nvPicPr>
          <p:cNvPr id="7" name="Google Shape;116;p9">
            <a:extLst>
              <a:ext uri="{FF2B5EF4-FFF2-40B4-BE49-F238E27FC236}">
                <a16:creationId xmlns:a16="http://schemas.microsoft.com/office/drawing/2014/main" id="{4218A43D-75E5-09EF-F0FC-EC707551CE34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5526" r="5365"/>
          <a:stretch/>
        </p:blipFill>
        <p:spPr>
          <a:xfrm>
            <a:off x="3276235" y="3920917"/>
            <a:ext cx="2871326" cy="2054526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Google Shape;117;p9">
            <a:extLst>
              <a:ext uri="{FF2B5EF4-FFF2-40B4-BE49-F238E27FC236}">
                <a16:creationId xmlns:a16="http://schemas.microsoft.com/office/drawing/2014/main" id="{19255BA7-1A29-7CA6-4005-426C92F6E5FB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7578"/>
          <a:stretch/>
        </p:blipFill>
        <p:spPr>
          <a:xfrm>
            <a:off x="998848" y="4244117"/>
            <a:ext cx="2170100" cy="140815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9" name="Google Shape;118;p9">
            <a:extLst>
              <a:ext uri="{FF2B5EF4-FFF2-40B4-BE49-F238E27FC236}">
                <a16:creationId xmlns:a16="http://schemas.microsoft.com/office/drawing/2014/main" id="{C31C6B08-F357-D87B-C418-CF7ADF3B7EE4}"/>
              </a:ext>
            </a:extLst>
          </p:cNvPr>
          <p:cNvCxnSpPr/>
          <p:nvPr/>
        </p:nvCxnSpPr>
        <p:spPr>
          <a:xfrm>
            <a:off x="2221910" y="4836023"/>
            <a:ext cx="2517600" cy="345000"/>
          </a:xfrm>
          <a:prstGeom prst="straightConnector1">
            <a:avLst/>
          </a:prstGeom>
          <a:noFill/>
          <a:ln w="28575" cap="flat" cmpd="sng">
            <a:solidFill>
              <a:srgbClr val="FFD966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C093760E-F21C-D02B-554B-14E8218BFBB3}"/>
              </a:ext>
            </a:extLst>
          </p:cNvPr>
          <p:cNvSpPr txBox="1"/>
          <p:nvPr/>
        </p:nvSpPr>
        <p:spPr>
          <a:xfrm>
            <a:off x="2258282" y="5941132"/>
            <a:ext cx="2743199" cy="5232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400" b="1">
                <a:latin typeface="Source Sans Pro"/>
                <a:ea typeface="Source Sans Pro"/>
              </a:rPr>
              <a:t>Today's detector</a:t>
            </a:r>
            <a:br>
              <a:rPr lang="en-US" sz="1400" b="1">
                <a:latin typeface="Source Sans Pro"/>
                <a:ea typeface="Source Sans Pro"/>
              </a:rPr>
            </a:br>
            <a:r>
              <a:rPr lang="en-US" sz="1400" b="1">
                <a:latin typeface="Source Sans Pro"/>
                <a:ea typeface="Source Sans Pro"/>
              </a:rPr>
              <a:t>(feature-based, still relevant!)</a:t>
            </a:r>
          </a:p>
        </p:txBody>
      </p:sp>
      <p:pic>
        <p:nvPicPr>
          <p:cNvPr id="12" name="Picture 11" descr="A person riding a bicycle on a street&#10;&#10;Description automatically generated">
            <a:extLst>
              <a:ext uri="{FF2B5EF4-FFF2-40B4-BE49-F238E27FC236}">
                <a16:creationId xmlns:a16="http://schemas.microsoft.com/office/drawing/2014/main" id="{39DE9E29-7282-189E-D9FF-C93F2C3056F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01698" y="3860500"/>
            <a:ext cx="2990335" cy="2012607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3AD2CE26-57FD-2230-BF68-990DD742B0F0}"/>
              </a:ext>
            </a:extLst>
          </p:cNvPr>
          <p:cNvSpPr txBox="1"/>
          <p:nvPr/>
        </p:nvSpPr>
        <p:spPr>
          <a:xfrm>
            <a:off x="7489309" y="5941132"/>
            <a:ext cx="2743199" cy="5232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400" b="1">
                <a:latin typeface="Source Sans Pro"/>
                <a:ea typeface="Source Sans Pro"/>
              </a:rPr>
              <a:t>Modern detectors</a:t>
            </a:r>
            <a:br>
              <a:rPr lang="en-US" sz="1400" b="1">
                <a:latin typeface="Source Sans Pro"/>
                <a:ea typeface="Source Sans Pro"/>
              </a:rPr>
            </a:br>
            <a:r>
              <a:rPr lang="en-US" sz="1400" b="1">
                <a:latin typeface="Source Sans Pro"/>
                <a:ea typeface="Source Sans Pro"/>
              </a:rPr>
              <a:t>(learned-based, DNNs)</a:t>
            </a:r>
          </a:p>
        </p:txBody>
      </p:sp>
    </p:spTree>
    <p:extLst>
      <p:ext uri="{BB962C8B-B14F-4D97-AF65-F5344CB8AC3E}">
        <p14:creationId xmlns:p14="http://schemas.microsoft.com/office/powerpoint/2010/main" val="22735529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47C37F-6132-4028-64C9-DF6A0D1D68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cs typeface="Calibri Light"/>
              </a:rPr>
              <a:t>Object detection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C6EFEC-5AD5-8EF7-4423-7CBC880216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1540176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>
                <a:latin typeface="Source Sans Pro"/>
                <a:ea typeface="Source Sans Pro"/>
              </a:rPr>
              <a:t>The main problems in feature-based object detection are:</a:t>
            </a:r>
          </a:p>
          <a:p>
            <a:pPr marL="914400" lvl="1" indent="-457200">
              <a:buAutoNum type="alphaLcPeriod"/>
            </a:pPr>
            <a:r>
              <a:rPr lang="en-US" dirty="0">
                <a:latin typeface="Source Sans Pro"/>
                <a:ea typeface="Source Sans Pro"/>
              </a:rPr>
              <a:t>Feature matching: detect and match object features across images</a:t>
            </a:r>
          </a:p>
          <a:p>
            <a:pPr marL="914400" lvl="1" indent="-457200">
              <a:buAutoNum type="alphaLcPeriod"/>
            </a:pPr>
            <a:r>
              <a:rPr lang="en-US" dirty="0">
                <a:latin typeface="Source Sans Pro"/>
                <a:ea typeface="Source Sans Pro"/>
              </a:rPr>
              <a:t>Model fitting: fit </a:t>
            </a:r>
            <a:r>
              <a:rPr lang="en-US" i="1" dirty="0" err="1">
                <a:latin typeface="Source Sans Pro"/>
                <a:ea typeface="Source Sans Pro"/>
              </a:rPr>
              <a:t>homography</a:t>
            </a:r>
            <a:r>
              <a:rPr lang="en-US" i="1" dirty="0">
                <a:latin typeface="Source Sans Pro"/>
                <a:ea typeface="Source Sans Pro"/>
              </a:rPr>
              <a:t> </a:t>
            </a:r>
            <a:r>
              <a:rPr lang="en-US" dirty="0">
                <a:latin typeface="Source Sans Pro"/>
                <a:ea typeface="Source Sans Pro"/>
              </a:rPr>
              <a:t>to predict object location in the target image</a:t>
            </a:r>
          </a:p>
          <a:p>
            <a:pPr marL="457200" lvl="1" indent="0">
              <a:buNone/>
            </a:pPr>
            <a:endParaRPr lang="en-US" dirty="0">
              <a:latin typeface="Source Sans Pro"/>
              <a:ea typeface="Source Sans Pro"/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42EC0F1-C8AF-CFBB-1770-E278AE85B4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71911F-BE94-F444-9D59-7133B6B34038}" type="datetime1">
              <a:rPr lang="en-US" smtClean="0"/>
              <a:t>8/13/26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A94CB8-E026-5DCD-F855-B5CE26F063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174A | Lecture 12</a:t>
            </a: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408906B-7D20-0360-4565-82D4A5B1D8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34</a:t>
            </a:fld>
            <a:endParaRPr lang="en-US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6611EA38-017F-8A40-BC7B-F9EBFA234214}"/>
              </a:ext>
            </a:extLst>
          </p:cNvPr>
          <p:cNvSpPr txBox="1">
            <a:spLocks/>
          </p:cNvSpPr>
          <p:nvPr/>
        </p:nvSpPr>
        <p:spPr>
          <a:xfrm>
            <a:off x="836141" y="3841836"/>
            <a:ext cx="4677032" cy="1540176"/>
          </a:xfrm>
          <a:prstGeom prst="rect">
            <a:avLst/>
          </a:prstGeom>
        </p:spPr>
        <p:txBody>
          <a:bodyPr vert="horz" lIns="91440" tIns="45720" rIns="91440" bIns="45720" rtlCol="0" anchor="t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latin typeface="Source Sans Pro"/>
                <a:ea typeface="Source Sans Pro"/>
              </a:rPr>
              <a:t>Aside on </a:t>
            </a:r>
            <a:r>
              <a:rPr lang="en-US" dirty="0" err="1">
                <a:latin typeface="Source Sans Pro"/>
                <a:ea typeface="Source Sans Pro"/>
              </a:rPr>
              <a:t>homography</a:t>
            </a:r>
            <a:endParaRPr lang="en-US" dirty="0">
              <a:latin typeface="Source Sans Pro"/>
              <a:ea typeface="Source Sans Pro"/>
            </a:endParaRPr>
          </a:p>
          <a:p>
            <a:pPr lvl="1" indent="-457200"/>
            <a:r>
              <a:rPr lang="en-US" dirty="0">
                <a:latin typeface="Source Sans Pro"/>
                <a:ea typeface="Source Sans Pro"/>
              </a:rPr>
              <a:t>Maps plane in one image to plane in another image</a:t>
            </a:r>
          </a:p>
          <a:p>
            <a:pPr lvl="1" indent="-457200"/>
            <a:r>
              <a:rPr lang="en-US" dirty="0">
                <a:latin typeface="Source Sans Pro"/>
                <a:ea typeface="Source Sans Pro"/>
              </a:rPr>
              <a:t>Relevant for step "b." above</a:t>
            </a:r>
          </a:p>
        </p:txBody>
      </p:sp>
      <p:pic>
        <p:nvPicPr>
          <p:cNvPr id="9" name="Picture 8" descr="A yellow rectangle on a brick building&#10;&#10;Description automatically generated">
            <a:extLst>
              <a:ext uri="{FF2B5EF4-FFF2-40B4-BE49-F238E27FC236}">
                <a16:creationId xmlns:a16="http://schemas.microsoft.com/office/drawing/2014/main" id="{F6079258-F501-74F0-4FA7-08602F2445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24833" y="3696074"/>
            <a:ext cx="4483442" cy="1813631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1BD9F39F-1C4F-8805-A864-E440FDB142D0}"/>
              </a:ext>
            </a:extLst>
          </p:cNvPr>
          <p:cNvSpPr txBox="1"/>
          <p:nvPr/>
        </p:nvSpPr>
        <p:spPr>
          <a:xfrm>
            <a:off x="6459580" y="5507020"/>
            <a:ext cx="3999469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400" b="1">
                <a:latin typeface="Source Sans Pro"/>
                <a:ea typeface="Source Sans Pro"/>
              </a:rPr>
              <a:t>Projecting bounding box using </a:t>
            </a:r>
            <a:r>
              <a:rPr lang="en-US" sz="1400" b="1" err="1">
                <a:latin typeface="Source Sans Pro"/>
                <a:ea typeface="Source Sans Pro"/>
              </a:rPr>
              <a:t>homography</a:t>
            </a:r>
          </a:p>
        </p:txBody>
      </p:sp>
    </p:spTree>
    <p:extLst>
      <p:ext uri="{BB962C8B-B14F-4D97-AF65-F5344CB8AC3E}">
        <p14:creationId xmlns:p14="http://schemas.microsoft.com/office/powerpoint/2010/main" val="214438369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BA0778-C416-325F-8EB7-423C01B46E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cs typeface="Calibri Light"/>
              </a:rPr>
              <a:t>Step #1: Detect </a:t>
            </a:r>
            <a:r>
              <a:rPr lang="en-US" err="1">
                <a:cs typeface="Calibri Light"/>
              </a:rPr>
              <a:t>keypoints</a:t>
            </a:r>
            <a:endParaRPr lang="en-US" err="1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875277-66A0-916D-D442-00757352EFD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>
                <a:solidFill>
                  <a:srgbClr val="C00000"/>
                </a:solidFill>
                <a:latin typeface="Source Sans Pro"/>
                <a:ea typeface="Source Sans Pro"/>
              </a:rPr>
              <a:t>Goal: </a:t>
            </a:r>
            <a:r>
              <a:rPr lang="en-US">
                <a:latin typeface="Source Sans Pro"/>
                <a:ea typeface="Source Sans Pro"/>
              </a:rPr>
              <a:t>Detect </a:t>
            </a:r>
            <a:r>
              <a:rPr lang="en-US" i="1">
                <a:latin typeface="Source Sans Pro"/>
                <a:ea typeface="Source Sans Pro"/>
              </a:rPr>
              <a:t>stable</a:t>
            </a:r>
            <a:r>
              <a:rPr lang="en-US">
                <a:latin typeface="Source Sans Pro"/>
                <a:ea typeface="Source Sans Pro"/>
              </a:rPr>
              <a:t> and salient </a:t>
            </a:r>
            <a:r>
              <a:rPr lang="en-US" err="1">
                <a:latin typeface="Source Sans Pro"/>
                <a:ea typeface="Source Sans Pro"/>
              </a:rPr>
              <a:t>keypoints</a:t>
            </a:r>
            <a:r>
              <a:rPr lang="en-US">
                <a:latin typeface="Source Sans Pro"/>
                <a:ea typeface="Source Sans Pro"/>
              </a:rPr>
              <a:t> of the object</a:t>
            </a:r>
          </a:p>
          <a:p>
            <a:r>
              <a:rPr lang="en-US">
                <a:solidFill>
                  <a:srgbClr val="000000"/>
                </a:solidFill>
                <a:latin typeface="Source Sans Pro"/>
                <a:ea typeface="Source Sans Pro"/>
              </a:rPr>
              <a:t>Will make use of feature detectors and descriptors</a:t>
            </a:r>
          </a:p>
          <a:p>
            <a:pPr lvl="1" indent="-457200"/>
            <a:r>
              <a:rPr lang="en-US">
                <a:solidFill>
                  <a:srgbClr val="000000"/>
                </a:solidFill>
                <a:latin typeface="Source Sans Pro"/>
                <a:ea typeface="Source Sans Pro"/>
              </a:rPr>
              <a:t>Choices include SIFT, SURF, FAST, BRISK, ORB, amongst others</a:t>
            </a:r>
          </a:p>
          <a:p>
            <a:pPr lvl="1" indent="-457200"/>
            <a:r>
              <a:rPr lang="en-US">
                <a:solidFill>
                  <a:srgbClr val="000000"/>
                </a:solidFill>
                <a:latin typeface="Source Sans Pro"/>
                <a:ea typeface="Source Sans Pro"/>
              </a:rPr>
              <a:t>Many will work, some more efficiently or reliably depending on the setting</a:t>
            </a:r>
          </a:p>
          <a:p>
            <a:pPr lvl="1" indent="-457200"/>
            <a:r>
              <a:rPr lang="en-US">
                <a:solidFill>
                  <a:srgbClr val="000000"/>
                </a:solidFill>
                <a:latin typeface="Source Sans Pro"/>
                <a:ea typeface="Source Sans Pro"/>
              </a:rPr>
              <a:t>In this example, we use SIFT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FA69A8D-7E42-C3FB-35B3-79F683DC4D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0AFAD3-FECF-794A-9611-D46334F3BAA5}" type="datetime1">
              <a:rPr lang="en-US" smtClean="0"/>
              <a:t>8/13/26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557525B-9319-97F2-1C3A-CF3502C6CF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174A | Lecture 12</a:t>
            </a: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0176196-936D-CE88-E0FA-7A9033DB15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35</a:t>
            </a:fld>
            <a:endParaRPr lang="en-US"/>
          </a:p>
        </p:txBody>
      </p:sp>
      <p:grpSp>
        <p:nvGrpSpPr>
          <p:cNvPr id="7" name="Google Shape;146;g2959e4948af_0_65">
            <a:extLst>
              <a:ext uri="{FF2B5EF4-FFF2-40B4-BE49-F238E27FC236}">
                <a16:creationId xmlns:a16="http://schemas.microsoft.com/office/drawing/2014/main" id="{07FC209E-D7D3-3FA6-7566-FBBAADBD48D6}"/>
              </a:ext>
            </a:extLst>
          </p:cNvPr>
          <p:cNvGrpSpPr/>
          <p:nvPr/>
        </p:nvGrpSpPr>
        <p:grpSpPr>
          <a:xfrm>
            <a:off x="5374243" y="4291069"/>
            <a:ext cx="5790465" cy="2037815"/>
            <a:chOff x="5652270" y="4280772"/>
            <a:chExt cx="5790465" cy="2037815"/>
          </a:xfrm>
        </p:grpSpPr>
        <p:pic>
          <p:nvPicPr>
            <p:cNvPr id="11" name="Google Shape;145;g2959e4948af_0_65">
              <a:extLst>
                <a:ext uri="{FF2B5EF4-FFF2-40B4-BE49-F238E27FC236}">
                  <a16:creationId xmlns:a16="http://schemas.microsoft.com/office/drawing/2014/main" id="{F6B736D6-6610-E658-2338-56D6DB91A5F6}"/>
                </a:ext>
              </a:extLst>
            </p:cNvPr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8871737" y="4280772"/>
              <a:ext cx="2570998" cy="203781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2" name="Google Shape;144;g2959e4948af_0_65">
              <a:extLst>
                <a:ext uri="{FF2B5EF4-FFF2-40B4-BE49-F238E27FC236}">
                  <a16:creationId xmlns:a16="http://schemas.microsoft.com/office/drawing/2014/main" id="{12731E8D-42E8-FAC2-4D28-FA12D5F3C39C}"/>
                </a:ext>
              </a:extLst>
            </p:cNvPr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5652270" y="4280772"/>
              <a:ext cx="2464102" cy="203781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3" name="Google Shape;147;g2959e4948af_0_65">
              <a:extLst>
                <a:ext uri="{FF2B5EF4-FFF2-40B4-BE49-F238E27FC236}">
                  <a16:creationId xmlns:a16="http://schemas.microsoft.com/office/drawing/2014/main" id="{4955920C-C326-FFCC-2739-9FADEBA13591}"/>
                </a:ext>
              </a:extLst>
            </p:cNvPr>
            <p:cNvSpPr txBox="1"/>
            <p:nvPr/>
          </p:nvSpPr>
          <p:spPr>
            <a:xfrm>
              <a:off x="7493165" y="4949128"/>
              <a:ext cx="1973100" cy="558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600" b="1">
                  <a:solidFill>
                    <a:srgbClr val="C00000"/>
                  </a:solidFill>
                </a:rPr>
                <a:t>SIFT</a:t>
              </a:r>
            </a:p>
          </p:txBody>
        </p:sp>
      </p:grpSp>
      <p:pic>
        <p:nvPicPr>
          <p:cNvPr id="9" name="Google Shape;149;g2959e4948af_0_65">
            <a:extLst>
              <a:ext uri="{FF2B5EF4-FFF2-40B4-BE49-F238E27FC236}">
                <a16:creationId xmlns:a16="http://schemas.microsoft.com/office/drawing/2014/main" id="{B3E5F7A1-4042-99AF-6837-DE1E772EF593}"/>
              </a:ext>
            </a:extLst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257080" y="4278676"/>
            <a:ext cx="1194901" cy="1911826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F6044558-3DAA-CE17-F6B7-B7F84A039539}"/>
              </a:ext>
            </a:extLst>
          </p:cNvPr>
          <p:cNvSpPr txBox="1"/>
          <p:nvPr/>
        </p:nvSpPr>
        <p:spPr>
          <a:xfrm>
            <a:off x="1805202" y="6320506"/>
            <a:ext cx="2145955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400" b="1">
                <a:latin typeface="Source Sans Pro"/>
                <a:ea typeface="Source Sans Pro"/>
              </a:rPr>
              <a:t>Scale invariance of SIFT</a:t>
            </a:r>
            <a:endParaRPr lang="en-US"/>
          </a:p>
        </p:txBody>
      </p: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8976A180-4AA1-DD7E-F614-4D364075C2FB}"/>
              </a:ext>
            </a:extLst>
          </p:cNvPr>
          <p:cNvCxnSpPr/>
          <p:nvPr/>
        </p:nvCxnSpPr>
        <p:spPr>
          <a:xfrm flipV="1">
            <a:off x="7532216" y="5357424"/>
            <a:ext cx="1398371" cy="2060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4624582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BA0778-C416-325F-8EB7-423C01B46E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cs typeface="Calibri Light"/>
              </a:rPr>
              <a:t>Step #1: Detect </a:t>
            </a:r>
            <a:r>
              <a:rPr lang="en-US" err="1">
                <a:cs typeface="Calibri Light"/>
              </a:rPr>
              <a:t>keypoints</a:t>
            </a:r>
            <a:endParaRPr lang="en-US" err="1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875277-66A0-916D-D442-00757352EFD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>
                <a:solidFill>
                  <a:srgbClr val="C00000"/>
                </a:solidFill>
                <a:latin typeface="Source Sans Pro"/>
                <a:ea typeface="Source Sans Pro"/>
              </a:rPr>
              <a:t>Goal: </a:t>
            </a:r>
            <a:r>
              <a:rPr lang="en-US">
                <a:latin typeface="Source Sans Pro"/>
                <a:ea typeface="Source Sans Pro"/>
              </a:rPr>
              <a:t>Detect </a:t>
            </a:r>
            <a:r>
              <a:rPr lang="en-US" i="1">
                <a:latin typeface="Source Sans Pro"/>
                <a:ea typeface="Source Sans Pro"/>
              </a:rPr>
              <a:t>stable</a:t>
            </a:r>
            <a:r>
              <a:rPr lang="en-US">
                <a:latin typeface="Source Sans Pro"/>
                <a:ea typeface="Source Sans Pro"/>
              </a:rPr>
              <a:t> and salient </a:t>
            </a:r>
            <a:r>
              <a:rPr lang="en-US" err="1">
                <a:latin typeface="Source Sans Pro"/>
                <a:ea typeface="Source Sans Pro"/>
              </a:rPr>
              <a:t>keypoints</a:t>
            </a:r>
            <a:r>
              <a:rPr lang="en-US">
                <a:latin typeface="Source Sans Pro"/>
                <a:ea typeface="Source Sans Pro"/>
              </a:rPr>
              <a:t> of the object</a:t>
            </a:r>
          </a:p>
          <a:p>
            <a:r>
              <a:rPr lang="en-US">
                <a:solidFill>
                  <a:srgbClr val="000000"/>
                </a:solidFill>
                <a:latin typeface="Source Sans Pro"/>
                <a:ea typeface="Source Sans Pro"/>
              </a:rPr>
              <a:t>Will make use of feature detectors and descriptors</a:t>
            </a:r>
          </a:p>
          <a:p>
            <a:pPr lvl="1" indent="-457200"/>
            <a:r>
              <a:rPr lang="en-US">
                <a:solidFill>
                  <a:srgbClr val="000000"/>
                </a:solidFill>
                <a:latin typeface="Source Sans Pro"/>
                <a:ea typeface="Source Sans Pro"/>
              </a:rPr>
              <a:t>Choices include SIFT, SURF, FAST, BRISK, ORB, amongst many others</a:t>
            </a:r>
          </a:p>
          <a:p>
            <a:pPr lvl="1" indent="-457200"/>
            <a:r>
              <a:rPr lang="en-US">
                <a:solidFill>
                  <a:srgbClr val="000000"/>
                </a:solidFill>
                <a:latin typeface="Source Sans Pro"/>
                <a:ea typeface="Source Sans Pro"/>
              </a:rPr>
              <a:t>Many will work, some more efficiently and/or reliably in a desired setting</a:t>
            </a:r>
          </a:p>
          <a:p>
            <a:pPr lvl="1" indent="-457200"/>
            <a:r>
              <a:rPr lang="en-US">
                <a:solidFill>
                  <a:srgbClr val="000000"/>
                </a:solidFill>
                <a:latin typeface="Source Sans Pro"/>
                <a:ea typeface="Source Sans Pro"/>
              </a:rPr>
              <a:t>In this example, we use SIFT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FA69A8D-7E42-C3FB-35B3-79F683DC4D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136AFA-A813-1D41-967D-E354E0F47B6C}" type="datetime1">
              <a:rPr lang="en-US" smtClean="0"/>
              <a:t>8/13/26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557525B-9319-97F2-1C3A-CF3502C6CF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174A | Lecture 12</a:t>
            </a: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0176196-936D-CE88-E0FA-7A9033DB15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36</a:t>
            </a:fld>
            <a:endParaRPr lang="en-US"/>
          </a:p>
        </p:txBody>
      </p:sp>
      <p:pic>
        <p:nvPicPr>
          <p:cNvPr id="8" name="Picture 7" descr="A black and white photo of a box and a toy&#10;&#10;Description automatically generated">
            <a:extLst>
              <a:ext uri="{FF2B5EF4-FFF2-40B4-BE49-F238E27FC236}">
                <a16:creationId xmlns:a16="http://schemas.microsoft.com/office/drawing/2014/main" id="{16881D75-DCF7-D396-DAE3-7067CF1D19F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52013" b="-448"/>
          <a:stretch/>
        </p:blipFill>
        <p:spPr>
          <a:xfrm>
            <a:off x="1666103" y="4113368"/>
            <a:ext cx="2942064" cy="2307404"/>
          </a:xfrm>
          <a:prstGeom prst="rect">
            <a:avLst/>
          </a:prstGeom>
        </p:spPr>
      </p:pic>
      <p:pic>
        <p:nvPicPr>
          <p:cNvPr id="10" name="Picture 9" descr="A black and white photo of a box and a toy&#10;&#10;Description automatically generated">
            <a:extLst>
              <a:ext uri="{FF2B5EF4-FFF2-40B4-BE49-F238E27FC236}">
                <a16:creationId xmlns:a16="http://schemas.microsoft.com/office/drawing/2014/main" id="{FFBD57D9-A60B-4F02-EC23-5079BCA4ED4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3020" r="168" b="-448"/>
          <a:stretch/>
        </p:blipFill>
        <p:spPr>
          <a:xfrm>
            <a:off x="4878860" y="4113367"/>
            <a:ext cx="2870062" cy="2307404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99F98803-7AC6-8A18-EF98-82A83B050E3C}"/>
              </a:ext>
            </a:extLst>
          </p:cNvPr>
          <p:cNvSpPr txBox="1"/>
          <p:nvPr/>
        </p:nvSpPr>
        <p:spPr>
          <a:xfrm>
            <a:off x="8158635" y="4745020"/>
            <a:ext cx="3464008" cy="83099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600" b="1">
                <a:latin typeface="Source Sans Pro"/>
                <a:ea typeface="Source Sans Pro"/>
              </a:rPr>
              <a:t>Q: But, how do we associate </a:t>
            </a:r>
            <a:r>
              <a:rPr lang="en-US" sz="1600" b="1" err="1">
                <a:latin typeface="Source Sans Pro"/>
                <a:ea typeface="Source Sans Pro"/>
              </a:rPr>
              <a:t>keypoints</a:t>
            </a:r>
            <a:r>
              <a:rPr lang="en-US" sz="1600" b="1">
                <a:latin typeface="Source Sans Pro"/>
                <a:ea typeface="Source Sans Pro"/>
              </a:rPr>
              <a:t> in the source image to </a:t>
            </a:r>
            <a:r>
              <a:rPr lang="en-US" sz="1600" b="1" err="1">
                <a:latin typeface="Source Sans Pro"/>
                <a:ea typeface="Source Sans Pro"/>
              </a:rPr>
              <a:t>keypoints</a:t>
            </a:r>
            <a:r>
              <a:rPr lang="en-US" sz="1600" b="1">
                <a:latin typeface="Source Sans Pro"/>
                <a:ea typeface="Source Sans Pro"/>
              </a:rPr>
              <a:t> in the target image?</a:t>
            </a:r>
          </a:p>
        </p:txBody>
      </p:sp>
    </p:spTree>
    <p:extLst>
      <p:ext uri="{BB962C8B-B14F-4D97-AF65-F5344CB8AC3E}">
        <p14:creationId xmlns:p14="http://schemas.microsoft.com/office/powerpoint/2010/main" val="288258550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4825D9-88BF-1390-CF1D-68280BE85E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Step #2: Match </a:t>
            </a:r>
            <a:r>
              <a:rPr lang="en-US" err="1"/>
              <a:t>keypoints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3719A3-67B0-4E0F-0AED-DCA8B9BD8AE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>
                <a:solidFill>
                  <a:srgbClr val="C00000"/>
                </a:solidFill>
                <a:latin typeface="Arial"/>
                <a:ea typeface="Source Sans Pro"/>
                <a:cs typeface="Arial"/>
              </a:rPr>
              <a:t>Goal: </a:t>
            </a:r>
            <a:r>
              <a:rPr lang="en-US">
                <a:latin typeface="Arial"/>
                <a:ea typeface="Source Sans Pro"/>
                <a:cs typeface="Arial"/>
              </a:rPr>
              <a:t>Attempt to match </a:t>
            </a:r>
            <a:r>
              <a:rPr lang="en-US" err="1">
                <a:latin typeface="Arial"/>
                <a:ea typeface="Source Sans Pro"/>
                <a:cs typeface="Arial"/>
              </a:rPr>
              <a:t>keypoints</a:t>
            </a:r>
            <a:r>
              <a:rPr lang="en-US">
                <a:latin typeface="Arial"/>
                <a:ea typeface="Source Sans Pro"/>
                <a:cs typeface="Arial"/>
              </a:rPr>
              <a:t> across images</a:t>
            </a:r>
          </a:p>
          <a:p>
            <a:r>
              <a:rPr lang="en-US">
                <a:latin typeface="Arial"/>
                <a:ea typeface="Source Sans Pro"/>
                <a:cs typeface="Arial"/>
              </a:rPr>
              <a:t>Matching criterion depends on choice of descriptor</a:t>
            </a:r>
          </a:p>
          <a:p>
            <a:pPr lvl="1" indent="-457200"/>
            <a:r>
              <a:rPr lang="en-US">
                <a:latin typeface="Arial"/>
                <a:ea typeface="Source Sans Pro"/>
                <a:cs typeface="Arial"/>
              </a:rPr>
              <a:t>E.g., SIFT uses L2-norm, while ORB uses Hamming distance</a:t>
            </a:r>
          </a:p>
          <a:p>
            <a:pPr lvl="1" indent="-457200"/>
            <a:r>
              <a:rPr lang="en-US">
                <a:latin typeface="Arial"/>
                <a:ea typeface="Source Sans Pro"/>
                <a:cs typeface="Arial"/>
              </a:rPr>
              <a:t>Threshold match scores to get an </a:t>
            </a:r>
            <a:r>
              <a:rPr lang="en-US" u="sng">
                <a:latin typeface="Arial"/>
                <a:ea typeface="Source Sans Pro"/>
                <a:cs typeface="Arial"/>
              </a:rPr>
              <a:t>initial set</a:t>
            </a:r>
            <a:r>
              <a:rPr lang="en-US">
                <a:latin typeface="Arial"/>
                <a:ea typeface="Source Sans Pro"/>
                <a:cs typeface="Arial"/>
              </a:rPr>
              <a:t> of correspondences</a:t>
            </a:r>
          </a:p>
          <a:p>
            <a:endParaRPr lang="en-US">
              <a:latin typeface="Arial"/>
              <a:ea typeface="Source Sans Pro"/>
              <a:cs typeface="Arial"/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A17C7EA-9CD4-7EC6-F45C-B46667F8C4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AC5E6C-04E5-2449-BAF9-13DE69BB0AC4}" type="datetime1">
              <a:rPr lang="en-US" smtClean="0"/>
              <a:t>8/13/26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1700D3A-79E5-BD5F-E36D-ED9D220081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174A | Lecture 12</a:t>
            </a: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F815480-2A16-3C86-B7ED-FD64DF9576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37</a:t>
            </a:fld>
            <a:endParaRPr lang="en-US"/>
          </a:p>
        </p:txBody>
      </p:sp>
      <p:pic>
        <p:nvPicPr>
          <p:cNvPr id="7" name="Picture 6" descr="[0,0,0,&quot;https://www.codecogs.com/eqnedit.php?latex=%20%7C%7C%20f_%7B%5Cmathrm%7BSIFT%7D%7D%20-%20f'_%7B%5Cmathrm%7BSIFT%7D%7D%7C%7C%20%3C%20d_%7Bmax%7D%20#0&quot;]">
            <a:extLst>
              <a:ext uri="{FF2B5EF4-FFF2-40B4-BE49-F238E27FC236}">
                <a16:creationId xmlns:a16="http://schemas.microsoft.com/office/drawing/2014/main" id="{7B500C07-CE0F-2812-E4B4-41C189E8D43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57184" y="4752131"/>
            <a:ext cx="3268362" cy="360548"/>
          </a:xfrm>
          <a:prstGeom prst="rect">
            <a:avLst/>
          </a:prstGeom>
        </p:spPr>
      </p:pic>
      <p:pic>
        <p:nvPicPr>
          <p:cNvPr id="8" name="Picture 7" descr="A close-up of a machine&#10;&#10;Description automatically generated">
            <a:extLst>
              <a:ext uri="{FF2B5EF4-FFF2-40B4-BE49-F238E27FC236}">
                <a16:creationId xmlns:a16="http://schemas.microsoft.com/office/drawing/2014/main" id="{CEF7B73C-AC1C-496B-45C2-D6CDC1730CE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54130" y="3917100"/>
            <a:ext cx="5533766" cy="2257152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FA456AD8-013F-6C46-4083-31EC88CD078D}"/>
              </a:ext>
            </a:extLst>
          </p:cNvPr>
          <p:cNvSpPr txBox="1"/>
          <p:nvPr/>
        </p:nvSpPr>
        <p:spPr>
          <a:xfrm>
            <a:off x="1094690" y="4312533"/>
            <a:ext cx="3989170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400" b="1">
                <a:latin typeface="Source Sans Pro"/>
                <a:ea typeface="Source Sans Pro"/>
              </a:rPr>
              <a:t>Careful, manually set "good" match thresholds</a:t>
            </a:r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DC6CFF7-4582-981D-AD5D-36FB495D8D18}"/>
              </a:ext>
            </a:extLst>
          </p:cNvPr>
          <p:cNvSpPr txBox="1"/>
          <p:nvPr/>
        </p:nvSpPr>
        <p:spPr>
          <a:xfrm>
            <a:off x="1527176" y="5259884"/>
            <a:ext cx="3464008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400" b="1">
                <a:latin typeface="Source Sans Pro"/>
                <a:ea typeface="Source Sans Pro"/>
              </a:rPr>
              <a:t>will often produce outliers!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223111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3029C3-8993-2AB2-DFDE-30E139805D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cs typeface="Calibri Light"/>
              </a:rPr>
              <a:t>Step #3: Model fitting and outlier rejection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7BC9CE-AB47-716B-55DF-CE39A79938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721545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>
                <a:solidFill>
                  <a:srgbClr val="C00000"/>
                </a:solidFill>
                <a:latin typeface="Arial"/>
                <a:ea typeface="Source Sans Pro"/>
                <a:cs typeface="Arial"/>
              </a:rPr>
              <a:t>Goal: </a:t>
            </a:r>
            <a:r>
              <a:rPr lang="en-US" dirty="0">
                <a:latin typeface="Arial"/>
                <a:ea typeface="Source Sans Pro"/>
                <a:cs typeface="Arial"/>
              </a:rPr>
              <a:t>Estimate </a:t>
            </a:r>
            <a:r>
              <a:rPr lang="en-US" dirty="0" err="1">
                <a:latin typeface="Arial"/>
                <a:ea typeface="Source Sans Pro"/>
                <a:cs typeface="Arial"/>
              </a:rPr>
              <a:t>homography</a:t>
            </a:r>
            <a:r>
              <a:rPr lang="en-US" dirty="0">
                <a:latin typeface="Arial"/>
                <a:ea typeface="Source Sans Pro"/>
                <a:cs typeface="Arial"/>
              </a:rPr>
              <a:t> between images and filter outliers</a:t>
            </a:r>
          </a:p>
          <a:p>
            <a:r>
              <a:rPr lang="en-US" dirty="0">
                <a:latin typeface="Arial"/>
                <a:ea typeface="Source Sans Pro"/>
                <a:cs typeface="Arial"/>
              </a:rPr>
              <a:t>Another application of RANSAC: fit the model (i.e., </a:t>
            </a:r>
            <a:r>
              <a:rPr lang="en-US" dirty="0" err="1">
                <a:latin typeface="Arial"/>
                <a:ea typeface="Source Sans Pro"/>
                <a:cs typeface="Arial"/>
              </a:rPr>
              <a:t>homography</a:t>
            </a:r>
            <a:r>
              <a:rPr lang="en-US" dirty="0">
                <a:latin typeface="Arial"/>
                <a:ea typeface="Source Sans Pro"/>
                <a:cs typeface="Arial"/>
              </a:rPr>
              <a:t>) while simultaneously rejecting outlier matches</a:t>
            </a:r>
            <a:endParaRPr lang="en-US" dirty="0">
              <a:latin typeface="Arial"/>
              <a:cs typeface="Arial"/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8B0B2FB-A79C-7ECC-CBCC-27A71C67DE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E6A81C-E1D5-634E-84F2-3F633BF14B12}" type="datetime1">
              <a:rPr lang="en-US" smtClean="0"/>
              <a:t>8/13/26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619AD1-B7A8-D726-78D1-4AE7E8763C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174A | Lecture 12</a:t>
            </a: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7690577-C2C8-A741-28FE-ABC12C8697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38</a:t>
            </a:fld>
            <a:endParaRPr lang="en-US"/>
          </a:p>
        </p:txBody>
      </p:sp>
      <p:pic>
        <p:nvPicPr>
          <p:cNvPr id="8" name="Picture 7" descr="A black and white photo of a toy&#10;&#10;Description automatically generated">
            <a:extLst>
              <a:ext uri="{FF2B5EF4-FFF2-40B4-BE49-F238E27FC236}">
                <a16:creationId xmlns:a16="http://schemas.microsoft.com/office/drawing/2014/main" id="{D355F22A-7562-6D63-CF96-A9C782679B3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05616" y="3951278"/>
            <a:ext cx="5616143" cy="2240277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46548711-F1FC-06CB-FF51-493340B7CA51}"/>
              </a:ext>
            </a:extLst>
          </p:cNvPr>
          <p:cNvSpPr txBox="1"/>
          <p:nvPr/>
        </p:nvSpPr>
        <p:spPr>
          <a:xfrm>
            <a:off x="662204" y="3900641"/>
            <a:ext cx="4359872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400" b="1">
                <a:latin typeface="Source Sans Pro"/>
                <a:ea typeface="Source Sans Pro"/>
              </a:rPr>
              <a:t>Given hypothesis </a:t>
            </a:r>
            <a:r>
              <a:rPr lang="en-US" sz="1400" b="1" err="1">
                <a:latin typeface="Source Sans Pro"/>
                <a:ea typeface="Source Sans Pro"/>
              </a:rPr>
              <a:t>homography</a:t>
            </a:r>
            <a:r>
              <a:rPr lang="en-US" sz="1400" b="1">
                <a:latin typeface="Source Sans Pro"/>
                <a:ea typeface="Source Sans Pro"/>
              </a:rPr>
              <a:t> (H), a </a:t>
            </a:r>
            <a:r>
              <a:rPr lang="en-US" sz="1400" b="1" err="1">
                <a:latin typeface="Source Sans Pro"/>
                <a:ea typeface="Source Sans Pro"/>
              </a:rPr>
              <a:t>keypoint</a:t>
            </a:r>
            <a:r>
              <a:rPr lang="en-US" sz="1400" b="1">
                <a:latin typeface="Source Sans Pro"/>
                <a:ea typeface="Source Sans Pro"/>
              </a:rPr>
              <a:t> match</a:t>
            </a:r>
          </a:p>
        </p:txBody>
      </p:sp>
      <p:pic>
        <p:nvPicPr>
          <p:cNvPr id="11" name="Picture 10" descr="[0,0,0,&quot;https://www.codecogs.com/eqnedit.php?latex=%20%5B%5Chat%7Bu%7D'%2C%20%5Chat%7Bv%7D'%2C%201%5D%5ET%20%5Cpropto%20p'_h%20%3D%20%5Cmathbf%7BH%7D%20p_h%20%3D%20%5Cmathbf%7BH%7D%20%5Bu%2C%20v%2C%201%5D%5ET%20#0&quot;]">
            <a:extLst>
              <a:ext uri="{FF2B5EF4-FFF2-40B4-BE49-F238E27FC236}">
                <a16:creationId xmlns:a16="http://schemas.microsoft.com/office/drawing/2014/main" id="{7A086276-DBD1-73F9-A0F3-DF207871742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02724" y="4322567"/>
            <a:ext cx="3608172" cy="272322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E3E3773E-1875-A2E9-AF62-835E0A34E12C}"/>
              </a:ext>
            </a:extLst>
          </p:cNvPr>
          <p:cNvSpPr txBox="1"/>
          <p:nvPr/>
        </p:nvSpPr>
        <p:spPr>
          <a:xfrm>
            <a:off x="703393" y="4693534"/>
            <a:ext cx="4359872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400" b="1">
                <a:latin typeface="Source Sans Pro"/>
                <a:ea typeface="Source Sans Pro"/>
              </a:rPr>
              <a:t>is considered an "inlier" if </a:t>
            </a:r>
          </a:p>
        </p:txBody>
      </p:sp>
      <p:pic>
        <p:nvPicPr>
          <p:cNvPr id="13" name="Picture 12" descr="[0,0,0,&quot;https://www.codecogs.com/eqnedit.php?latex=%20%5Csqrt%7B(u'%20-%20%5Chat%7Bu%7D')%5E2%20%2B%20(v'%20-%20%5Chat%7Bv%7D')%5E2%20%7D%20%3C%20d_%7B%5Cmathrm%7BRANSAC%7D%7D#0&quot;]">
            <a:extLst>
              <a:ext uri="{FF2B5EF4-FFF2-40B4-BE49-F238E27FC236}">
                <a16:creationId xmlns:a16="http://schemas.microsoft.com/office/drawing/2014/main" id="{7879EC94-763F-79C0-86DF-DE88F018963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79157" y="5055671"/>
            <a:ext cx="3628767" cy="309522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B4858DC8-DC6C-0413-D2AB-13686B49341C}"/>
              </a:ext>
            </a:extLst>
          </p:cNvPr>
          <p:cNvSpPr txBox="1"/>
          <p:nvPr/>
        </p:nvSpPr>
        <p:spPr>
          <a:xfrm>
            <a:off x="662204" y="5620289"/>
            <a:ext cx="4359872" cy="73866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400" b="1">
                <a:latin typeface="Source Sans Pro"/>
                <a:ea typeface="Source Sans Pro"/>
              </a:rPr>
              <a:t>RANSAC in a nutshell:</a:t>
            </a:r>
          </a:p>
          <a:p>
            <a:pPr marL="342900" indent="-342900">
              <a:buAutoNum type="arabicPeriod"/>
            </a:pPr>
            <a:r>
              <a:rPr lang="en-US" sz="1400" b="1">
                <a:latin typeface="Source Sans Pro"/>
                <a:ea typeface="Source Sans Pro"/>
              </a:rPr>
              <a:t>Find best </a:t>
            </a:r>
            <a:r>
              <a:rPr lang="en-US" sz="1400" b="1" err="1">
                <a:latin typeface="Source Sans Pro"/>
                <a:ea typeface="Source Sans Pro"/>
              </a:rPr>
              <a:t>homography</a:t>
            </a:r>
            <a:r>
              <a:rPr lang="en-US" sz="1400" b="1">
                <a:latin typeface="Source Sans Pro"/>
                <a:ea typeface="Source Sans Pro"/>
              </a:rPr>
              <a:t> H with the most inliers</a:t>
            </a:r>
          </a:p>
          <a:p>
            <a:pPr marL="342900" indent="-342900">
              <a:buAutoNum type="arabicPeriod"/>
            </a:pPr>
            <a:r>
              <a:rPr lang="en-US" sz="1400" b="1">
                <a:latin typeface="Source Sans Pro"/>
                <a:ea typeface="Source Sans Pro"/>
              </a:rPr>
              <a:t>Reject outliers under best </a:t>
            </a:r>
            <a:r>
              <a:rPr lang="en-US" sz="1400" b="1" err="1">
                <a:latin typeface="Source Sans Pro"/>
                <a:ea typeface="Source Sans Pro"/>
              </a:rPr>
              <a:t>homography</a:t>
            </a:r>
            <a:r>
              <a:rPr lang="en-US" sz="1400" b="1">
                <a:latin typeface="Source Sans Pro"/>
                <a:ea typeface="Source Sans Pro"/>
              </a:rPr>
              <a:t> H</a:t>
            </a:r>
          </a:p>
        </p:txBody>
      </p:sp>
    </p:spTree>
    <p:extLst>
      <p:ext uri="{BB962C8B-B14F-4D97-AF65-F5344CB8AC3E}">
        <p14:creationId xmlns:p14="http://schemas.microsoft.com/office/powerpoint/2010/main" val="126893451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0D6378-EFBD-BABC-29A0-50E043DC74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5B9C66-462B-E415-D593-C1B52DD876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cs typeface="Calibri Light"/>
              </a:rPr>
              <a:t>Recap Transform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497581A-DFDA-8A34-E892-2757CEF066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E6A81C-E1D5-634E-84F2-3F633BF14B12}" type="datetime1">
              <a:rPr lang="en-US" smtClean="0"/>
              <a:t>8/13/26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DA61A70-34A3-F849-914E-B43A4B0A24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174A | Lecture 12</a:t>
            </a: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2D298A-A38F-0E13-6ED0-E8F0963610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39</a:t>
            </a:fld>
            <a:endParaRPr lang="en-US"/>
          </a:p>
        </p:txBody>
      </p:sp>
      <p:pic>
        <p:nvPicPr>
          <p:cNvPr id="7172" name="Picture 4" descr="Geometric Transformation in Image Processing">
            <a:extLst>
              <a:ext uri="{FF2B5EF4-FFF2-40B4-BE49-F238E27FC236}">
                <a16:creationId xmlns:a16="http://schemas.microsoft.com/office/drawing/2014/main" id="{E976EEA9-4366-C08A-706D-F6CEE34CE2D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778" r="36435" b="8818"/>
          <a:stretch>
            <a:fillRect/>
          </a:stretch>
        </p:blipFill>
        <p:spPr bwMode="auto">
          <a:xfrm>
            <a:off x="838201" y="1690688"/>
            <a:ext cx="5021826" cy="41464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4" descr="Geometric Transformation in Image Processing">
            <a:extLst>
              <a:ext uri="{FF2B5EF4-FFF2-40B4-BE49-F238E27FC236}">
                <a16:creationId xmlns:a16="http://schemas.microsoft.com/office/drawing/2014/main" id="{7265A9BC-BDA2-360B-3053-AF318543FB0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322" t="17778" r="4636" b="8818"/>
          <a:stretch>
            <a:fillRect/>
          </a:stretch>
        </p:blipFill>
        <p:spPr bwMode="auto">
          <a:xfrm>
            <a:off x="5860027" y="1690687"/>
            <a:ext cx="1504335" cy="41464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18" descr="A math equation with black text&#10;&#10;AI-generated content may be incorrect.">
            <a:extLst>
              <a:ext uri="{FF2B5EF4-FFF2-40B4-BE49-F238E27FC236}">
                <a16:creationId xmlns:a16="http://schemas.microsoft.com/office/drawing/2014/main" id="{E59932C5-9762-98BA-F1BD-BA4116E3AC6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56271" y="1745632"/>
            <a:ext cx="1908658" cy="758234"/>
          </a:xfrm>
          <a:prstGeom prst="rect">
            <a:avLst/>
          </a:prstGeom>
        </p:spPr>
      </p:pic>
      <p:pic>
        <p:nvPicPr>
          <p:cNvPr id="21" name="Picture 20" descr="A close-up of a number&#10;&#10;AI-generated content may be incorrect.">
            <a:extLst>
              <a:ext uri="{FF2B5EF4-FFF2-40B4-BE49-F238E27FC236}">
                <a16:creationId xmlns:a16="http://schemas.microsoft.com/office/drawing/2014/main" id="{42E7C19D-D670-FFAD-8A66-A5C22D2C1F3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56271" y="2801470"/>
            <a:ext cx="2845415" cy="758234"/>
          </a:xfrm>
          <a:prstGeom prst="rect">
            <a:avLst/>
          </a:prstGeom>
        </p:spPr>
      </p:pic>
      <p:pic>
        <p:nvPicPr>
          <p:cNvPr id="23" name="Picture 22" descr="A math equation with numbers and symbols&#10;&#10;AI-generated content may be incorrect.">
            <a:extLst>
              <a:ext uri="{FF2B5EF4-FFF2-40B4-BE49-F238E27FC236}">
                <a16:creationId xmlns:a16="http://schemas.microsoft.com/office/drawing/2014/main" id="{0C1CBEF1-C284-408A-E6C5-09E75C1F167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547399" y="3773990"/>
            <a:ext cx="2485702" cy="822670"/>
          </a:xfrm>
          <a:prstGeom prst="rect">
            <a:avLst/>
          </a:prstGeom>
        </p:spPr>
      </p:pic>
      <p:pic>
        <p:nvPicPr>
          <p:cNvPr id="25" name="Picture 24" descr="A number and a square with a number and a square with a square in the middle&#10;&#10;AI-generated content may be incorrect.">
            <a:extLst>
              <a:ext uri="{FF2B5EF4-FFF2-40B4-BE49-F238E27FC236}">
                <a16:creationId xmlns:a16="http://schemas.microsoft.com/office/drawing/2014/main" id="{64866284-13F3-EC7E-03AD-0ED34EBEA1D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634671" y="4818146"/>
            <a:ext cx="2485705" cy="8226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276202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F83701-CB09-2BF8-940F-3FA67E80EE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3835AE6-43A8-EF8E-541F-B9CA21D181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E6A81C-E1D5-634E-84F2-3F633BF14B12}" type="datetime1">
              <a:rPr lang="en-US" smtClean="0"/>
              <a:t>8/13/26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2A959D0-91D0-1220-1E31-35444A37B6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174A | Lecture 12</a:t>
            </a: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7FA24A9-B14A-4C49-6E8B-F5910637D7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40</a:t>
            </a:fld>
            <a:endParaRPr lang="en-US"/>
          </a:p>
        </p:txBody>
      </p:sp>
      <p:pic>
        <p:nvPicPr>
          <p:cNvPr id="27" name="Picture 26" descr="A math equation with numbers and letters&#10;&#10;AI-generated content may be incorrect.">
            <a:extLst>
              <a:ext uri="{FF2B5EF4-FFF2-40B4-BE49-F238E27FC236}">
                <a16:creationId xmlns:a16="http://schemas.microsoft.com/office/drawing/2014/main" id="{09292821-0E36-C201-101F-573119CBF77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37535" y="4615044"/>
            <a:ext cx="3903588" cy="1459284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64112FD3-8175-5130-BC6D-03A6153A1DA1}"/>
              </a:ext>
            </a:extLst>
          </p:cNvPr>
          <p:cNvSpPr txBox="1"/>
          <p:nvPr/>
        </p:nvSpPr>
        <p:spPr>
          <a:xfrm>
            <a:off x="2293635" y="6123543"/>
            <a:ext cx="17449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Affine Transform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2414130-6E09-A8A6-DC62-2DA8B6F8A2C6}"/>
              </a:ext>
            </a:extLst>
          </p:cNvPr>
          <p:cNvSpPr txBox="1"/>
          <p:nvPr/>
        </p:nvSpPr>
        <p:spPr>
          <a:xfrm>
            <a:off x="6703359" y="6104110"/>
            <a:ext cx="63900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Projective / Perspective / </a:t>
            </a:r>
            <a:r>
              <a:rPr lang="en-US" dirty="0" err="1"/>
              <a:t>Homography</a:t>
            </a:r>
            <a:r>
              <a:rPr lang="en-US" dirty="0"/>
              <a:t> Transform</a:t>
            </a:r>
          </a:p>
        </p:txBody>
      </p:sp>
      <p:pic>
        <p:nvPicPr>
          <p:cNvPr id="9" name="Picture 8" descr="A black rectangular object with black text&#10;&#10;AI-generated content may be incorrect.">
            <a:extLst>
              <a:ext uri="{FF2B5EF4-FFF2-40B4-BE49-F238E27FC236}">
                <a16:creationId xmlns:a16="http://schemas.microsoft.com/office/drawing/2014/main" id="{1520DBD9-1084-AC89-E0B1-66EC652836B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39500" y="4729332"/>
            <a:ext cx="3893841" cy="1325563"/>
          </a:xfrm>
          <a:prstGeom prst="rect">
            <a:avLst/>
          </a:prstGeom>
        </p:spPr>
      </p:pic>
      <p:sp>
        <p:nvSpPr>
          <p:cNvPr id="15" name="Title 1">
            <a:extLst>
              <a:ext uri="{FF2B5EF4-FFF2-40B4-BE49-F238E27FC236}">
                <a16:creationId xmlns:a16="http://schemas.microsoft.com/office/drawing/2014/main" id="{F50DF811-86CA-5908-F8D2-A07E2E6E6D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dirty="0">
                <a:cs typeface="Calibri Light"/>
              </a:rPr>
              <a:t>Recap Transform</a:t>
            </a:r>
          </a:p>
        </p:txBody>
      </p:sp>
      <p:pic>
        <p:nvPicPr>
          <p:cNvPr id="8194" name="Picture 2" descr="Euclidean transformation">
            <a:extLst>
              <a:ext uri="{FF2B5EF4-FFF2-40B4-BE49-F238E27FC236}">
                <a16:creationId xmlns:a16="http://schemas.microsoft.com/office/drawing/2014/main" id="{48F2DEC5-47BC-F4EE-6745-3824628DB1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319" y="1287233"/>
            <a:ext cx="4319639" cy="32397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CEE17480-E542-515B-2233-3D48CC3C61FC}"/>
              </a:ext>
            </a:extLst>
          </p:cNvPr>
          <p:cNvSpPr txBox="1"/>
          <p:nvPr/>
        </p:nvSpPr>
        <p:spPr>
          <a:xfrm>
            <a:off x="8188981" y="331147"/>
            <a:ext cx="4003019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>
                <a:solidFill>
                  <a:srgbClr val="C00000"/>
                </a:solidFill>
              </a:rPr>
              <a:t>https://scikit-</a:t>
            </a:r>
            <a:r>
              <a:rPr lang="en-US" sz="800" dirty="0" err="1">
                <a:solidFill>
                  <a:srgbClr val="C00000"/>
                </a:solidFill>
              </a:rPr>
              <a:t>image.org</a:t>
            </a:r>
            <a:r>
              <a:rPr lang="en-US" sz="800" dirty="0">
                <a:solidFill>
                  <a:srgbClr val="C00000"/>
                </a:solidFill>
              </a:rPr>
              <a:t>/docs/0.24.x/</a:t>
            </a:r>
            <a:r>
              <a:rPr lang="en-US" sz="800" dirty="0" err="1">
                <a:solidFill>
                  <a:srgbClr val="C00000"/>
                </a:solidFill>
              </a:rPr>
              <a:t>auto_examples</a:t>
            </a:r>
            <a:r>
              <a:rPr lang="en-US" sz="800" dirty="0">
                <a:solidFill>
                  <a:srgbClr val="C00000"/>
                </a:solidFill>
              </a:rPr>
              <a:t>/transform/</a:t>
            </a:r>
            <a:r>
              <a:rPr lang="en-US" sz="800" dirty="0" err="1">
                <a:solidFill>
                  <a:srgbClr val="C00000"/>
                </a:solidFill>
              </a:rPr>
              <a:t>plot_transform_types.html</a:t>
            </a:r>
            <a:endParaRPr lang="en-US" sz="800" dirty="0">
              <a:solidFill>
                <a:srgbClr val="C00000"/>
              </a:solidFill>
            </a:endParaRPr>
          </a:p>
        </p:txBody>
      </p:sp>
      <p:pic>
        <p:nvPicPr>
          <p:cNvPr id="8196" name="Picture 4" descr="Affine transformation">
            <a:extLst>
              <a:ext uri="{FF2B5EF4-FFF2-40B4-BE49-F238E27FC236}">
                <a16:creationId xmlns:a16="http://schemas.microsoft.com/office/drawing/2014/main" id="{12C0ADDE-2B1E-484A-18FF-9FB2A549DB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00240" y="1287233"/>
            <a:ext cx="4272311" cy="32042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8" name="Picture 6" descr="Projective transformation">
            <a:extLst>
              <a:ext uri="{FF2B5EF4-FFF2-40B4-BE49-F238E27FC236}">
                <a16:creationId xmlns:a16="http://schemas.microsoft.com/office/drawing/2014/main" id="{7DE1453E-5080-8128-AEE4-988228B162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42162" y="1251738"/>
            <a:ext cx="4272310" cy="32042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198A8F7B-437E-A032-30D0-48CA8E0BFE17}"/>
              </a:ext>
            </a:extLst>
          </p:cNvPr>
          <p:cNvCxnSpPr/>
          <p:nvPr/>
        </p:nvCxnSpPr>
        <p:spPr>
          <a:xfrm flipV="1">
            <a:off x="8267307" y="2978870"/>
            <a:ext cx="1998483" cy="45013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C17A9D4B-74EC-2776-1FE5-E37D297904FE}"/>
              </a:ext>
            </a:extLst>
          </p:cNvPr>
          <p:cNvCxnSpPr>
            <a:cxnSpLocks/>
          </p:cNvCxnSpPr>
          <p:nvPr/>
        </p:nvCxnSpPr>
        <p:spPr>
          <a:xfrm>
            <a:off x="8602792" y="2068768"/>
            <a:ext cx="2464601" cy="125962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>
            <a:extLst>
              <a:ext uri="{FF2B5EF4-FFF2-40B4-BE49-F238E27FC236}">
                <a16:creationId xmlns:a16="http://schemas.microsoft.com/office/drawing/2014/main" id="{CEF37892-196B-A6CD-3AA8-14D04ADABC37}"/>
              </a:ext>
            </a:extLst>
          </p:cNvPr>
          <p:cNvSpPr txBox="1"/>
          <p:nvPr/>
        </p:nvSpPr>
        <p:spPr>
          <a:xfrm>
            <a:off x="9272112" y="875367"/>
            <a:ext cx="19895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Lines  &amp; Parallelism</a:t>
            </a:r>
          </a:p>
        </p:txBody>
      </p:sp>
    </p:spTree>
    <p:extLst>
      <p:ext uri="{BB962C8B-B14F-4D97-AF65-F5344CB8AC3E}">
        <p14:creationId xmlns:p14="http://schemas.microsoft.com/office/powerpoint/2010/main" val="299242447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996B99-3E05-BBA9-7198-819240E13E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cs typeface="Calibri Light"/>
              </a:rPr>
              <a:t>Step #4: Detect the object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DA6DE3-8C3F-9403-17F4-7AE2FE1FB11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>
                <a:solidFill>
                  <a:srgbClr val="C00000"/>
                </a:solidFill>
                <a:latin typeface="Arial"/>
                <a:ea typeface="Source Sans Pro"/>
                <a:cs typeface="Arial"/>
              </a:rPr>
              <a:t>Goal: </a:t>
            </a:r>
            <a:r>
              <a:rPr lang="en-US">
                <a:latin typeface="Arial"/>
                <a:ea typeface="Source Sans Pro"/>
                <a:cs typeface="Arial"/>
              </a:rPr>
              <a:t>Use </a:t>
            </a:r>
            <a:r>
              <a:rPr lang="en-US" err="1">
                <a:latin typeface="Arial"/>
                <a:ea typeface="Source Sans Pro"/>
                <a:cs typeface="Arial"/>
              </a:rPr>
              <a:t>homography</a:t>
            </a:r>
            <a:r>
              <a:rPr lang="en-US">
                <a:latin typeface="Arial"/>
                <a:ea typeface="Source Sans Pro"/>
                <a:cs typeface="Arial"/>
              </a:rPr>
              <a:t> (H) to localize object in target image</a:t>
            </a:r>
          </a:p>
          <a:p>
            <a:pPr lvl="1" indent="-457200"/>
            <a:r>
              <a:rPr lang="en-US">
                <a:latin typeface="Arial"/>
                <a:ea typeface="Source Sans Pro"/>
                <a:cs typeface="Arial"/>
              </a:rPr>
              <a:t>Simply project object centroid and/or bounding box corners from source image to target image</a:t>
            </a:r>
            <a:endParaRPr lang="en-US">
              <a:latin typeface="Arial"/>
              <a:cs typeface="Arial"/>
            </a:endParaRPr>
          </a:p>
          <a:p>
            <a:pPr lvl="1" indent="-457200"/>
            <a:r>
              <a:rPr lang="en-US" sz="1800">
                <a:latin typeface="Arial"/>
                <a:ea typeface="Source Sans Pro"/>
                <a:cs typeface="Arial"/>
              </a:rPr>
              <a:t>Note: </a:t>
            </a:r>
            <a:r>
              <a:rPr lang="en-US" sz="1800" err="1">
                <a:latin typeface="Arial"/>
                <a:ea typeface="Source Sans Pro"/>
                <a:cs typeface="Arial"/>
              </a:rPr>
              <a:t>Homographies</a:t>
            </a:r>
            <a:r>
              <a:rPr lang="en-US" sz="1800">
                <a:latin typeface="Arial"/>
                <a:ea typeface="Source Sans Pro"/>
                <a:cs typeface="Arial"/>
              </a:rPr>
              <a:t> are expressive but do not maintain parallelism – we may not get a bounding "box" in the target image! Other transformations (e.g., affine), are possible too</a:t>
            </a:r>
            <a:endParaRPr lang="en-US" sz="1800">
              <a:latin typeface="Arial"/>
              <a:cs typeface="Arial"/>
            </a:endParaRPr>
          </a:p>
          <a:p>
            <a:endParaRPr lang="en-US">
              <a:latin typeface="Arial"/>
              <a:cs typeface="Arial"/>
            </a:endParaRPr>
          </a:p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B06B3F9-76B4-8E0F-A3B4-9B2BF9B1B3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EABFFD-7B1F-CC42-A087-0B222CC2B392}" type="datetime1">
              <a:rPr lang="en-US" smtClean="0"/>
              <a:t>8/13/26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10D151E-F26D-95AC-3625-A3EDC4E5D4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174A | Lecture 12</a:t>
            </a: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6C90FCF-6BDE-83AE-F973-D9771C8FD3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41</a:t>
            </a:fld>
            <a:endParaRPr lang="en-US"/>
          </a:p>
        </p:txBody>
      </p:sp>
      <p:pic>
        <p:nvPicPr>
          <p:cNvPr id="9" name="Google Shape;197;g2959e4948af_0_86" title="[0,0,0,&quot;https://www.codecogs.com/eqnedit.php?latex=%20%5B%5Chat%7Bu%7D'%2C%20%5Chat%7Bv%7D'%2C%201%5D%5ET%20%5Cpropto%20p'_h%20%3D%20%5Cmathbf%7BH%7D%20p_h%20%3D%20%5Cmathbf%7BH%7D%20%5Bu%2C%20v%2C%201%5D%5ET%20#0&quot;]">
            <a:extLst>
              <a:ext uri="{FF2B5EF4-FFF2-40B4-BE49-F238E27FC236}">
                <a16:creationId xmlns:a16="http://schemas.microsoft.com/office/drawing/2014/main" id="{72C9D028-BD20-86EE-C34B-4D64C0800E12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267382" y="6019185"/>
            <a:ext cx="4215224" cy="31657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0" name="Google Shape;198;g2959e4948af_0_86">
            <a:extLst>
              <a:ext uri="{FF2B5EF4-FFF2-40B4-BE49-F238E27FC236}">
                <a16:creationId xmlns:a16="http://schemas.microsoft.com/office/drawing/2014/main" id="{3E60CFD1-D61E-0481-028C-79EFF7843B17}"/>
              </a:ext>
            </a:extLst>
          </p:cNvPr>
          <p:cNvGrpSpPr/>
          <p:nvPr/>
        </p:nvGrpSpPr>
        <p:grpSpPr>
          <a:xfrm>
            <a:off x="2740568" y="5967699"/>
            <a:ext cx="1627079" cy="316575"/>
            <a:chOff x="3636432" y="6441374"/>
            <a:chExt cx="1627079" cy="316575"/>
          </a:xfrm>
        </p:grpSpPr>
        <p:pic>
          <p:nvPicPr>
            <p:cNvPr id="11" name="Google Shape;199;g2959e4948af_0_86" title="[0,0,0,&quot;https://www.codecogs.com/eqnedit.php?latex=%20%5B%5Chat%7Bu%7D'%2C%20%5Chat%7Bv%7D'%2C%201%5D%5ET%20%5Cpropto%20p'_h%20%3D%20%5Cmathbf%7BH%7D%20p_h%20%3D%20%5Cmathbf%7BH%7D%20%5Bu%2C%20v%2C%201%5D%5ET%20#0&quot;]">
              <a:extLst>
                <a:ext uri="{FF2B5EF4-FFF2-40B4-BE49-F238E27FC236}">
                  <a16:creationId xmlns:a16="http://schemas.microsoft.com/office/drawing/2014/main" id="{346B45DF-938D-8343-74BE-76E0C49D7987}"/>
                </a:ext>
              </a:extLst>
            </p:cNvPr>
            <p:cNvPicPr preferRelativeResize="0"/>
            <p:nvPr/>
          </p:nvPicPr>
          <p:blipFill rotWithShape="1">
            <a:blip r:embed="rId3">
              <a:alphaModFix/>
            </a:blip>
            <a:srcRect l="77200"/>
            <a:stretch/>
          </p:blipFill>
          <p:spPr>
            <a:xfrm>
              <a:off x="4302462" y="6441374"/>
              <a:ext cx="961049" cy="31657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2" name="Google Shape;200;g2959e4948af_0_86" title="[0,0,0,&quot;https://www.codecogs.com/eqnedit.php?latex=%20%5B%5Chat%7Bu%7D'%2C%20%5Chat%7Bv%7D'%2C%201%5D%5ET%20%5Cpropto%20p'_h%20%3D%20%5Cmathbf%7BH%7D%20p_h%20%3D%20%5Cmathbf%7BH%7D%20%5Bu%2C%20v%2C%201%5D%5ET%20#0&quot;]">
              <a:extLst>
                <a:ext uri="{FF2B5EF4-FFF2-40B4-BE49-F238E27FC236}">
                  <a16:creationId xmlns:a16="http://schemas.microsoft.com/office/drawing/2014/main" id="{8F879CAA-CCDF-D4A0-E7A4-2D4A625EB799}"/>
                </a:ext>
              </a:extLst>
            </p:cNvPr>
            <p:cNvPicPr preferRelativeResize="0"/>
            <p:nvPr/>
          </p:nvPicPr>
          <p:blipFill rotWithShape="1">
            <a:blip r:embed="rId3">
              <a:alphaModFix/>
            </a:blip>
            <a:srcRect l="55564" r="29276"/>
            <a:stretch/>
          </p:blipFill>
          <p:spPr>
            <a:xfrm>
              <a:off x="3636432" y="6441374"/>
              <a:ext cx="639027" cy="316575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13" name="Picture 12" descr="A box and a box on a table&#10;&#10;Description automatically generated">
            <a:extLst>
              <a:ext uri="{FF2B5EF4-FFF2-40B4-BE49-F238E27FC236}">
                <a16:creationId xmlns:a16="http://schemas.microsoft.com/office/drawing/2014/main" id="{DE18DF0C-54BD-26C9-5730-D2BD65EB7A0A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53385" b="524"/>
          <a:stretch/>
        </p:blipFill>
        <p:spPr>
          <a:xfrm>
            <a:off x="2314833" y="3962409"/>
            <a:ext cx="2478769" cy="1950320"/>
          </a:xfrm>
          <a:prstGeom prst="rect">
            <a:avLst/>
          </a:prstGeom>
        </p:spPr>
      </p:pic>
      <p:pic>
        <p:nvPicPr>
          <p:cNvPr id="14" name="Picture 13" descr="A box and a box on a table&#10;&#10;Description automatically generated">
            <a:extLst>
              <a:ext uri="{FF2B5EF4-FFF2-40B4-BE49-F238E27FC236}">
                <a16:creationId xmlns:a16="http://schemas.microsoft.com/office/drawing/2014/main" id="{622C9C27-C0B3-13B8-4A5A-8D0C1398145E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53191" r="193" b="524"/>
          <a:stretch/>
        </p:blipFill>
        <p:spPr>
          <a:xfrm>
            <a:off x="6866240" y="3962409"/>
            <a:ext cx="2478775" cy="1950320"/>
          </a:xfrm>
          <a:prstGeom prst="rect">
            <a:avLst/>
          </a:prstGeom>
        </p:spPr>
      </p:pic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D4C7C513-54D5-EC56-F373-3CFF88CF17F1}"/>
              </a:ext>
            </a:extLst>
          </p:cNvPr>
          <p:cNvCxnSpPr/>
          <p:nvPr/>
        </p:nvCxnSpPr>
        <p:spPr>
          <a:xfrm>
            <a:off x="4742937" y="4094205"/>
            <a:ext cx="3581398" cy="1079155"/>
          </a:xfrm>
          <a:prstGeom prst="straightConnector1">
            <a:avLst/>
          </a:prstGeom>
          <a:ln w="28575">
            <a:solidFill>
              <a:schemeClr val="accent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9F1D2861-71C9-DCF2-2F00-F0522A320977}"/>
              </a:ext>
            </a:extLst>
          </p:cNvPr>
          <p:cNvCxnSpPr>
            <a:cxnSpLocks/>
          </p:cNvCxnSpPr>
          <p:nvPr/>
        </p:nvCxnSpPr>
        <p:spPr>
          <a:xfrm flipV="1">
            <a:off x="2364261" y="5451387"/>
            <a:ext cx="5517290" cy="434546"/>
          </a:xfrm>
          <a:prstGeom prst="straightConnector1">
            <a:avLst/>
          </a:prstGeom>
          <a:ln w="28575">
            <a:solidFill>
              <a:schemeClr val="accent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D62DCFBC-93E6-3FB0-499B-4CED16062201}"/>
              </a:ext>
            </a:extLst>
          </p:cNvPr>
          <p:cNvCxnSpPr>
            <a:cxnSpLocks/>
          </p:cNvCxnSpPr>
          <p:nvPr/>
        </p:nvCxnSpPr>
        <p:spPr>
          <a:xfrm>
            <a:off x="2364261" y="4094206"/>
            <a:ext cx="5548181" cy="1079155"/>
          </a:xfrm>
          <a:prstGeom prst="straightConnector1">
            <a:avLst/>
          </a:prstGeom>
          <a:ln w="28575">
            <a:solidFill>
              <a:schemeClr val="accent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EF5A954C-3C3C-15C5-B854-7E288CD9694F}"/>
              </a:ext>
            </a:extLst>
          </p:cNvPr>
          <p:cNvCxnSpPr>
            <a:cxnSpLocks/>
          </p:cNvCxnSpPr>
          <p:nvPr/>
        </p:nvCxnSpPr>
        <p:spPr>
          <a:xfrm flipV="1">
            <a:off x="4732638" y="5461685"/>
            <a:ext cx="3643182" cy="413951"/>
          </a:xfrm>
          <a:prstGeom prst="straightConnector1">
            <a:avLst/>
          </a:prstGeom>
          <a:ln w="28575">
            <a:solidFill>
              <a:schemeClr val="accent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99364B18-0FFE-98BA-EE88-AD9FEA5EBEB4}"/>
              </a:ext>
            </a:extLst>
          </p:cNvPr>
          <p:cNvCxnSpPr>
            <a:cxnSpLocks/>
          </p:cNvCxnSpPr>
          <p:nvPr/>
        </p:nvCxnSpPr>
        <p:spPr>
          <a:xfrm>
            <a:off x="3620530" y="5000366"/>
            <a:ext cx="4415479" cy="306859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3377949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CD067F-C8D2-1986-43CB-4E44E35529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cs typeface="Calibri Light"/>
              </a:rPr>
              <a:t>Object tracking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3329FE-0502-81E3-B3C8-4C12D393D9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>
                <a:latin typeface="Source Sans Pro"/>
                <a:ea typeface="Source Sans Pro"/>
              </a:rPr>
              <a:t>Once objects are detected, how can we track them over time?</a:t>
            </a:r>
            <a:endParaRPr lang="en-US"/>
          </a:p>
          <a:p>
            <a:pPr lvl="1" indent="-457200"/>
            <a:r>
              <a:rPr lang="en-US">
                <a:latin typeface="Source Sans Pro"/>
                <a:ea typeface="Source Sans Pro"/>
              </a:rPr>
              <a:t>Re-running object detection from scratch at each frame can be slow!</a:t>
            </a:r>
          </a:p>
          <a:p>
            <a:pPr lvl="1" indent="-457200"/>
            <a:r>
              <a:rPr lang="en-US">
                <a:latin typeface="Source Sans Pro"/>
                <a:ea typeface="Source Sans Pro"/>
              </a:rPr>
              <a:t>Instead, object tracking </a:t>
            </a:r>
            <a:r>
              <a:rPr lang="en-US" i="1">
                <a:latin typeface="Source Sans Pro"/>
                <a:ea typeface="Source Sans Pro"/>
              </a:rPr>
              <a:t>exploits existing knowledge</a:t>
            </a:r>
            <a:r>
              <a:rPr lang="en-US">
                <a:latin typeface="Source Sans Pro"/>
                <a:ea typeface="Source Sans Pro"/>
              </a:rPr>
              <a:t> of the object (e.g., detected position) to track its motion over a sequence of images</a:t>
            </a:r>
          </a:p>
          <a:p>
            <a:pPr lvl="1" indent="-457200"/>
            <a:r>
              <a:rPr lang="en-US">
                <a:latin typeface="Source Sans Pro"/>
                <a:ea typeface="Source Sans Pro"/>
              </a:rPr>
              <a:t>The problem is equivalent to estimating pixel velocities (optical flow)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538DDD-6086-20C4-C4A9-AED351F63B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4A59C6-E342-C446-8514-9AADC3585FC7}" type="datetime1">
              <a:rPr lang="en-US" smtClean="0"/>
              <a:t>8/13/26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C412920-A013-A7C6-A518-4B0D514374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174A | Lecture 12</a:t>
            </a: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876477E-D7F3-4C0F-F7F5-A6D8C05AA6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42</a:t>
            </a:fld>
            <a:endParaRPr lang="en-US"/>
          </a:p>
        </p:txBody>
      </p:sp>
      <p:pic>
        <p:nvPicPr>
          <p:cNvPr id="9" name="Picture 8" descr="Mathematics | Free Full-Text | Speeding Up Semantic Instance Segmentation  by Using Motion Information">
            <a:extLst>
              <a:ext uri="{FF2B5EF4-FFF2-40B4-BE49-F238E27FC236}">
                <a16:creationId xmlns:a16="http://schemas.microsoft.com/office/drawing/2014/main" id="{FADF68A0-FFDF-A3AB-9B07-019F8F42299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49924" b="8374"/>
          <a:stretch/>
        </p:blipFill>
        <p:spPr>
          <a:xfrm>
            <a:off x="2330231" y="4045314"/>
            <a:ext cx="3384714" cy="1908663"/>
          </a:xfrm>
          <a:prstGeom prst="rect">
            <a:avLst/>
          </a:prstGeom>
        </p:spPr>
      </p:pic>
      <p:pic>
        <p:nvPicPr>
          <p:cNvPr id="12" name="Picture 11" descr="Mathematics | Free Full-Text | Speeding Up Semantic Instance Segmentation  by Using Motion Information">
            <a:extLst>
              <a:ext uri="{FF2B5EF4-FFF2-40B4-BE49-F238E27FC236}">
                <a16:creationId xmlns:a16="http://schemas.microsoft.com/office/drawing/2014/main" id="{E235FEC5-44C8-2964-9AC9-4486E8E054E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0228" r="152" b="8374"/>
          <a:stretch/>
        </p:blipFill>
        <p:spPr>
          <a:xfrm>
            <a:off x="6747770" y="4035015"/>
            <a:ext cx="3353845" cy="1908663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61A339A7-0077-D48E-ABD0-76703DCC0365}"/>
              </a:ext>
            </a:extLst>
          </p:cNvPr>
          <p:cNvSpPr txBox="1"/>
          <p:nvPr/>
        </p:nvSpPr>
        <p:spPr>
          <a:xfrm>
            <a:off x="1764014" y="5949802"/>
            <a:ext cx="4359872" cy="5232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400" b="1">
                <a:latin typeface="Source Sans Pro"/>
                <a:ea typeface="Source Sans Pro"/>
              </a:rPr>
              <a:t>Sparse optical flow</a:t>
            </a:r>
          </a:p>
          <a:p>
            <a:pPr algn="ctr"/>
            <a:r>
              <a:rPr lang="en-US" sz="1400" b="1">
                <a:latin typeface="Source Sans Pro"/>
                <a:ea typeface="Source Sans Pro"/>
              </a:rPr>
              <a:t>(tracking </a:t>
            </a:r>
            <a:r>
              <a:rPr lang="en-US" sz="1400" b="1" err="1">
                <a:latin typeface="Source Sans Pro"/>
                <a:ea typeface="Source Sans Pro"/>
              </a:rPr>
              <a:t>keypoints</a:t>
            </a:r>
            <a:r>
              <a:rPr lang="en-US" sz="1400" b="1">
                <a:latin typeface="Source Sans Pro"/>
                <a:ea typeface="Source Sans Pro"/>
              </a:rPr>
              <a:t>)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989874D-CA25-50F5-11B7-A4C6C409C518}"/>
              </a:ext>
            </a:extLst>
          </p:cNvPr>
          <p:cNvSpPr txBox="1"/>
          <p:nvPr/>
        </p:nvSpPr>
        <p:spPr>
          <a:xfrm>
            <a:off x="6336014" y="5939505"/>
            <a:ext cx="4359872" cy="5232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400" b="1">
                <a:latin typeface="Source Sans Pro"/>
                <a:ea typeface="Source Sans Pro"/>
              </a:rPr>
              <a:t>Dense optical flow</a:t>
            </a:r>
          </a:p>
          <a:p>
            <a:pPr algn="ctr"/>
            <a:r>
              <a:rPr lang="en-US" sz="1400" b="1">
                <a:latin typeface="Source Sans Pro"/>
                <a:ea typeface="Source Sans Pro"/>
              </a:rPr>
              <a:t>(tracking all pixels)</a:t>
            </a:r>
          </a:p>
        </p:txBody>
      </p:sp>
    </p:spTree>
    <p:extLst>
      <p:ext uri="{BB962C8B-B14F-4D97-AF65-F5344CB8AC3E}">
        <p14:creationId xmlns:p14="http://schemas.microsoft.com/office/powerpoint/2010/main" val="189254426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C3D51F-AE92-B803-3B98-D0E956FC86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E04794-DCF7-58FC-8B38-20597C0056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cs typeface="Calibri Light"/>
              </a:rPr>
              <a:t>Object tracking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F9A3BD-814A-BD3B-C66C-E8E91A136C3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>
                <a:latin typeface="Source Sans Pro"/>
                <a:ea typeface="Source Sans Pro"/>
              </a:rPr>
              <a:t>Once objects are detected, how can we track them over time?</a:t>
            </a:r>
            <a:endParaRPr lang="en-US"/>
          </a:p>
          <a:p>
            <a:pPr lvl="1" indent="-457200"/>
            <a:r>
              <a:rPr lang="en-US">
                <a:latin typeface="Source Sans Pro"/>
                <a:ea typeface="Source Sans Pro"/>
              </a:rPr>
              <a:t>Re-running object detection from scratch at each frame can be slow!</a:t>
            </a:r>
          </a:p>
          <a:p>
            <a:pPr lvl="1" indent="-457200"/>
            <a:r>
              <a:rPr lang="en-US">
                <a:latin typeface="Source Sans Pro"/>
                <a:ea typeface="Source Sans Pro"/>
              </a:rPr>
              <a:t>Instead, object tracking </a:t>
            </a:r>
            <a:r>
              <a:rPr lang="en-US" i="1">
                <a:latin typeface="Source Sans Pro"/>
                <a:ea typeface="Source Sans Pro"/>
              </a:rPr>
              <a:t>exploits existing knowledge</a:t>
            </a:r>
            <a:r>
              <a:rPr lang="en-US">
                <a:latin typeface="Source Sans Pro"/>
                <a:ea typeface="Source Sans Pro"/>
              </a:rPr>
              <a:t> of the object (e.g., detected position) to track its motion over a sequence of images</a:t>
            </a:r>
          </a:p>
          <a:p>
            <a:pPr lvl="1" indent="-457200"/>
            <a:r>
              <a:rPr lang="en-US">
                <a:latin typeface="Source Sans Pro"/>
                <a:ea typeface="Source Sans Pro"/>
              </a:rPr>
              <a:t>The problem is equivalent to estimating pixel velocities (optical flow)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A7BA531-AA2D-817C-F50B-8B4F14F902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4A59C6-E342-C446-8514-9AADC3585FC7}" type="datetime1">
              <a:rPr lang="en-US" smtClean="0"/>
              <a:t>8/13/26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CBFF086-C4CF-75F3-1593-C852822E78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174A | Lecture 12</a:t>
            </a: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484990-0CE2-7E40-F16E-06633FA4CA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43</a:t>
            </a:fld>
            <a:endParaRPr lang="en-US"/>
          </a:p>
        </p:txBody>
      </p:sp>
      <p:pic>
        <p:nvPicPr>
          <p:cNvPr id="9" name="Picture 8" descr="Mathematics | Free Full-Text | Speeding Up Semantic Instance Segmentation  by Using Motion Information">
            <a:extLst>
              <a:ext uri="{FF2B5EF4-FFF2-40B4-BE49-F238E27FC236}">
                <a16:creationId xmlns:a16="http://schemas.microsoft.com/office/drawing/2014/main" id="{7C653BEE-C7EA-DECB-F847-5D5F41DC0D7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49924" b="8374"/>
          <a:stretch/>
        </p:blipFill>
        <p:spPr>
          <a:xfrm>
            <a:off x="2330231" y="4045314"/>
            <a:ext cx="3384714" cy="1908663"/>
          </a:xfrm>
          <a:prstGeom prst="rect">
            <a:avLst/>
          </a:prstGeom>
        </p:spPr>
      </p:pic>
      <p:pic>
        <p:nvPicPr>
          <p:cNvPr id="12" name="Picture 11" descr="Mathematics | Free Full-Text | Speeding Up Semantic Instance Segmentation  by Using Motion Information">
            <a:extLst>
              <a:ext uri="{FF2B5EF4-FFF2-40B4-BE49-F238E27FC236}">
                <a16:creationId xmlns:a16="http://schemas.microsoft.com/office/drawing/2014/main" id="{E805A833-7C9F-3AC4-3482-32BE16E0C77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0228" r="152" b="8374"/>
          <a:stretch/>
        </p:blipFill>
        <p:spPr>
          <a:xfrm>
            <a:off x="6747770" y="4035015"/>
            <a:ext cx="3353845" cy="1908663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7AEDB064-A267-4D01-43C9-19724D1264FB}"/>
              </a:ext>
            </a:extLst>
          </p:cNvPr>
          <p:cNvSpPr txBox="1"/>
          <p:nvPr/>
        </p:nvSpPr>
        <p:spPr>
          <a:xfrm>
            <a:off x="1764014" y="5949802"/>
            <a:ext cx="4359872" cy="5232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400" b="1">
                <a:latin typeface="Source Sans Pro"/>
                <a:ea typeface="Source Sans Pro"/>
              </a:rPr>
              <a:t>Sparse optical flow</a:t>
            </a:r>
          </a:p>
          <a:p>
            <a:pPr algn="ctr"/>
            <a:r>
              <a:rPr lang="en-US" sz="1400" b="1">
                <a:latin typeface="Source Sans Pro"/>
                <a:ea typeface="Source Sans Pro"/>
              </a:rPr>
              <a:t>(tracking </a:t>
            </a:r>
            <a:r>
              <a:rPr lang="en-US" sz="1400" b="1" err="1">
                <a:latin typeface="Source Sans Pro"/>
                <a:ea typeface="Source Sans Pro"/>
              </a:rPr>
              <a:t>keypoints</a:t>
            </a:r>
            <a:r>
              <a:rPr lang="en-US" sz="1400" b="1">
                <a:latin typeface="Source Sans Pro"/>
                <a:ea typeface="Source Sans Pro"/>
              </a:rPr>
              <a:t>)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B4ABE10-D34E-9F06-0166-1469918F3925}"/>
              </a:ext>
            </a:extLst>
          </p:cNvPr>
          <p:cNvSpPr txBox="1"/>
          <p:nvPr/>
        </p:nvSpPr>
        <p:spPr>
          <a:xfrm>
            <a:off x="6336014" y="5939505"/>
            <a:ext cx="4359872" cy="5232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400" b="1">
                <a:latin typeface="Source Sans Pro"/>
                <a:ea typeface="Source Sans Pro"/>
              </a:rPr>
              <a:t>Dense optical flow</a:t>
            </a:r>
          </a:p>
          <a:p>
            <a:pPr algn="ctr"/>
            <a:r>
              <a:rPr lang="en-US" sz="1400" b="1">
                <a:latin typeface="Source Sans Pro"/>
                <a:ea typeface="Source Sans Pro"/>
              </a:rPr>
              <a:t>(tracking all pixels)</a:t>
            </a:r>
          </a:p>
        </p:txBody>
      </p:sp>
    </p:spTree>
    <p:extLst>
      <p:ext uri="{BB962C8B-B14F-4D97-AF65-F5344CB8AC3E}">
        <p14:creationId xmlns:p14="http://schemas.microsoft.com/office/powerpoint/2010/main" val="3158099649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2B7B70-76E5-E9B3-E210-392346FAB2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cs typeface="Calibri Light"/>
              </a:rPr>
              <a:t>Object tracking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5A18D8-32B1-0F6D-E5AE-E92AD18D83D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lvl="1" indent="-457200"/>
            <a:r>
              <a:rPr lang="en-US" b="1">
                <a:solidFill>
                  <a:srgbClr val="C00000"/>
                </a:solidFill>
                <a:latin typeface="Source Sans Pro"/>
                <a:ea typeface="Source Sans Pro"/>
              </a:rPr>
              <a:t>Intuition:</a:t>
            </a:r>
            <a:r>
              <a:rPr lang="en-US">
                <a:latin typeface="Source Sans Pro"/>
                <a:ea typeface="Source Sans Pro"/>
              </a:rPr>
              <a:t> pixel motion is small across frames</a:t>
            </a:r>
            <a:endParaRPr lang="en-US"/>
          </a:p>
          <a:p>
            <a:pPr lvl="2"/>
            <a:r>
              <a:rPr lang="en-US">
                <a:latin typeface="Source Sans Pro"/>
                <a:ea typeface="Source Sans Pro"/>
              </a:rPr>
              <a:t>Assumption: only need to search within a local region</a:t>
            </a:r>
          </a:p>
          <a:p>
            <a:pPr lvl="1" indent="-457200"/>
            <a:endParaRPr lang="en-US">
              <a:latin typeface="Source Sans Pro"/>
              <a:ea typeface="Source Sans Pro"/>
            </a:endParaRPr>
          </a:p>
          <a:p>
            <a:pPr lvl="1" indent="-457200"/>
            <a:r>
              <a:rPr lang="en-US">
                <a:latin typeface="Source Sans Pro"/>
                <a:ea typeface="Source Sans Pro"/>
              </a:rPr>
              <a:t>We can express the optical flow problem as:</a:t>
            </a:r>
          </a:p>
          <a:p>
            <a:pPr lvl="1" indent="-457200"/>
            <a:endParaRPr lang="en-US">
              <a:latin typeface="Source Sans Pro"/>
              <a:ea typeface="Source Sans Pro"/>
            </a:endParaRPr>
          </a:p>
          <a:p>
            <a:pPr lvl="1" indent="-457200"/>
            <a:endParaRPr lang="en-US">
              <a:latin typeface="Source Sans Pro"/>
              <a:ea typeface="Source Sans Pro"/>
            </a:endParaRPr>
          </a:p>
          <a:p>
            <a:pPr lvl="1" indent="-457200"/>
            <a:endParaRPr lang="en-US">
              <a:latin typeface="Source Sans Pro"/>
              <a:ea typeface="Source Sans Pro"/>
            </a:endParaRPr>
          </a:p>
          <a:p>
            <a:pPr lvl="1" indent="-457200"/>
            <a:endParaRPr lang="en-US">
              <a:latin typeface="Source Sans Pro"/>
              <a:ea typeface="Source Sans Pro"/>
            </a:endParaRPr>
          </a:p>
          <a:p>
            <a:pPr lvl="1" indent="-457200"/>
            <a:r>
              <a:rPr lang="en-US">
                <a:latin typeface="Source Sans Pro"/>
                <a:ea typeface="Source Sans Pro"/>
              </a:rPr>
              <a:t>Solving the optical flow equation gives pixel velocities      ,</a:t>
            </a:r>
          </a:p>
          <a:p>
            <a:pPr lvl="2"/>
            <a:r>
              <a:rPr lang="en-US">
                <a:latin typeface="Source Sans Pro"/>
                <a:ea typeface="Source Sans Pro"/>
              </a:rPr>
              <a:t>Many sparse and dense optical flow techniques have been developed, for example, the Lucas-Kanade method (sparse) and the Gunnar-</a:t>
            </a:r>
            <a:r>
              <a:rPr lang="en-US" err="1">
                <a:latin typeface="Source Sans Pro"/>
                <a:ea typeface="Source Sans Pro"/>
              </a:rPr>
              <a:t>Farneback</a:t>
            </a:r>
            <a:r>
              <a:rPr lang="en-US">
                <a:latin typeface="Source Sans Pro"/>
                <a:ea typeface="Source Sans Pro"/>
              </a:rPr>
              <a:t> method (dense)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4E63331-BFD1-AC14-DB68-2632F31F8E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EC8C0C-80B4-AE4D-B29A-51F39ECC8C48}" type="datetime1">
              <a:rPr lang="en-US" smtClean="0"/>
              <a:t>8/13/26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4CD729-7946-0F09-0F35-C57E70D386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174A | Lecture 12</a:t>
            </a: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D878755-E4D4-984B-5647-AB6EC428D6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44</a:t>
            </a:fld>
            <a:endParaRPr lang="en-US"/>
          </a:p>
        </p:txBody>
      </p:sp>
      <p:pic>
        <p:nvPicPr>
          <p:cNvPr id="7" name="Picture 6" descr="Optical flow problem">
            <a:extLst>
              <a:ext uri="{FF2B5EF4-FFF2-40B4-BE49-F238E27FC236}">
                <a16:creationId xmlns:a16="http://schemas.microsoft.com/office/drawing/2014/main" id="{C9F6775F-F3A9-AA6A-D02B-BFA4360503F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61867" y="1423085"/>
            <a:ext cx="4053022" cy="1674343"/>
          </a:xfrm>
          <a:prstGeom prst="rect">
            <a:avLst/>
          </a:prstGeom>
        </p:spPr>
      </p:pic>
      <p:grpSp>
        <p:nvGrpSpPr>
          <p:cNvPr id="14" name="Group 13">
            <a:extLst>
              <a:ext uri="{FF2B5EF4-FFF2-40B4-BE49-F238E27FC236}">
                <a16:creationId xmlns:a16="http://schemas.microsoft.com/office/drawing/2014/main" id="{9753169B-DA22-B7F3-CB47-D728D2C793E7}"/>
              </a:ext>
            </a:extLst>
          </p:cNvPr>
          <p:cNvGrpSpPr/>
          <p:nvPr/>
        </p:nvGrpSpPr>
        <p:grpSpPr>
          <a:xfrm>
            <a:off x="1947090" y="3579341"/>
            <a:ext cx="5153739" cy="1047343"/>
            <a:chOff x="1947090" y="3672017"/>
            <a:chExt cx="5153739" cy="1047343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11211B5B-7CB7-7B1F-708C-0252F6BC186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947090" y="3672017"/>
              <a:ext cx="4364252" cy="296562"/>
            </a:xfrm>
            <a:prstGeom prst="rect">
              <a:avLst/>
            </a:prstGeom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2AAE00DB-7BD9-AFDA-58E6-00DAAFAE26B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3098197" y="4086738"/>
              <a:ext cx="4002632" cy="632622"/>
            </a:xfrm>
            <a:prstGeom prst="rect">
              <a:avLst/>
            </a:prstGeom>
          </p:spPr>
        </p:pic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A2DB3CEA-9A65-CEB7-03BD-FFEE4D55DE01}"/>
              </a:ext>
            </a:extLst>
          </p:cNvPr>
          <p:cNvGrpSpPr/>
          <p:nvPr/>
        </p:nvGrpSpPr>
        <p:grpSpPr>
          <a:xfrm>
            <a:off x="7699804" y="3951586"/>
            <a:ext cx="3623102" cy="696870"/>
            <a:chOff x="7730696" y="3817721"/>
            <a:chExt cx="3623102" cy="696870"/>
          </a:xfrm>
        </p:grpSpPr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8A35FCEE-8E86-1054-7891-5047764D37C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/>
            <a:srcRect t="-1587" r="85285" b="1587"/>
            <a:stretch/>
          </p:blipFill>
          <p:spPr>
            <a:xfrm>
              <a:off x="7730696" y="3817721"/>
              <a:ext cx="503883" cy="646671"/>
            </a:xfrm>
            <a:prstGeom prst="rect">
              <a:avLst/>
            </a:prstGeom>
          </p:spPr>
        </p:pic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6DF35AC3-9014-324E-310C-A879D8AAA2C1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8357542" y="3837029"/>
              <a:ext cx="2996256" cy="677562"/>
            </a:xfrm>
            <a:prstGeom prst="rect">
              <a:avLst/>
            </a:prstGeom>
          </p:spPr>
        </p:pic>
      </p:grpSp>
      <p:sp>
        <p:nvSpPr>
          <p:cNvPr id="16" name="TextBox 15">
            <a:extLst>
              <a:ext uri="{FF2B5EF4-FFF2-40B4-BE49-F238E27FC236}">
                <a16:creationId xmlns:a16="http://schemas.microsoft.com/office/drawing/2014/main" id="{BE16E5BF-6337-1A28-3764-C60AB97C5033}"/>
              </a:ext>
            </a:extLst>
          </p:cNvPr>
          <p:cNvSpPr txBox="1"/>
          <p:nvPr/>
        </p:nvSpPr>
        <p:spPr>
          <a:xfrm>
            <a:off x="960824" y="4147774"/>
            <a:ext cx="1970899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400">
                <a:latin typeface="Source Sans Pro"/>
                <a:ea typeface="Source Sans Pro"/>
              </a:rPr>
              <a:t>(Taylor expansion step)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5226CF39-3B3E-0654-E893-75BED3908668}"/>
              </a:ext>
            </a:extLst>
          </p:cNvPr>
          <p:cNvSpPr txBox="1"/>
          <p:nvPr/>
        </p:nvSpPr>
        <p:spPr>
          <a:xfrm>
            <a:off x="8436661" y="3509342"/>
            <a:ext cx="2506359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400" b="1">
                <a:latin typeface="Source Sans Pro"/>
                <a:ea typeface="Source Sans Pro"/>
              </a:rPr>
              <a:t>Optical flow equation*</a:t>
            </a:r>
            <a:endParaRPr lang="en-US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A23F3B20-96B6-7D28-4A5F-715831BE1939}"/>
              </a:ext>
            </a:extLst>
          </p:cNvPr>
          <p:cNvSpPr txBox="1"/>
          <p:nvPr/>
        </p:nvSpPr>
        <p:spPr>
          <a:xfrm>
            <a:off x="11268419" y="2953287"/>
            <a:ext cx="807307" cy="31807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400">
                <a:latin typeface="Source Sans Pro"/>
                <a:ea typeface="Source Sans Pro"/>
                <a:cs typeface="+mn-lt"/>
                <a:hlinkClick r:id="rId8"/>
              </a:rPr>
              <a:t>source</a:t>
            </a:r>
            <a:endParaRPr lang="en-US">
              <a:cs typeface="Calibri"/>
            </a:endParaRP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2019BC6D-5E5E-312B-7ECE-3E1112111D1E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11684" r="76632"/>
          <a:stretch/>
        </p:blipFill>
        <p:spPr>
          <a:xfrm>
            <a:off x="8479050" y="4761725"/>
            <a:ext cx="350081" cy="677562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5673CE52-894C-14CD-DEA3-26BA0C59724B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46735" r="42612"/>
          <a:stretch/>
        </p:blipFill>
        <p:spPr>
          <a:xfrm>
            <a:off x="8911536" y="4751429"/>
            <a:ext cx="319195" cy="6775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9717205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Object recognition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351338"/>
          </a:xfrm>
        </p:spPr>
        <p:txBody>
          <a:bodyPr>
            <a:normAutofit/>
          </a:bodyPr>
          <a:lstStyle/>
          <a:p>
            <a:r>
              <a:rPr lang="en-US">
                <a:latin typeface="Source Sans Pro" panose="020B0503030403020204" pitchFamily="34" charset="0"/>
                <a:ea typeface="Source Sans Pro" panose="020B0503030403020204" pitchFamily="34" charset="0"/>
              </a:rPr>
              <a:t>Object recognition: capability of naming discrete objects in the world </a:t>
            </a:r>
          </a:p>
          <a:p>
            <a:r>
              <a:rPr lang="en-US">
                <a:latin typeface="Source Sans Pro" panose="020B0503030403020204" pitchFamily="34" charset="0"/>
                <a:ea typeface="Source Sans Pro" panose="020B0503030403020204" pitchFamily="34" charset="0"/>
              </a:rPr>
              <a:t>Why is it hard? Many reasons, </a:t>
            </a:r>
            <a:r>
              <a:rPr lang="en-US"/>
              <a:t>i</a:t>
            </a:r>
            <a:r>
              <a:rPr lang="en-US">
                <a:latin typeface="Source Sans Pro" panose="020B0503030403020204" pitchFamily="34" charset="0"/>
                <a:ea typeface="Source Sans Pro" panose="020B0503030403020204" pitchFamily="34" charset="0"/>
              </a:rPr>
              <a:t>ncluding</a:t>
            </a:r>
            <a:r>
              <a:rPr lang="en-US"/>
              <a:t>:</a:t>
            </a:r>
            <a:endParaRPr lang="en-US">
              <a:latin typeface="Source Sans Pro" panose="020B0503030403020204" pitchFamily="34" charset="0"/>
              <a:ea typeface="Source Sans Pro" panose="020B0503030403020204" pitchFamily="34" charset="0"/>
            </a:endParaRPr>
          </a:p>
          <a:p>
            <a:pPr marL="914400" lvl="1" indent="-457200">
              <a:buFont typeface="+mj-lt"/>
              <a:buAutoNum type="arabicPeriod"/>
            </a:pPr>
            <a:r>
              <a:rPr lang="en-US"/>
              <a:t>Real world is made of a jumble of objects, which all occlude one another and appear in different poses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/>
              <a:t>There is a lot of variability intrinsic within each class (e.g., dogs)</a:t>
            </a:r>
            <a:endParaRPr lang="en-US">
              <a:latin typeface="Source Sans Pro" panose="020B0503030403020204" pitchFamily="34" charset="0"/>
              <a:ea typeface="Source Sans Pro" panose="020B0503030403020204" pitchFamily="34" charset="0"/>
            </a:endParaRPr>
          </a:p>
          <a:p>
            <a:r>
              <a:rPr lang="en-US">
                <a:latin typeface="Source Sans Pro" panose="020B0503030403020204" pitchFamily="34" charset="0"/>
                <a:ea typeface="Source Sans Pro" panose="020B0503030403020204" pitchFamily="34" charset="0"/>
              </a:rPr>
              <a:t>In this class, we will </a:t>
            </a:r>
            <a:r>
              <a:rPr lang="en-US"/>
              <a:t>look at two methods: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/>
              <a:t>Template matching (classic)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/>
              <a:t>N</a:t>
            </a:r>
            <a:r>
              <a:rPr lang="en-US">
                <a:latin typeface="Source Sans Pro" panose="020B0503030403020204" pitchFamily="34" charset="0"/>
                <a:ea typeface="Source Sans Pro" panose="020B0503030403020204" pitchFamily="34" charset="0"/>
              </a:rPr>
              <a:t>eural network methods (treated as a black box, see next lecture)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1996FD-D0FC-714F-B9F6-F4B76155F2F6}" type="datetime1">
              <a:rPr lang="en-US" smtClean="0"/>
              <a:t>8/13/26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42</a:t>
            </a:r>
          </a:p>
        </p:txBody>
      </p:sp>
      <p:sp>
        <p:nvSpPr>
          <p:cNvPr id="9" name="Rectangle 8"/>
          <p:cNvSpPr/>
          <p:nvPr/>
        </p:nvSpPr>
        <p:spPr>
          <a:xfrm>
            <a:off x="5143500" y="6329363"/>
            <a:ext cx="939800" cy="36512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174A | Lecture 12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3148044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B39EF9-F149-C74A-BDB7-F6EC473D53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Template matching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691568-8CB9-804D-B5F8-CF71F052F1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>
                <a:latin typeface="Source Sans Pro"/>
                <a:ea typeface="Source Sans Pro"/>
              </a:rPr>
              <a:t>How can we find this guy?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85FC8D6-51A3-BE4A-8CB2-BD2D712612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977141-2FD4-324B-9C9E-A7B61C7050B6}" type="datetime1">
              <a:rPr lang="en-US" smtClean="0"/>
              <a:t>8/13/26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DD6E60B-6FAC-824F-B938-E2CD18E6D8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174A | Lecture 12</a:t>
            </a: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FAEA1AD-98B1-E14E-87DF-9BC502F3B6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43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D0477E3-E88E-404A-B7FA-F386E000606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16172"/>
          <a:stretch/>
        </p:blipFill>
        <p:spPr>
          <a:xfrm>
            <a:off x="1838264" y="2299975"/>
            <a:ext cx="5099613" cy="386943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0E8D99D-5BC0-894E-BF2A-941B16DB4D6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89123" t="72104"/>
          <a:stretch/>
        </p:blipFill>
        <p:spPr>
          <a:xfrm>
            <a:off x="9071647" y="3794107"/>
            <a:ext cx="661685" cy="1079417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6C5F7DEA-E7AF-2D4B-B8DE-29601CC05806}"/>
              </a:ext>
            </a:extLst>
          </p:cNvPr>
          <p:cNvSpPr txBox="1"/>
          <p:nvPr/>
        </p:nvSpPr>
        <p:spPr>
          <a:xfrm>
            <a:off x="9326880" y="6174861"/>
            <a:ext cx="21483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>
                <a:latin typeface="Source Sans Pro" panose="020B0503030403020204" pitchFamily="34" charset="0"/>
                <a:ea typeface="Source Sans Pro" panose="020B0503030403020204" pitchFamily="34" charset="0"/>
              </a:rPr>
              <a:t>Source: </a:t>
            </a:r>
            <a:r>
              <a:rPr lang="en-US" err="1">
                <a:latin typeface="Source Sans Pro" panose="020B0503030403020204" pitchFamily="34" charset="0"/>
                <a:ea typeface="Source Sans Pro" panose="020B0503030403020204" pitchFamily="34" charset="0"/>
              </a:rPr>
              <a:t>Sanja</a:t>
            </a:r>
            <a:r>
              <a:rPr lang="en-US">
                <a:latin typeface="Source Sans Pro" panose="020B0503030403020204" pitchFamily="34" charset="0"/>
                <a:ea typeface="Source Sans Pro" panose="020B0503030403020204" pitchFamily="34" charset="0"/>
              </a:rPr>
              <a:t> Fidler </a:t>
            </a:r>
          </a:p>
        </p:txBody>
      </p:sp>
    </p:spTree>
    <p:extLst>
      <p:ext uri="{BB962C8B-B14F-4D97-AF65-F5344CB8AC3E}">
        <p14:creationId xmlns:p14="http://schemas.microsoft.com/office/powerpoint/2010/main" val="4012775105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5CF48D-7E1D-CD4C-9050-1E2ACBFC96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Template matching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96B247-CF11-9F4F-A345-B3B48751971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Slide and compare!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16D22D8-7FBB-2648-8A58-F2C0B2EF42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2D2FA2-E176-2D40-8E7A-B3CAA87ECA4E}" type="datetime1">
              <a:rPr lang="en-US" smtClean="0"/>
              <a:t>8/13/26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76725C-0870-904C-B119-029A722AB4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174A | Lecture 12</a:t>
            </a: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17B9BFE-BDF2-4F43-9516-FBD770FB1E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44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8AF2FBE-4D8E-0B4A-8006-44DDF1C7E62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16172"/>
          <a:stretch/>
        </p:blipFill>
        <p:spPr>
          <a:xfrm>
            <a:off x="2284312" y="2442463"/>
            <a:ext cx="5099613" cy="386943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1F71F5B2-3A86-7A40-B9A3-C1B9C2CF6F4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89123" t="72104"/>
          <a:stretch/>
        </p:blipFill>
        <p:spPr>
          <a:xfrm>
            <a:off x="8830037" y="3837473"/>
            <a:ext cx="661685" cy="1079417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84A8AE67-150A-1F4E-B8ED-C9B19FA1087F}"/>
              </a:ext>
            </a:extLst>
          </p:cNvPr>
          <p:cNvSpPr txBox="1"/>
          <p:nvPr/>
        </p:nvSpPr>
        <p:spPr>
          <a:xfrm>
            <a:off x="1318209" y="5942566"/>
            <a:ext cx="8915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>
                <a:latin typeface="Source Sans Pro" panose="020B0503030403020204" pitchFamily="34" charset="0"/>
                <a:ea typeface="Source Sans Pro" panose="020B0503030403020204" pitchFamily="34" charset="0"/>
              </a:rPr>
              <a:t>Image I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78972E2-A5BA-5042-9846-93DC7487158F}"/>
              </a:ext>
            </a:extLst>
          </p:cNvPr>
          <p:cNvSpPr txBox="1"/>
          <p:nvPr/>
        </p:nvSpPr>
        <p:spPr>
          <a:xfrm>
            <a:off x="8737525" y="4914788"/>
            <a:ext cx="8467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>
                <a:latin typeface="Source Sans Pro" panose="020B0503030403020204" pitchFamily="34" charset="0"/>
                <a:ea typeface="Source Sans Pro" panose="020B0503030403020204" pitchFamily="34" charset="0"/>
              </a:rPr>
              <a:t>Filter F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919226D-1124-7546-BA72-F4057FDCAFE0}"/>
              </a:ext>
            </a:extLst>
          </p:cNvPr>
          <p:cNvSpPr txBox="1"/>
          <p:nvPr/>
        </p:nvSpPr>
        <p:spPr>
          <a:xfrm>
            <a:off x="9326880" y="6174861"/>
            <a:ext cx="21483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>
                <a:latin typeface="Source Sans Pro" panose="020B0503030403020204" pitchFamily="34" charset="0"/>
                <a:ea typeface="Source Sans Pro" panose="020B0503030403020204" pitchFamily="34" charset="0"/>
              </a:rPr>
              <a:t>Source: </a:t>
            </a:r>
            <a:r>
              <a:rPr lang="en-US" err="1">
                <a:latin typeface="Source Sans Pro" panose="020B0503030403020204" pitchFamily="34" charset="0"/>
                <a:ea typeface="Source Sans Pro" panose="020B0503030403020204" pitchFamily="34" charset="0"/>
              </a:rPr>
              <a:t>Sanja</a:t>
            </a:r>
            <a:r>
              <a:rPr lang="en-US">
                <a:latin typeface="Source Sans Pro" panose="020B0503030403020204" pitchFamily="34" charset="0"/>
                <a:ea typeface="Source Sans Pro" panose="020B0503030403020204" pitchFamily="34" charset="0"/>
              </a:rPr>
              <a:t> Fidler </a:t>
            </a:r>
          </a:p>
        </p:txBody>
      </p:sp>
    </p:spTree>
    <p:extLst>
      <p:ext uri="{BB962C8B-B14F-4D97-AF65-F5344CB8AC3E}">
        <p14:creationId xmlns:p14="http://schemas.microsoft.com/office/powerpoint/2010/main" val="1394047888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522020-F9E0-2A48-92B3-471300067C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Template matching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3526C5C7-46B8-8245-849D-86D7E506E25F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825625"/>
                <a:ext cx="10515600" cy="4667250"/>
              </a:xfrm>
            </p:spPr>
            <p:txBody>
              <a:bodyPr>
                <a:normAutofit fontScale="92500" lnSpcReduction="10000"/>
              </a:bodyPr>
              <a:lstStyle/>
              <a:p>
                <a:r>
                  <a:rPr lang="en-US" dirty="0"/>
                  <a:t>In practice, remember correlation:</a:t>
                </a:r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endParaRPr lang="en-US" sz="400" dirty="0"/>
              </a:p>
              <a:p>
                <a:r>
                  <a:rPr lang="en-US" dirty="0"/>
                  <a:t>One can equivalently write: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𝐼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b="1" i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1" i="0" smtClean="0">
                            <a:latin typeface="Cambria Math" panose="02040503050406030204" pitchFamily="18" charset="0"/>
                          </a:rPr>
                          <m:t>𝐟</m:t>
                        </m:r>
                      </m:e>
                      <m:sup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T</m:t>
                        </m:r>
                      </m:sup>
                    </m:sSup>
                    <m:sSub>
                      <m:sSubPr>
                        <m:ctrlPr>
                          <a:rPr lang="en-US" b="1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⋅</m:t>
                        </m:r>
                        <m:r>
                          <a:rPr lang="en-US" b="1" i="0" smtClean="0">
                            <a:latin typeface="Cambria Math" panose="02040503050406030204" pitchFamily="18" charset="0"/>
                          </a:rPr>
                          <m:t>𝐭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ij</m:t>
                        </m:r>
                      </m:sub>
                    </m:sSub>
                  </m:oMath>
                </a14:m>
                <a:r>
                  <a:rPr lang="en-US" dirty="0"/>
                  <a:t> </a:t>
                </a:r>
              </a:p>
              <a:p>
                <a:endParaRPr lang="en-US" dirty="0"/>
              </a:p>
              <a:p>
                <a:endParaRPr lang="en-US" sz="400" dirty="0"/>
              </a:p>
              <a:p>
                <a:r>
                  <a:rPr lang="en-US" dirty="0"/>
                  <a:t>To ensure that perfect matching yields one, we consider </a:t>
                </a:r>
                <a:r>
                  <a:rPr lang="en-US" i="1" dirty="0"/>
                  <a:t>normalized </a:t>
                </a:r>
                <a:r>
                  <a:rPr lang="en-US" dirty="0"/>
                  <a:t>correlation, that is</a:t>
                </a:r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>
                      <m:sSup>
                        <m:sSup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𝐼</m:t>
                          </m:r>
                        </m:e>
                        <m: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</m:d>
                      <m:r>
                        <a:rPr lang="en-US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b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1">
                                  <a:latin typeface="Cambria Math" panose="02040503050406030204" pitchFamily="18" charset="0"/>
                                </a:rPr>
                                <m:t>𝐟</m:t>
                              </m:r>
                            </m:e>
                            <m:sup>
                              <m:r>
                                <m:rPr>
                                  <m:sty m:val="p"/>
                                </m:rPr>
                                <a:rPr lang="en-US">
                                  <a:latin typeface="Cambria Math" panose="02040503050406030204" pitchFamily="18" charset="0"/>
                                </a:rPr>
                                <m:t>T</m:t>
                              </m:r>
                            </m:sup>
                          </m:sSup>
                          <m:sSub>
                            <m:sSubPr>
                              <m:ctrlPr>
                                <a:rPr lang="en-US" b="1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1" i="1">
                                  <a:latin typeface="Cambria Math" panose="02040503050406030204" pitchFamily="18" charset="0"/>
                                </a:rPr>
                                <m:t>⋅</m:t>
                              </m:r>
                              <m:r>
                                <a:rPr lang="en-US" b="1">
                                  <a:latin typeface="Cambria Math" panose="02040503050406030204" pitchFamily="18" charset="0"/>
                                </a:rPr>
                                <m:t>𝐭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lang="en-US">
                                  <a:latin typeface="Cambria Math" panose="02040503050406030204" pitchFamily="18" charset="0"/>
                                </a:rPr>
                                <m:t>ij</m:t>
                              </m:r>
                            </m:sub>
                          </m:sSub>
                        </m:num>
                        <m:den>
                          <m:d>
                            <m:dPr>
                              <m:begChr m:val="‖"/>
                              <m:endChr m:val="‖"/>
                              <m:ctrlPr>
                                <a:rPr lang="en-US" b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1">
                                  <a:latin typeface="Cambria Math" panose="02040503050406030204" pitchFamily="18" charset="0"/>
                                </a:rPr>
                                <m:t>𝐟</m:t>
                              </m:r>
                            </m:e>
                          </m:d>
                          <m:d>
                            <m:dPr>
                              <m:begChr m:val="‖"/>
                              <m:endChr m:val="‖"/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b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1">
                                      <a:latin typeface="Cambria Math" panose="02040503050406030204" pitchFamily="18" charset="0"/>
                                    </a:rPr>
                                    <m:t>𝐭</m:t>
                                  </m:r>
                                </m:e>
                                <m:sub>
                                  <m:r>
                                    <m:rPr>
                                      <m:sty m:val="p"/>
                                    </m:rPr>
                                    <a:rPr lang="en-US">
                                      <a:latin typeface="Cambria Math" panose="02040503050406030204" pitchFamily="18" charset="0"/>
                                    </a:rPr>
                                    <m:t>ij</m:t>
                                  </m:r>
                                </m:sub>
                              </m:sSub>
                            </m:e>
                          </m:d>
                        </m:den>
                      </m:f>
                    </m:oMath>
                  </m:oMathPara>
                </a14:m>
                <a:endParaRPr lang="en-US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3526C5C7-46B8-8245-849D-86D7E506E25F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825625"/>
                <a:ext cx="10515600" cy="4667250"/>
              </a:xfrm>
              <a:blipFill>
                <a:blip r:embed="rId2"/>
                <a:stretch>
                  <a:fillRect l="-928" t="-287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8725D7E-AD60-2D4F-9A29-7FCEF35E66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64CCB7-9F64-534F-937D-4DB6005EF712}" type="datetime1">
              <a:rPr lang="en-US" smtClean="0"/>
              <a:t>8/13/26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F3E5C97-7D49-844F-99E0-12040C4C4D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174A | Lecture 12</a:t>
            </a: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3856A62-AA1F-494E-A2CF-4C93223FFA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45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D58824B-2040-E746-830B-E5D6AD4E0AF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0922" y="2217691"/>
            <a:ext cx="6710155" cy="95124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60E236FD-0BE4-194E-92A6-B9D5A7995F45}"/>
              </a:ext>
            </a:extLst>
          </p:cNvPr>
          <p:cNvSpPr txBox="1"/>
          <p:nvPr/>
        </p:nvSpPr>
        <p:spPr>
          <a:xfrm>
            <a:off x="6927352" y="3272995"/>
            <a:ext cx="29798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Vector representation of filter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7D544E2-FE6B-F74A-AEB5-7BB8B2A372FA}"/>
              </a:ext>
            </a:extLst>
          </p:cNvPr>
          <p:cNvSpPr txBox="1"/>
          <p:nvPr/>
        </p:nvSpPr>
        <p:spPr>
          <a:xfrm>
            <a:off x="7847271" y="3656373"/>
            <a:ext cx="253351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Vector representation of </a:t>
            </a:r>
          </a:p>
          <a:p>
            <a:pPr algn="ctr"/>
            <a:r>
              <a:rPr lang="en-US"/>
              <a:t>neighborhood patch </a:t>
            </a:r>
          </a:p>
        </p:txBody>
      </p:sp>
      <p:cxnSp>
        <p:nvCxnSpPr>
          <p:cNvPr id="11" name="Elbow Connector 10">
            <a:extLst>
              <a:ext uri="{FF2B5EF4-FFF2-40B4-BE49-F238E27FC236}">
                <a16:creationId xmlns:a16="http://schemas.microsoft.com/office/drawing/2014/main" id="{4E1BA31C-0B6D-F142-B90F-5097FEF872C8}"/>
              </a:ext>
            </a:extLst>
          </p:cNvPr>
          <p:cNvCxnSpPr>
            <a:cxnSpLocks/>
          </p:cNvCxnSpPr>
          <p:nvPr/>
        </p:nvCxnSpPr>
        <p:spPr>
          <a:xfrm rot="10800000" flipV="1">
            <a:off x="6469178" y="3471058"/>
            <a:ext cx="458174" cy="318810"/>
          </a:xfrm>
          <a:prstGeom prst="bentConnector3">
            <a:avLst>
              <a:gd name="adj1" fmla="val 99369"/>
            </a:avLst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Elbow Connector 26">
            <a:extLst>
              <a:ext uri="{FF2B5EF4-FFF2-40B4-BE49-F238E27FC236}">
                <a16:creationId xmlns:a16="http://schemas.microsoft.com/office/drawing/2014/main" id="{1891035B-A46F-BC4E-A908-9C31BCC04241}"/>
              </a:ext>
            </a:extLst>
          </p:cNvPr>
          <p:cNvCxnSpPr>
            <a:cxnSpLocks/>
          </p:cNvCxnSpPr>
          <p:nvPr/>
        </p:nvCxnSpPr>
        <p:spPr>
          <a:xfrm rot="5400000" flipH="1">
            <a:off x="8000273" y="3174448"/>
            <a:ext cx="150981" cy="2076528"/>
          </a:xfrm>
          <a:prstGeom prst="bentConnector4">
            <a:avLst>
              <a:gd name="adj1" fmla="val -48323"/>
              <a:gd name="adj2" fmla="val 99934"/>
            </a:avLst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06290903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descr=" 2">
            <a:extLst>
              <a:ext uri="{FF2B5EF4-FFF2-40B4-BE49-F238E27FC236}">
                <a16:creationId xmlns:a16="http://schemas.microsoft.com/office/drawing/2014/main" id="{53D4B453-CB13-0F44-99EB-587B5502D3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Template matching</a:t>
            </a:r>
          </a:p>
        </p:txBody>
      </p:sp>
      <p:sp>
        <p:nvSpPr>
          <p:cNvPr id="3" name="Content Placeholder 2" descr=" 3">
            <a:extLst>
              <a:ext uri="{FF2B5EF4-FFF2-40B4-BE49-F238E27FC236}">
                <a16:creationId xmlns:a16="http://schemas.microsoft.com/office/drawing/2014/main" id="{BD80CCE0-93B7-8B46-A1AA-78C0A202DA7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/>
              <a:t>Result:</a:t>
            </a:r>
          </a:p>
        </p:txBody>
      </p:sp>
      <p:sp>
        <p:nvSpPr>
          <p:cNvPr id="4" name="Date Placeholder 3" descr=" 4">
            <a:extLst>
              <a:ext uri="{FF2B5EF4-FFF2-40B4-BE49-F238E27FC236}">
                <a16:creationId xmlns:a16="http://schemas.microsoft.com/office/drawing/2014/main" id="{8AFDA0EA-F278-E14B-948B-C2F54E7149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E2E504-D7E1-0B4B-B713-A867DDA41549}" type="datetime1">
              <a:rPr lang="en-US" smtClean="0"/>
              <a:t>8/13/26</a:t>
            </a:fld>
            <a:endParaRPr lang="en-US"/>
          </a:p>
        </p:txBody>
      </p:sp>
      <p:sp>
        <p:nvSpPr>
          <p:cNvPr id="5" name="Footer Placeholder 4" descr=" 5">
            <a:extLst>
              <a:ext uri="{FF2B5EF4-FFF2-40B4-BE49-F238E27FC236}">
                <a16:creationId xmlns:a16="http://schemas.microsoft.com/office/drawing/2014/main" id="{98F4BACD-103A-E648-B9EB-4119542ADA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174A | Lecture 12</a:t>
            </a:r>
            <a:endParaRPr lang="en-US"/>
          </a:p>
        </p:txBody>
      </p:sp>
      <p:sp>
        <p:nvSpPr>
          <p:cNvPr id="6" name="Slide Number Placeholder 5" descr=" 6">
            <a:extLst>
              <a:ext uri="{FF2B5EF4-FFF2-40B4-BE49-F238E27FC236}">
                <a16:creationId xmlns:a16="http://schemas.microsoft.com/office/drawing/2014/main" id="{146FBFEB-218E-194C-B180-088EACD75A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46</a:t>
            </a:r>
          </a:p>
        </p:txBody>
      </p:sp>
      <p:pic>
        <p:nvPicPr>
          <p:cNvPr id="8" name="Picture 7" descr=" 8">
            <a:extLst>
              <a:ext uri="{FF2B5EF4-FFF2-40B4-BE49-F238E27FC236}">
                <a16:creationId xmlns:a16="http://schemas.microsoft.com/office/drawing/2014/main" id="{70F23EA8-B5CA-BB47-A1BC-FA67B79534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65450" y="1550819"/>
            <a:ext cx="6261100" cy="5054600"/>
          </a:xfrm>
          <a:prstGeom prst="rect">
            <a:avLst/>
          </a:prstGeom>
        </p:spPr>
      </p:pic>
      <p:sp>
        <p:nvSpPr>
          <p:cNvPr id="10" name="TextBox 9" descr=" 10">
            <a:extLst>
              <a:ext uri="{FF2B5EF4-FFF2-40B4-BE49-F238E27FC236}">
                <a16:creationId xmlns:a16="http://schemas.microsoft.com/office/drawing/2014/main" id="{57907A2E-676A-614C-9878-D8F9D446365D}"/>
              </a:ext>
            </a:extLst>
          </p:cNvPr>
          <p:cNvSpPr txBox="1"/>
          <p:nvPr/>
        </p:nvSpPr>
        <p:spPr>
          <a:xfrm>
            <a:off x="9326880" y="6273337"/>
            <a:ext cx="21483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>
                <a:latin typeface="Source Sans Pro" panose="020B0503030403020204" pitchFamily="34" charset="0"/>
                <a:ea typeface="Source Sans Pro" panose="020B0503030403020204" pitchFamily="34" charset="0"/>
              </a:rPr>
              <a:t>Source: </a:t>
            </a:r>
            <a:r>
              <a:rPr lang="en-US" err="1">
                <a:latin typeface="Source Sans Pro" panose="020B0503030403020204" pitchFamily="34" charset="0"/>
                <a:ea typeface="Source Sans Pro" panose="020B0503030403020204" pitchFamily="34" charset="0"/>
              </a:rPr>
              <a:t>Sanja</a:t>
            </a:r>
            <a:r>
              <a:rPr lang="en-US">
                <a:latin typeface="Source Sans Pro" panose="020B0503030403020204" pitchFamily="34" charset="0"/>
                <a:ea typeface="Source Sans Pro" panose="020B0503030403020204" pitchFamily="34" charset="0"/>
              </a:rPr>
              <a:t> Fidler </a:t>
            </a:r>
          </a:p>
        </p:txBody>
      </p:sp>
    </p:spTree>
    <p:extLst>
      <p:ext uri="{BB962C8B-B14F-4D97-AF65-F5344CB8AC3E}">
        <p14:creationId xmlns:p14="http://schemas.microsoft.com/office/powerpoint/2010/main" val="3615709209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descr=" 2">
            <a:extLst>
              <a:ext uri="{FF2B5EF4-FFF2-40B4-BE49-F238E27FC236}">
                <a16:creationId xmlns:a16="http://schemas.microsoft.com/office/drawing/2014/main" id="{53D4B453-CB13-0F44-99EB-587B5502D3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Template matching</a:t>
            </a:r>
          </a:p>
        </p:txBody>
      </p:sp>
      <p:sp>
        <p:nvSpPr>
          <p:cNvPr id="3" name="Content Placeholder 2" descr=" 3">
            <a:extLst>
              <a:ext uri="{FF2B5EF4-FFF2-40B4-BE49-F238E27FC236}">
                <a16:creationId xmlns:a16="http://schemas.microsoft.com/office/drawing/2014/main" id="{BD80CCE0-93B7-8B46-A1AA-78C0A202DA7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/>
              <a:t>Result:</a:t>
            </a:r>
          </a:p>
        </p:txBody>
      </p:sp>
      <p:sp>
        <p:nvSpPr>
          <p:cNvPr id="4" name="Date Placeholder 3" descr=" 4">
            <a:extLst>
              <a:ext uri="{FF2B5EF4-FFF2-40B4-BE49-F238E27FC236}">
                <a16:creationId xmlns:a16="http://schemas.microsoft.com/office/drawing/2014/main" id="{8AFDA0EA-F278-E14B-948B-C2F54E7149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608DF1-A45F-4A4D-962C-244E47DF9A89}" type="datetime1">
              <a:rPr lang="en-US" smtClean="0"/>
              <a:t>8/13/26</a:t>
            </a:fld>
            <a:endParaRPr lang="en-US"/>
          </a:p>
        </p:txBody>
      </p:sp>
      <p:sp>
        <p:nvSpPr>
          <p:cNvPr id="5" name="Footer Placeholder 4" descr=" 5">
            <a:extLst>
              <a:ext uri="{FF2B5EF4-FFF2-40B4-BE49-F238E27FC236}">
                <a16:creationId xmlns:a16="http://schemas.microsoft.com/office/drawing/2014/main" id="{98F4BACD-103A-E648-B9EB-4119542ADA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174A | Lecture 12</a:t>
            </a:r>
            <a:endParaRPr lang="en-US"/>
          </a:p>
        </p:txBody>
      </p:sp>
      <p:sp>
        <p:nvSpPr>
          <p:cNvPr id="6" name="Slide Number Placeholder 5" descr=" 6">
            <a:extLst>
              <a:ext uri="{FF2B5EF4-FFF2-40B4-BE49-F238E27FC236}">
                <a16:creationId xmlns:a16="http://schemas.microsoft.com/office/drawing/2014/main" id="{146FBFEB-218E-194C-B180-088EACD75A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46</a:t>
            </a:r>
          </a:p>
        </p:txBody>
      </p:sp>
      <p:pic>
        <p:nvPicPr>
          <p:cNvPr id="8" name="Picture 7" descr=" 8">
            <a:extLst>
              <a:ext uri="{FF2B5EF4-FFF2-40B4-BE49-F238E27FC236}">
                <a16:creationId xmlns:a16="http://schemas.microsoft.com/office/drawing/2014/main" id="{70F23EA8-B5CA-BB47-A1BC-FA67B79534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65450" y="1550819"/>
            <a:ext cx="6261100" cy="5054600"/>
          </a:xfrm>
          <a:prstGeom prst="rect">
            <a:avLst/>
          </a:prstGeom>
        </p:spPr>
      </p:pic>
      <p:sp>
        <p:nvSpPr>
          <p:cNvPr id="9" name="Rectangle 8" descr=" 9">
            <a:extLst>
              <a:ext uri="{FF2B5EF4-FFF2-40B4-BE49-F238E27FC236}">
                <a16:creationId xmlns:a16="http://schemas.microsoft.com/office/drawing/2014/main" id="{D5FD55F7-AFE1-3448-B0D0-E0DF2AB23182}"/>
              </a:ext>
            </a:extLst>
          </p:cNvPr>
          <p:cNvSpPr/>
          <p:nvPr/>
        </p:nvSpPr>
        <p:spPr>
          <a:xfrm>
            <a:off x="3528646" y="5033891"/>
            <a:ext cx="175846" cy="316523"/>
          </a:xfrm>
          <a:prstGeom prst="rect">
            <a:avLst/>
          </a:prstGeom>
          <a:noFill/>
          <a:ln w="412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 descr=" 10">
            <a:extLst>
              <a:ext uri="{FF2B5EF4-FFF2-40B4-BE49-F238E27FC236}">
                <a16:creationId xmlns:a16="http://schemas.microsoft.com/office/drawing/2014/main" id="{57907A2E-676A-614C-9878-D8F9D446365D}"/>
              </a:ext>
            </a:extLst>
          </p:cNvPr>
          <p:cNvSpPr txBox="1"/>
          <p:nvPr/>
        </p:nvSpPr>
        <p:spPr>
          <a:xfrm>
            <a:off x="9326880" y="6273337"/>
            <a:ext cx="21483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>
                <a:latin typeface="Source Sans Pro" panose="020B0503030403020204" pitchFamily="34" charset="0"/>
                <a:ea typeface="Source Sans Pro" panose="020B0503030403020204" pitchFamily="34" charset="0"/>
              </a:rPr>
              <a:t>Source: </a:t>
            </a:r>
            <a:r>
              <a:rPr lang="en-US" err="1">
                <a:latin typeface="Source Sans Pro" panose="020B0503030403020204" pitchFamily="34" charset="0"/>
                <a:ea typeface="Source Sans Pro" panose="020B0503030403020204" pitchFamily="34" charset="0"/>
              </a:rPr>
              <a:t>Sanja</a:t>
            </a:r>
            <a:r>
              <a:rPr lang="en-US">
                <a:latin typeface="Source Sans Pro" panose="020B0503030403020204" pitchFamily="34" charset="0"/>
                <a:ea typeface="Source Sans Pro" panose="020B0503030403020204" pitchFamily="34" charset="0"/>
              </a:rPr>
              <a:t> Fidler </a:t>
            </a:r>
          </a:p>
        </p:txBody>
      </p:sp>
    </p:spTree>
    <p:extLst>
      <p:ext uri="{BB962C8B-B14F-4D97-AF65-F5344CB8AC3E}">
        <p14:creationId xmlns:p14="http://schemas.microsoft.com/office/powerpoint/2010/main" val="2855981052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D78148-9338-0545-A187-23FE93B55C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Template matching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8D5D50-E685-6A4C-9AC4-7A8DC1CB31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257800" cy="4351338"/>
          </a:xfrm>
        </p:spPr>
        <p:txBody>
          <a:bodyPr>
            <a:normAutofit/>
          </a:bodyPr>
          <a:lstStyle/>
          <a:p>
            <a:r>
              <a:rPr lang="en-US"/>
              <a:t>Problem: what if the object in the image is much larger or much smaller than our template?</a:t>
            </a:r>
          </a:p>
          <a:p>
            <a:endParaRPr lang="en-US" sz="1000"/>
          </a:p>
          <a:p>
            <a:r>
              <a:rPr lang="en-US"/>
              <a:t>Solution: re-scale the image multiple times, and do correlation on every size!</a:t>
            </a:r>
          </a:p>
          <a:p>
            <a:endParaRPr lang="en-US" sz="1000"/>
          </a:p>
          <a:p>
            <a:r>
              <a:rPr lang="en-US"/>
              <a:t>This leads to the idea of </a:t>
            </a:r>
            <a:r>
              <a:rPr lang="en-US" i="1"/>
              <a:t>image pyramids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71758CC-3354-884E-85E4-3AD0048A2E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1F1DF2-F344-3E46-A18F-B4F8E84D24CF}" type="datetime1">
              <a:rPr lang="en-US" smtClean="0"/>
              <a:t>8/13/26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0504AC-5F46-A344-8AE3-2298B23423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174A | Lecture 12</a:t>
            </a: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DE7F69-D420-1B48-9195-0F8156A0CF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47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B58F370-E72F-0F4D-92AF-F71C8A2772A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16172"/>
          <a:stretch/>
        </p:blipFill>
        <p:spPr>
          <a:xfrm>
            <a:off x="7045551" y="5767391"/>
            <a:ext cx="778939" cy="59103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76C310F5-A28B-264B-A052-8AFB2684153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16172"/>
          <a:stretch/>
        </p:blipFill>
        <p:spPr>
          <a:xfrm>
            <a:off x="7450474" y="4760799"/>
            <a:ext cx="1358958" cy="103113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4AD6F0D-FDA2-5641-A5E7-F97EA8E0DE7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16172"/>
          <a:stretch/>
        </p:blipFill>
        <p:spPr>
          <a:xfrm>
            <a:off x="7864828" y="3258504"/>
            <a:ext cx="1982526" cy="1504282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DCED916D-2CC1-7D45-A027-216FF560C03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16172"/>
          <a:stretch/>
        </p:blipFill>
        <p:spPr>
          <a:xfrm>
            <a:off x="8380868" y="1445639"/>
            <a:ext cx="2433446" cy="18464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1016261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0EBE9C-D8D6-244E-8C6E-F5F75C8405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Image pyramids: scaling down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D9A874-13C8-C940-9F32-4C436DAC9C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83112"/>
            <a:ext cx="11305804" cy="4351338"/>
          </a:xfrm>
        </p:spPr>
        <p:txBody>
          <a:bodyPr/>
          <a:lstStyle/>
          <a:p>
            <a:r>
              <a:rPr lang="en-US"/>
              <a:t>Naïve solution: keep only some rows and columns</a:t>
            </a:r>
          </a:p>
          <a:p>
            <a:r>
              <a:rPr lang="en-US"/>
              <a:t>E.g.:  keep every other column to reduce image by 1/2 in width direction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0795B69-6679-DE42-AE0D-F511672787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EC3D02-4388-5642-8ED5-CA3907DC7D97}" type="datetime1">
              <a:rPr lang="en-US" smtClean="0"/>
              <a:t>8/13/26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FC9776A-EB97-4146-8502-FF7809C5D5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174A | Lecture 12</a:t>
            </a: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3C9BD4E-E2EE-0C46-BC23-30B3B7E167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48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374F799-5D86-D34C-A782-82827DD15C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28404" y="2728412"/>
            <a:ext cx="8935192" cy="3764463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5AA7AEFB-4482-794B-8B58-5F7896D3E42A}"/>
              </a:ext>
            </a:extLst>
          </p:cNvPr>
          <p:cNvSpPr txBox="1"/>
          <p:nvPr/>
        </p:nvSpPr>
        <p:spPr>
          <a:xfrm>
            <a:off x="10773116" y="5846544"/>
            <a:ext cx="137088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>
                <a:latin typeface="Source Sans Pro" panose="020B0503030403020204" pitchFamily="34" charset="0"/>
                <a:ea typeface="Source Sans Pro" panose="020B0503030403020204" pitchFamily="34" charset="0"/>
              </a:rPr>
              <a:t>Source: </a:t>
            </a:r>
          </a:p>
          <a:p>
            <a:r>
              <a:rPr lang="en-US" err="1">
                <a:latin typeface="Source Sans Pro" panose="020B0503030403020204" pitchFamily="34" charset="0"/>
                <a:ea typeface="Source Sans Pro" panose="020B0503030403020204" pitchFamily="34" charset="0"/>
              </a:rPr>
              <a:t>Sanja</a:t>
            </a:r>
            <a:r>
              <a:rPr lang="en-US">
                <a:latin typeface="Source Sans Pro" panose="020B0503030403020204" pitchFamily="34" charset="0"/>
                <a:ea typeface="Source Sans Pro" panose="020B0503030403020204" pitchFamily="34" charset="0"/>
              </a:rPr>
              <a:t> Fidler </a:t>
            </a:r>
          </a:p>
        </p:txBody>
      </p:sp>
    </p:spTree>
    <p:extLst>
      <p:ext uri="{BB962C8B-B14F-4D97-AF65-F5344CB8AC3E}">
        <p14:creationId xmlns:p14="http://schemas.microsoft.com/office/powerpoint/2010/main" val="3479200178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0EBE9C-D8D6-244E-8C6E-F5F75C8405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Image pyramids: scaling down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0795B69-6679-DE42-AE0D-F511672787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51D20-69E5-8040-87FD-D1987CA778BA}" type="datetime1">
              <a:rPr lang="en-US" smtClean="0"/>
              <a:t>8/13/26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FC9776A-EB97-4146-8502-FF7809C5D5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174A | Lecture 12</a:t>
            </a: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3C9BD4E-E2EE-0C46-BC23-30B3B7E167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49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C0617327-E15B-4E4A-93ED-E21E421E02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24102" y="2728015"/>
            <a:ext cx="4543796" cy="3764860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EE568164-D8FC-8E49-8E93-35CD47B4B5C4}"/>
              </a:ext>
            </a:extLst>
          </p:cNvPr>
          <p:cNvSpPr txBox="1"/>
          <p:nvPr/>
        </p:nvSpPr>
        <p:spPr>
          <a:xfrm>
            <a:off x="10773116" y="5846544"/>
            <a:ext cx="137088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>
                <a:latin typeface="Source Sans Pro" panose="020B0503030403020204" pitchFamily="34" charset="0"/>
                <a:ea typeface="Source Sans Pro" panose="020B0503030403020204" pitchFamily="34" charset="0"/>
              </a:rPr>
              <a:t>Source: </a:t>
            </a:r>
          </a:p>
          <a:p>
            <a:r>
              <a:rPr lang="en-US" err="1">
                <a:latin typeface="Source Sans Pro" panose="020B0503030403020204" pitchFamily="34" charset="0"/>
                <a:ea typeface="Source Sans Pro" panose="020B0503030403020204" pitchFamily="34" charset="0"/>
              </a:rPr>
              <a:t>Sanja</a:t>
            </a:r>
            <a:r>
              <a:rPr lang="en-US">
                <a:latin typeface="Source Sans Pro" panose="020B0503030403020204" pitchFamily="34" charset="0"/>
                <a:ea typeface="Source Sans Pro" panose="020B0503030403020204" pitchFamily="34" charset="0"/>
              </a:rPr>
              <a:t> Fidler </a:t>
            </a:r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FF94C092-A1A6-534C-90E8-D071852F3CE4}"/>
              </a:ext>
            </a:extLst>
          </p:cNvPr>
          <p:cNvSpPr txBox="1">
            <a:spLocks/>
          </p:cNvSpPr>
          <p:nvPr/>
        </p:nvSpPr>
        <p:spPr>
          <a:xfrm>
            <a:off x="838200" y="1583112"/>
            <a:ext cx="11305804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Naïve solution: keep only some rows and columns</a:t>
            </a:r>
          </a:p>
          <a:p>
            <a:r>
              <a:rPr lang="en-US"/>
              <a:t>E.g.:  keep every other column to reduce image by 1/2 in width direction</a:t>
            </a:r>
          </a:p>
        </p:txBody>
      </p:sp>
    </p:spTree>
    <p:extLst>
      <p:ext uri="{BB962C8B-B14F-4D97-AF65-F5344CB8AC3E}">
        <p14:creationId xmlns:p14="http://schemas.microsoft.com/office/powerpoint/2010/main" val="2872696777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EA0AB7-477C-EA43-AE43-6D0A68E0AE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Image pyramids: scaling down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BBC1DA-CC84-B74F-BFCF-01807AD9B7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24260"/>
            <a:ext cx="10515600" cy="4351338"/>
          </a:xfrm>
        </p:spPr>
        <p:txBody>
          <a:bodyPr/>
          <a:lstStyle/>
          <a:p>
            <a:r>
              <a:rPr lang="en-US"/>
              <a:t>Solution: blur the image via Gaussian, </a:t>
            </a:r>
            <a:r>
              <a:rPr lang="en-US" i="1"/>
              <a:t>then</a:t>
            </a:r>
            <a:r>
              <a:rPr lang="en-US"/>
              <a:t> subsample</a:t>
            </a:r>
          </a:p>
          <a:p>
            <a:r>
              <a:rPr lang="en-US"/>
              <a:t>Intuition: remove high frequency content in the image</a:t>
            </a:r>
          </a:p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FCE47F-5F34-F649-A46E-71DF1F6410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CEDBC4-729E-5343-9AD3-28CBCC59123C}" type="datetime1">
              <a:rPr lang="en-US" smtClean="0"/>
              <a:t>8/13/26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4B97FF-3086-BD43-AEB3-B7D7BFED3B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174A | Lecture 12</a:t>
            </a: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5B1D785-5FE1-2B49-A21E-278EC9C3B2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50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D49C79C-B86B-1D4D-A8B0-CBD1AFE46C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0066" y="2823672"/>
            <a:ext cx="8891868" cy="3718418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E8D8E17D-E548-554B-A4AB-3C36207CB646}"/>
              </a:ext>
            </a:extLst>
          </p:cNvPr>
          <p:cNvSpPr txBox="1"/>
          <p:nvPr/>
        </p:nvSpPr>
        <p:spPr>
          <a:xfrm>
            <a:off x="10773116" y="5846544"/>
            <a:ext cx="137088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>
                <a:latin typeface="Source Sans Pro" panose="020B0503030403020204" pitchFamily="34" charset="0"/>
                <a:ea typeface="Source Sans Pro" panose="020B0503030403020204" pitchFamily="34" charset="0"/>
              </a:rPr>
              <a:t>Source: </a:t>
            </a:r>
          </a:p>
          <a:p>
            <a:r>
              <a:rPr lang="en-US" err="1">
                <a:latin typeface="Source Sans Pro" panose="020B0503030403020204" pitchFamily="34" charset="0"/>
                <a:ea typeface="Source Sans Pro" panose="020B0503030403020204" pitchFamily="34" charset="0"/>
              </a:rPr>
              <a:t>Sanja</a:t>
            </a:r>
            <a:r>
              <a:rPr lang="en-US">
                <a:latin typeface="Source Sans Pro" panose="020B0503030403020204" pitchFamily="34" charset="0"/>
                <a:ea typeface="Source Sans Pro" panose="020B0503030403020204" pitchFamily="34" charset="0"/>
              </a:rPr>
              <a:t> Fidler </a:t>
            </a:r>
          </a:p>
        </p:txBody>
      </p:sp>
    </p:spTree>
    <p:extLst>
      <p:ext uri="{BB962C8B-B14F-4D97-AF65-F5344CB8AC3E}">
        <p14:creationId xmlns:p14="http://schemas.microsoft.com/office/powerpoint/2010/main" val="2508327876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EA0AB7-477C-EA43-AE43-6D0A68E0AE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Image pyramids: scaling down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FCE47F-5F34-F649-A46E-71DF1F6410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CA5BCC-2F7E-0949-8289-2ECBB5153899}" type="datetime1">
              <a:rPr lang="en-US" smtClean="0"/>
              <a:t>8/13/26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4B97FF-3086-BD43-AEB3-B7D7BFED3B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174A | Lecture 12</a:t>
            </a: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5B1D785-5FE1-2B49-A21E-278EC9C3B2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51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2491AB9-0D17-CA40-9E48-0A28567F11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0066" y="2837740"/>
            <a:ext cx="8891868" cy="3707639"/>
          </a:xfrm>
          <a:prstGeom prst="rect">
            <a:avLst/>
          </a:prstGeom>
        </p:spPr>
      </p:pic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A166CD2F-C2C8-A744-84AE-73E99B3CA5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24260"/>
            <a:ext cx="10515600" cy="4351338"/>
          </a:xfrm>
        </p:spPr>
        <p:txBody>
          <a:bodyPr/>
          <a:lstStyle/>
          <a:p>
            <a:r>
              <a:rPr lang="en-US"/>
              <a:t>Solution: blur the image via Gaussian, </a:t>
            </a:r>
            <a:r>
              <a:rPr lang="en-US" i="1"/>
              <a:t>then</a:t>
            </a:r>
            <a:r>
              <a:rPr lang="en-US"/>
              <a:t> subsample</a:t>
            </a:r>
          </a:p>
          <a:p>
            <a:r>
              <a:rPr lang="en-US"/>
              <a:t>Intuition: remove high frequency content in the image</a:t>
            </a:r>
          </a:p>
          <a:p>
            <a:endParaRPr lang="en-US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1946F3E-9D11-C140-BFD4-58D7179C7DC4}"/>
              </a:ext>
            </a:extLst>
          </p:cNvPr>
          <p:cNvSpPr txBox="1"/>
          <p:nvPr/>
        </p:nvSpPr>
        <p:spPr>
          <a:xfrm>
            <a:off x="10773116" y="5846544"/>
            <a:ext cx="137088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>
                <a:latin typeface="Source Sans Pro" panose="020B0503030403020204" pitchFamily="34" charset="0"/>
                <a:ea typeface="Source Sans Pro" panose="020B0503030403020204" pitchFamily="34" charset="0"/>
              </a:rPr>
              <a:t>Source: </a:t>
            </a:r>
          </a:p>
          <a:p>
            <a:r>
              <a:rPr lang="en-US" err="1">
                <a:latin typeface="Source Sans Pro" panose="020B0503030403020204" pitchFamily="34" charset="0"/>
                <a:ea typeface="Source Sans Pro" panose="020B0503030403020204" pitchFamily="34" charset="0"/>
              </a:rPr>
              <a:t>Sanja</a:t>
            </a:r>
            <a:r>
              <a:rPr lang="en-US">
                <a:latin typeface="Source Sans Pro" panose="020B0503030403020204" pitchFamily="34" charset="0"/>
                <a:ea typeface="Source Sans Pro" panose="020B0503030403020204" pitchFamily="34" charset="0"/>
              </a:rPr>
              <a:t> Fidler </a:t>
            </a:r>
          </a:p>
        </p:txBody>
      </p:sp>
    </p:spTree>
    <p:extLst>
      <p:ext uri="{BB962C8B-B14F-4D97-AF65-F5344CB8AC3E}">
        <p14:creationId xmlns:p14="http://schemas.microsoft.com/office/powerpoint/2010/main" val="1036940126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EA0AB7-477C-EA43-AE43-6D0A68E0AE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Image pyramids: scaling down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FCE47F-5F34-F649-A46E-71DF1F6410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A4EF55-856F-0745-9443-D1C0BBCE3C50}" type="datetime1">
              <a:rPr lang="en-US" smtClean="0"/>
              <a:t>8/13/26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4B97FF-3086-BD43-AEB3-B7D7BFED3B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174A | Lecture 12</a:t>
            </a: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5B1D785-5FE1-2B49-A21E-278EC9C3B2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52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B672B6C-B985-B248-A1F9-64C290B742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38600" y="3062588"/>
            <a:ext cx="4114800" cy="3376499"/>
          </a:xfrm>
          <a:prstGeom prst="rect">
            <a:avLst/>
          </a:prstGeom>
        </p:spPr>
      </p:pic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D3BF3851-33DF-884C-99B7-3FEF8FCAD4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24260"/>
            <a:ext cx="10515600" cy="4351338"/>
          </a:xfrm>
        </p:spPr>
        <p:txBody>
          <a:bodyPr/>
          <a:lstStyle/>
          <a:p>
            <a:r>
              <a:rPr lang="en-US"/>
              <a:t>Solution: blur the image via Gaussian, </a:t>
            </a:r>
            <a:r>
              <a:rPr lang="en-US" i="1"/>
              <a:t>then</a:t>
            </a:r>
            <a:r>
              <a:rPr lang="en-US"/>
              <a:t> subsample</a:t>
            </a:r>
          </a:p>
          <a:p>
            <a:r>
              <a:rPr lang="en-US"/>
              <a:t>Intuition: remove high frequency content in the image</a:t>
            </a:r>
          </a:p>
          <a:p>
            <a:endParaRPr 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68671F0-7966-1048-B2B9-51F1B08258B5}"/>
              </a:ext>
            </a:extLst>
          </p:cNvPr>
          <p:cNvSpPr txBox="1"/>
          <p:nvPr/>
        </p:nvSpPr>
        <p:spPr>
          <a:xfrm>
            <a:off x="10773116" y="5846544"/>
            <a:ext cx="137088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>
                <a:latin typeface="Source Sans Pro" panose="020B0503030403020204" pitchFamily="34" charset="0"/>
                <a:ea typeface="Source Sans Pro" panose="020B0503030403020204" pitchFamily="34" charset="0"/>
              </a:rPr>
              <a:t>Source: </a:t>
            </a:r>
          </a:p>
          <a:p>
            <a:r>
              <a:rPr lang="en-US" err="1">
                <a:latin typeface="Source Sans Pro" panose="020B0503030403020204" pitchFamily="34" charset="0"/>
                <a:ea typeface="Source Sans Pro" panose="020B0503030403020204" pitchFamily="34" charset="0"/>
              </a:rPr>
              <a:t>Sanja</a:t>
            </a:r>
            <a:r>
              <a:rPr lang="en-US">
                <a:latin typeface="Source Sans Pro" panose="020B0503030403020204" pitchFamily="34" charset="0"/>
                <a:ea typeface="Source Sans Pro" panose="020B0503030403020204" pitchFamily="34" charset="0"/>
              </a:rPr>
              <a:t> Fidler </a:t>
            </a:r>
          </a:p>
        </p:txBody>
      </p:sp>
    </p:spTree>
    <p:extLst>
      <p:ext uri="{BB962C8B-B14F-4D97-AF65-F5344CB8AC3E}">
        <p14:creationId xmlns:p14="http://schemas.microsoft.com/office/powerpoint/2010/main" val="473130432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6E44DA-8BCB-5D4A-9C84-61C9820768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Image pyramids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4E0ABD-6F6B-4B42-83C0-C4A967A8D6B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A sequence of images created with Gaussian blurring and down-sampling is called a Gaussian pyramid</a:t>
            </a:r>
          </a:p>
          <a:p>
            <a:r>
              <a:rPr lang="en-US"/>
              <a:t>The other step is to perform up-sampling (nearest neighbor, bilinear, bicubic, etc.)</a:t>
            </a:r>
            <a:endParaRPr lang="en-US">
              <a:solidFill>
                <a:srgbClr val="C00000"/>
              </a:solidFill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340FE60-1BD4-0949-A43E-CF8BB3970B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3FF84-AB92-6149-9B9E-DBBBD53C2391}" type="datetime1">
              <a:rPr lang="en-US" smtClean="0"/>
              <a:t>8/13/26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136820-504D-1948-A68B-33A5751013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174A | Lecture 12</a:t>
            </a: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4B40360-4B4C-D042-BD1D-BB253BE481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53</a:t>
            </a:r>
          </a:p>
        </p:txBody>
      </p:sp>
    </p:spTree>
    <p:extLst>
      <p:ext uri="{BB962C8B-B14F-4D97-AF65-F5344CB8AC3E}">
        <p14:creationId xmlns:p14="http://schemas.microsoft.com/office/powerpoint/2010/main" val="645931815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824B0B-95A1-4B77-DCE7-15A329BB0A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However, classical methods can be brittle! 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042ACC-B4AC-8F8A-D527-045E5FB6238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>
                <a:solidFill>
                  <a:srgbClr val="000000"/>
                </a:solidFill>
                <a:latin typeface="Source Sans Pro"/>
                <a:ea typeface="Source Sans Pro"/>
              </a:rPr>
              <a:t>Sensitive to variations in rotation, etc.</a:t>
            </a:r>
          </a:p>
          <a:p>
            <a:r>
              <a:rPr lang="en-US">
                <a:latin typeface="Source Sans Pro"/>
                <a:ea typeface="Source Sans Pro"/>
              </a:rPr>
              <a:t>Loss of spatial information</a:t>
            </a:r>
          </a:p>
          <a:p>
            <a:r>
              <a:rPr lang="en-US">
                <a:latin typeface="Source Sans Pro"/>
                <a:ea typeface="Source Sans Pro"/>
              </a:rPr>
              <a:t>Lack of robustness (to partial occlusions, deformations, etc.)</a:t>
            </a:r>
          </a:p>
          <a:p>
            <a:endParaRPr lang="en-US">
              <a:latin typeface="Source Sans Pro"/>
              <a:ea typeface="Source Sans Pro"/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94EF280-5E29-7FC5-2469-8858FAA46B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03527E-CA75-5144-9FEF-15B1858455CC}" type="datetime1">
              <a:rPr lang="en-US" smtClean="0"/>
              <a:t>8/13/26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07EA9C3-17C4-5F70-7244-19F004A61B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174A | Lecture 12</a:t>
            </a: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C21A847-CB76-C792-0A12-CC0F1951B9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58</a:t>
            </a:fld>
            <a:endParaRPr lang="en-US"/>
          </a:p>
        </p:txBody>
      </p:sp>
      <p:pic>
        <p:nvPicPr>
          <p:cNvPr id="8" name="Picture 7" descr="Eiffel Tower Facts and History">
            <a:extLst>
              <a:ext uri="{FF2B5EF4-FFF2-40B4-BE49-F238E27FC236}">
                <a16:creationId xmlns:a16="http://schemas.microsoft.com/office/drawing/2014/main" id="{B4AC4DC0-0090-A22B-8D41-B1238F76A2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44483" y="3817563"/>
            <a:ext cx="2743200" cy="2056757"/>
          </a:xfrm>
          <a:prstGeom prst="rect">
            <a:avLst/>
          </a:prstGeom>
        </p:spPr>
      </p:pic>
      <p:pic>
        <p:nvPicPr>
          <p:cNvPr id="10" name="Picture 9" descr="A tall metal tower with trees in the background with Eiffel Tower in the background&#10;&#10;Description automatically generated">
            <a:extLst>
              <a:ext uri="{FF2B5EF4-FFF2-40B4-BE49-F238E27FC236}">
                <a16:creationId xmlns:a16="http://schemas.microsoft.com/office/drawing/2014/main" id="{DD1EADDE-D5DD-35D5-F6FB-01F034C0BC4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7719" t="137" r="14408" b="167"/>
          <a:stretch/>
        </p:blipFill>
        <p:spPr>
          <a:xfrm>
            <a:off x="6473851" y="3817563"/>
            <a:ext cx="2859080" cy="20561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0334645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CF30F8-CA66-E5CE-6203-343D2C4903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cs typeface="Calibri Light"/>
              </a:rPr>
              <a:t>Using learned features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1D490F-AC08-E460-2DC3-79F489FCCE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736308"/>
            <a:ext cx="10515600" cy="3347727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>
                <a:latin typeface="Source Sans Pro"/>
                <a:ea typeface="Source Sans Pro"/>
              </a:rPr>
              <a:t>We can use convolutional neural networks (CNNs) to detect and describe features</a:t>
            </a:r>
          </a:p>
          <a:p>
            <a:r>
              <a:rPr lang="en-US">
                <a:latin typeface="Source Sans Pro"/>
                <a:ea typeface="Source Sans Pro"/>
              </a:rPr>
              <a:t>Convolutional neural networks (CNNs): deep learning models for processing structured grid data, such as images, by using layers of convolutional operations to automatically learn hierarchical features and patterns</a:t>
            </a:r>
            <a:endParaRPr lang="en-US"/>
          </a:p>
          <a:p>
            <a:pPr marL="0" indent="0">
              <a:buNone/>
            </a:pPr>
            <a:endParaRPr lang="en-US">
              <a:latin typeface="Source Sans Pro"/>
              <a:ea typeface="Source Sans Pro"/>
            </a:endParaRPr>
          </a:p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68A4846-D132-C9A6-43BB-1EEE6D070F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C9DA7-970D-1B43-92AF-DCC2A16D7336}" type="datetime1">
              <a:rPr lang="en-US" smtClean="0"/>
              <a:t>8/13/26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4CEA2E-B002-F015-4809-BC16CE62F6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174A | Lecture 12</a:t>
            </a: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B0863BE-73F7-E6DD-158E-EF72C5E53D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59</a:t>
            </a:fld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3B5CCB3-16A1-8192-69DD-E1005E6D596E}"/>
              </a:ext>
            </a:extLst>
          </p:cNvPr>
          <p:cNvSpPr txBox="1"/>
          <p:nvPr/>
        </p:nvSpPr>
        <p:spPr>
          <a:xfrm>
            <a:off x="3689815" y="1874643"/>
            <a:ext cx="5307980" cy="5232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800">
                <a:solidFill>
                  <a:srgbClr val="C00000"/>
                </a:solidFill>
                <a:latin typeface="Source Sans Pro"/>
              </a:rPr>
              <a:t>Solution:</a:t>
            </a:r>
            <a:r>
              <a:rPr lang="en-US" sz="2800">
                <a:latin typeface="Source Sans Pro"/>
              </a:rPr>
              <a:t> Use learned features!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297972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8B6901-AF8D-B6E1-4E2B-E2821E9ED2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cs typeface="Calibri Light"/>
              </a:rPr>
              <a:t>Uses in modern computer vision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DF5ED8-86C2-EF6C-821F-2564260D80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6800061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>
                <a:latin typeface="Source Sans Pro"/>
                <a:ea typeface="Source Sans Pro"/>
                <a:cs typeface="Arial"/>
              </a:rPr>
              <a:t>Using CNNs for computer vision tasks took off ~2012 with the success of the </a:t>
            </a:r>
            <a:r>
              <a:rPr lang="en-US" err="1">
                <a:latin typeface="Source Sans Pro"/>
                <a:ea typeface="Source Sans Pro"/>
                <a:cs typeface="Arial"/>
              </a:rPr>
              <a:t>AlexNet</a:t>
            </a:r>
            <a:r>
              <a:rPr lang="en-US">
                <a:latin typeface="Source Sans Pro"/>
                <a:ea typeface="Source Sans Pro"/>
                <a:cs typeface="Arial"/>
              </a:rPr>
              <a:t> architecture for image classification on the ImageNet dataset</a:t>
            </a:r>
          </a:p>
          <a:p>
            <a:r>
              <a:rPr lang="en-US">
                <a:latin typeface="Source Sans Pro"/>
                <a:ea typeface="Source Sans Pro"/>
                <a:cs typeface="Arial"/>
              </a:rPr>
              <a:t>Today, learned features are used in many applications: image classification, object detection, image segmentation, object tracking, image generation etc.</a:t>
            </a:r>
          </a:p>
          <a:p>
            <a:r>
              <a:rPr lang="en-US">
                <a:latin typeface="Source Sans Pro"/>
                <a:ea typeface="Source Sans Pro"/>
                <a:cs typeface="Arial"/>
              </a:rPr>
              <a:t>Modern models also include GANs, transformers, etc. </a:t>
            </a:r>
            <a:endParaRPr lang="en-US"/>
          </a:p>
          <a:p>
            <a:endParaRPr lang="en-US" sz="2400">
              <a:latin typeface="Arial"/>
              <a:cs typeface="Arial"/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01EA6E7-B7A2-DC68-05FA-B93906BF67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37C8C3-D650-8A42-BDC2-F7CE3CB81C43}" type="datetime1">
              <a:rPr lang="en-US" smtClean="0"/>
              <a:t>8/13/26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A44EEE-6BE4-1BA9-0092-75C90724B4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174A | Lecture 12</a:t>
            </a: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7FC4F56-1FA2-AA70-D40C-A3EFD46612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60</a:t>
            </a:fld>
            <a:endParaRPr lang="en-US"/>
          </a:p>
        </p:txBody>
      </p:sp>
      <p:pic>
        <p:nvPicPr>
          <p:cNvPr id="7" name="Picture 6" descr="n01443537_goldfish.JPEG">
            <a:extLst>
              <a:ext uri="{FF2B5EF4-FFF2-40B4-BE49-F238E27FC236}">
                <a16:creationId xmlns:a16="http://schemas.microsoft.com/office/drawing/2014/main" id="{AD52B6BC-C281-7E5F-394D-8497A9292A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55390" y="1915755"/>
            <a:ext cx="1857568" cy="130096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D82F0C7-06F1-17F1-E0C1-F852C826CD65}"/>
              </a:ext>
            </a:extLst>
          </p:cNvPr>
          <p:cNvSpPr txBox="1"/>
          <p:nvPr/>
        </p:nvSpPr>
        <p:spPr>
          <a:xfrm>
            <a:off x="10170496" y="2109669"/>
            <a:ext cx="1536595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>
                <a:cs typeface="Calibri"/>
              </a:rPr>
              <a:t>Classification:</a:t>
            </a:r>
            <a:endParaRPr lang="en-US"/>
          </a:p>
          <a:p>
            <a:pPr algn="ctr"/>
            <a:r>
              <a:rPr lang="en-US">
                <a:cs typeface="Calibri"/>
              </a:rPr>
              <a:t>Goldfish</a:t>
            </a:r>
          </a:p>
        </p:txBody>
      </p:sp>
      <p:pic>
        <p:nvPicPr>
          <p:cNvPr id="9" name="Picture 8" descr="A couple of people riding a bicycle&#10;&#10;Description automatically generated">
            <a:extLst>
              <a:ext uri="{FF2B5EF4-FFF2-40B4-BE49-F238E27FC236}">
                <a16:creationId xmlns:a16="http://schemas.microsoft.com/office/drawing/2014/main" id="{B27F223D-1459-B3C9-B8E2-C7C2959603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33445" y="3596278"/>
            <a:ext cx="1907757" cy="1447644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613A1EA1-FA48-78DE-1F76-2C68FB210C03}"/>
              </a:ext>
            </a:extLst>
          </p:cNvPr>
          <p:cNvSpPr txBox="1"/>
          <p:nvPr/>
        </p:nvSpPr>
        <p:spPr>
          <a:xfrm>
            <a:off x="10252363" y="3923354"/>
            <a:ext cx="1536595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>
                <a:cs typeface="Calibri"/>
              </a:rPr>
              <a:t>Semantic segmentation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6720524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0FF630-EBEE-7E44-A64B-7BAABFF36A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Next time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25EFCBB-9913-7D41-BC9B-6397AC73E7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E3A84B-D74D-EE45-BDCD-1BA43823566A}" type="datetime1">
              <a:rPr lang="en-US" smtClean="0"/>
              <a:t>8/13/26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1EFCBE6-6E75-974E-BA2E-F4CFFBB2E6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174A | Lecture 12</a:t>
            </a: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418065B-10AC-EA4C-8170-96905F90B6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56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3E28071-4610-B45B-FAF2-218E845D91B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699" y="2557461"/>
            <a:ext cx="11154723" cy="2959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9693252"/>
      </p:ext>
    </p:extLst>
  </p:cSld>
  <p:clrMapOvr>
    <a:masterClrMapping/>
  </p:clrMapOvr>
</p:sld>
</file>

<file path=ppt/theme/theme1.xml><?xml version="1.0" encoding="utf-8"?>
<a:theme xmlns:a="http://schemas.openxmlformats.org/drawingml/2006/main" name="AA274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128</TotalTime>
  <Words>2764</Words>
  <Application>Microsoft Macintosh PowerPoint</Application>
  <PresentationFormat>Widescreen</PresentationFormat>
  <Paragraphs>529</Paragraphs>
  <Slides>61</Slides>
  <Notes>36</Notes>
  <HiddenSlides>0</HiddenSlides>
  <MMClips>2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61</vt:i4>
      </vt:variant>
    </vt:vector>
  </HeadingPairs>
  <TitlesOfParts>
    <vt:vector size="68" baseType="lpstr">
      <vt:lpstr>Arial</vt:lpstr>
      <vt:lpstr>Calibri</vt:lpstr>
      <vt:lpstr>Calibri Light</vt:lpstr>
      <vt:lpstr>Cambria Math</vt:lpstr>
      <vt:lpstr>Source Sans Pro</vt:lpstr>
      <vt:lpstr>Wingdings</vt:lpstr>
      <vt:lpstr>AA274</vt:lpstr>
      <vt:lpstr>Principles of Robot Autonomy I</vt:lpstr>
      <vt:lpstr>Agenda</vt:lpstr>
      <vt:lpstr>Last lecture: Recap</vt:lpstr>
      <vt:lpstr>Recap Feature Detection</vt:lpstr>
      <vt:lpstr>Introducing SiFT Detector</vt:lpstr>
      <vt:lpstr>Introducing SiFT Detector</vt:lpstr>
      <vt:lpstr>Introducing SiFT Descriptor</vt:lpstr>
      <vt:lpstr>The see-think-act cycle</vt:lpstr>
      <vt:lpstr>Information extraction</vt:lpstr>
      <vt:lpstr>LiDAR data</vt:lpstr>
      <vt:lpstr>See – Think – Act </vt:lpstr>
      <vt:lpstr>Geometric information extraction</vt:lpstr>
      <vt:lpstr>Intuition Line Fitting</vt:lpstr>
      <vt:lpstr>Step #2: line fitting </vt:lpstr>
      <vt:lpstr>Step #2: line fitting </vt:lpstr>
      <vt:lpstr>Step #2: line fitting </vt:lpstr>
      <vt:lpstr>Step #2: line fitting </vt:lpstr>
      <vt:lpstr>Step #2: line fitting solution</vt:lpstr>
      <vt:lpstr>Step #1: line segmentation</vt:lpstr>
      <vt:lpstr>RANSAC</vt:lpstr>
      <vt:lpstr>RANSAC</vt:lpstr>
      <vt:lpstr>RANSAC</vt:lpstr>
      <vt:lpstr>RANSAC</vt:lpstr>
      <vt:lpstr>RANSAC</vt:lpstr>
      <vt:lpstr>RANSAC</vt:lpstr>
      <vt:lpstr>RANSAC</vt:lpstr>
      <vt:lpstr>RANSAC</vt:lpstr>
      <vt:lpstr>RANSAC</vt:lpstr>
      <vt:lpstr>RANSAC iterations</vt:lpstr>
      <vt:lpstr>RANSAC iterations: statistical characterization</vt:lpstr>
      <vt:lpstr>RANSAC iterations: statistical characterization</vt:lpstr>
      <vt:lpstr>Semantic information extraction</vt:lpstr>
      <vt:lpstr>Object detection </vt:lpstr>
      <vt:lpstr>Object detection</vt:lpstr>
      <vt:lpstr>Step #1: Detect keypoints</vt:lpstr>
      <vt:lpstr>Step #1: Detect keypoints</vt:lpstr>
      <vt:lpstr>Step #2: Match keypoints</vt:lpstr>
      <vt:lpstr>Step #3: Model fitting and outlier rejection</vt:lpstr>
      <vt:lpstr>Recap Transform</vt:lpstr>
      <vt:lpstr>Recap Transform</vt:lpstr>
      <vt:lpstr>Step #4: Detect the object</vt:lpstr>
      <vt:lpstr>Object tracking</vt:lpstr>
      <vt:lpstr>Object tracking</vt:lpstr>
      <vt:lpstr>Object tracking</vt:lpstr>
      <vt:lpstr>Object recognition</vt:lpstr>
      <vt:lpstr>Template matching</vt:lpstr>
      <vt:lpstr>Template matching</vt:lpstr>
      <vt:lpstr>Template matching</vt:lpstr>
      <vt:lpstr>Template matching</vt:lpstr>
      <vt:lpstr>Template matching</vt:lpstr>
      <vt:lpstr>Template matching</vt:lpstr>
      <vt:lpstr>Image pyramids: scaling down</vt:lpstr>
      <vt:lpstr>Image pyramids: scaling down</vt:lpstr>
      <vt:lpstr>Image pyramids: scaling down</vt:lpstr>
      <vt:lpstr>Image pyramids: scaling down</vt:lpstr>
      <vt:lpstr>Image pyramids: scaling down</vt:lpstr>
      <vt:lpstr>Image pyramids </vt:lpstr>
      <vt:lpstr>However, classical methods can be brittle! </vt:lpstr>
      <vt:lpstr>Using learned features</vt:lpstr>
      <vt:lpstr>Uses in modern computer vision</vt:lpstr>
      <vt:lpstr>Next time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AA 274 Principles of Robotic Autonomy</dc:title>
  <dc:creator>Marco Pavone</dc:creator>
  <cp:lastModifiedBy>Daniele Gammelli</cp:lastModifiedBy>
  <cp:revision>6</cp:revision>
  <cp:lastPrinted>2019-10-24T16:43:58Z</cp:lastPrinted>
  <dcterms:created xsi:type="dcterms:W3CDTF">2017-01-06T12:29:52Z</dcterms:created>
  <dcterms:modified xsi:type="dcterms:W3CDTF">2026-08-13T22:57:45Z</dcterms:modified>
</cp:coreProperties>
</file>