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</p:sldMasterIdLst>
  <p:notesMasterIdLst>
    <p:notesMasterId r:id="rId39"/>
  </p:notesMasterIdLst>
  <p:sldIdLst>
    <p:sldId id="256" r:id="rId2"/>
    <p:sldId id="448" r:id="rId3"/>
    <p:sldId id="484" r:id="rId4"/>
    <p:sldId id="485" r:id="rId5"/>
    <p:sldId id="486" r:id="rId6"/>
    <p:sldId id="487" r:id="rId7"/>
    <p:sldId id="488" r:id="rId8"/>
    <p:sldId id="489" r:id="rId9"/>
    <p:sldId id="490" r:id="rId10"/>
    <p:sldId id="516" r:id="rId11"/>
    <p:sldId id="491" r:id="rId12"/>
    <p:sldId id="492" r:id="rId13"/>
    <p:sldId id="493" r:id="rId14"/>
    <p:sldId id="494" r:id="rId15"/>
    <p:sldId id="515" r:id="rId16"/>
    <p:sldId id="495" r:id="rId17"/>
    <p:sldId id="496" r:id="rId18"/>
    <p:sldId id="497" r:id="rId19"/>
    <p:sldId id="513" r:id="rId20"/>
    <p:sldId id="519" r:id="rId21"/>
    <p:sldId id="498" r:id="rId22"/>
    <p:sldId id="499" r:id="rId23"/>
    <p:sldId id="500" r:id="rId24"/>
    <p:sldId id="501" r:id="rId25"/>
    <p:sldId id="502" r:id="rId26"/>
    <p:sldId id="503" r:id="rId27"/>
    <p:sldId id="504" r:id="rId28"/>
    <p:sldId id="505" r:id="rId29"/>
    <p:sldId id="506" r:id="rId30"/>
    <p:sldId id="507" r:id="rId31"/>
    <p:sldId id="508" r:id="rId32"/>
    <p:sldId id="514" r:id="rId33"/>
    <p:sldId id="510" r:id="rId34"/>
    <p:sldId id="518" r:id="rId35"/>
    <p:sldId id="511" r:id="rId36"/>
    <p:sldId id="512" r:id="rId37"/>
    <p:sldId id="517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C25E8B-7885-9143-B6A6-C663038D90BB}">
          <p14:sldIdLst>
            <p14:sldId id="256"/>
            <p14:sldId id="448"/>
            <p14:sldId id="484"/>
            <p14:sldId id="485"/>
            <p14:sldId id="486"/>
            <p14:sldId id="487"/>
            <p14:sldId id="488"/>
            <p14:sldId id="489"/>
            <p14:sldId id="490"/>
            <p14:sldId id="516"/>
            <p14:sldId id="491"/>
            <p14:sldId id="492"/>
            <p14:sldId id="493"/>
            <p14:sldId id="494"/>
            <p14:sldId id="515"/>
            <p14:sldId id="495"/>
            <p14:sldId id="496"/>
            <p14:sldId id="497"/>
            <p14:sldId id="513"/>
            <p14:sldId id="519"/>
            <p14:sldId id="498"/>
            <p14:sldId id="499"/>
            <p14:sldId id="500"/>
            <p14:sldId id="501"/>
            <p14:sldId id="502"/>
            <p14:sldId id="503"/>
            <p14:sldId id="504"/>
            <p14:sldId id="505"/>
            <p14:sldId id="506"/>
            <p14:sldId id="507"/>
            <p14:sldId id="508"/>
            <p14:sldId id="514"/>
            <p14:sldId id="510"/>
            <p14:sldId id="518"/>
            <p14:sldId id="511"/>
            <p14:sldId id="512"/>
            <p14:sldId id="51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37"/>
    <p:restoredTop sz="88243"/>
  </p:normalViewPr>
  <p:slideViewPr>
    <p:cSldViewPr snapToGrid="0" snapToObjects="1">
      <p:cViewPr varScale="1">
        <p:scale>
          <a:sx n="110" d="100"/>
          <a:sy n="110" d="100"/>
        </p:scale>
        <p:origin x="13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2:58:09.721" v="0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2:58:09.721" v="0" actId="20577"/>
        <pc:sldMkLst>
          <pc:docMk/>
          <pc:sldMk cId="1287727136" sldId="49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3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195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39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81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597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868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258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84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334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80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3703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9387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436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88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693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340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0635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345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271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8564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2245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767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154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7612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009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829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655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610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075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58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345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3B93AED-7DFA-69A8-99C3-10F0E65671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69229-83AE-7248-95AB-B735CDCF82B4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2B10802-8D92-0C37-0B9F-9DD39BE68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 dirty="0"/>
              <a:t>AA 174A | </a:t>
            </a:r>
            <a:r>
              <a:rPr lang="hr-HR" dirty="0" err="1"/>
              <a:t>Lecture</a:t>
            </a:r>
            <a:r>
              <a:rPr lang="hr-HR" dirty="0"/>
              <a:t> 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3C2287C9-9DD0-1640-9F9C-40177FEC6376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 dirty="0"/>
              <a:t>AA 174A | </a:t>
            </a:r>
            <a:r>
              <a:rPr lang="hr-HR" dirty="0" err="1"/>
              <a:t>Lecture</a:t>
            </a:r>
            <a:r>
              <a:rPr lang="hr-HR" dirty="0"/>
              <a:t> 13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2BDE7-8926-B645-A850-08C227915F8C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 dirty="0"/>
              <a:t>AA 174A | </a:t>
            </a:r>
            <a:r>
              <a:rPr lang="hr-HR" dirty="0" err="1"/>
              <a:t>Lecture</a:t>
            </a:r>
            <a:r>
              <a:rPr lang="hr-HR" dirty="0"/>
              <a:t> 13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s231n.github.io/convolutional-network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s231n.stanford.edu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damharley.com/nn_vis/cnn/3d.html" TargetMode="External"/><Relationship Id="rId2" Type="http://schemas.openxmlformats.org/officeDocument/2006/relationships/hyperlink" Target="http://scs.ryerson.ca/~aharley/vis/con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damharley.com/nn_vis/cnn/2d.html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emf"/><Relationship Id="rId7" Type="http://schemas.openxmlformats.org/officeDocument/2006/relationships/image" Target="../media/image24.png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www.youtube.com/watch?v=HJ58dbd5g8g" TargetMode="External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3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9.png"/><Relationship Id="rId5" Type="http://schemas.openxmlformats.org/officeDocument/2006/relationships/hyperlink" Target="https://research.nvidia.com/publication/2025-10_alpamayo-r1" TargetMode="External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Calibri Light"/>
                <a:cs typeface="Calibri Light"/>
              </a:rPr>
              <a:t>Principles of Robot Autonomy I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Deep learning for computer vision</a:t>
            </a:r>
            <a:br>
              <a:rPr lang="en-US" dirty="0"/>
            </a:br>
            <a:endParaRPr lang="en-US" dirty="0"/>
          </a:p>
          <a:p>
            <a:br>
              <a:rPr lang="en-US" dirty="0"/>
            </a:br>
            <a:r>
              <a:rPr lang="en-US" dirty="0"/>
              <a:t>Guest Lecture by Dr. Boris Ivanovic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4F17F7-97E4-17C3-5B55-202F870D8A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42" y="400218"/>
            <a:ext cx="2362201" cy="234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itinerary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38200" y="1530204"/>
            <a:ext cx="10515600" cy="4770584"/>
          </a:xfrm>
        </p:spPr>
        <p:txBody>
          <a:bodyPr>
            <a:normAutofit lnSpcReduction="10000"/>
          </a:bodyPr>
          <a:lstStyle/>
          <a:p>
            <a:pPr lvl="1">
              <a:lnSpc>
                <a:spcPct val="200000"/>
              </a:lnSpc>
            </a:pPr>
            <a:r>
              <a:rPr lang="en-US" sz="4000" dirty="0">
                <a:solidFill>
                  <a:schemeClr val="bg1">
                    <a:lumMod val="75000"/>
                  </a:schemeClr>
                </a:solidFill>
              </a:rPr>
              <a:t>Stats/ML review</a:t>
            </a:r>
          </a:p>
          <a:p>
            <a:pPr lvl="1">
              <a:lnSpc>
                <a:spcPct val="200000"/>
              </a:lnSpc>
            </a:pPr>
            <a:r>
              <a:rPr lang="en-US" sz="4000" dirty="0">
                <a:solidFill>
                  <a:schemeClr val="bg1">
                    <a:lumMod val="75000"/>
                  </a:schemeClr>
                </a:solidFill>
              </a:rPr>
              <a:t>Neural network basics</a:t>
            </a:r>
          </a:p>
          <a:p>
            <a:pPr lvl="1">
              <a:lnSpc>
                <a:spcPct val="200000"/>
              </a:lnSpc>
            </a:pPr>
            <a:r>
              <a:rPr lang="en-US" sz="4000" dirty="0"/>
              <a:t>Convolutional neural networks</a:t>
            </a:r>
          </a:p>
          <a:p>
            <a:pPr lvl="1">
              <a:lnSpc>
                <a:spcPct val="200000"/>
              </a:lnSpc>
            </a:pPr>
            <a:r>
              <a:rPr lang="en-US" sz="4000" dirty="0">
                <a:solidFill>
                  <a:schemeClr val="bg1">
                    <a:lumMod val="75000"/>
                  </a:schemeClr>
                </a:solidFill>
              </a:rPr>
              <a:t>Robotic applications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C38E9C-76B7-A650-0DF9-C8B50A86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EF29248-295F-C50E-4ABD-1F13FC636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81ED3-8E4B-FA44-ACF3-F00EF0F2182A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966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Efficient feature extraction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8428"/>
          <a:stretch/>
        </p:blipFill>
        <p:spPr>
          <a:xfrm>
            <a:off x="6807203" y="2310076"/>
            <a:ext cx="4983746" cy="2458826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2003404" y="1517361"/>
            <a:ext cx="4070392" cy="3874460"/>
            <a:chOff x="998913" y="1564112"/>
            <a:chExt cx="4070392" cy="387446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8913" y="1564112"/>
              <a:ext cx="4070392" cy="84094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8913" y="2194893"/>
              <a:ext cx="4070392" cy="84094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8913" y="2801321"/>
              <a:ext cx="4070392" cy="84094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8913" y="3360419"/>
              <a:ext cx="4070392" cy="840944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8913" y="3991200"/>
              <a:ext cx="4070392" cy="840944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8913" y="4597628"/>
              <a:ext cx="4070392" cy="840944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6272463" y="3119922"/>
            <a:ext cx="721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8912" y="5516035"/>
            <a:ext cx="107920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If we know the input is image data, we can assume some spatial locality </a:t>
            </a:r>
            <a:r>
              <a:rPr lang="en-US" sz="2800" dirty="0">
                <a:sym typeface="Wingdings"/>
              </a:rPr>
              <a:t> weight sharing</a:t>
            </a:r>
            <a:endParaRPr lang="en-US" sz="28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876" y="1654898"/>
            <a:ext cx="1282410" cy="128241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661" y="2946208"/>
            <a:ext cx="12824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CIFAR-10</a:t>
            </a:r>
          </a:p>
          <a:p>
            <a:r>
              <a:rPr lang="en-US" sz="2000" dirty="0"/>
              <a:t>32x32x3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799" y="3684441"/>
            <a:ext cx="1256563" cy="105445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09366" y="4769351"/>
            <a:ext cx="1511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Inception-v3</a:t>
            </a:r>
          </a:p>
          <a:p>
            <a:r>
              <a:rPr lang="en-US" sz="2000" dirty="0"/>
              <a:t>299x299x3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784795-8613-0B35-57A7-5DAB867F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9220F576-8433-AEA3-256C-D826A1D27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B7279-2AB1-654E-8CE6-A219A927E757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227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Convolutional neural networks (CNN)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1493651"/>
            <a:ext cx="10515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Traditionally consist of 4 types of layers: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/>
              <a:t>Convolutional layers (CONV)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/>
              <a:t>Nonlinearity layers (RELU)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/>
              <a:t>Pooling layers (POOL)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/>
              <a:t>Fully-connected layers (FC)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15214"/>
          <a:stretch/>
        </p:blipFill>
        <p:spPr>
          <a:xfrm>
            <a:off x="2765258" y="3841205"/>
            <a:ext cx="8540416" cy="249931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08434" y="4613808"/>
            <a:ext cx="18027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LeNet</a:t>
            </a:r>
            <a:r>
              <a:rPr lang="en-US" sz="2800" dirty="0"/>
              <a:t> (1998)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811" y="1741676"/>
            <a:ext cx="3249863" cy="2031164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3C80325-4D2E-8D8C-D949-75063B5DB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2ED6A31-E4EA-99C7-7313-4CB13EFD1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32CF7-7E41-2245-AC11-A4B8FBE14EF3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879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layer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853" y="1690688"/>
            <a:ext cx="10266947" cy="453878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425908-E1E2-AA88-6A77-6905F6629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B14B5270-73D4-42B2-6372-9D3412946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2AD79-E0B7-3E41-B74D-A7446F02CE49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81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layer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306" y="1527118"/>
            <a:ext cx="10094494" cy="471667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EFC27F-BD25-BECE-A6A5-82EA09B35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2538873-742C-D91E-D2E5-C100E6FFE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C3740-B598-964F-AB2B-60B089DE99AD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950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layer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611" y="1377649"/>
            <a:ext cx="10359189" cy="478007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B81184-C1B1-6BE8-A322-939A8386E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5FF02E2-06BC-D371-1DB5-898822270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303EB-82A0-5B4E-8CD6-2D0355D0065C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763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layer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16" y="1453974"/>
            <a:ext cx="10623884" cy="4911653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D3F6A86-73FF-1160-A175-5C9937413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B6FD7BD6-F46E-44E8-D2EE-DB3137EC7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85FAC-F4D1-EC40-8D96-79330AED782A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842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layer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385" y="1515172"/>
            <a:ext cx="9567565" cy="5026918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E87EBAE-368B-F767-3C25-8B9FE5E56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EE20E2D-123B-D097-B2F2-0793E2AD5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65B9-A382-BE4A-9192-6896C9F32AFD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540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Layer Visualization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F5E396-2C24-9648-B3E8-96A63D56B80F}"/>
              </a:ext>
            </a:extLst>
          </p:cNvPr>
          <p:cNvSpPr txBox="1"/>
          <p:nvPr/>
        </p:nvSpPr>
        <p:spPr>
          <a:xfrm>
            <a:off x="838200" y="3054560"/>
            <a:ext cx="1051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hlinkClick r:id="rId3"/>
              </a:rPr>
              <a:t>http://cs231n.github.io/convolutional-networks/</a:t>
            </a:r>
            <a:r>
              <a:rPr lang="en-US" sz="4000" dirty="0"/>
              <a:t>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C22CC9-C804-D1DF-9456-A73E46986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021E6E7-349E-1AD4-A0CC-02ED97953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4964-27B3-D048-9107-E74A65B844FA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803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hierarchy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914" y="1371572"/>
            <a:ext cx="8954171" cy="517051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EB1389-0AB2-BADB-C217-0D0D5E0C1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249D32F-783C-B66B-DE2B-1D18B458A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F8751-EE70-4743-845F-6523C40EF2DD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27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Pooling layer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800909"/>
            <a:ext cx="4417999" cy="33594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0811" y="4160371"/>
            <a:ext cx="29677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Types of pooling: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/>
              <a:t>MAX pooling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/>
              <a:t>MEAN pooling</a:t>
            </a:r>
          </a:p>
          <a:p>
            <a:pPr marL="457200" indent="-457200">
              <a:buFont typeface="Arial" charset="0"/>
              <a:buChar char="•"/>
            </a:pP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38200" y="1615554"/>
            <a:ext cx="400171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marR="0" lvl="0" indent="-158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defRPr/>
            </a:pPr>
            <a:r>
              <a:rPr lang="en-US" sz="2800" dirty="0"/>
              <a:t>As we move higher up the feature “food chain” we can save ourselves some computational </a:t>
            </a:r>
            <a:r>
              <a:rPr lang="en-US" sz="2800"/>
              <a:t>effort by lowering the resolution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6915" y="4274055"/>
            <a:ext cx="4807832" cy="226803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002F48-B062-E25C-3109-533FE8DED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E521DAD7-C77E-0593-AD00-D16DCEB9C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80A2-1A65-694F-951D-906324CFE6E6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447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Fully connected layer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r="16599"/>
          <a:stretch/>
        </p:blipFill>
        <p:spPr>
          <a:xfrm>
            <a:off x="4511842" y="2452689"/>
            <a:ext cx="2753895" cy="3327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95963" y="1690688"/>
            <a:ext cx="4600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75" marR="0" lvl="0" indent="-158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defRPr/>
            </a:pPr>
            <a:r>
              <a:rPr lang="en-US" sz="2800" dirty="0"/>
              <a:t>We’ve </a:t>
            </a:r>
            <a:r>
              <a:rPr lang="en-US" sz="2800"/>
              <a:t>seen this one before!</a:t>
            </a:r>
            <a:endParaRPr lang="en-US" sz="2800" dirty="0"/>
          </a:p>
        </p:txBody>
      </p:sp>
      <p:sp>
        <p:nvSpPr>
          <p:cNvPr id="3" name="Pentagon 2"/>
          <p:cNvSpPr/>
          <p:nvPr/>
        </p:nvSpPr>
        <p:spPr>
          <a:xfrm>
            <a:off x="1014663" y="2353965"/>
            <a:ext cx="3200400" cy="3001627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Image “summary vector” with all of </a:t>
            </a:r>
            <a:r>
              <a:rPr lang="en-US" sz="2400">
                <a:solidFill>
                  <a:schemeClr val="tx1"/>
                </a:solidFill>
              </a:rPr>
              <a:t>the redundant pixel info boiled out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Pentagon 13"/>
          <p:cNvSpPr/>
          <p:nvPr/>
        </p:nvSpPr>
        <p:spPr>
          <a:xfrm>
            <a:off x="7904748" y="2353965"/>
            <a:ext cx="3200400" cy="3001627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Linear classifier (</a:t>
            </a:r>
            <a:r>
              <a:rPr lang="en-US" sz="2400" dirty="0" err="1">
                <a:solidFill>
                  <a:schemeClr val="tx1"/>
                </a:solidFill>
              </a:rPr>
              <a:t>softmax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F1994A9-1B82-C754-3A9F-7CB83BB7D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EFE0A85-E33D-A5F2-1412-A9E72915E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AB38-C0EB-554C-9DAC-58E911B174E9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749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 </a:t>
            </a:r>
            <a:r>
              <a:rPr lang="mr-IN" dirty="0"/>
              <a:t>–</a:t>
            </a:r>
            <a:r>
              <a:rPr lang="en-US" dirty="0"/>
              <a:t> CNN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494" y="1524332"/>
            <a:ext cx="8767010" cy="419838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12420" y="5870794"/>
            <a:ext cx="43671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hlinkClick r:id="rId4"/>
              </a:rPr>
              <a:t>http://cs231n.stanford.edu/</a:t>
            </a:r>
            <a:r>
              <a:rPr lang="en-US" sz="2800" dirty="0"/>
              <a:t>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1A43C1-2C1F-2331-916F-46D59AD2D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DCE43A55-2C98-356E-F67E-72C92548D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FC46-74B2-4B48-A659-F4B5BF3869DB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705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BB14E-7A30-8D4E-8598-F8E0354A3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Demo - Inner Workings of a CNN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8B81B-FF14-9B40-96DC-735702865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hlinkClick r:id="rId2"/>
            </a:endParaRPr>
          </a:p>
          <a:p>
            <a:pPr marL="0" indent="0">
              <a:buNone/>
            </a:pPr>
            <a:endParaRPr lang="en-US" dirty="0">
              <a:hlinkClick r:id="rId2"/>
            </a:endParaRPr>
          </a:p>
          <a:p>
            <a:pPr marL="0" indent="0">
              <a:buNone/>
            </a:pPr>
            <a:r>
              <a:rPr lang="en-US" sz="4400" dirty="0">
                <a:hlinkClick r:id="rId3"/>
              </a:rPr>
              <a:t>https://adamharley.com/nn_vis/cnn/3d.html</a:t>
            </a:r>
            <a:r>
              <a:rPr lang="en-US" sz="4400" dirty="0"/>
              <a:t> 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000" dirty="0"/>
              <a:t>There’s also a 2D version: </a:t>
            </a:r>
            <a:r>
              <a:rPr lang="en-US" sz="4000" dirty="0">
                <a:hlinkClick r:id="rId4"/>
              </a:rPr>
              <a:t>https://adamharley.com/nn_vis/cnn/2d.html</a:t>
            </a:r>
            <a:r>
              <a:rPr lang="en-US" sz="4000" dirty="0"/>
              <a:t>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89EEB42-D2C7-2077-068B-39A1FE2C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490DE0A-1B7B-45F3-29AB-AE96A1688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25AB-E83E-E244-A76F-54436D020EFA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040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showdown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980" y="2145367"/>
            <a:ext cx="5081337" cy="18196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83386" y="3649671"/>
            <a:ext cx="721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vs.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350" y="4090644"/>
            <a:ext cx="4678781" cy="3347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8295" y="1389902"/>
            <a:ext cx="3105573" cy="24732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t="55227" r="4088"/>
          <a:stretch/>
        </p:blipFill>
        <p:spPr>
          <a:xfrm>
            <a:off x="6878053" y="4771699"/>
            <a:ext cx="4887078" cy="11813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r="3335" b="46769"/>
          <a:stretch/>
        </p:blipFill>
        <p:spPr>
          <a:xfrm>
            <a:off x="709629" y="4339966"/>
            <a:ext cx="4925458" cy="14045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460" y="1605692"/>
            <a:ext cx="1240270" cy="9358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460" y="3431885"/>
            <a:ext cx="1414270" cy="85047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5489" y="2660760"/>
            <a:ext cx="1030524" cy="78885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45575" y="6049627"/>
            <a:ext cx="1997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Who wins?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090DA2-D801-98BF-DEB8-068F2C44A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C87EBDDF-1248-07F8-0E36-1B5770E7F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71E1E-2630-C140-A616-27B89847E474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755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End-to-end learning wins!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182" t="9215" r="18636"/>
          <a:stretch/>
        </p:blipFill>
        <p:spPr>
          <a:xfrm>
            <a:off x="838200" y="1690688"/>
            <a:ext cx="5196509" cy="458435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96000" y="5430675"/>
            <a:ext cx="5903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Disclaimer: hand-crafted features may still be the right choice for your niche application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580" y="1863384"/>
            <a:ext cx="5923249" cy="208794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559291" y="4019839"/>
            <a:ext cx="2749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AlexNet</a:t>
            </a:r>
            <a:r>
              <a:rPr lang="en-US" sz="2800" dirty="0"/>
              <a:t> (2012)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E1AC5-F8DB-6436-2F4D-43E676DBD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677ECF3-D42A-C4B4-E820-5BF744022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0FC9C-0800-E844-9792-00952E260A0D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49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architectures (deeper and deeper)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877956" y="1396806"/>
            <a:ext cx="10515610" cy="5065776"/>
            <a:chOff x="838200" y="1476318"/>
            <a:chExt cx="10515610" cy="506577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2073" y="1476318"/>
              <a:ext cx="10331737" cy="5065776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838200" y="1476319"/>
              <a:ext cx="3733800" cy="630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55B3CC-4757-9640-1F1B-4CE66D99C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3285B1-525B-F69C-88BB-CD8CE3814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2F307-A47F-834C-B7C4-8A8D90369444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931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architectures (deeper and deeper)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77956" y="1396807"/>
            <a:ext cx="3733800" cy="630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230" y="1591298"/>
            <a:ext cx="10813540" cy="40336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11756" y="5739901"/>
            <a:ext cx="3319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Inception-v3 (2016)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CA6ED3-2603-BD4E-0CE2-EBB09273D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8A60597C-CAB3-D36F-352B-C0733B657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47F44-075A-7C40-B72A-AEFB72AF3F4E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771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 more modern architectures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43F5028F-B718-E05F-886C-12A6731E4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499" y="1396807"/>
            <a:ext cx="3733801" cy="518233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5C64EB3-F408-AEB1-B6BE-024E389B77C1}"/>
              </a:ext>
            </a:extLst>
          </p:cNvPr>
          <p:cNvSpPr txBox="1"/>
          <p:nvPr/>
        </p:nvSpPr>
        <p:spPr>
          <a:xfrm>
            <a:off x="549965" y="2027584"/>
            <a:ext cx="3031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Transformer (2017)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EE7B016-44F3-DDD5-26FA-C882BC544E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473"/>
          <a:stretch/>
        </p:blipFill>
        <p:spPr>
          <a:xfrm>
            <a:off x="5288692" y="2344799"/>
            <a:ext cx="6643816" cy="335099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EC70A4C-8613-F4F7-5D9F-681F854574D6}"/>
              </a:ext>
            </a:extLst>
          </p:cNvPr>
          <p:cNvSpPr txBox="1"/>
          <p:nvPr/>
        </p:nvSpPr>
        <p:spPr>
          <a:xfrm>
            <a:off x="6613440" y="2027584"/>
            <a:ext cx="3994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Vision Transformer (2020)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297F2D-43BE-18D6-C411-9ADC568A5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8D61A5E-7028-8ABE-3034-FF7E002BC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06EB-8436-CF48-A4D2-61E8E594FA75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835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itinerary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38200" y="1530204"/>
            <a:ext cx="10515600" cy="4770584"/>
          </a:xfrm>
        </p:spPr>
        <p:txBody>
          <a:bodyPr>
            <a:normAutofit lnSpcReduction="10000"/>
          </a:bodyPr>
          <a:lstStyle/>
          <a:p>
            <a:pPr lvl="1">
              <a:lnSpc>
                <a:spcPct val="200000"/>
              </a:lnSpc>
            </a:pPr>
            <a:r>
              <a:rPr lang="en-US" sz="4000" dirty="0">
                <a:solidFill>
                  <a:schemeClr val="bg1">
                    <a:lumMod val="75000"/>
                  </a:schemeClr>
                </a:solidFill>
              </a:rPr>
              <a:t>Stats/ML review</a:t>
            </a:r>
          </a:p>
          <a:p>
            <a:pPr lvl="1">
              <a:lnSpc>
                <a:spcPct val="200000"/>
              </a:lnSpc>
            </a:pPr>
            <a:r>
              <a:rPr lang="en-US" sz="4000" dirty="0">
                <a:solidFill>
                  <a:schemeClr val="bg1">
                    <a:lumMod val="75000"/>
                  </a:schemeClr>
                </a:solidFill>
              </a:rPr>
              <a:t>Neural network basics</a:t>
            </a:r>
          </a:p>
          <a:p>
            <a:pPr lvl="1">
              <a:lnSpc>
                <a:spcPct val="200000"/>
              </a:lnSpc>
            </a:pPr>
            <a:r>
              <a:rPr lang="en-US" sz="4000" dirty="0">
                <a:solidFill>
                  <a:schemeClr val="bg1">
                    <a:lumMod val="75000"/>
                  </a:schemeClr>
                </a:solidFill>
              </a:rPr>
              <a:t>Convolutional neural networks</a:t>
            </a:r>
          </a:p>
          <a:p>
            <a:pPr lvl="1">
              <a:lnSpc>
                <a:spcPct val="200000"/>
              </a:lnSpc>
            </a:pPr>
            <a:r>
              <a:rPr lang="en-US" sz="4000" dirty="0"/>
              <a:t>Robotic applications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2754C7-E7AB-8EF1-F692-36D463B0D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E753DFC-FFEF-336E-4FEF-70C6B82AD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77565-5A63-3649-ACE1-04DBD18B4C3D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52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localization and detection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68518"/>
            <a:ext cx="11181347" cy="489061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E31311-FB33-A43E-6DC3-8A0BF439F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EC8C818-0C54-BE12-21EF-93BA1A389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1BB34-F0FC-DE48-92E9-8F6E6CEAB0BD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055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localization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114" y="1460490"/>
            <a:ext cx="99140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Instead of outputting only a class (with associated loss function),</a:t>
            </a:r>
          </a:p>
          <a:p>
            <a:r>
              <a:rPr lang="en-US" sz="2800" dirty="0"/>
              <a:t>also regress on 4 numbers defining the edges of a bounding box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83" y="2596669"/>
            <a:ext cx="9480884" cy="351237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CB790F7-3B48-288D-945C-AA0E0C15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A598FB79-DC4C-7C44-37E8-FCEBE3298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A54A-9F5F-F941-8F03-5167A52F82D2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20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Localization and detection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114" y="1460490"/>
            <a:ext cx="99140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Instead of outputting only a class (with associated loss function),</a:t>
            </a:r>
          </a:p>
          <a:p>
            <a:r>
              <a:rPr lang="en-US" sz="2800" dirty="0"/>
              <a:t>also regress on 4 numbers defining the edges of a bounding box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114" y="2568261"/>
            <a:ext cx="9103898" cy="3820164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60F307-DD9C-A6A4-DF64-6781B8481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1A23C4C-4FC6-9E98-35EB-6072D2EC4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3F43F-7473-7B42-BA47-E3A7FB07DFF8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752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detection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116" y="1642562"/>
            <a:ext cx="9617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Sliding window: using a classifier as the basis for a detector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642" y="2437880"/>
            <a:ext cx="9416716" cy="3357017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4873A-CA07-E7F3-6796-1B98B86C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8D35A720-3CE5-426D-54D0-7DB10833A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F9F98-08E6-CD46-B4BD-8F69A82B08A6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479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detection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116" y="1642562"/>
            <a:ext cx="975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Sliding window: using a classifier as the basis for a detector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526" y="2272067"/>
            <a:ext cx="9865895" cy="3688644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3F10E95-5A9E-AC5B-46F8-AFF046650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8306922-D67F-EA25-F7C5-E16FD1961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CFE15-2324-F846-82A6-144038686581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0635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detection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115" y="1642562"/>
            <a:ext cx="9689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Sliding window: using a classifier as the basis for a detector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2192711"/>
            <a:ext cx="10058400" cy="3847356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615D1A7-BD6F-EA0D-3936-EF2A686DF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9A4A47A-B071-4142-7DAC-5F4AE4A00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86A6-52FC-3E47-B761-07B490D72CDE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8620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detection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116" y="1642562"/>
            <a:ext cx="9721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Sliding window: using a classifier as the basis for a detector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558" y="2162180"/>
            <a:ext cx="10379242" cy="3908418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99134E0-6DC5-0702-C656-8B842CA1D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FE94961-A679-9309-3452-FE0DDC9EA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2E70-BA35-DF4F-B3C2-997FEC965135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9890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detection </a:t>
            </a:r>
            <a:r>
              <a:rPr lang="mr-IN" dirty="0"/>
              <a:t>–</a:t>
            </a:r>
            <a:r>
              <a:rPr lang="en-US" dirty="0"/>
              <a:t> sliding window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556083" y="1501860"/>
            <a:ext cx="6464969" cy="3140995"/>
            <a:chOff x="1251283" y="1491916"/>
            <a:chExt cx="9689432" cy="470759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1283" y="1690688"/>
              <a:ext cx="9689432" cy="4508823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2209800" y="1491916"/>
              <a:ext cx="1175084" cy="4010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9043737" y="1977663"/>
            <a:ext cx="18769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Overfeat</a:t>
            </a:r>
            <a:r>
              <a:rPr lang="en-US" sz="2800" dirty="0"/>
              <a:t> (</a:t>
            </a:r>
            <a:r>
              <a:rPr lang="en-US" sz="2800" dirty="0" err="1"/>
              <a:t>Sermanet</a:t>
            </a:r>
            <a:r>
              <a:rPr lang="en-US" sz="2800" dirty="0"/>
              <a:t> et al. 2014)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115" y="4723064"/>
            <a:ext cx="8793796" cy="189923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1A2870-F1C1-0DBF-5FA4-C66F943EA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2D3668A-418C-FE6B-C6EB-C319022B2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2C03-5A6D-9A49-B933-1B131D05E3FB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7205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detection </a:t>
            </a:r>
            <a:r>
              <a:rPr lang="mr-IN" dirty="0"/>
              <a:t>–</a:t>
            </a:r>
            <a:r>
              <a:rPr lang="en-US" dirty="0"/>
              <a:t> more efficient approaches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976" y="1549250"/>
            <a:ext cx="7170424" cy="49928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8877" y="1690688"/>
            <a:ext cx="396641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“Proposal” method to identify “blobby” regions of interest</a:t>
            </a:r>
          </a:p>
          <a:p>
            <a:pPr algn="ctr"/>
            <a:r>
              <a:rPr lang="en-US" sz="2800" dirty="0"/>
              <a:t>(could be another NN)</a:t>
            </a:r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Two-headed </a:t>
            </a:r>
            <a:r>
              <a:rPr lang="en-US" sz="2800" dirty="0" err="1"/>
              <a:t>classifer</a:t>
            </a:r>
            <a:r>
              <a:rPr lang="en-US" sz="2800" dirty="0"/>
              <a:t>/bounding box </a:t>
            </a:r>
            <a:r>
              <a:rPr lang="en-US" sz="2800" dirty="0" err="1"/>
              <a:t>regressor</a:t>
            </a:r>
            <a:endParaRPr lang="en-US" sz="2800" dirty="0"/>
          </a:p>
        </p:txBody>
      </p:sp>
      <p:sp>
        <p:nvSpPr>
          <p:cNvPr id="8" name="Down Arrow 7"/>
          <p:cNvSpPr/>
          <p:nvPr/>
        </p:nvSpPr>
        <p:spPr>
          <a:xfrm>
            <a:off x="1985408" y="3739399"/>
            <a:ext cx="513347" cy="753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BA0D99A-A78D-2F3B-D266-DE5796968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F43006-22D8-36D5-574E-AF486BB2D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C8B5-F989-FA4C-A9DE-6579409F177A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2712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detection </a:t>
            </a:r>
            <a:r>
              <a:rPr lang="mr-IN" dirty="0"/>
              <a:t>–</a:t>
            </a:r>
            <a:r>
              <a:rPr lang="en-US" dirty="0"/>
              <a:t> more efficient approaches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663" y="1540938"/>
            <a:ext cx="9208169" cy="454821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A07379-0921-DDF8-987B-C8DFC5DE1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8E16FAE-A209-1B63-61FC-A8EEEA8C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06D08-A539-214A-9091-6C27FB659512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5279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Robotics </a:t>
            </a:r>
            <a:r>
              <a:rPr lang="mr-IN" dirty="0"/>
              <a:t>–</a:t>
            </a:r>
            <a:r>
              <a:rPr lang="en-US" dirty="0"/>
              <a:t> need for speed!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459" y="2002051"/>
            <a:ext cx="5829882" cy="36059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98194" y="5707506"/>
            <a:ext cx="3966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MobileNets</a:t>
            </a:r>
            <a:r>
              <a:rPr lang="en-US" sz="2800" dirty="0"/>
              <a:t> (2017)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6496" y="3956159"/>
            <a:ext cx="5166158" cy="18985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66369" y="5936796"/>
            <a:ext cx="3966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Tiny YOLO (2017)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1776" y="1282269"/>
            <a:ext cx="4469674" cy="198652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382628" y="3130292"/>
            <a:ext cx="3966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Inception-ResNet-v2</a:t>
            </a:r>
          </a:p>
        </p:txBody>
      </p:sp>
      <p:sp>
        <p:nvSpPr>
          <p:cNvPr id="13" name="&quot;No&quot; Symbol 12"/>
          <p:cNvSpPr/>
          <p:nvPr/>
        </p:nvSpPr>
        <p:spPr>
          <a:xfrm>
            <a:off x="6994962" y="957263"/>
            <a:ext cx="4741742" cy="2843214"/>
          </a:xfrm>
          <a:prstGeom prst="noSmoking">
            <a:avLst>
              <a:gd name="adj" fmla="val 5011"/>
            </a:avLst>
          </a:prstGeom>
          <a:solidFill>
            <a:srgbClr val="FF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405B8D7-6218-4258-4323-2078E13CA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E41D5C-3F71-3689-F1E0-BDE417D25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39E0-5DF8-0646-A746-BF124961FE68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2715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End-to-end: from pixels to motor commands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7450" y="1684921"/>
            <a:ext cx="3966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DAVE-2 (NVIDIA 2016)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2173732"/>
            <a:ext cx="3098971" cy="436835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66453" y="5620804"/>
            <a:ext cx="65645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Somewhat less scary:</a:t>
            </a:r>
            <a:endParaRPr lang="en-US" sz="2400" dirty="0">
              <a:hlinkClick r:id="rId6"/>
            </a:endParaRPr>
          </a:p>
          <a:p>
            <a:pPr algn="ctr"/>
            <a:r>
              <a:rPr lang="en-US" sz="2400" dirty="0">
                <a:hlinkClick r:id="rId6"/>
              </a:rPr>
              <a:t>https://www.youtube.com/watch?v=HJ58dbd5g8g</a:t>
            </a:r>
            <a:r>
              <a:rPr lang="en-US" sz="2400" dirty="0"/>
              <a:t> </a:t>
            </a:r>
          </a:p>
        </p:txBody>
      </p:sp>
      <p:pic>
        <p:nvPicPr>
          <p:cNvPr id="9" name="Dave2Driving">
            <a:hlinkClick r:id="" action="ppaction://media"/>
            <a:extLst>
              <a:ext uri="{FF2B5EF4-FFF2-40B4-BE49-F238E27FC236}">
                <a16:creationId xmlns:a16="http://schemas.microsoft.com/office/drawing/2014/main" id="{4176CF49-7CEF-E843-A484-0C52C04F0E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10932" y="1432723"/>
            <a:ext cx="7283618" cy="4188081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0BCD79-CBDA-86E9-1DEF-485FDCCB4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FBB10E99-B887-8BD9-DC5E-0C2245F48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444C-3689-984F-B886-18216B7095F6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62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qr code with green squares&#10;&#10;AI-generated content may be incorrect.">
            <a:extLst>
              <a:ext uri="{FF2B5EF4-FFF2-40B4-BE49-F238E27FC236}">
                <a16:creationId xmlns:a16="http://schemas.microsoft.com/office/drawing/2014/main" id="{D747D929-8CF4-4C32-AC74-17F2BA024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9648" y="4264527"/>
            <a:ext cx="2210595" cy="22105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391C58-930E-B582-7060-A87FE6421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5338"/>
            <a:ext cx="10515600" cy="876247"/>
          </a:xfrm>
        </p:spPr>
        <p:txBody>
          <a:bodyPr>
            <a:normAutofit/>
          </a:bodyPr>
          <a:lstStyle/>
          <a:p>
            <a:r>
              <a:rPr lang="en-US" dirty="0"/>
              <a:t>End-to-end: from sensors to </a:t>
            </a:r>
            <a:r>
              <a:rPr lang="en-US" dirty="0" err="1"/>
              <a:t>reasoning+action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C584A3-70AB-B97C-3959-B331E81E2A7B}"/>
              </a:ext>
            </a:extLst>
          </p:cNvPr>
          <p:cNvSpPr txBox="1"/>
          <p:nvPr/>
        </p:nvSpPr>
        <p:spPr>
          <a:xfrm>
            <a:off x="436888" y="1021690"/>
            <a:ext cx="11316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Alpamayo-R1 (NVIDIA 2025)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7F7AE7-8E63-4AF4-E936-117C04497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D4D922F-BBB4-F7B3-6028-43E319FC8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5089-D903-1347-B501-0D91EA6BB661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F336D8-7A9C-6936-63BE-1AC3D304EE19}"/>
              </a:ext>
            </a:extLst>
          </p:cNvPr>
          <p:cNvSpPr txBox="1"/>
          <p:nvPr/>
        </p:nvSpPr>
        <p:spPr>
          <a:xfrm>
            <a:off x="3047205" y="63082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https://research.nvidia.com/publication/2025-10_alpamayo-r1</a:t>
            </a:r>
            <a:r>
              <a:rPr lang="en-US" dirty="0"/>
              <a:t> </a:t>
            </a:r>
          </a:p>
        </p:txBody>
      </p:sp>
      <p:pic>
        <p:nvPicPr>
          <p:cNvPr id="14" name="Picture 13" descr="A close-up of a document&#10;&#10;AI-generated content may be incorrect.">
            <a:extLst>
              <a:ext uri="{FF2B5EF4-FFF2-40B4-BE49-F238E27FC236}">
                <a16:creationId xmlns:a16="http://schemas.microsoft.com/office/drawing/2014/main" id="{CC94ACCB-89E1-6943-C2FC-7A0FD53CD76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67286"/>
          <a:stretch/>
        </p:blipFill>
        <p:spPr>
          <a:xfrm>
            <a:off x="1247248" y="4470348"/>
            <a:ext cx="7772400" cy="18018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output_vla_35">
            <a:hlinkClick r:id="" action="ppaction://media"/>
            <a:extLst>
              <a:ext uri="{FF2B5EF4-FFF2-40B4-BE49-F238E27FC236}">
                <a16:creationId xmlns:a16="http://schemas.microsoft.com/office/drawing/2014/main" id="{AC1E18B5-4228-D6B6-EE13-A72E695A244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51716"/>
          <a:stretch/>
        </p:blipFill>
        <p:spPr>
          <a:xfrm>
            <a:off x="970157" y="1561982"/>
            <a:ext cx="10250094" cy="2825974"/>
          </a:xfrm>
        </p:spPr>
      </p:pic>
    </p:spTree>
    <p:extLst>
      <p:ext uri="{BB962C8B-B14F-4D97-AF65-F5344CB8AC3E}">
        <p14:creationId xmlns:p14="http://schemas.microsoft.com/office/powerpoint/2010/main" val="112902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6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of the trade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38200" y="1414463"/>
            <a:ext cx="5931568" cy="5119748"/>
          </a:xfrm>
        </p:spPr>
        <p:txBody>
          <a:bodyPr>
            <a:normAutofit/>
          </a:bodyPr>
          <a:lstStyle/>
          <a:p>
            <a:r>
              <a:rPr lang="en-US" dirty="0"/>
              <a:t>Software packages for automatic differentiation/gradient computation</a:t>
            </a:r>
          </a:p>
          <a:p>
            <a:pPr lvl="1"/>
            <a:r>
              <a:rPr lang="en-US" dirty="0"/>
              <a:t>Caffe (old)</a:t>
            </a:r>
          </a:p>
          <a:p>
            <a:pPr lvl="1"/>
            <a:r>
              <a:rPr lang="en-US" dirty="0"/>
              <a:t>Torch (old)</a:t>
            </a:r>
          </a:p>
          <a:p>
            <a:pPr lvl="1"/>
            <a:r>
              <a:rPr lang="en-US" dirty="0"/>
              <a:t>Theano (old)</a:t>
            </a:r>
          </a:p>
          <a:p>
            <a:pPr lvl="1"/>
            <a:r>
              <a:rPr lang="en-US" dirty="0" err="1"/>
              <a:t>PyTorch</a:t>
            </a:r>
            <a:r>
              <a:rPr lang="en-US" dirty="0"/>
              <a:t> (Meta, Heavyweight #1)</a:t>
            </a:r>
          </a:p>
          <a:p>
            <a:pPr lvl="1"/>
            <a:r>
              <a:rPr lang="en-US" dirty="0"/>
              <a:t>TensorFlow (Google, Heavyweight #2)</a:t>
            </a:r>
          </a:p>
          <a:p>
            <a:pPr lvl="1"/>
            <a:r>
              <a:rPr lang="en-US" dirty="0" err="1"/>
              <a:t>MXNet</a:t>
            </a:r>
            <a:r>
              <a:rPr lang="en-US" dirty="0"/>
              <a:t>/Chainer/… (Others, better at some things for specific applications)</a:t>
            </a:r>
          </a:p>
          <a:p>
            <a:r>
              <a:rPr lang="en-US" dirty="0"/>
              <a:t>Specify an abstract computation graph (inputs and outputs of NN equations); software does the rest!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24652"/>
          <a:stretch/>
        </p:blipFill>
        <p:spPr>
          <a:xfrm>
            <a:off x="10256302" y="840456"/>
            <a:ext cx="1097498" cy="51673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15673"/>
          <a:stretch/>
        </p:blipFill>
        <p:spPr>
          <a:xfrm>
            <a:off x="7327388" y="1065338"/>
            <a:ext cx="2371294" cy="471754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80662" y="6072546"/>
            <a:ext cx="5711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TensorFlow</a:t>
            </a:r>
            <a:r>
              <a:rPr lang="en-US" sz="2400" dirty="0"/>
              <a:t>: a </a:t>
            </a:r>
            <a:r>
              <a:rPr lang="en-US" sz="2400" i="1" dirty="0"/>
              <a:t>lot </a:t>
            </a:r>
            <a:r>
              <a:rPr lang="en-US" sz="2400" dirty="0"/>
              <a:t>of chain rule in this picture</a:t>
            </a:r>
            <a:endParaRPr lang="en-US" sz="2400" i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5CC3EC-6C03-F50E-A83E-F6977E674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017168E4-5A3F-1842-B000-711598824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495A0-638C-8145-B515-659341148997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5739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Lots of stuff left 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Generative vs. discriminative models</a:t>
            </a:r>
          </a:p>
          <a:p>
            <a:r>
              <a:rPr lang="en-US" dirty="0"/>
              <a:t>Train/validation/test sets</a:t>
            </a:r>
          </a:p>
          <a:p>
            <a:r>
              <a:rPr lang="en-US" dirty="0"/>
              <a:t>Learning rate and other </a:t>
            </a:r>
            <a:r>
              <a:rPr lang="en-US" dirty="0" err="1"/>
              <a:t>hyperparameter</a:t>
            </a:r>
            <a:r>
              <a:rPr lang="en-US" dirty="0"/>
              <a:t> tuning</a:t>
            </a:r>
          </a:p>
          <a:p>
            <a:r>
              <a:rPr lang="en-US" dirty="0"/>
              <a:t>Recurrent neural networks for sequential data (e.g., videos)</a:t>
            </a:r>
          </a:p>
          <a:p>
            <a:r>
              <a:rPr lang="en-US" dirty="0"/>
              <a:t>Reinforcement learning and ML outside of purely visual recognition-focused tasks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Consider STATS216, CS229, CS231n, CS224n, CS331b to learn more!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905E29A-E258-49C0-C48B-0BC73B981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0BE221B-9604-36F2-D137-DF46D478E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8250-36AD-994C-82E8-FF7487DF343F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82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B841A-6DB2-5A4B-8F3F-B0DA1B08B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A96CAC-E823-57CF-8E02-42ABC515E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13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FA441C7-70EE-F424-081E-ABD76536A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D3E50-1BE1-6649-9893-4903FFE659F9}" type="datetime1">
              <a:rPr lang="en-US" smtClean="0"/>
              <a:t>8/13/26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B90E29-0727-2709-57E5-8B243FEA3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317" y="2169659"/>
            <a:ext cx="5960165" cy="44701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7C20B7E-4C78-0FFB-758B-D427A65C3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886" y="2169659"/>
            <a:ext cx="5960165" cy="44701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1D0185-ABED-A545-3541-72CC2AF59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1850" y="288925"/>
            <a:ext cx="2362201" cy="234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16970"/>
      </p:ext>
    </p:extLst>
  </p:cSld>
  <p:clrMapOvr>
    <a:masterClrMapping/>
  </p:clrMapOvr>
</p:sld>
</file>

<file path=ppt/theme/theme1.xml><?xml version="1.0" encoding="utf-8"?>
<a:theme xmlns:a="http://schemas.openxmlformats.org/drawingml/2006/main" name="AA27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24450</TotalTime>
  <Words>940</Words>
  <Application>Microsoft Macintosh PowerPoint</Application>
  <PresentationFormat>Widescreen</PresentationFormat>
  <Paragraphs>223</Paragraphs>
  <Slides>37</Slides>
  <Notes>32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Wingdings</vt:lpstr>
      <vt:lpstr>AA274</vt:lpstr>
      <vt:lpstr>Principles of Robot Autonomy I</vt:lpstr>
      <vt:lpstr>Today’s itinerary</vt:lpstr>
      <vt:lpstr>Efficient feature extraction</vt:lpstr>
      <vt:lpstr>Convolutional neural networks (CNN)</vt:lpstr>
      <vt:lpstr>Convolution layer</vt:lpstr>
      <vt:lpstr>Convolution layer</vt:lpstr>
      <vt:lpstr>Convolution layer</vt:lpstr>
      <vt:lpstr>Convolution layer</vt:lpstr>
      <vt:lpstr>Convolution layer</vt:lpstr>
      <vt:lpstr>Convolution Layer Visualization</vt:lpstr>
      <vt:lpstr>Feature hierarchy</vt:lpstr>
      <vt:lpstr>Pooling layer</vt:lpstr>
      <vt:lpstr>Fully connected layer</vt:lpstr>
      <vt:lpstr>Putting it all together – CNN</vt:lpstr>
      <vt:lpstr>Live Demo - Inner Workings of a CNN</vt:lpstr>
      <vt:lpstr>Classification showdown</vt:lpstr>
      <vt:lpstr>End-to-end learning wins!</vt:lpstr>
      <vt:lpstr>Modern architectures (deeper and deeper)</vt:lpstr>
      <vt:lpstr>Modern architectures (deeper and deeper)</vt:lpstr>
      <vt:lpstr>Even more modern architectures</vt:lpstr>
      <vt:lpstr>Today’s itinerary</vt:lpstr>
      <vt:lpstr>Object localization and detection</vt:lpstr>
      <vt:lpstr>Object localization</vt:lpstr>
      <vt:lpstr>Localization and detection</vt:lpstr>
      <vt:lpstr>Object detection</vt:lpstr>
      <vt:lpstr>Object detection</vt:lpstr>
      <vt:lpstr>Object detection</vt:lpstr>
      <vt:lpstr>Object detection</vt:lpstr>
      <vt:lpstr>Object detection – sliding window</vt:lpstr>
      <vt:lpstr>Object detection – more efficient approaches</vt:lpstr>
      <vt:lpstr>Object detection – more efficient approaches</vt:lpstr>
      <vt:lpstr>Robotics – need for speed!</vt:lpstr>
      <vt:lpstr>End-to-end: from pixels to motor commands</vt:lpstr>
      <vt:lpstr>End-to-end: from sensors to reasoning+action</vt:lpstr>
      <vt:lpstr>Tools of the trade</vt:lpstr>
      <vt:lpstr>Lots of stuff left out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785</cp:revision>
  <cp:lastPrinted>2018-02-07T21:12:29Z</cp:lastPrinted>
  <dcterms:created xsi:type="dcterms:W3CDTF">2017-01-06T12:29:52Z</dcterms:created>
  <dcterms:modified xsi:type="dcterms:W3CDTF">2026-08-13T22:58:19Z</dcterms:modified>
</cp:coreProperties>
</file>