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25"/>
  </p:notesMasterIdLst>
  <p:sldIdLst>
    <p:sldId id="256" r:id="rId2"/>
    <p:sldId id="374" r:id="rId3"/>
    <p:sldId id="453" r:id="rId4"/>
    <p:sldId id="1544" r:id="rId5"/>
    <p:sldId id="454" r:id="rId6"/>
    <p:sldId id="455" r:id="rId7"/>
    <p:sldId id="410" r:id="rId8"/>
    <p:sldId id="411" r:id="rId9"/>
    <p:sldId id="412" r:id="rId10"/>
    <p:sldId id="413" r:id="rId11"/>
    <p:sldId id="414" r:id="rId12"/>
    <p:sldId id="415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423" r:id="rId21"/>
    <p:sldId id="424" r:id="rId22"/>
    <p:sldId id="457" r:id="rId23"/>
    <p:sldId id="34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256"/>
            <p14:sldId id="374"/>
            <p14:sldId id="453"/>
            <p14:sldId id="1544"/>
            <p14:sldId id="454"/>
            <p14:sldId id="455"/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57"/>
            <p14:sldId id="3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95"/>
    <p:restoredTop sz="67358"/>
  </p:normalViewPr>
  <p:slideViewPr>
    <p:cSldViewPr snapToGrid="0" snapToObjects="1">
      <p:cViewPr varScale="1">
        <p:scale>
          <a:sx n="82" d="100"/>
          <a:sy n="82" d="100"/>
        </p:scale>
        <p:origin x="1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2:59:51.720" v="18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2:59:10.832" v="3" actId="20577"/>
        <pc:sldMkLst>
          <pc:docMk/>
          <pc:sldMk cId="71342275" sldId="410"/>
        </pc:sldMkLst>
      </pc:sldChg>
      <pc:sldChg chg="modNotesTx">
        <pc:chgData name="Daniele Gammelli" userId="292b8a31-f1ba-4b4c-b196-a231dc095d13" providerId="ADAL" clId="{6E670754-AB6A-5789-AA0A-6F6FD9CE3EEA}" dt="2026-08-13T22:59:13.559" v="4" actId="20577"/>
        <pc:sldMkLst>
          <pc:docMk/>
          <pc:sldMk cId="464282915" sldId="411"/>
        </pc:sldMkLst>
      </pc:sldChg>
      <pc:sldChg chg="modNotesTx">
        <pc:chgData name="Daniele Gammelli" userId="292b8a31-f1ba-4b4c-b196-a231dc095d13" providerId="ADAL" clId="{6E670754-AB6A-5789-AA0A-6F6FD9CE3EEA}" dt="2026-08-13T22:59:16.709" v="5" actId="20577"/>
        <pc:sldMkLst>
          <pc:docMk/>
          <pc:sldMk cId="1939327303" sldId="412"/>
        </pc:sldMkLst>
      </pc:sldChg>
      <pc:sldChg chg="modNotesTx">
        <pc:chgData name="Daniele Gammelli" userId="292b8a31-f1ba-4b4c-b196-a231dc095d13" providerId="ADAL" clId="{6E670754-AB6A-5789-AA0A-6F6FD9CE3EEA}" dt="2026-08-13T22:59:18.793" v="6" actId="20577"/>
        <pc:sldMkLst>
          <pc:docMk/>
          <pc:sldMk cId="270397761" sldId="413"/>
        </pc:sldMkLst>
      </pc:sldChg>
      <pc:sldChg chg="modNotesTx">
        <pc:chgData name="Daniele Gammelli" userId="292b8a31-f1ba-4b4c-b196-a231dc095d13" providerId="ADAL" clId="{6E670754-AB6A-5789-AA0A-6F6FD9CE3EEA}" dt="2026-08-13T22:59:21.659" v="7" actId="20577"/>
        <pc:sldMkLst>
          <pc:docMk/>
          <pc:sldMk cId="884225429" sldId="414"/>
        </pc:sldMkLst>
      </pc:sldChg>
      <pc:sldChg chg="modNotesTx">
        <pc:chgData name="Daniele Gammelli" userId="292b8a31-f1ba-4b4c-b196-a231dc095d13" providerId="ADAL" clId="{6E670754-AB6A-5789-AA0A-6F6FD9CE3EEA}" dt="2026-08-13T22:59:24.153" v="8" actId="20577"/>
        <pc:sldMkLst>
          <pc:docMk/>
          <pc:sldMk cId="346892252" sldId="415"/>
        </pc:sldMkLst>
      </pc:sldChg>
      <pc:sldChg chg="modNotesTx">
        <pc:chgData name="Daniele Gammelli" userId="292b8a31-f1ba-4b4c-b196-a231dc095d13" providerId="ADAL" clId="{6E670754-AB6A-5789-AA0A-6F6FD9CE3EEA}" dt="2026-08-13T22:59:26.729" v="9" actId="20577"/>
        <pc:sldMkLst>
          <pc:docMk/>
          <pc:sldMk cId="707013494" sldId="416"/>
        </pc:sldMkLst>
      </pc:sldChg>
      <pc:sldChg chg="modNotesTx">
        <pc:chgData name="Daniele Gammelli" userId="292b8a31-f1ba-4b4c-b196-a231dc095d13" providerId="ADAL" clId="{6E670754-AB6A-5789-AA0A-6F6FD9CE3EEA}" dt="2026-08-13T22:59:29.219" v="10" actId="20577"/>
        <pc:sldMkLst>
          <pc:docMk/>
          <pc:sldMk cId="1449110668" sldId="417"/>
        </pc:sldMkLst>
      </pc:sldChg>
      <pc:sldChg chg="modNotesTx">
        <pc:chgData name="Daniele Gammelli" userId="292b8a31-f1ba-4b4c-b196-a231dc095d13" providerId="ADAL" clId="{6E670754-AB6A-5789-AA0A-6F6FD9CE3EEA}" dt="2026-08-13T22:59:31.124" v="11" actId="20577"/>
        <pc:sldMkLst>
          <pc:docMk/>
          <pc:sldMk cId="358873138" sldId="418"/>
        </pc:sldMkLst>
      </pc:sldChg>
      <pc:sldChg chg="modNotesTx">
        <pc:chgData name="Daniele Gammelli" userId="292b8a31-f1ba-4b4c-b196-a231dc095d13" providerId="ADAL" clId="{6E670754-AB6A-5789-AA0A-6F6FD9CE3EEA}" dt="2026-08-13T22:59:34.291" v="12" actId="20577"/>
        <pc:sldMkLst>
          <pc:docMk/>
          <pc:sldMk cId="824907614" sldId="419"/>
        </pc:sldMkLst>
      </pc:sldChg>
      <pc:sldChg chg="modNotesTx">
        <pc:chgData name="Daniele Gammelli" userId="292b8a31-f1ba-4b4c-b196-a231dc095d13" providerId="ADAL" clId="{6E670754-AB6A-5789-AA0A-6F6FD9CE3EEA}" dt="2026-08-13T22:59:36.960" v="13" actId="20577"/>
        <pc:sldMkLst>
          <pc:docMk/>
          <pc:sldMk cId="17151771" sldId="420"/>
        </pc:sldMkLst>
      </pc:sldChg>
      <pc:sldChg chg="modNotesTx">
        <pc:chgData name="Daniele Gammelli" userId="292b8a31-f1ba-4b4c-b196-a231dc095d13" providerId="ADAL" clId="{6E670754-AB6A-5789-AA0A-6F6FD9CE3EEA}" dt="2026-08-13T22:59:41.025" v="14" actId="20577"/>
        <pc:sldMkLst>
          <pc:docMk/>
          <pc:sldMk cId="1651026130" sldId="421"/>
        </pc:sldMkLst>
      </pc:sldChg>
      <pc:sldChg chg="modNotesTx">
        <pc:chgData name="Daniele Gammelli" userId="292b8a31-f1ba-4b4c-b196-a231dc095d13" providerId="ADAL" clId="{6E670754-AB6A-5789-AA0A-6F6FD9CE3EEA}" dt="2026-08-13T22:59:44.037" v="15" actId="20577"/>
        <pc:sldMkLst>
          <pc:docMk/>
          <pc:sldMk cId="1345610416" sldId="422"/>
        </pc:sldMkLst>
      </pc:sldChg>
      <pc:sldChg chg="modNotesTx">
        <pc:chgData name="Daniele Gammelli" userId="292b8a31-f1ba-4b4c-b196-a231dc095d13" providerId="ADAL" clId="{6E670754-AB6A-5789-AA0A-6F6FD9CE3EEA}" dt="2026-08-13T22:59:46.814" v="16" actId="20577"/>
        <pc:sldMkLst>
          <pc:docMk/>
          <pc:sldMk cId="505063669" sldId="423"/>
        </pc:sldMkLst>
      </pc:sldChg>
      <pc:sldChg chg="modNotesTx">
        <pc:chgData name="Daniele Gammelli" userId="292b8a31-f1ba-4b4c-b196-a231dc095d13" providerId="ADAL" clId="{6E670754-AB6A-5789-AA0A-6F6FD9CE3EEA}" dt="2026-08-13T22:59:48.917" v="17" actId="20577"/>
        <pc:sldMkLst>
          <pc:docMk/>
          <pc:sldMk cId="1015323737" sldId="424"/>
        </pc:sldMkLst>
      </pc:sldChg>
      <pc:sldChg chg="modNotesTx">
        <pc:chgData name="Daniele Gammelli" userId="292b8a31-f1ba-4b4c-b196-a231dc095d13" providerId="ADAL" clId="{6E670754-AB6A-5789-AA0A-6F6FD9CE3EEA}" dt="2026-08-13T22:58:59.893" v="0" actId="20577"/>
        <pc:sldMkLst>
          <pc:docMk/>
          <pc:sldMk cId="583145904" sldId="453"/>
        </pc:sldMkLst>
      </pc:sldChg>
      <pc:sldChg chg="modNotesTx">
        <pc:chgData name="Daniele Gammelli" userId="292b8a31-f1ba-4b4c-b196-a231dc095d13" providerId="ADAL" clId="{6E670754-AB6A-5789-AA0A-6F6FD9CE3EEA}" dt="2026-08-13T22:59:05.277" v="1" actId="20577"/>
        <pc:sldMkLst>
          <pc:docMk/>
          <pc:sldMk cId="2043047829" sldId="454"/>
        </pc:sldMkLst>
      </pc:sldChg>
      <pc:sldChg chg="modNotesTx">
        <pc:chgData name="Daniele Gammelli" userId="292b8a31-f1ba-4b4c-b196-a231dc095d13" providerId="ADAL" clId="{6E670754-AB6A-5789-AA0A-6F6FD9CE3EEA}" dt="2026-08-13T22:59:08.429" v="2" actId="20577"/>
        <pc:sldMkLst>
          <pc:docMk/>
          <pc:sldMk cId="1625612731" sldId="455"/>
        </pc:sldMkLst>
      </pc:sldChg>
      <pc:sldChg chg="modNotesTx">
        <pc:chgData name="Daniele Gammelli" userId="292b8a31-f1ba-4b4c-b196-a231dc095d13" providerId="ADAL" clId="{6E670754-AB6A-5789-AA0A-6F6FD9CE3EEA}" dt="2026-08-13T22:59:51.720" v="18" actId="20577"/>
        <pc:sldMkLst>
          <pc:docMk/>
          <pc:sldMk cId="1218023341" sldId="4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1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027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+mj-lt"/>
              <a:buAutoNum type="arabicPeriod"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5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3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45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55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684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9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28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18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48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45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97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72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247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42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48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571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21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89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75AD3-0910-3144-A10D-32ACBA9BCF1D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4CFE8818-2FE3-FC40-9074-6991388A95C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3F5CD-D329-1041-985F-2438ECB17AF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tiff"/><Relationship Id="rId4" Type="http://schemas.openxmlformats.org/officeDocument/2006/relationships/image" Target="../media/image27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tiff"/><Relationship Id="rId4" Type="http://schemas.openxmlformats.org/officeDocument/2006/relationships/image" Target="../media/image29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5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tif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Principles of Robot Autonomy I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Introduction to state estimation and filtering theory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71B4-BFE2-564B-A42B-4FB90E0E256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E3F-D2F3-70F1-92FC-D72CF33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024CE0-A3AD-110B-E6C1-9F11DABF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see-think-act cycle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4B4D2-C826-0040-91D3-52919354685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639" y="1485900"/>
            <a:ext cx="9482721" cy="473625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857500" y="1524000"/>
            <a:ext cx="1574800" cy="78740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59" y="2811463"/>
            <a:ext cx="2226960" cy="1212754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1824510" y="2311400"/>
            <a:ext cx="952500" cy="4699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B9C4A6-1CAC-E9FB-EF9F-DDC1A6F22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45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Agenda</a:t>
            </a:r>
            <a:endParaRPr dirty="0"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B4DF9867-2FD8-664C-A3A3-177428B06C07}" type="datetime1">
              <a:rPr lang="en-US" smtClean="0"/>
              <a:t>8/13/26</a:t>
            </a:fld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174A | Lecture 14</a:t>
            </a:r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829081" cy="387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spcBef>
                <a:spcPts val="0"/>
              </a:spcBef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Agenda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Basic concepts about Bayesian filtering 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457200"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Readings: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 dirty="0"/>
              <a:t>Chapter 13, sections 13.1 – 13.3 in D. </a:t>
            </a:r>
            <a:r>
              <a:rPr lang="en-US" dirty="0" err="1"/>
              <a:t>Gammelli</a:t>
            </a:r>
            <a:r>
              <a:rPr lang="en-US" dirty="0"/>
              <a:t>, J. Lorenzetti, K. Luo, G. </a:t>
            </a:r>
            <a:r>
              <a:rPr lang="en-US" dirty="0" err="1"/>
              <a:t>Zardini</a:t>
            </a:r>
            <a:r>
              <a:rPr lang="en-US" dirty="0"/>
              <a:t>, M. Pavone. </a:t>
            </a:r>
            <a:r>
              <a:rPr lang="en-US" i="1" dirty="0"/>
              <a:t>Principles of Robot Autonomy</a:t>
            </a:r>
            <a:r>
              <a:rPr lang="en-US" dirty="0"/>
              <a:t>. 2026.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AE1750-70DE-C777-A528-792E68E52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848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Map-based localization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Key idea</a:t>
            </a:r>
            <a:r>
              <a:rPr lang="en-US" dirty="0"/>
              <a:t>: robot </a:t>
            </a:r>
            <a:r>
              <a:rPr lang="en-US" i="1" dirty="0"/>
              <a:t>explicitly</a:t>
            </a:r>
            <a:r>
              <a:rPr lang="en-US" dirty="0"/>
              <a:t> attempts to localize by collecting sensor data, then updating belief about its position with respect to a map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r>
              <a:rPr lang="en-US" dirty="0"/>
              <a:t>Two main aspects:</a:t>
            </a:r>
          </a:p>
          <a:p>
            <a:pPr lvl="1"/>
            <a:r>
              <a:rPr lang="en-US" i="1" dirty="0"/>
              <a:t>Map representation</a:t>
            </a:r>
            <a:r>
              <a:rPr lang="en-US" dirty="0"/>
              <a:t>: how to represent the environment?</a:t>
            </a:r>
          </a:p>
          <a:p>
            <a:pPr lvl="1"/>
            <a:r>
              <a:rPr lang="en-US" i="1" dirty="0"/>
              <a:t>Belief representation</a:t>
            </a:r>
            <a:r>
              <a:rPr lang="en-US" dirty="0"/>
              <a:t>: how to model the belief regarding the position within the map? </a:t>
            </a:r>
          </a:p>
          <a:p>
            <a:pPr lvl="1"/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C2155-D841-6742-9C0A-D4980652217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83BC7C-EBE1-C099-292F-7FD78D11B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47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Probabilistic</a:t>
            </a:r>
            <a:r>
              <a:rPr lang="en-US" dirty="0"/>
              <a:t> map-based localization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3A27-153F-A445-B35D-0A492F86182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38200" y="1825624"/>
            <a:ext cx="5219700" cy="4716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Key idea</a:t>
            </a:r>
            <a:r>
              <a:rPr lang="en-US" dirty="0"/>
              <a:t>: represent belief as a probability distribution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Encodes sense of position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Maintains notion of robot’s uncertainty</a:t>
            </a:r>
          </a:p>
          <a:p>
            <a:r>
              <a:rPr lang="en-US" dirty="0"/>
              <a:t>Belief representation: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Single-hypothesis vs. multiple hypothesis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Continuous vs. discretized</a:t>
            </a:r>
          </a:p>
          <a:p>
            <a:r>
              <a:rPr lang="en-US" dirty="0"/>
              <a:t>Today we will overview basic concepts in </a:t>
            </a:r>
            <a:r>
              <a:rPr lang="en-US" dirty="0">
                <a:solidFill>
                  <a:srgbClr val="C00000"/>
                </a:solidFill>
              </a:rPr>
              <a:t>Bayesian filtering</a:t>
            </a:r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167" y="1600200"/>
            <a:ext cx="5183999" cy="4576763"/>
          </a:xfrm>
        </p:spPr>
      </p:pic>
      <p:sp>
        <p:nvSpPr>
          <p:cNvPr id="15" name="Rectangle 14"/>
          <p:cNvSpPr/>
          <p:nvPr/>
        </p:nvSpPr>
        <p:spPr>
          <a:xfrm>
            <a:off x="9093200" y="2055815"/>
            <a:ext cx="1828800" cy="649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067800" y="4940300"/>
            <a:ext cx="2732366" cy="44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A5241C-1C2C-C088-B094-E31CF48C7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12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concepts in probability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657103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Key idea</a:t>
            </a:r>
            <a:r>
              <a:rPr lang="en-US" dirty="0"/>
              <a:t>: quantities such as sensor measurements, states of a robot, and its environment are modeled as </a:t>
            </a:r>
            <a:r>
              <a:rPr lang="en-US" dirty="0">
                <a:solidFill>
                  <a:srgbClr val="C00000"/>
                </a:solidFill>
              </a:rPr>
              <a:t>random variables (RVs)</a:t>
            </a:r>
          </a:p>
          <a:p>
            <a:r>
              <a:rPr lang="en-US" dirty="0">
                <a:solidFill>
                  <a:srgbClr val="C00000"/>
                </a:solidFill>
              </a:rPr>
              <a:t>Discrete RV</a:t>
            </a:r>
            <a:r>
              <a:rPr lang="en-US" dirty="0"/>
              <a:t>: the space of all the values that a random variable </a:t>
            </a:r>
            <a:r>
              <a:rPr lang="en-US" i="1" dirty="0"/>
              <a:t>X </a:t>
            </a:r>
            <a:r>
              <a:rPr lang="en-US" dirty="0"/>
              <a:t>can take on is </a:t>
            </a:r>
            <a:r>
              <a:rPr lang="en-US" i="1" dirty="0"/>
              <a:t>discrete</a:t>
            </a:r>
            <a:r>
              <a:rPr lang="en-US" dirty="0"/>
              <a:t>; characterized by probability mass function (</a:t>
            </a:r>
            <a:r>
              <a:rPr lang="en-US" dirty="0" err="1"/>
              <a:t>pmf</a:t>
            </a:r>
            <a:r>
              <a:rPr lang="en-US" dirty="0"/>
              <a:t>)</a:t>
            </a:r>
          </a:p>
          <a:p>
            <a:endParaRPr lang="en-US" i="1" dirty="0"/>
          </a:p>
          <a:p>
            <a:endParaRPr lang="en-US" sz="1800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Continuous RV</a:t>
            </a:r>
            <a:r>
              <a:rPr lang="en-US" dirty="0"/>
              <a:t>: the space of all the values that a random variable </a:t>
            </a:r>
            <a:r>
              <a:rPr lang="en-US" i="1" dirty="0"/>
              <a:t>X </a:t>
            </a:r>
            <a:r>
              <a:rPr lang="en-US" dirty="0"/>
              <a:t>can take on is </a:t>
            </a:r>
            <a:r>
              <a:rPr lang="en-US" i="1" dirty="0"/>
              <a:t>continuous; </a:t>
            </a:r>
            <a:r>
              <a:rPr lang="en-US" dirty="0"/>
              <a:t>characterized by probability density function (pdf)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80900-9020-6A40-A361-0B48D03D7DB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141" y="3565940"/>
            <a:ext cx="6849717" cy="7779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49" y="5668596"/>
            <a:ext cx="7429499" cy="87349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79443" y="4041914"/>
            <a:ext cx="1768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Random variable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28147" y="4041914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Specific value</a:t>
            </a:r>
          </a:p>
        </p:txBody>
      </p:sp>
      <p:cxnSp>
        <p:nvCxnSpPr>
          <p:cNvPr id="22" name="Straight Arrow Connector 21"/>
          <p:cNvCxnSpPr>
            <a:stCxn id="19" idx="3"/>
          </p:cNvCxnSpPr>
          <p:nvPr/>
        </p:nvCxnSpPr>
        <p:spPr>
          <a:xfrm flipV="1">
            <a:off x="2947876" y="3954899"/>
            <a:ext cx="189349" cy="27168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" idx="1"/>
          </p:cNvCxnSpPr>
          <p:nvPr/>
        </p:nvCxnSpPr>
        <p:spPr>
          <a:xfrm flipH="1" flipV="1">
            <a:off x="3938798" y="3954899"/>
            <a:ext cx="189349" cy="27168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8BCD824-2968-DFBA-8F9E-068A839A4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2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distribution, independence, and conditioning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Joint distribution of two random variables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/>
                  <a:t>Y</a:t>
                </a:r>
                <a:r>
                  <a:rPr lang="en-US" dirty="0"/>
                  <a:t> is denoted as</a:t>
                </a:r>
              </a:p>
              <a:p>
                <a:endParaRPr lang="en-US" dirty="0"/>
              </a:p>
              <a:p>
                <a:endParaRPr lang="en-US" sz="400" dirty="0"/>
              </a:p>
              <a:p>
                <a:r>
                  <a:rPr lang="en-US" dirty="0"/>
                  <a:t>If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/>
                  <a:t>Y</a:t>
                </a:r>
                <a:r>
                  <a:rPr lang="en-US" dirty="0"/>
                  <a:t> are independent </a:t>
                </a:r>
              </a:p>
              <a:p>
                <a:endParaRPr lang="en-US" dirty="0"/>
              </a:p>
              <a:p>
                <a:endParaRPr lang="en-US" sz="400" dirty="0"/>
              </a:p>
              <a:p>
                <a:r>
                  <a:rPr lang="en-US" dirty="0"/>
                  <a:t>Suppose we know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𝑌</m:t>
                    </m:r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𝑦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(with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&gt;0</m:t>
                    </m:r>
                  </m:oMath>
                </a14:m>
                <a:r>
                  <a:rPr lang="en-US" dirty="0"/>
                  <a:t>); conditioned on this fact, the probability that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𝑋</m:t>
                    </m:r>
                  </m:oMath>
                </a14:m>
                <a:r>
                  <a:rPr lang="en-US" dirty="0"/>
                  <a:t>’s value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dirty="0"/>
                  <a:t> is given by</a:t>
                </a:r>
                <a:endParaRPr lang="en-US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F3E3-4BF1-6948-9232-5B12892B0440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467" y="2392183"/>
            <a:ext cx="5287065" cy="4058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6747" y="3591822"/>
            <a:ext cx="3194068" cy="4235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1156" y="6178019"/>
            <a:ext cx="2330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Conditional probability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780468" y="5905282"/>
            <a:ext cx="189349" cy="27168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3415" y="5114044"/>
            <a:ext cx="3040731" cy="9578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739532" y="5303167"/>
            <a:ext cx="3243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Note: if </a:t>
            </a:r>
            <a:r>
              <a:rPr lang="en-US" i="1" dirty="0"/>
              <a:t>X </a:t>
            </a:r>
            <a:r>
              <a:rPr lang="en-US" dirty="0"/>
              <a:t>and</a:t>
            </a:r>
            <a:r>
              <a:rPr lang="en-US" i="1" dirty="0"/>
              <a:t> Y </a:t>
            </a:r>
            <a:r>
              <a:rPr lang="en-US"/>
              <a:t>are independent</a:t>
            </a:r>
            <a:endParaRPr lang="en-US" i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6265" y="5759340"/>
            <a:ext cx="1908492" cy="293005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B629B0-A642-928B-FB1C-3800A0484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82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 of total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discrete RVs: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For continuous RVs: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sz="400" dirty="0"/>
              </a:p>
              <a:p>
                <a:r>
                  <a:rPr lang="en-US" dirty="0"/>
                  <a:t>Note: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i="1">
                        <a:latin typeface="Cambria Math" charset="0"/>
                      </a:rPr>
                      <m:t>0</m:t>
                    </m:r>
                  </m:oMath>
                </a14:m>
                <a:r>
                  <a:rPr lang="en-US" dirty="0"/>
                  <a:t>, define the product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| </m:t>
                        </m:r>
                        <m:r>
                          <a:rPr lang="en-US" i="1">
                            <a:latin typeface="Cambria Math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i="1">
                        <a:latin typeface="Cambria Math" charset="0"/>
                      </a:rPr>
                      <m:t>0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76DB-C198-704A-9F11-292411ED3F2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050" y="2428571"/>
            <a:ext cx="5549900" cy="8173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0683" y="3961538"/>
            <a:ext cx="6110633" cy="821598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1B537B-4A6C-2D09-F10F-2CCCF3547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327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51452" y="1825625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Key relation between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</a:rPr>
                          <m:t> | </m:t>
                        </m:r>
                        <m:r>
                          <a:rPr lang="en-US" i="1">
                            <a:latin typeface="Cambria Math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/>
                  <a:t> and its “inverse,”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  <m:r>
                          <a:rPr lang="en-US" i="1">
                            <a:latin typeface="Cambria Math" charset="0"/>
                          </a:rPr>
                          <m:t> |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For discrete RVs: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sz="400" dirty="0"/>
              </a:p>
              <a:p>
                <a:r>
                  <a:rPr lang="en-US" dirty="0"/>
                  <a:t>For continuous RVs: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1452" y="1825625"/>
                <a:ext cx="10515600" cy="4351338"/>
              </a:xfrm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5060-BB6C-AA4B-8A0A-5BFB4ABCB72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183" y="2925961"/>
            <a:ext cx="6922052" cy="9166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7183" y="4800369"/>
            <a:ext cx="6904935" cy="906917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E58396-46B5-2B3C-62D1-24D907AC3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97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 and probabilistic inference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430D1-EB8C-1345-8D4C-B5B7FCB07C1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50" y="3798042"/>
            <a:ext cx="5600700" cy="111760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51452" y="1635124"/>
            <a:ext cx="10515600" cy="4906965"/>
          </a:xfrm>
        </p:spPr>
        <p:txBody>
          <a:bodyPr/>
          <a:lstStyle/>
          <a:p>
            <a:r>
              <a:rPr lang="en-US" dirty="0"/>
              <a:t>Assume </a:t>
            </a:r>
            <a:r>
              <a:rPr lang="en-US" i="1" dirty="0"/>
              <a:t>x </a:t>
            </a:r>
            <a:r>
              <a:rPr lang="en-US" dirty="0"/>
              <a:t>is a quantity we would like to infer from </a:t>
            </a:r>
            <a:r>
              <a:rPr lang="en-US" i="1" dirty="0"/>
              <a:t>y</a:t>
            </a:r>
            <a:r>
              <a:rPr lang="en-US" dirty="0"/>
              <a:t> </a:t>
            </a:r>
          </a:p>
          <a:p>
            <a:r>
              <a:rPr lang="en-US" dirty="0"/>
              <a:t>Bayes rule allows us to do so through the inverse probability, which specifies the probability of data </a:t>
            </a:r>
            <a:r>
              <a:rPr lang="en-US" i="1" dirty="0"/>
              <a:t>y </a:t>
            </a:r>
            <a:r>
              <a:rPr lang="en-US" dirty="0"/>
              <a:t>assuming that </a:t>
            </a:r>
            <a:r>
              <a:rPr lang="en-US" i="1" dirty="0"/>
              <a:t>x </a:t>
            </a:r>
            <a:r>
              <a:rPr lang="en-US" dirty="0"/>
              <a:t>was the cause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000" dirty="0"/>
          </a:p>
          <a:p>
            <a:r>
              <a:rPr lang="en-US" dirty="0"/>
              <a:t>Notational simplification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53400" y="3185997"/>
            <a:ext cx="290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Prior </a:t>
            </a:r>
            <a:r>
              <a:rPr lang="en-US"/>
              <a:t>probability distribution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7326" y="4728874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1452" y="3200957"/>
            <a:ext cx="3294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Posterior probability distribution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844800" y="3663490"/>
            <a:ext cx="450850" cy="4894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4413452" y="4589174"/>
            <a:ext cx="145848" cy="1397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8175551" y="3503976"/>
            <a:ext cx="435049" cy="25596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603540" y="4481749"/>
                <a:ext cx="218457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Normalizer, does not </a:t>
                </a:r>
              </a:p>
              <a:p>
                <a:r>
                  <a:rPr lang="en-US" dirty="0"/>
                  <a:t>depend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≔</m:t>
                    </m:r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𝜂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3540" y="4481749"/>
                <a:ext cx="2184572" cy="646331"/>
              </a:xfrm>
              <a:prstGeom prst="rect">
                <a:avLst/>
              </a:prstGeom>
              <a:blipFill rotWithShape="0">
                <a:blip r:embed="rId4"/>
                <a:stretch>
                  <a:fillRect l="-2228" t="-4717" r="-1393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33" idx="1"/>
          </p:cNvCxnSpPr>
          <p:nvPr/>
        </p:nvCxnSpPr>
        <p:spPr>
          <a:xfrm flipH="1" flipV="1">
            <a:off x="8877300" y="4693527"/>
            <a:ext cx="726240" cy="1113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4576" y="5936256"/>
            <a:ext cx="4109352" cy="43194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4C0451-2094-3E0C-5DC0-0B2208A0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2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Bayes’ rule and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3225"/>
            <a:ext cx="10515600" cy="4351338"/>
          </a:xfrm>
        </p:spPr>
        <p:txBody>
          <a:bodyPr/>
          <a:lstStyle/>
          <a:p>
            <a:r>
              <a:rPr lang="en-US" dirty="0"/>
              <a:t>Extension of Bayes rule: conditioning Bayes rule on </a:t>
            </a:r>
            <a:r>
              <a:rPr lang="en-US" i="1" dirty="0"/>
              <a:t>Z=z</a:t>
            </a:r>
            <a:r>
              <a:rPr lang="en-US" dirty="0"/>
              <a:t> gives</a:t>
            </a:r>
          </a:p>
          <a:p>
            <a:endParaRPr lang="en-US" dirty="0"/>
          </a:p>
          <a:p>
            <a:endParaRPr lang="en-US" sz="400" dirty="0"/>
          </a:p>
          <a:p>
            <a:endParaRPr lang="en-US" sz="400" dirty="0"/>
          </a:p>
          <a:p>
            <a:r>
              <a:rPr lang="en-US" dirty="0"/>
              <a:t>Extension of independence: </a:t>
            </a:r>
            <a:r>
              <a:rPr lang="en-US" i="1" dirty="0"/>
              <a:t>conditional independence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Note: in general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9B1D-3171-6249-B3C2-14B945FA743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2261529"/>
            <a:ext cx="4102100" cy="7945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306" y="3626922"/>
            <a:ext cx="9391387" cy="9805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3344" y="5250412"/>
            <a:ext cx="7997693" cy="3808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3344" y="6058322"/>
            <a:ext cx="8001130" cy="381006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04353AE-A6F9-C8E4-2F57-45A0CAFAF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2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 of a RV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9846"/>
            <a:ext cx="10515600" cy="4942244"/>
          </a:xfrm>
        </p:spPr>
        <p:txBody>
          <a:bodyPr>
            <a:normAutofit/>
          </a:bodyPr>
          <a:lstStyle/>
          <a:p>
            <a:r>
              <a:rPr lang="en-US" dirty="0"/>
              <a:t>Expectation for discrete RVs:</a:t>
            </a:r>
          </a:p>
          <a:p>
            <a:endParaRPr lang="en-US" sz="1800" dirty="0"/>
          </a:p>
          <a:p>
            <a:r>
              <a:rPr lang="en-US" dirty="0"/>
              <a:t>Expectation for continuous RVs:</a:t>
            </a:r>
          </a:p>
          <a:p>
            <a:endParaRPr lang="en-US" sz="1800" dirty="0"/>
          </a:p>
          <a:p>
            <a:r>
              <a:rPr lang="en-US" dirty="0"/>
              <a:t>Expectation is a linear operator:</a:t>
            </a:r>
          </a:p>
          <a:p>
            <a:endParaRPr lang="en-US" sz="1800" dirty="0"/>
          </a:p>
          <a:p>
            <a:r>
              <a:rPr lang="en-US" dirty="0"/>
              <a:t>Expectation of a vector of RVs is simply  the vector of expectations  </a:t>
            </a:r>
          </a:p>
          <a:p>
            <a:endParaRPr lang="en-US" sz="1800" dirty="0"/>
          </a:p>
          <a:p>
            <a:r>
              <a:rPr lang="en-US" dirty="0"/>
              <a:t>Covariance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3890-3964-C94C-A1BA-9D8E98381B8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1617073"/>
            <a:ext cx="2628900" cy="720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361497"/>
            <a:ext cx="2844800" cy="7413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445248"/>
            <a:ext cx="3625850" cy="3616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4425" y="5806499"/>
            <a:ext cx="9963150" cy="393156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57B5CCC-65B3-8E79-77FE-A82D1BDFC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13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for robot-environment interaction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85924"/>
                <a:ext cx="10908323" cy="495617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Two fundamental types of robot-environment interactions: the robot can influence </a:t>
                </a:r>
                <a:r>
                  <a:rPr lang="en-US" dirty="0">
                    <a:solidFill>
                      <a:srgbClr val="C00000"/>
                    </a:solidFill>
                  </a:rPr>
                  <a:t>the state </a:t>
                </a:r>
                <a:r>
                  <a:rPr lang="en-US" dirty="0"/>
                  <a:t>of its environment through </a:t>
                </a:r>
                <a:r>
                  <a:rPr lang="en-US" dirty="0">
                    <a:solidFill>
                      <a:srgbClr val="C00000"/>
                    </a:solidFill>
                  </a:rPr>
                  <a:t>control actions, </a:t>
                </a:r>
                <a:r>
                  <a:rPr lang="en-US" dirty="0"/>
                  <a:t>and gather information about the </a:t>
                </a:r>
                <a:r>
                  <a:rPr lang="en-US" dirty="0">
                    <a:solidFill>
                      <a:srgbClr val="C00000"/>
                    </a:solidFill>
                  </a:rPr>
                  <a:t>state </a:t>
                </a:r>
                <a:r>
                  <a:rPr lang="en-US" dirty="0"/>
                  <a:t>through</a:t>
                </a:r>
                <a:r>
                  <a:rPr lang="en-US" dirty="0">
                    <a:solidFill>
                      <a:srgbClr val="C00000"/>
                    </a:solidFill>
                  </a:rPr>
                  <a:t> measurements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: collection at time </a:t>
                </a:r>
                <a:r>
                  <a:rPr lang="en-US" i="1" dirty="0"/>
                  <a:t>t </a:t>
                </a:r>
                <a:r>
                  <a:rPr lang="en-US" dirty="0"/>
                  <a:t>of all aspects of the robot and its environment that can impact the future</a:t>
                </a:r>
              </a:p>
              <a:p>
                <a:pPr lvl="1"/>
                <a:r>
                  <a:rPr lang="en-US" dirty="0"/>
                  <a:t>Robot pose (e.g., robot location and orientation)</a:t>
                </a:r>
              </a:p>
              <a:p>
                <a:pPr lvl="1"/>
                <a:r>
                  <a:rPr lang="en-US" dirty="0"/>
                  <a:t>Robot velocity </a:t>
                </a:r>
              </a:p>
              <a:p>
                <a:pPr lvl="1"/>
                <a:r>
                  <a:rPr lang="en-US" dirty="0"/>
                  <a:t>Locations and features of surrounding objects in the environment, etc. </a:t>
                </a:r>
              </a:p>
              <a:p>
                <a:r>
                  <a:rPr lang="en-US" dirty="0"/>
                  <a:t>Useful notation: </a:t>
                </a:r>
                <a:endParaRPr lang="is-IS" dirty="0"/>
              </a:p>
              <a:p>
                <a:r>
                  <a:rPr lang="is-IS" dirty="0"/>
                  <a:t>A state</a:t>
                </a:r>
                <a:r>
                  <a:rPr lang="is-I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called </a:t>
                </a:r>
                <a:r>
                  <a:rPr lang="en-US" i="1" dirty="0"/>
                  <a:t>complete</a:t>
                </a:r>
                <a:r>
                  <a:rPr lang="en-US" dirty="0"/>
                  <a:t> if no variables prior to</a:t>
                </a:r>
                <a:r>
                  <a:rPr lang="is-I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can influence the evolution of future states </a:t>
                </a:r>
                <a:r>
                  <a:rPr lang="en-US" dirty="0">
                    <a:sym typeface="Wingdings" pitchFamily="2" charset="2"/>
                  </a:rPr>
                  <a:t>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C00000"/>
                    </a:solidFill>
                  </a:rPr>
                  <a:t>Markov property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85924"/>
                <a:ext cx="10908323" cy="4956176"/>
              </a:xfrm>
              <a:blipFill>
                <a:blip r:embed="rId3"/>
                <a:stretch>
                  <a:fillRect l="-930" t="-2041" r="-1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B2A08-7B6F-0F4A-8FE0-2E0B24865C7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8700" y="5179440"/>
            <a:ext cx="5219700" cy="258401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21E196B-F347-A065-CF1C-594F319A1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10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and control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978662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Measurement data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: information about state of the environment at time </a:t>
                </a:r>
                <a:r>
                  <a:rPr lang="en-US" i="1" dirty="0"/>
                  <a:t>t</a:t>
                </a:r>
                <a:r>
                  <a:rPr lang="en-US" dirty="0"/>
                  <a:t>; useful notation </a:t>
                </a:r>
              </a:p>
              <a:p>
                <a:endParaRPr lang="en-US" dirty="0"/>
              </a:p>
              <a:p>
                <a:endParaRPr lang="en-US" sz="1000" dirty="0">
                  <a:solidFill>
                    <a:srgbClr val="C00000"/>
                  </a:solidFill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Control data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: information about the change of state at time </a:t>
                </a:r>
                <a:r>
                  <a:rPr lang="en-US" i="1" dirty="0"/>
                  <a:t>t</a:t>
                </a:r>
                <a:r>
                  <a:rPr lang="en-US" dirty="0"/>
                  <a:t>; useful notation </a:t>
                </a:r>
              </a:p>
              <a:p>
                <a:endParaRPr lang="en-US" dirty="0"/>
              </a:p>
              <a:p>
                <a:endParaRPr lang="en-US" sz="1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978662" cy="4351338"/>
              </a:xfrm>
              <a:blipFill>
                <a:blip r:embed="rId3"/>
                <a:stretch>
                  <a:fillRect l="-1040" t="-2326" r="-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0ED1-2F95-D34A-8AD9-FB3130ECD6E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800" y="2863935"/>
            <a:ext cx="5232400" cy="2691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9800" y="4615418"/>
            <a:ext cx="5232400" cy="25903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56D985-EA1C-D31D-8FC8-DB2CF2850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73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General probabilistic generative model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sz="1000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Key assumption</a:t>
                </a:r>
                <a:r>
                  <a:rPr lang="en-US" dirty="0"/>
                  <a:t>: state is complete (i.e., the Markov property holds)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In other words, we assume </a:t>
                </a:r>
                <a:r>
                  <a:rPr lang="en-US" i="1" dirty="0"/>
                  <a:t>conditional independence</a:t>
                </a:r>
                <a:r>
                  <a:rPr lang="en-US" dirty="0"/>
                  <a:t>, with respect to conditioning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 r="-986" b="-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F9CF7-E5DB-1549-A78B-653EFFCE34A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2100" y="2480890"/>
            <a:ext cx="3987800" cy="3893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50646" y="2737736"/>
            <a:ext cx="3498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Convention: first take control </a:t>
            </a:r>
          </a:p>
          <a:p>
            <a:r>
              <a:rPr lang="en-US" dirty="0"/>
              <a:t>action and then take measurement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8153400" y="2921000"/>
            <a:ext cx="368300" cy="13990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6400" y="4241922"/>
            <a:ext cx="6743700" cy="38505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447" y="4626979"/>
            <a:ext cx="2684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</a:t>
            </a:r>
            <a:r>
              <a:rPr lang="en-US"/>
              <a:t>transition probability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209800" y="4487079"/>
            <a:ext cx="546548" cy="1399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AAF54D-DBEE-199F-F8BE-BEE80C9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07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equation and </a:t>
            </a:r>
            <a:br>
              <a:rPr lang="en-US" dirty="0"/>
            </a:br>
            <a:r>
              <a:rPr lang="en-US" dirty="0"/>
              <a:t>overall stochastic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44377"/>
            <a:ext cx="4508500" cy="2569689"/>
          </a:xfrm>
        </p:spPr>
        <p:txBody>
          <a:bodyPr/>
          <a:lstStyle/>
          <a:p>
            <a:r>
              <a:rPr lang="en-US" dirty="0"/>
              <a:t>Overall dynamic Bayes network model (also referred to as hidden Markov model)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3A83-D3D0-0449-978E-1430428F8DE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5047" y="3022600"/>
            <a:ext cx="2575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probability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692400" y="2882700"/>
            <a:ext cx="546548" cy="1399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575" y="3727102"/>
            <a:ext cx="5073650" cy="27735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/>
              <p:cNvSpPr txBox="1">
                <a:spLocks/>
              </p:cNvSpPr>
              <p:nvPr/>
            </p:nvSpPr>
            <p:spPr>
              <a:xfrm>
                <a:off x="990600" y="2092325"/>
                <a:ext cx="10515600" cy="133770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Assuming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complete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092325"/>
                <a:ext cx="10515600" cy="1337707"/>
              </a:xfrm>
              <a:prstGeom prst="rect">
                <a:avLst/>
              </a:prstGeom>
              <a:blipFill rotWithShape="0">
                <a:blip r:embed="rId5"/>
                <a:stretch>
                  <a:fillRect l="-1043" t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8350" y="2637064"/>
            <a:ext cx="5575300" cy="398236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2C4680-DD0D-F91E-C852-D25B276DB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Belief distribution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85924"/>
                <a:ext cx="10515600" cy="4879975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Belief distribution</a:t>
                </a:r>
                <a:r>
                  <a:rPr lang="en-US" dirty="0"/>
                  <a:t>: reflects internal knowledge about the state </a:t>
                </a:r>
              </a:p>
              <a:p>
                <a:r>
                  <a:rPr lang="en-US" dirty="0"/>
                  <a:t>A belief distribution assigns a probability to each possible hypothesis with regard to the true state </a:t>
                </a:r>
              </a:p>
              <a:p>
                <a:r>
                  <a:rPr lang="en-US" dirty="0"/>
                  <a:t>Formally, belief distributions are posterior probabilities over state variables conditioned on the available data </a:t>
                </a:r>
              </a:p>
              <a:p>
                <a:endParaRPr lang="en-US" dirty="0"/>
              </a:p>
              <a:p>
                <a:r>
                  <a:rPr lang="en-US" dirty="0"/>
                  <a:t>Similarly, the </a:t>
                </a:r>
                <a:r>
                  <a:rPr lang="en-US" i="1" dirty="0"/>
                  <a:t>prediction</a:t>
                </a:r>
                <a:r>
                  <a:rPr lang="en-US" dirty="0"/>
                  <a:t> distribution is defined as </a:t>
                </a:r>
              </a:p>
              <a:p>
                <a:endParaRPr lang="en-US" dirty="0"/>
              </a:p>
              <a:p>
                <a:r>
                  <a:rPr lang="en-US" dirty="0"/>
                  <a:t>Calculating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𝑏𝑒𝑙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𝑏𝑒𝑙</m:t>
                        </m:r>
                      </m:e>
                    </m:acc>
                    <m:r>
                      <a:rPr lang="en-US" b="0" i="1" smtClean="0">
                        <a:latin typeface="Cambria Math" charset="0"/>
                      </a:rPr>
                      <m:t> (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is called correction or measurement update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85924"/>
                <a:ext cx="10515600" cy="4879975"/>
              </a:xfrm>
              <a:blipFill>
                <a:blip r:embed="rId3"/>
                <a:stretch>
                  <a:fillRect l="-965" t="-2078" r="-1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3CF84-32EC-FC4C-A244-DE809E5FCBC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00" y="4033257"/>
            <a:ext cx="3898900" cy="3718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0050" y="5046929"/>
            <a:ext cx="4400550" cy="41223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7F535-B441-4E45-D652-BADF469D2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26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filter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00293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C00000"/>
                </a:solidFill>
              </a:rPr>
              <a:t>Bayes’ filter algorithm</a:t>
            </a:r>
            <a:r>
              <a:rPr lang="en-US" dirty="0"/>
              <a:t>: most general algorithm for calculating beliefs</a:t>
            </a:r>
          </a:p>
          <a:p>
            <a:r>
              <a:rPr lang="en-US" dirty="0">
                <a:solidFill>
                  <a:srgbClr val="C00000"/>
                </a:solidFill>
              </a:rPr>
              <a:t>Key assumption</a:t>
            </a:r>
            <a:r>
              <a:rPr lang="en-US" dirty="0"/>
              <a:t>: state is complete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D0231-77CA-CF47-B060-A50E367A7F5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400" y="3485536"/>
            <a:ext cx="5963648" cy="25969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/>
              <p:cNvSpPr txBox="1">
                <a:spLocks/>
              </p:cNvSpPr>
              <p:nvPr/>
            </p:nvSpPr>
            <p:spPr>
              <a:xfrm>
                <a:off x="254000" y="3300754"/>
                <a:ext cx="5295452" cy="310004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Recursive algorithm</a:t>
                </a:r>
              </a:p>
              <a:p>
                <a:pPr lvl="1"/>
                <a:r>
                  <a:rPr lang="en-US" dirty="0"/>
                  <a:t>Step 1 (prediction):              compute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charset="0"/>
                          </a:rPr>
                          <m:t>𝑏𝑒𝑙</m:t>
                        </m:r>
                      </m:e>
                    </m:acc>
                    <m:r>
                      <a:rPr lang="en-US" i="1">
                        <a:latin typeface="Cambria Math" charset="0"/>
                      </a:rPr>
                      <m:t> (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Step 2 (measurement update): compute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𝑏𝑒𝑙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Algorithm initialized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𝑏𝑒𝑙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(e.g., uniform or points mass) </a:t>
                </a:r>
              </a:p>
            </p:txBody>
          </p:sp>
        </mc:Choice>
        <mc:Fallback xmlns="">
          <p:sp>
            <p:nvSpPr>
              <p:cNvPr id="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00" y="3300754"/>
                <a:ext cx="5295452" cy="3100045"/>
              </a:xfrm>
              <a:prstGeom prst="rect">
                <a:avLst/>
              </a:prstGeom>
              <a:blipFill rotWithShape="0">
                <a:blip r:embed="rId4"/>
                <a:stretch>
                  <a:fillRect l="-2074" t="-3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9982228" y="2935858"/>
            <a:ext cx="129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rule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0096500" y="3300755"/>
            <a:ext cx="636779" cy="3695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9D17F4-7364-C336-BB1F-17AD239B8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10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Derivation: measurement update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3D199-4C8A-2149-A6F8-A787C99AEBC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46307" y="3420027"/>
            <a:ext cx="1145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Bayes rule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46307" y="4981058"/>
            <a:ext cx="1818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Markov property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00" y="2614035"/>
            <a:ext cx="7747000" cy="330371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28CEB2-3520-E068-3644-C460CE1D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63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Derivation: correction update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BF99-D661-EA46-82CB-BC4F5F2D8EC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" y="2007788"/>
            <a:ext cx="9318534" cy="41024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982200" y="2689673"/>
            <a:ext cx="1198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</a:t>
            </a:r>
          </a:p>
          <a:p>
            <a:r>
              <a:rPr lang="en-US" dirty="0"/>
              <a:t>probability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21360" y="3719047"/>
            <a:ext cx="894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Markov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021360" y="4431595"/>
                <a:ext cx="312053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general output  feedback</a:t>
                </a:r>
              </a:p>
              <a:p>
                <a:r>
                  <a:rPr lang="en-US" dirty="0"/>
                  <a:t>policies,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does not provide </a:t>
                </a:r>
              </a:p>
              <a:p>
                <a:r>
                  <a:rPr lang="en-US" dirty="0"/>
                  <a:t>additional information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1360" y="4431595"/>
                <a:ext cx="3120534" cy="923330"/>
              </a:xfrm>
              <a:prstGeom prst="rect">
                <a:avLst/>
              </a:prstGeom>
              <a:blipFill rotWithShape="0">
                <a:blip r:embed="rId4"/>
                <a:stretch>
                  <a:fillRect l="-1758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4C9774-53B2-D50F-01DA-325A97FC9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23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Bayes’ filter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32865-A9C7-B14F-8BD5-9AB7AFE6495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90600" y="3233737"/>
                <a:ext cx="3695700" cy="2424110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Belief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𝑏𝑒𝑙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represented as </a:t>
                </a:r>
                <a:r>
                  <a:rPr lang="en-US" dirty="0" err="1">
                    <a:solidFill>
                      <a:schemeClr val="tx1"/>
                    </a:solidFill>
                  </a:rPr>
                  <a:t>pmf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{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𝑘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}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90600" y="3233737"/>
                <a:ext cx="3695700" cy="2424110"/>
              </a:xfrm>
              <a:blipFill rotWithShape="0">
                <a:blip r:embed="rId3"/>
                <a:stretch>
                  <a:fillRect l="-2970" t="-4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/>
          <p:cNvSpPr txBox="1">
            <a:spLocks/>
          </p:cNvSpPr>
          <p:nvPr/>
        </p:nvSpPr>
        <p:spPr>
          <a:xfrm>
            <a:off x="990600" y="1978025"/>
            <a:ext cx="10515600" cy="968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C00000"/>
                </a:solidFill>
              </a:rPr>
              <a:t>Discrete Bayes’ filter algorithm</a:t>
            </a:r>
            <a:r>
              <a:rPr lang="en-US"/>
              <a:t>: applies to problems with </a:t>
            </a:r>
            <a:r>
              <a:rPr lang="en-US" i="1"/>
              <a:t>finite</a:t>
            </a:r>
            <a:r>
              <a:rPr lang="en-US"/>
              <a:t> state spaces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009773"/>
            <a:ext cx="6225144" cy="264807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6E250B-F080-EA91-013D-18629857C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23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EC7B1-BE04-EA4B-A5BC-A3EFFF6EECF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14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57338" y="5786438"/>
            <a:ext cx="2143125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 descr="ekf-linFunc">
            <a:extLst>
              <a:ext uri="{FF2B5EF4-FFF2-40B4-BE49-F238E27FC236}">
                <a16:creationId xmlns:a16="http://schemas.microsoft.com/office/drawing/2014/main" id="{59244186-854A-CD4F-B8E4-692101613F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44363" y="1364862"/>
            <a:ext cx="5303273" cy="4907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EC9D71-08B1-0051-1790-3F45AC59B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71771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35267</TotalTime>
  <Words>1061</Words>
  <Application>Microsoft Macintosh PowerPoint</Application>
  <PresentationFormat>Widescreen</PresentationFormat>
  <Paragraphs>240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Source Sans Pro</vt:lpstr>
      <vt:lpstr>Wingdings</vt:lpstr>
      <vt:lpstr>AA274</vt:lpstr>
      <vt:lpstr>Principles of Robot Autonomy I</vt:lpstr>
      <vt:lpstr>Attendance Form</vt:lpstr>
      <vt:lpstr>The see-think-act cycle</vt:lpstr>
      <vt:lpstr>Agenda</vt:lpstr>
      <vt:lpstr>Map-based localization</vt:lpstr>
      <vt:lpstr>Probabilistic map-based localization </vt:lpstr>
      <vt:lpstr>Basic concepts in probability </vt:lpstr>
      <vt:lpstr>Joint distribution, independence, and conditioning</vt:lpstr>
      <vt:lpstr>Law of total probability</vt:lpstr>
      <vt:lpstr>Bayes’ rule</vt:lpstr>
      <vt:lpstr>Bayes’ rule and probabilistic inference</vt:lpstr>
      <vt:lpstr>More on Bayes’ rule and independence</vt:lpstr>
      <vt:lpstr>Expectation of a RV</vt:lpstr>
      <vt:lpstr>Model for robot-environment interaction</vt:lpstr>
      <vt:lpstr>Measurement and control data</vt:lpstr>
      <vt:lpstr>State equation</vt:lpstr>
      <vt:lpstr>Measurement equation and  overall stochastic model</vt:lpstr>
      <vt:lpstr>Belief distribution </vt:lpstr>
      <vt:lpstr>Bayes filter algorithm</vt:lpstr>
      <vt:lpstr>Derivation: measurement update</vt:lpstr>
      <vt:lpstr>Derivation: correction update</vt:lpstr>
      <vt:lpstr>Discrete Bayes’ filter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625</cp:revision>
  <cp:lastPrinted>2018-02-12T21:23:19Z</cp:lastPrinted>
  <dcterms:created xsi:type="dcterms:W3CDTF">2017-01-06T12:29:52Z</dcterms:created>
  <dcterms:modified xsi:type="dcterms:W3CDTF">2026-08-13T22:59:54Z</dcterms:modified>
</cp:coreProperties>
</file>