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26"/>
  </p:notesMasterIdLst>
  <p:sldIdLst>
    <p:sldId id="256" r:id="rId2"/>
    <p:sldId id="374" r:id="rId3"/>
    <p:sldId id="1544" r:id="rId4"/>
    <p:sldId id="421" r:id="rId5"/>
    <p:sldId id="422" r:id="rId6"/>
    <p:sldId id="485" r:id="rId7"/>
    <p:sldId id="486" r:id="rId8"/>
    <p:sldId id="487" r:id="rId9"/>
    <p:sldId id="488" r:id="rId10"/>
    <p:sldId id="489" r:id="rId11"/>
    <p:sldId id="490" r:id="rId12"/>
    <p:sldId id="491" r:id="rId13"/>
    <p:sldId id="492" r:id="rId14"/>
    <p:sldId id="493" r:id="rId15"/>
    <p:sldId id="494" r:id="rId16"/>
    <p:sldId id="495" r:id="rId17"/>
    <p:sldId id="496" r:id="rId18"/>
    <p:sldId id="497" r:id="rId19"/>
    <p:sldId id="498" r:id="rId20"/>
    <p:sldId id="499" r:id="rId21"/>
    <p:sldId id="500" r:id="rId22"/>
    <p:sldId id="501" r:id="rId23"/>
    <p:sldId id="502" r:id="rId24"/>
    <p:sldId id="34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256"/>
            <p14:sldId id="374"/>
            <p14:sldId id="1544"/>
            <p14:sldId id="421"/>
            <p14:sldId id="422"/>
            <p14:sldId id="485"/>
            <p14:sldId id="486"/>
            <p14:sldId id="487"/>
            <p14:sldId id="488"/>
            <p14:sldId id="489"/>
            <p14:sldId id="490"/>
            <p14:sldId id="491"/>
            <p14:sldId id="492"/>
            <p14:sldId id="493"/>
            <p14:sldId id="494"/>
            <p14:sldId id="495"/>
            <p14:sldId id="496"/>
            <p14:sldId id="497"/>
            <p14:sldId id="498"/>
            <p14:sldId id="499"/>
            <p14:sldId id="500"/>
            <p14:sldId id="501"/>
            <p14:sldId id="502"/>
            <p14:sldId id="3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500F3F-910C-E748-BCDB-E2523498F88F}" v="1" dt="2026-08-13T23:00:12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752"/>
    <p:restoredTop sz="74758"/>
  </p:normalViewPr>
  <p:slideViewPr>
    <p:cSldViewPr snapToGrid="0" snapToObjects="1">
      <p:cViewPr varScale="1">
        <p:scale>
          <a:sx n="92" d="100"/>
          <a:sy n="92" d="100"/>
        </p:scale>
        <p:origin x="5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3:00:46.308" v="15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3:00:03.735" v="0" actId="20577"/>
        <pc:sldMkLst>
          <pc:docMk/>
          <pc:sldMk cId="1651026130" sldId="421"/>
        </pc:sldMkLst>
      </pc:sldChg>
      <pc:sldChg chg="modNotesTx">
        <pc:chgData name="Daniele Gammelli" userId="292b8a31-f1ba-4b4c-b196-a231dc095d13" providerId="ADAL" clId="{6E670754-AB6A-5789-AA0A-6F6FD9CE3EEA}" dt="2026-08-13T23:00:06.538" v="1" actId="20577"/>
        <pc:sldMkLst>
          <pc:docMk/>
          <pc:sldMk cId="1345610416" sldId="422"/>
        </pc:sldMkLst>
      </pc:sldChg>
      <pc:sldChg chg="modNotesTx">
        <pc:chgData name="Daniele Gammelli" userId="292b8a31-f1ba-4b4c-b196-a231dc095d13" providerId="ADAL" clId="{6E670754-AB6A-5789-AA0A-6F6FD9CE3EEA}" dt="2026-08-13T23:00:08.879" v="2" actId="20577"/>
        <pc:sldMkLst>
          <pc:docMk/>
          <pc:sldMk cId="2085133839" sldId="485"/>
        </pc:sldMkLst>
      </pc:sldChg>
      <pc:sldChg chg="modNotesTx">
        <pc:chgData name="Daniele Gammelli" userId="292b8a31-f1ba-4b4c-b196-a231dc095d13" providerId="ADAL" clId="{6E670754-AB6A-5789-AA0A-6F6FD9CE3EEA}" dt="2026-08-13T23:00:14.862" v="3" actId="20577"/>
        <pc:sldMkLst>
          <pc:docMk/>
          <pc:sldMk cId="509730025" sldId="487"/>
        </pc:sldMkLst>
      </pc:sldChg>
      <pc:sldChg chg="modNotesTx">
        <pc:chgData name="Daniele Gammelli" userId="292b8a31-f1ba-4b4c-b196-a231dc095d13" providerId="ADAL" clId="{6E670754-AB6A-5789-AA0A-6F6FD9CE3EEA}" dt="2026-08-13T23:00:17.461" v="4" actId="20577"/>
        <pc:sldMkLst>
          <pc:docMk/>
          <pc:sldMk cId="83023505" sldId="488"/>
        </pc:sldMkLst>
      </pc:sldChg>
      <pc:sldChg chg="modNotesTx">
        <pc:chgData name="Daniele Gammelli" userId="292b8a31-f1ba-4b4c-b196-a231dc095d13" providerId="ADAL" clId="{6E670754-AB6A-5789-AA0A-6F6FD9CE3EEA}" dt="2026-08-13T23:00:20.038" v="5" actId="20577"/>
        <pc:sldMkLst>
          <pc:docMk/>
          <pc:sldMk cId="454392729" sldId="489"/>
        </pc:sldMkLst>
      </pc:sldChg>
      <pc:sldChg chg="modNotesTx">
        <pc:chgData name="Daniele Gammelli" userId="292b8a31-f1ba-4b4c-b196-a231dc095d13" providerId="ADAL" clId="{6E670754-AB6A-5789-AA0A-6F6FD9CE3EEA}" dt="2026-08-13T23:00:22.341" v="6" actId="20577"/>
        <pc:sldMkLst>
          <pc:docMk/>
          <pc:sldMk cId="1118832863" sldId="490"/>
        </pc:sldMkLst>
      </pc:sldChg>
      <pc:sldChg chg="modNotesTx">
        <pc:chgData name="Daniele Gammelli" userId="292b8a31-f1ba-4b4c-b196-a231dc095d13" providerId="ADAL" clId="{6E670754-AB6A-5789-AA0A-6F6FD9CE3EEA}" dt="2026-08-13T23:00:25.819" v="7" actId="20577"/>
        <pc:sldMkLst>
          <pc:docMk/>
          <pc:sldMk cId="216694287" sldId="491"/>
        </pc:sldMkLst>
      </pc:sldChg>
      <pc:sldChg chg="modNotesTx">
        <pc:chgData name="Daniele Gammelli" userId="292b8a31-f1ba-4b4c-b196-a231dc095d13" providerId="ADAL" clId="{6E670754-AB6A-5789-AA0A-6F6FD9CE3EEA}" dt="2026-08-13T23:00:28.261" v="8" actId="20577"/>
        <pc:sldMkLst>
          <pc:docMk/>
          <pc:sldMk cId="462225374" sldId="492"/>
        </pc:sldMkLst>
      </pc:sldChg>
      <pc:sldChg chg="modNotesTx">
        <pc:chgData name="Daniele Gammelli" userId="292b8a31-f1ba-4b4c-b196-a231dc095d13" providerId="ADAL" clId="{6E670754-AB6A-5789-AA0A-6F6FD9CE3EEA}" dt="2026-08-13T23:00:30.854" v="9" actId="20577"/>
        <pc:sldMkLst>
          <pc:docMk/>
          <pc:sldMk cId="686352485" sldId="493"/>
        </pc:sldMkLst>
      </pc:sldChg>
      <pc:sldChg chg="modNotesTx">
        <pc:chgData name="Daniele Gammelli" userId="292b8a31-f1ba-4b4c-b196-a231dc095d13" providerId="ADAL" clId="{6E670754-AB6A-5789-AA0A-6F6FD9CE3EEA}" dt="2026-08-13T23:00:33.463" v="10" actId="20577"/>
        <pc:sldMkLst>
          <pc:docMk/>
          <pc:sldMk cId="1639530076" sldId="494"/>
        </pc:sldMkLst>
      </pc:sldChg>
      <pc:sldChg chg="modNotesTx">
        <pc:chgData name="Daniele Gammelli" userId="292b8a31-f1ba-4b4c-b196-a231dc095d13" providerId="ADAL" clId="{6E670754-AB6A-5789-AA0A-6F6FD9CE3EEA}" dt="2026-08-13T23:00:35.880" v="11" actId="20577"/>
        <pc:sldMkLst>
          <pc:docMk/>
          <pc:sldMk cId="1219312675" sldId="495"/>
        </pc:sldMkLst>
      </pc:sldChg>
      <pc:sldChg chg="modNotesTx">
        <pc:chgData name="Daniele Gammelli" userId="292b8a31-f1ba-4b4c-b196-a231dc095d13" providerId="ADAL" clId="{6E670754-AB6A-5789-AA0A-6F6FD9CE3EEA}" dt="2026-08-13T23:00:38.973" v="12" actId="20577"/>
        <pc:sldMkLst>
          <pc:docMk/>
          <pc:sldMk cId="696702351" sldId="496"/>
        </pc:sldMkLst>
      </pc:sldChg>
      <pc:sldChg chg="modNotesTx">
        <pc:chgData name="Daniele Gammelli" userId="292b8a31-f1ba-4b4c-b196-a231dc095d13" providerId="ADAL" clId="{6E670754-AB6A-5789-AA0A-6F6FD9CE3EEA}" dt="2026-08-13T23:00:41.641" v="13" actId="20577"/>
        <pc:sldMkLst>
          <pc:docMk/>
          <pc:sldMk cId="1395569813" sldId="497"/>
        </pc:sldMkLst>
      </pc:sldChg>
      <pc:sldChg chg="modNotesTx">
        <pc:chgData name="Daniele Gammelli" userId="292b8a31-f1ba-4b4c-b196-a231dc095d13" providerId="ADAL" clId="{6E670754-AB6A-5789-AA0A-6F6FD9CE3EEA}" dt="2026-08-13T23:00:43.995" v="14" actId="20577"/>
        <pc:sldMkLst>
          <pc:docMk/>
          <pc:sldMk cId="861983035" sldId="498"/>
        </pc:sldMkLst>
      </pc:sldChg>
      <pc:sldChg chg="modNotesTx">
        <pc:chgData name="Daniele Gammelli" userId="292b8a31-f1ba-4b4c-b196-a231dc095d13" providerId="ADAL" clId="{6E670754-AB6A-5789-AA0A-6F6FD9CE3EEA}" dt="2026-08-13T23:00:46.308" v="15" actId="20577"/>
        <pc:sldMkLst>
          <pc:docMk/>
          <pc:sldMk cId="1805676088" sldId="4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Mean#Mean_of_a_probability_distribution" TargetMode="External"/><Relationship Id="rId12" Type="http://schemas.openxmlformats.org/officeDocument/2006/relationships/hyperlink" Target="https://en.wikipedia.org/wiki/Variance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11" Type="http://schemas.openxmlformats.org/officeDocument/2006/relationships/hyperlink" Target="https://en.wikipedia.org/wiki/Mode_(statistics)" TargetMode="External"/><Relationship Id="rId10" Type="http://schemas.openxmlformats.org/officeDocument/2006/relationships/hyperlink" Target="https://en.wikipedia.org/wiki/Median" TargetMode="External"/><Relationship Id="rId9" Type="http://schemas.openxmlformats.org/officeDocument/2006/relationships/hyperlink" Target="https://en.wikipedia.org/wiki/Expected_value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027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42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48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47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parameter ⁠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𝜇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⁠ is the </a:t>
                </a:r>
                <a:r>
                  <a:rPr 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  <a:hlinkClick r:id="rId8" tooltip="Mean"/>
                  </a:rPr>
                  <a:t>mean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or </a:t>
                </a:r>
                <a:r>
                  <a:rPr 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  <a:hlinkClick r:id="rId9" tooltip="Expected value"/>
                  </a:rPr>
                  <a:t>expectation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of the distribution (and also its </a:t>
                </a:r>
                <a:r>
                  <a:rPr 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  <a:hlinkClick r:id="rId10" tooltip="Median"/>
                  </a:rPr>
                  <a:t>median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and </a:t>
                </a:r>
                <a:r>
                  <a:rPr 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  <a:hlinkClick r:id="rId11" tooltip="Mode (statistics)"/>
                  </a:rPr>
                  <a:t>mode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), while the parameter 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𝜎^2</a:t>
                </a:r>
                <a:r>
                  <a:rPr lang="ar-AE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is the </a:t>
                </a:r>
                <a:r>
                  <a:rPr 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  <a:hlinkClick r:id="rId12" tooltip="Variance"/>
                  </a:rPr>
                  <a:t>variance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 </a:t>
                </a:r>
                <a:endParaRPr lang="en-US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endParaRPr lang="en-US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p(x) &amp;= ({2\pi\sigma^2})^{-\frac{1}{2}}\exp\left( -\frac{1}{2}\frac{(x-\mu)^2}{\sigma^2}\right)\\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&amp;\sim\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mathcal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N(x;\mu, \sigma^2)</a:t>
                </a:r>
              </a:p>
              <a:p>
                <a:endParaRPr lang="en-US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p(x) &amp;= \text{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det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}({2\pi\Sigma})^{-\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frac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{1}{2}}\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exp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\left( -\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frac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{1}{2}(x-\mu)^T\Sigma^{-1}(x-\mu)\right)\\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&amp;\sim \</a:t>
                </a:r>
                <a:r>
                  <a:rPr lang="en-US" sz="120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mathcal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N(\mu, \Sigma)</a:t>
                </a:r>
              </a:p>
              <a:p>
                <a:endParaRPr lang="en-US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3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62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61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47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15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999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09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47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44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690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24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545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65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952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53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CDD3-7DB5-4B44-BB2A-D128245CA22B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8D017C90-4563-1E4E-9EEB-6A173F008F4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CB30E-3C14-7442-83E1-1DEBB7B9A14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tiff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tiff"/><Relationship Id="rId4" Type="http://schemas.openxmlformats.org/officeDocument/2006/relationships/image" Target="../media/image20.tif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3" Type="http://schemas.openxmlformats.org/officeDocument/2006/relationships/image" Target="../media/image64.png"/><Relationship Id="rId7" Type="http://schemas.openxmlformats.org/officeDocument/2006/relationships/image" Target="../media/image22.tiff"/><Relationship Id="rId12" Type="http://schemas.openxmlformats.org/officeDocument/2006/relationships/image" Target="../media/image27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26.tiff"/><Relationship Id="rId5" Type="http://schemas.openxmlformats.org/officeDocument/2006/relationships/image" Target="../media/image66.png"/><Relationship Id="rId10" Type="http://schemas.openxmlformats.org/officeDocument/2006/relationships/image" Target="../media/image25.tiff"/><Relationship Id="rId4" Type="http://schemas.openxmlformats.org/officeDocument/2006/relationships/image" Target="../media/image65.png"/><Relationship Id="rId9" Type="http://schemas.openxmlformats.org/officeDocument/2006/relationships/image" Target="../media/image24.tif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image" Target="../media/image28.tiff"/><Relationship Id="rId7" Type="http://schemas.openxmlformats.org/officeDocument/2006/relationships/image" Target="../media/image3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tiff"/><Relationship Id="rId5" Type="http://schemas.openxmlformats.org/officeDocument/2006/relationships/image" Target="../media/image30.tiff"/><Relationship Id="rId4" Type="http://schemas.openxmlformats.org/officeDocument/2006/relationships/image" Target="../media/image29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7" Type="http://schemas.openxmlformats.org/officeDocument/2006/relationships/image" Target="../media/image3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tiff"/><Relationship Id="rId5" Type="http://schemas.openxmlformats.org/officeDocument/2006/relationships/image" Target="../media/image35.tiff"/><Relationship Id="rId4" Type="http://schemas.openxmlformats.org/officeDocument/2006/relationships/image" Target="../media/image34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Principles of Robot Autonomy I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Parametric filtering</a:t>
            </a:r>
            <a:br>
              <a:rPr lang="en-US" dirty="0"/>
            </a:br>
            <a:r>
              <a:rPr lang="en-US" dirty="0"/>
              <a:t>(Kalman Filter and Extended Kalman Filter)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14D0-6A96-794D-B603-AB8FCD81909A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E6159-884C-50D6-D61D-F7E649040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394D21-D2D5-3F8A-B666-55959FD3D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Agenda</a:t>
            </a:r>
            <a:endParaRPr dirty="0"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9C666A13-F552-3947-B1B7-C7702B01309B}" type="datetime1">
              <a:rPr lang="en-US" smtClean="0"/>
              <a:t>8/13/26</a:t>
            </a:fld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829081" cy="387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spcBef>
                <a:spcPts val="0"/>
              </a:spcBef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Agenda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Parametric filtering: Kalman Filter and Extended Kalman Filter</a:t>
            </a:r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457200"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Readings: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 dirty="0"/>
              <a:t>Chapter 14, sections 14.1 – 14.3 in D. </a:t>
            </a:r>
            <a:r>
              <a:rPr lang="en-US" dirty="0" err="1"/>
              <a:t>Gammelli</a:t>
            </a:r>
            <a:r>
              <a:rPr lang="en-US" dirty="0"/>
              <a:t>, J. Lorenzetti, K. Luo, G. </a:t>
            </a:r>
            <a:r>
              <a:rPr lang="en-US" dirty="0" err="1"/>
              <a:t>Zardini</a:t>
            </a:r>
            <a:r>
              <a:rPr lang="en-US" dirty="0"/>
              <a:t>, M. Pavone. </a:t>
            </a:r>
            <a:r>
              <a:rPr lang="en-US" i="1" dirty="0"/>
              <a:t>Principles of Robot Autonomy</a:t>
            </a:r>
            <a:r>
              <a:rPr lang="en-US" dirty="0"/>
              <a:t>. 2026.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4429D8-5FDC-977E-9013-B8F67D753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6E9AC2-1229-D630-D749-097802BD3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848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Belief distribution: recap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85924"/>
                <a:ext cx="10515600" cy="4879975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Belief distribution</a:t>
                </a:r>
                <a:r>
                  <a:rPr lang="en-US" dirty="0"/>
                  <a:t>: reflects internal knowledge about the state </a:t>
                </a:r>
              </a:p>
              <a:p>
                <a:r>
                  <a:rPr lang="en-US" dirty="0"/>
                  <a:t>A belief distribution assigns a probability to each possible hypothesis with regard to the true state </a:t>
                </a:r>
              </a:p>
              <a:p>
                <a:r>
                  <a:rPr lang="en-US" dirty="0"/>
                  <a:t>Formally, belief distributions are posterior probabilities over state variables conditioned on the available data </a:t>
                </a:r>
              </a:p>
              <a:p>
                <a:endParaRPr lang="en-US" dirty="0"/>
              </a:p>
              <a:p>
                <a:r>
                  <a:rPr lang="en-US" dirty="0"/>
                  <a:t>Similarly, the </a:t>
                </a:r>
                <a:r>
                  <a:rPr lang="en-US" i="1" dirty="0"/>
                  <a:t>prediction</a:t>
                </a:r>
                <a:r>
                  <a:rPr lang="en-US" dirty="0"/>
                  <a:t> distribution is defined as </a:t>
                </a:r>
              </a:p>
              <a:p>
                <a:endParaRPr lang="en-US" dirty="0"/>
              </a:p>
              <a:p>
                <a:r>
                  <a:rPr lang="en-US" dirty="0"/>
                  <a:t>Calculating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𝑏𝑒𝑙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𝑏𝑒𝑙</m:t>
                        </m:r>
                      </m:e>
                    </m:acc>
                    <m:r>
                      <a:rPr lang="en-US" b="0" i="1" smtClean="0">
                        <a:latin typeface="Cambria Math" charset="0"/>
                      </a:rPr>
                      <m:t> (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is called correction or measurement update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85924"/>
                <a:ext cx="10515600" cy="4879975"/>
              </a:xfrm>
              <a:blipFill>
                <a:blip r:embed="rId3"/>
                <a:stretch>
                  <a:fillRect l="-965" t="-2078" r="-1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38BC-AFDA-D84D-873F-DCD65792EB87}" type="datetime1">
              <a:rPr lang="en-US" smtClean="0"/>
              <a:t>8/13/26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00" y="4033257"/>
            <a:ext cx="3898900" cy="3718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0050" y="5046929"/>
            <a:ext cx="4400550" cy="41223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B204D7-6AD8-9066-A088-116C768E5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E77C5-BD83-9FB8-5974-180CAA9D7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26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filter algorithm: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00293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C00000"/>
                </a:solidFill>
              </a:rPr>
              <a:t>Bayes’ filter algorithm</a:t>
            </a:r>
            <a:r>
              <a:rPr lang="en-US" dirty="0"/>
              <a:t>: most general algorithm for calculating beliefs</a:t>
            </a:r>
          </a:p>
          <a:p>
            <a:r>
              <a:rPr lang="en-US" dirty="0">
                <a:solidFill>
                  <a:srgbClr val="C00000"/>
                </a:solidFill>
              </a:rPr>
              <a:t>Key assumption</a:t>
            </a:r>
            <a:r>
              <a:rPr lang="en-US" dirty="0"/>
              <a:t>: state is complete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E56C-8632-D949-B096-C2226C8704FE}" type="datetime1">
              <a:rPr lang="en-US" smtClean="0"/>
              <a:t>8/13/26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400" y="3485536"/>
            <a:ext cx="5963648" cy="25969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/>
              <p:cNvSpPr txBox="1">
                <a:spLocks/>
              </p:cNvSpPr>
              <p:nvPr/>
            </p:nvSpPr>
            <p:spPr>
              <a:xfrm>
                <a:off x="254000" y="3300754"/>
                <a:ext cx="5295452" cy="310004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Recursive algorithm</a:t>
                </a:r>
              </a:p>
              <a:p>
                <a:pPr lvl="1"/>
                <a:r>
                  <a:rPr lang="en-US" dirty="0"/>
                  <a:t>Step 1 (prediction):              compute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charset="0"/>
                          </a:rPr>
                          <m:t>𝑏𝑒𝑙</m:t>
                        </m:r>
                      </m:e>
                    </m:acc>
                    <m:r>
                      <a:rPr lang="en-US" i="1">
                        <a:latin typeface="Cambria Math" charset="0"/>
                      </a:rPr>
                      <m:t> (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Step 2 (measurement update): compute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𝑏𝑒𝑙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Algorithm initialized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𝑏𝑒𝑙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(e.g., uniform or points mass) </a:t>
                </a:r>
              </a:p>
            </p:txBody>
          </p:sp>
        </mc:Choice>
        <mc:Fallback xmlns="">
          <p:sp>
            <p:nvSpPr>
              <p:cNvPr id="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00" y="3300754"/>
                <a:ext cx="5295452" cy="3100045"/>
              </a:xfrm>
              <a:prstGeom prst="rect">
                <a:avLst/>
              </a:prstGeom>
              <a:blipFill rotWithShape="0">
                <a:blip r:embed="rId4"/>
                <a:stretch>
                  <a:fillRect l="-2074" t="-3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9982228" y="2935858"/>
            <a:ext cx="129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rule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0096500" y="3300755"/>
            <a:ext cx="636779" cy="3695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7D8BFC-2D2C-D31C-79E9-45C339C43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7FF06-CC30-39BD-6999-C1E2F7AFC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10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Instantiating the Bayes’ filter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Tractable implementations of Bayes’ filter exploit structure and / or approximations; two main classes</a:t>
            </a:r>
          </a:p>
          <a:p>
            <a:pPr lvl="1"/>
            <a:r>
              <a:rPr lang="en-US" dirty="0"/>
              <a:t>Parametric filters: e.g., </a:t>
            </a:r>
            <a:r>
              <a:rPr lang="en-US" dirty="0">
                <a:solidFill>
                  <a:srgbClr val="C00000"/>
                </a:solidFill>
              </a:rPr>
              <a:t>KF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EKF</a:t>
            </a:r>
            <a:r>
              <a:rPr lang="en-US" dirty="0"/>
              <a:t>, UKF, etc. </a:t>
            </a:r>
          </a:p>
          <a:p>
            <a:pPr lvl="1"/>
            <a:r>
              <a:rPr lang="en-US" dirty="0"/>
              <a:t>Non parametric filters: e.g., histogram filter, particle filter, etc.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96362-9A05-A446-B9D2-35E581DD47B0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D5E645-BC87-B63F-9FA7-0AD97E288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C98343-7879-56B2-9994-6AE28F03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33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Gaussian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0826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Key idea</a:t>
            </a:r>
            <a:r>
              <a:rPr lang="en-US" dirty="0"/>
              <a:t>: belief represented as multivariate normal distribution</a:t>
            </a:r>
          </a:p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374" y="4559300"/>
            <a:ext cx="3201290" cy="213757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374" y="2154236"/>
            <a:ext cx="3225726" cy="219471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50850" y="2477057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Univariate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0849" y="4952132"/>
            <a:ext cx="1329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Multivariate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50" y="2884343"/>
            <a:ext cx="5011388" cy="125284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350" y="5313528"/>
            <a:ext cx="6702499" cy="1202357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6158-0BAB-E943-BE88-F71596C0D10D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86274F-B5C8-6516-CA73-ADDB5217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A8780F-9AAC-2CDC-E27F-492224CCC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properties of Gaussian random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27423"/>
          </a:xfrm>
        </p:spPr>
        <p:txBody>
          <a:bodyPr/>
          <a:lstStyle/>
          <a:p>
            <a:r>
              <a:rPr lang="en-US" dirty="0"/>
              <a:t>If                              ,  then </a:t>
            </a:r>
          </a:p>
          <a:p>
            <a:endParaRPr lang="en-US" dirty="0"/>
          </a:p>
          <a:p>
            <a:endParaRPr lang="en-US" sz="1600" dirty="0"/>
          </a:p>
          <a:p>
            <a:r>
              <a:rPr lang="en-US" dirty="0"/>
              <a:t>The sum of two independent Gaussian RVs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00" dirty="0"/>
          </a:p>
          <a:p>
            <a:pPr marL="0" indent="0">
              <a:buNone/>
            </a:pPr>
            <a:r>
              <a:rPr lang="en-US" dirty="0"/>
              <a:t>is Gaussian, specifically</a:t>
            </a:r>
          </a:p>
          <a:p>
            <a:pPr marL="0" indent="0">
              <a:buNone/>
            </a:pPr>
            <a:endParaRPr lang="en-US" dirty="0"/>
          </a:p>
          <a:p>
            <a:endParaRPr lang="en-US" sz="200" dirty="0"/>
          </a:p>
          <a:p>
            <a:r>
              <a:rPr lang="en-US" dirty="0"/>
              <a:t>The product of Gaussian pdf is also Gaussian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650517"/>
            <a:ext cx="5435600" cy="4181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883609"/>
            <a:ext cx="2209800" cy="4017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3175" y="3890933"/>
            <a:ext cx="4565650" cy="3916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3762" y="5035592"/>
            <a:ext cx="5324475" cy="395949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AEB8C-06E5-6040-85B6-F39281B31CDF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4D60F9-8F49-591C-A433-0AE1589A2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9F49AB-63BF-C33A-889C-4C73A2BE0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30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Kalman</a:t>
            </a:r>
            <a:r>
              <a:rPr lang="en-US" dirty="0"/>
              <a:t> filter (KF)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Assumption #1: linear dynamics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:r>
                  <a:rPr lang="en-US" b="0" dirty="0"/>
                  <a:t>Independent process no</a:t>
                </a:r>
                <a:r>
                  <a:rPr lang="en-US" dirty="0"/>
                  <a:t>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b="0" dirty="0"/>
                  <a:t> is                    </a:t>
                </a:r>
              </a:p>
              <a:p>
                <a:r>
                  <a:rPr lang="en-US" dirty="0"/>
                  <a:t>Assumption #1 implies that the probabilistic generative model is Gaussian</a:t>
                </a:r>
                <a:endParaRPr lang="en-US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6399" y="2522194"/>
            <a:ext cx="4098925" cy="3607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3702" y="3340391"/>
            <a:ext cx="1139237" cy="3206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965108"/>
            <a:ext cx="11049000" cy="692054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5AD2B-DC0A-294C-BA7C-A7F45E578AB4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113704-FC5B-2C03-4AF6-FF15CF408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5DD87-25F0-D160-E0EF-6A047CEF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3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Kalman</a:t>
            </a:r>
            <a:r>
              <a:rPr lang="en-US" dirty="0"/>
              <a:t> filter (KF)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Assumption #2: linear measurement model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:r>
                  <a:rPr lang="en-US" dirty="0"/>
                  <a:t>Independent measurement noise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</a:t>
                </a:r>
              </a:p>
              <a:p>
                <a:r>
                  <a:rPr lang="en-US" dirty="0"/>
                  <a:t>Assumption #2 implies that the measurement probability is Gaussian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9036" y="2514600"/>
            <a:ext cx="2411413" cy="355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600" y="3349450"/>
            <a:ext cx="1143000" cy="3193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0800" y="4547615"/>
            <a:ext cx="9550400" cy="843538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47E2-5939-1E47-8636-1CD19069648B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9F3BC-4D2C-EDA6-EB62-77002AA16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A0C57-1BCF-9AB0-57E7-4B771C2F7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92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Kalman</a:t>
            </a:r>
            <a:r>
              <a:rPr lang="en-US" dirty="0"/>
              <a:t> filter (KF)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Assumption #3: the initial belief is Gaussian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Key fact</a:t>
                </a:r>
                <a:r>
                  <a:rPr lang="en-US" dirty="0"/>
                  <a:t>: These three assumptions ensure that the posterior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𝑏𝑒𝑙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is Gaussian for all </a:t>
                </a:r>
                <a:r>
                  <a:rPr lang="en-US" i="1" dirty="0"/>
                  <a:t>t, </a:t>
                </a:r>
                <a:r>
                  <a:rPr lang="en-US" dirty="0"/>
                  <a:t>i.e., </a:t>
                </a:r>
              </a:p>
              <a:p>
                <a:r>
                  <a:rPr lang="en-US" dirty="0"/>
                  <a:t>Note:</a:t>
                </a:r>
              </a:p>
              <a:p>
                <a:pPr lvl="1"/>
                <a:r>
                  <a:rPr lang="en-US" dirty="0"/>
                  <a:t>KF implements belief computation for continuous states</a:t>
                </a:r>
              </a:p>
              <a:p>
                <a:pPr lvl="1"/>
                <a:r>
                  <a:rPr lang="en-US" dirty="0"/>
                  <a:t>Gaussians are unimodal -&gt; commitment to single-hypothesis filtering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96" y="4333951"/>
            <a:ext cx="2903353" cy="3689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9472" y="2550417"/>
            <a:ext cx="9499600" cy="798517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49C9-E65A-8942-B120-F25C843EC3C0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23C15-077D-7D4D-4038-984F57C76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A7315F-47B5-EC9A-A329-66DD21462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32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Kalman</a:t>
            </a:r>
            <a:r>
              <a:rPr lang="en-US" dirty="0"/>
              <a:t> filter: algorithm</a:t>
            </a:r>
          </a:p>
        </p:txBody>
      </p:sp>
      <p:sp>
        <p:nvSpPr>
          <p:cNvPr id="8" name="Left Brace 7"/>
          <p:cNvSpPr/>
          <p:nvPr/>
        </p:nvSpPr>
        <p:spPr>
          <a:xfrm rot="5400000">
            <a:off x="9140177" y="1237864"/>
            <a:ext cx="263132" cy="1624113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610600" y="1510601"/>
                <a:ext cx="11767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charset="0"/>
                        </a:rPr>
                        <m:t>𝑏𝑒𝑙</m:t>
                      </m:r>
                      <m:r>
                        <a:rPr lang="en-US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600" y="1510601"/>
                <a:ext cx="1176797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/>
          <p:cNvSpPr/>
          <p:nvPr/>
        </p:nvSpPr>
        <p:spPr>
          <a:xfrm rot="-5400000">
            <a:off x="8918022" y="5710931"/>
            <a:ext cx="231935" cy="945406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585971" y="6321823"/>
                <a:ext cx="9571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charset="0"/>
                        </a:rPr>
                        <m:t>𝑏𝑒𝑙</m:t>
                      </m:r>
                      <m:r>
                        <a:rPr lang="en-US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971" y="6321823"/>
                <a:ext cx="957185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/>
          <p:cNvSpPr/>
          <p:nvPr/>
        </p:nvSpPr>
        <p:spPr>
          <a:xfrm>
            <a:off x="6903513" y="3104174"/>
            <a:ext cx="212875" cy="798188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620709" y="3177056"/>
                <a:ext cx="1207382" cy="6524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/>
                  <a:t>Prediction: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𝑏𝑒𝑙</m:t>
                          </m:r>
                        </m:e>
                      </m:acc>
                      <m:r>
                        <a:rPr lang="en-US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709" y="3177056"/>
                <a:ext cx="1207382" cy="652423"/>
              </a:xfrm>
              <a:prstGeom prst="rect">
                <a:avLst/>
              </a:prstGeom>
              <a:blipFill rotWithShape="0">
                <a:blip r:embed="rId5"/>
                <a:stretch>
                  <a:fillRect l="-4040" t="-4673" r="-5051" b="-7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/>
          <p:cNvSpPr/>
          <p:nvPr/>
        </p:nvSpPr>
        <p:spPr>
          <a:xfrm>
            <a:off x="6923579" y="4290851"/>
            <a:ext cx="258764" cy="1023084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606186" y="4476181"/>
                <a:ext cx="1236429" cy="6524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/>
                  <a:t>Correction: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charset="0"/>
                        </a:rPr>
                        <m:t>𝑏𝑒𝑙</m:t>
                      </m:r>
                      <m:r>
                        <a:rPr lang="en-US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186" y="4476181"/>
                <a:ext cx="1236429" cy="652423"/>
              </a:xfrm>
              <a:prstGeom prst="rect">
                <a:avLst/>
              </a:prstGeom>
              <a:blipFill rotWithShape="0">
                <a:blip r:embed="rId6"/>
                <a:stretch>
                  <a:fillRect l="-4455" t="-4673" r="-4455" b="-6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838200" y="1863529"/>
            <a:ext cx="4038600" cy="1603970"/>
            <a:chOff x="838200" y="1763011"/>
            <a:chExt cx="4038600" cy="1603970"/>
          </a:xfrm>
        </p:grpSpPr>
        <p:sp>
          <p:nvSpPr>
            <p:cNvPr id="17" name="Rectangle 16"/>
            <p:cNvSpPr/>
            <p:nvPr/>
          </p:nvSpPr>
          <p:spPr>
            <a:xfrm>
              <a:off x="838200" y="1763011"/>
              <a:ext cx="4038600" cy="160397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38200" y="1802872"/>
              <a:ext cx="1992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Project state ahead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65223" y="2539736"/>
              <a:ext cx="25923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Project covariance ahead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86080" y="2194398"/>
              <a:ext cx="2669874" cy="304383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63284" y="2928958"/>
              <a:ext cx="2908390" cy="350408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838200" y="4081576"/>
            <a:ext cx="4038600" cy="23413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838200" y="4109147"/>
            <a:ext cx="2240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Compute </a:t>
            </a:r>
            <a:r>
              <a:rPr lang="en-US" dirty="0" err="1"/>
              <a:t>Kalman</a:t>
            </a:r>
            <a:r>
              <a:rPr lang="en-US" dirty="0"/>
              <a:t> gain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200" y="4915866"/>
            <a:ext cx="403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estimate with new measurement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5223" y="5609155"/>
            <a:ext cx="1934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covariance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9629" y="4548962"/>
            <a:ext cx="3695700" cy="32561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2806" y="5287935"/>
            <a:ext cx="3121442" cy="30126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22207" y="1556746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Prediction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2207" y="3743806"/>
            <a:ext cx="117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Correction</a:t>
            </a:r>
          </a:p>
        </p:txBody>
      </p:sp>
      <p:sp>
        <p:nvSpPr>
          <p:cNvPr id="35" name="Arc 34"/>
          <p:cNvSpPr/>
          <p:nvPr/>
        </p:nvSpPr>
        <p:spPr>
          <a:xfrm>
            <a:off x="4547555" y="2581001"/>
            <a:ext cx="729386" cy="2165980"/>
          </a:xfrm>
          <a:prstGeom prst="arc">
            <a:avLst>
              <a:gd name="adj1" fmla="val 16159210"/>
              <a:gd name="adj2" fmla="val 5450315"/>
            </a:avLst>
          </a:prstGeom>
          <a:ln w="12700">
            <a:solidFill>
              <a:srgbClr val="C00000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/>
          <p:cNvSpPr/>
          <p:nvPr/>
        </p:nvSpPr>
        <p:spPr>
          <a:xfrm rot="10800000">
            <a:off x="433617" y="2581001"/>
            <a:ext cx="729386" cy="2165980"/>
          </a:xfrm>
          <a:prstGeom prst="arc">
            <a:avLst>
              <a:gd name="adj1" fmla="val 16159210"/>
              <a:gd name="adj2" fmla="val 5450315"/>
            </a:avLst>
          </a:prstGeom>
          <a:ln w="12700">
            <a:solidFill>
              <a:srgbClr val="C00000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914" y="2224678"/>
            <a:ext cx="4602483" cy="379433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14450" y="6014485"/>
            <a:ext cx="2370426" cy="324717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65E7-8A20-A84E-B906-E9D3979426F4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93F8B-7F80-8EA9-2D19-05E9013C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AD475-965F-BC41-E2B3-C4D1A20AD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4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Kalman</a:t>
            </a:r>
            <a:r>
              <a:rPr lang="en-US" dirty="0"/>
              <a:t> filter: derivation (sketch)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Recalling that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0" y="3477413"/>
            <a:ext cx="3003550" cy="3270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843" y="3476072"/>
            <a:ext cx="2070100" cy="342017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4978400" y="3095765"/>
            <a:ext cx="0" cy="3285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590893" y="3095765"/>
            <a:ext cx="0" cy="3285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100" y="5816365"/>
            <a:ext cx="3175000" cy="41368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94553" y="5859383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4650" y="5565639"/>
            <a:ext cx="3185295" cy="9114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9650" y="2349873"/>
            <a:ext cx="7632700" cy="8141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0788" y="4374557"/>
            <a:ext cx="4565470" cy="401761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9F40B-BCAE-6546-BEBD-FDE5AA9ADA24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C099FF-A5B2-A404-1BE5-2102272D7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F80D61-37B9-598A-174D-C28CA8D6A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25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Kalman</a:t>
            </a:r>
            <a:r>
              <a:rPr lang="en-US" dirty="0"/>
              <a:t> filter: derivation (sketch)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8925"/>
            <a:ext cx="10515600" cy="4867276"/>
          </a:xfrm>
        </p:spPr>
        <p:txBody>
          <a:bodyPr>
            <a:normAutofit/>
          </a:bodyPr>
          <a:lstStyle/>
          <a:p>
            <a:r>
              <a:rPr lang="en-US" dirty="0"/>
              <a:t>Correction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After some algebraic manipulations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Other derivations are possible; see, e.g</a:t>
            </a:r>
            <a:r>
              <a:rPr lang="en-US" sz="1400" dirty="0"/>
              <a:t>., </a:t>
            </a:r>
            <a:r>
              <a:rPr lang="en-US" sz="2000" dirty="0"/>
              <a:t>R. E. </a:t>
            </a:r>
            <a:r>
              <a:rPr lang="en-US" sz="2000" dirty="0" err="1"/>
              <a:t>Kalman</a:t>
            </a:r>
            <a:r>
              <a:rPr lang="en-US" sz="2000" dirty="0"/>
              <a:t>, A new approach to linear filtering and prediction problems. Journal of Basic Engineering, 82(1), 35-45, 1960.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892800" y="2592285"/>
            <a:ext cx="0" cy="3285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369300" y="2617685"/>
            <a:ext cx="0" cy="3285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900" y="4663836"/>
            <a:ext cx="3092450" cy="38403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31053" y="4678534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450" y="2064487"/>
            <a:ext cx="5499100" cy="44847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2203" y="4201812"/>
            <a:ext cx="3865347" cy="13082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5207" y="2946249"/>
            <a:ext cx="1517688" cy="389151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F421-56F0-BB44-A182-0003846DCC83}" type="datetime1">
              <a:rPr lang="en-US" smtClean="0"/>
              <a:t>8/13/26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660E9F-3219-004F-A8F6-2C67FEAC46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275" y="2967522"/>
            <a:ext cx="1797050" cy="35941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53E4F9-6B46-3764-91F1-263231C77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9C2D4-5864-ADA8-FCA5-060AF4693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52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linearity assumption</a:t>
            </a:r>
          </a:p>
        </p:txBody>
      </p:sp>
      <p:pic>
        <p:nvPicPr>
          <p:cNvPr id="7" name="Picture 3" descr="ekf-linFunc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38200" y="1482339"/>
            <a:ext cx="5303273" cy="4907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400800" y="1558925"/>
            <a:ext cx="4953000" cy="4867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KF crucially exploits the property that a linear transformation of a Gaussian RV results in a Gaussian RV </a:t>
            </a:r>
          </a:p>
          <a:p>
            <a:r>
              <a:rPr lang="en-US" dirty="0"/>
              <a:t>However, linearity assumptions are severely restrictive for robotics applications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1216-C1F5-D94F-8D18-E19AF9401E58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3E6009-4DD2-3DEE-0431-45A04B22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3CD84A-13EF-0097-32AE-7D22221B6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30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</a:t>
            </a:r>
            <a:r>
              <a:rPr lang="en-US" dirty="0" err="1"/>
              <a:t>Kalman</a:t>
            </a:r>
            <a:r>
              <a:rPr lang="en-US" dirty="0"/>
              <a:t> filter (EKF)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97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Goal</a:t>
            </a:r>
            <a:r>
              <a:rPr lang="en-US" dirty="0"/>
              <a:t>: relax the linearity assumption</a:t>
            </a:r>
          </a:p>
          <a:p>
            <a:r>
              <a:rPr lang="en-US" dirty="0"/>
              <a:t>The dynamics are now given by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And the measurement model is now given by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Key idea: shift focus from computing exact posterior to efficiently compute a Gaussian approximation 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800" y="4634692"/>
            <a:ext cx="2298700" cy="3746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500" y="3057942"/>
            <a:ext cx="3644900" cy="421442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C0B52-99BC-D840-AF17-F51626A40E93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0B92BA-D16A-0DF5-CAC9-DA52636FF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71930-ECD2-491F-746F-65A1FD276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312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of EKF</a:t>
            </a:r>
          </a:p>
        </p:txBody>
      </p:sp>
      <p:pic>
        <p:nvPicPr>
          <p:cNvPr id="7" name="Picture 3" descr="ekf-fun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5163" y="1343025"/>
            <a:ext cx="5405437" cy="5002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47BC6-02A5-C445-B0CC-89621F77AFD3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CB6A4-64CA-3105-CFF7-FA5494F9D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35A17B-37D9-BD80-787C-A7A5FA5E7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02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EKF: key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Key idea</a:t>
            </a:r>
            <a:r>
              <a:rPr lang="en-US" dirty="0"/>
              <a:t>: linearize </a:t>
            </a:r>
            <a:r>
              <a:rPr lang="en-US" i="1" dirty="0"/>
              <a:t>g</a:t>
            </a:r>
            <a:r>
              <a:rPr lang="en-US" dirty="0"/>
              <a:t> and </a:t>
            </a:r>
            <a:r>
              <a:rPr lang="en-US" i="1" dirty="0"/>
              <a:t>h </a:t>
            </a:r>
            <a:r>
              <a:rPr lang="en-US" dirty="0"/>
              <a:t>around the most likely state and transform beliefs according to such linear approximations </a:t>
            </a:r>
          </a:p>
          <a:p>
            <a:r>
              <a:rPr lang="en-US" dirty="0"/>
              <a:t>For the dynamics equation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Accordingly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175" y="3524199"/>
            <a:ext cx="8629650" cy="9541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50" y="5323995"/>
            <a:ext cx="11264900" cy="10355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79011" y="4152900"/>
            <a:ext cx="1401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Jacobian of </a:t>
            </a:r>
            <a:r>
              <a:rPr lang="en-US" i="1" dirty="0"/>
              <a:t>g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880100" y="3898900"/>
            <a:ext cx="330200" cy="254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C3611-E9DE-9946-B7E8-16F13B146540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8CA55D-60C7-B2BA-D966-FD105AECA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AA27E4-8103-FE2E-D8EB-47621801A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69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EKF: key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measurement model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Accordingly,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682570"/>
            <a:ext cx="5168900" cy="9369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4561091"/>
            <a:ext cx="11176000" cy="674280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D50F1-1132-BE4E-B7B7-34F047F0E9D1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CFEFC6-D4BB-EC3C-D394-006BCBAA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F1816-65C5-4E8B-3DAF-1487A507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983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EKF: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61000" cy="4351338"/>
          </a:xfrm>
        </p:spPr>
        <p:txBody>
          <a:bodyPr/>
          <a:lstStyle/>
          <a:p>
            <a:r>
              <a:rPr lang="en-US" dirty="0"/>
              <a:t>Main differences: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Linear predictions are replaced by their nonlinear generalizations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EKF uses Jacobians instead of linear system matrices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Mathematical derivation of EKF parallels that of KF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914" y="2349500"/>
            <a:ext cx="4354286" cy="3492500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4979-2F85-D848-BE8C-377DC1A301F7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CE6D4F-707D-1A92-1E13-F7B4CD301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EE43E1-B156-0007-8AE1-5DDFDE39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76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EKF: examples</a:t>
            </a:r>
          </a:p>
        </p:txBody>
      </p:sp>
      <p:pic>
        <p:nvPicPr>
          <p:cNvPr id="7" name="Picture 3" descr="ekf-l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5181" y="1468618"/>
            <a:ext cx="5483203" cy="5074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137F-39B0-394D-ABF6-59AB762A88A9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522A0-72F8-D6C2-BAB1-03E78173E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09D97-B2DE-74A9-7A8D-A7EE01D8D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21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EKF: examples</a:t>
            </a:r>
          </a:p>
        </p:txBody>
      </p:sp>
      <p:pic>
        <p:nvPicPr>
          <p:cNvPr id="8" name="Picture 3" descr="ekf-lin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372" y="1472184"/>
            <a:ext cx="5477256" cy="50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07D9E-3ADC-9942-93CF-2F503E0726A4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495C8D-0978-A4A4-3A05-919FB59C1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60F114-AAD0-1B48-DAA6-B3F2D4721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43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EKF: examples</a:t>
            </a:r>
          </a:p>
        </p:txBody>
      </p:sp>
      <p:pic>
        <p:nvPicPr>
          <p:cNvPr id="7" name="Picture 3" descr="ekf-lin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372" y="1472674"/>
            <a:ext cx="5477256" cy="506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E9D73-F9AA-354D-917D-59C55AE9394B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51CAB9-F347-EA7F-4D95-EB150E75E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33261-5BB5-6D14-D18D-128DBE012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21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8" name="Rectangle 7"/>
          <p:cNvSpPr/>
          <p:nvPr/>
        </p:nvSpPr>
        <p:spPr>
          <a:xfrm>
            <a:off x="1557338" y="5786438"/>
            <a:ext cx="2143125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EF22-A01B-8F4B-94D8-DBCAC5542E51}" type="datetime1">
              <a:rPr lang="en-US" smtClean="0"/>
              <a:t>8/13/26</a:t>
            </a:fld>
            <a:endParaRPr lang="en-US"/>
          </a:p>
        </p:txBody>
      </p:sp>
      <p:pic>
        <p:nvPicPr>
          <p:cNvPr id="3" name="Picture 2" descr="pGivenOAOA">
            <a:extLst>
              <a:ext uri="{FF2B5EF4-FFF2-40B4-BE49-F238E27FC236}">
                <a16:creationId xmlns:a16="http://schemas.microsoft.com/office/drawing/2014/main" id="{6233725F-4013-85D2-115D-FC8A9FD4B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2853881"/>
            <a:ext cx="8343900" cy="176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2B45FC-34A2-050B-E9FB-FCCDE0929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12CC6D-AF21-C7E5-1508-1272EE1DD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71771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41204</TotalTime>
  <Words>837</Words>
  <Application>Microsoft Macintosh PowerPoint</Application>
  <PresentationFormat>Widescreen</PresentationFormat>
  <Paragraphs>224</Paragraphs>
  <Slides>24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Source Sans Pro</vt:lpstr>
      <vt:lpstr>AA274</vt:lpstr>
      <vt:lpstr>Principles of Robot Autonomy I</vt:lpstr>
      <vt:lpstr>Attendance Form</vt:lpstr>
      <vt:lpstr>Agenda</vt:lpstr>
      <vt:lpstr>Belief distribution: recap </vt:lpstr>
      <vt:lpstr>Bayes filter algorithm: recap</vt:lpstr>
      <vt:lpstr>Instantiating the Bayes’ filter</vt:lpstr>
      <vt:lpstr>Gaussian distributions</vt:lpstr>
      <vt:lpstr>Key properties of Gaussian random variables</vt:lpstr>
      <vt:lpstr>Kalman filter (KF)</vt:lpstr>
      <vt:lpstr>Kalman filter (KF)</vt:lpstr>
      <vt:lpstr>Kalman filter (KF)</vt:lpstr>
      <vt:lpstr>Kalman filter: algorithm</vt:lpstr>
      <vt:lpstr>Kalman filter: derivation (sketch)</vt:lpstr>
      <vt:lpstr>Kalman filter: derivation (sketch)</vt:lpstr>
      <vt:lpstr>Revisiting linearity assumption</vt:lpstr>
      <vt:lpstr>Extended Kalman filter (EKF)</vt:lpstr>
      <vt:lpstr>Goal of EKF</vt:lpstr>
      <vt:lpstr>EKF: key idea</vt:lpstr>
      <vt:lpstr>EKF: key idea</vt:lpstr>
      <vt:lpstr>EKF: algorithm</vt:lpstr>
      <vt:lpstr>EKF: examples</vt:lpstr>
      <vt:lpstr>EKF: examples</vt:lpstr>
      <vt:lpstr>EKF: examples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679</cp:revision>
  <cp:lastPrinted>2018-02-15T05:56:26Z</cp:lastPrinted>
  <dcterms:created xsi:type="dcterms:W3CDTF">2017-01-06T12:29:52Z</dcterms:created>
  <dcterms:modified xsi:type="dcterms:W3CDTF">2026-08-13T23:00:49Z</dcterms:modified>
</cp:coreProperties>
</file>