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2">
  <p:sldMasterIdLst>
    <p:sldMasterId id="2147483648" r:id="rId1"/>
  </p:sldMasterIdLst>
  <p:notesMasterIdLst>
    <p:notesMasterId r:id="rId32"/>
  </p:notesMasterIdLst>
  <p:sldIdLst>
    <p:sldId id="256" r:id="rId2"/>
    <p:sldId id="374" r:id="rId3"/>
    <p:sldId id="287" r:id="rId4"/>
    <p:sldId id="478" r:id="rId5"/>
    <p:sldId id="479" r:id="rId6"/>
    <p:sldId id="480" r:id="rId7"/>
    <p:sldId id="481" r:id="rId8"/>
    <p:sldId id="482" r:id="rId9"/>
    <p:sldId id="472" r:id="rId10"/>
    <p:sldId id="473" r:id="rId11"/>
    <p:sldId id="483" r:id="rId12"/>
    <p:sldId id="484" r:id="rId13"/>
    <p:sldId id="474" r:id="rId14"/>
    <p:sldId id="475" r:id="rId15"/>
    <p:sldId id="464" r:id="rId16"/>
    <p:sldId id="465" r:id="rId17"/>
    <p:sldId id="468" r:id="rId18"/>
    <p:sldId id="469" r:id="rId19"/>
    <p:sldId id="470" r:id="rId20"/>
    <p:sldId id="466" r:id="rId21"/>
    <p:sldId id="485" r:id="rId22"/>
    <p:sldId id="486" r:id="rId23"/>
    <p:sldId id="487" r:id="rId24"/>
    <p:sldId id="488" r:id="rId25"/>
    <p:sldId id="489" r:id="rId26"/>
    <p:sldId id="494" r:id="rId27"/>
    <p:sldId id="495" r:id="rId28"/>
    <p:sldId id="496" r:id="rId29"/>
    <p:sldId id="497" r:id="rId30"/>
    <p:sldId id="345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CC25E8B-7885-9143-B6A6-C663038D90BB}">
          <p14:sldIdLst>
            <p14:sldId id="256"/>
            <p14:sldId id="374"/>
            <p14:sldId id="287"/>
            <p14:sldId id="478"/>
            <p14:sldId id="479"/>
            <p14:sldId id="480"/>
            <p14:sldId id="481"/>
            <p14:sldId id="482"/>
            <p14:sldId id="472"/>
            <p14:sldId id="473"/>
            <p14:sldId id="483"/>
            <p14:sldId id="484"/>
            <p14:sldId id="474"/>
            <p14:sldId id="475"/>
            <p14:sldId id="464"/>
            <p14:sldId id="465"/>
            <p14:sldId id="468"/>
            <p14:sldId id="469"/>
            <p14:sldId id="470"/>
            <p14:sldId id="466"/>
            <p14:sldId id="485"/>
            <p14:sldId id="486"/>
            <p14:sldId id="487"/>
            <p14:sldId id="488"/>
            <p14:sldId id="489"/>
            <p14:sldId id="494"/>
            <p14:sldId id="495"/>
            <p14:sldId id="496"/>
            <p14:sldId id="497"/>
            <p14:sldId id="34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320"/>
    <p:restoredTop sz="72130"/>
  </p:normalViewPr>
  <p:slideViewPr>
    <p:cSldViewPr snapToGrid="0" snapToObjects="1">
      <p:cViewPr varScale="1">
        <p:scale>
          <a:sx n="89" d="100"/>
          <a:sy n="89" d="100"/>
        </p:scale>
        <p:origin x="1192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e Gammelli" userId="292b8a31-f1ba-4b4c-b196-a231dc095d13" providerId="ADAL" clId="{6E670754-AB6A-5789-AA0A-6F6FD9CE3EEA}"/>
    <pc:docChg chg="modSld">
      <pc:chgData name="Daniele Gammelli" userId="292b8a31-f1ba-4b4c-b196-a231dc095d13" providerId="ADAL" clId="{6E670754-AB6A-5789-AA0A-6F6FD9CE3EEA}" dt="2026-08-13T23:02:06.545" v="24" actId="20577"/>
      <pc:docMkLst>
        <pc:docMk/>
      </pc:docMkLst>
      <pc:sldChg chg="modNotesTx">
        <pc:chgData name="Daniele Gammelli" userId="292b8a31-f1ba-4b4c-b196-a231dc095d13" providerId="ADAL" clId="{6E670754-AB6A-5789-AA0A-6F6FD9CE3EEA}" dt="2026-08-13T23:01:31.381" v="11" actId="20577"/>
        <pc:sldMkLst>
          <pc:docMk/>
          <pc:sldMk cId="649618522" sldId="464"/>
        </pc:sldMkLst>
      </pc:sldChg>
      <pc:sldChg chg="modNotesTx">
        <pc:chgData name="Daniele Gammelli" userId="292b8a31-f1ba-4b4c-b196-a231dc095d13" providerId="ADAL" clId="{6E670754-AB6A-5789-AA0A-6F6FD9CE3EEA}" dt="2026-08-13T23:01:34.154" v="12" actId="20577"/>
        <pc:sldMkLst>
          <pc:docMk/>
          <pc:sldMk cId="1669700772" sldId="465"/>
        </pc:sldMkLst>
      </pc:sldChg>
      <pc:sldChg chg="modNotesTx">
        <pc:chgData name="Daniele Gammelli" userId="292b8a31-f1ba-4b4c-b196-a231dc095d13" providerId="ADAL" clId="{6E670754-AB6A-5789-AA0A-6F6FD9CE3EEA}" dt="2026-08-13T23:01:44.460" v="15" actId="20577"/>
        <pc:sldMkLst>
          <pc:docMk/>
          <pc:sldMk cId="1533832492" sldId="466"/>
        </pc:sldMkLst>
      </pc:sldChg>
      <pc:sldChg chg="modNotesTx">
        <pc:chgData name="Daniele Gammelli" userId="292b8a31-f1ba-4b4c-b196-a231dc095d13" providerId="ADAL" clId="{6E670754-AB6A-5789-AA0A-6F6FD9CE3EEA}" dt="2026-08-13T23:01:36.271" v="13" actId="20577"/>
        <pc:sldMkLst>
          <pc:docMk/>
          <pc:sldMk cId="480461424" sldId="468"/>
        </pc:sldMkLst>
      </pc:sldChg>
      <pc:sldChg chg="modNotesTx">
        <pc:chgData name="Daniele Gammelli" userId="292b8a31-f1ba-4b4c-b196-a231dc095d13" providerId="ADAL" clId="{6E670754-AB6A-5789-AA0A-6F6FD9CE3EEA}" dt="2026-08-13T23:01:40.138" v="14" actId="20577"/>
        <pc:sldMkLst>
          <pc:docMk/>
          <pc:sldMk cId="576640448" sldId="469"/>
        </pc:sldMkLst>
      </pc:sldChg>
      <pc:sldChg chg="modNotesTx">
        <pc:chgData name="Daniele Gammelli" userId="292b8a31-f1ba-4b4c-b196-a231dc095d13" providerId="ADAL" clId="{6E670754-AB6A-5789-AA0A-6F6FD9CE3EEA}" dt="2026-08-13T23:01:16.606" v="5" actId="20577"/>
        <pc:sldMkLst>
          <pc:docMk/>
          <pc:sldMk cId="8690313" sldId="472"/>
        </pc:sldMkLst>
      </pc:sldChg>
      <pc:sldChg chg="modNotesTx">
        <pc:chgData name="Daniele Gammelli" userId="292b8a31-f1ba-4b4c-b196-a231dc095d13" providerId="ADAL" clId="{6E670754-AB6A-5789-AA0A-6F6FD9CE3EEA}" dt="2026-08-13T23:01:19.200" v="6" actId="20577"/>
        <pc:sldMkLst>
          <pc:docMk/>
          <pc:sldMk cId="1181742649" sldId="473"/>
        </pc:sldMkLst>
      </pc:sldChg>
      <pc:sldChg chg="modNotesTx">
        <pc:chgData name="Daniele Gammelli" userId="292b8a31-f1ba-4b4c-b196-a231dc095d13" providerId="ADAL" clId="{6E670754-AB6A-5789-AA0A-6F6FD9CE3EEA}" dt="2026-08-13T23:01:26.084" v="9" actId="20577"/>
        <pc:sldMkLst>
          <pc:docMk/>
          <pc:sldMk cId="1619934287" sldId="474"/>
        </pc:sldMkLst>
      </pc:sldChg>
      <pc:sldChg chg="modNotesTx">
        <pc:chgData name="Daniele Gammelli" userId="292b8a31-f1ba-4b4c-b196-a231dc095d13" providerId="ADAL" clId="{6E670754-AB6A-5789-AA0A-6F6FD9CE3EEA}" dt="2026-08-13T23:01:28.800" v="10" actId="20577"/>
        <pc:sldMkLst>
          <pc:docMk/>
          <pc:sldMk cId="105778732" sldId="475"/>
        </pc:sldMkLst>
      </pc:sldChg>
      <pc:sldChg chg="modNotesTx">
        <pc:chgData name="Daniele Gammelli" userId="292b8a31-f1ba-4b4c-b196-a231dc095d13" providerId="ADAL" clId="{6E670754-AB6A-5789-AA0A-6F6FD9CE3EEA}" dt="2026-08-13T23:01:02.776" v="0" actId="20577"/>
        <pc:sldMkLst>
          <pc:docMk/>
          <pc:sldMk cId="3399195393" sldId="478"/>
        </pc:sldMkLst>
      </pc:sldChg>
      <pc:sldChg chg="modNotesTx">
        <pc:chgData name="Daniele Gammelli" userId="292b8a31-f1ba-4b4c-b196-a231dc095d13" providerId="ADAL" clId="{6E670754-AB6A-5789-AA0A-6F6FD9CE3EEA}" dt="2026-08-13T23:01:04.860" v="1" actId="20577"/>
        <pc:sldMkLst>
          <pc:docMk/>
          <pc:sldMk cId="2224221178" sldId="479"/>
        </pc:sldMkLst>
      </pc:sldChg>
      <pc:sldChg chg="modNotesTx">
        <pc:chgData name="Daniele Gammelli" userId="292b8a31-f1ba-4b4c-b196-a231dc095d13" providerId="ADAL" clId="{6E670754-AB6A-5789-AA0A-6F6FD9CE3EEA}" dt="2026-08-13T23:01:09.028" v="2" actId="20577"/>
        <pc:sldMkLst>
          <pc:docMk/>
          <pc:sldMk cId="1307044496" sldId="480"/>
        </pc:sldMkLst>
      </pc:sldChg>
      <pc:sldChg chg="modNotesTx">
        <pc:chgData name="Daniele Gammelli" userId="292b8a31-f1ba-4b4c-b196-a231dc095d13" providerId="ADAL" clId="{6E670754-AB6A-5789-AA0A-6F6FD9CE3EEA}" dt="2026-08-13T23:01:11.460" v="3" actId="20577"/>
        <pc:sldMkLst>
          <pc:docMk/>
          <pc:sldMk cId="216272598" sldId="481"/>
        </pc:sldMkLst>
      </pc:sldChg>
      <pc:sldChg chg="modNotesTx">
        <pc:chgData name="Daniele Gammelli" userId="292b8a31-f1ba-4b4c-b196-a231dc095d13" providerId="ADAL" clId="{6E670754-AB6A-5789-AA0A-6F6FD9CE3EEA}" dt="2026-08-13T23:01:13.607" v="4" actId="20577"/>
        <pc:sldMkLst>
          <pc:docMk/>
          <pc:sldMk cId="1373328545" sldId="482"/>
        </pc:sldMkLst>
      </pc:sldChg>
      <pc:sldChg chg="modNotesTx">
        <pc:chgData name="Daniele Gammelli" userId="292b8a31-f1ba-4b4c-b196-a231dc095d13" providerId="ADAL" clId="{6E670754-AB6A-5789-AA0A-6F6FD9CE3EEA}" dt="2026-08-13T23:01:21.318" v="7" actId="20577"/>
        <pc:sldMkLst>
          <pc:docMk/>
          <pc:sldMk cId="714925202" sldId="483"/>
        </pc:sldMkLst>
      </pc:sldChg>
      <pc:sldChg chg="modNotesTx">
        <pc:chgData name="Daniele Gammelli" userId="292b8a31-f1ba-4b4c-b196-a231dc095d13" providerId="ADAL" clId="{6E670754-AB6A-5789-AA0A-6F6FD9CE3EEA}" dt="2026-08-13T23:01:24.001" v="8" actId="20577"/>
        <pc:sldMkLst>
          <pc:docMk/>
          <pc:sldMk cId="501346084" sldId="484"/>
        </pc:sldMkLst>
      </pc:sldChg>
      <pc:sldChg chg="modNotesTx">
        <pc:chgData name="Daniele Gammelli" userId="292b8a31-f1ba-4b4c-b196-a231dc095d13" providerId="ADAL" clId="{6E670754-AB6A-5789-AA0A-6F6FD9CE3EEA}" dt="2026-08-13T23:01:46.623" v="16" actId="20577"/>
        <pc:sldMkLst>
          <pc:docMk/>
          <pc:sldMk cId="1749659544" sldId="485"/>
        </pc:sldMkLst>
      </pc:sldChg>
      <pc:sldChg chg="modNotesTx">
        <pc:chgData name="Daniele Gammelli" userId="292b8a31-f1ba-4b4c-b196-a231dc095d13" providerId="ADAL" clId="{6E670754-AB6A-5789-AA0A-6F6FD9CE3EEA}" dt="2026-08-13T23:01:49.425" v="17" actId="20577"/>
        <pc:sldMkLst>
          <pc:docMk/>
          <pc:sldMk cId="35113962" sldId="486"/>
        </pc:sldMkLst>
      </pc:sldChg>
      <pc:sldChg chg="modNotesTx">
        <pc:chgData name="Daniele Gammelli" userId="292b8a31-f1ba-4b4c-b196-a231dc095d13" providerId="ADAL" clId="{6E670754-AB6A-5789-AA0A-6F6FD9CE3EEA}" dt="2026-08-13T23:01:51.829" v="18" actId="20577"/>
        <pc:sldMkLst>
          <pc:docMk/>
          <pc:sldMk cId="676092478" sldId="487"/>
        </pc:sldMkLst>
      </pc:sldChg>
      <pc:sldChg chg="modNotesTx">
        <pc:chgData name="Daniele Gammelli" userId="292b8a31-f1ba-4b4c-b196-a231dc095d13" providerId="ADAL" clId="{6E670754-AB6A-5789-AA0A-6F6FD9CE3EEA}" dt="2026-08-13T23:01:54.339" v="19" actId="20577"/>
        <pc:sldMkLst>
          <pc:docMk/>
          <pc:sldMk cId="589653442" sldId="488"/>
        </pc:sldMkLst>
      </pc:sldChg>
      <pc:sldChg chg="modNotesTx">
        <pc:chgData name="Daniele Gammelli" userId="292b8a31-f1ba-4b4c-b196-a231dc095d13" providerId="ADAL" clId="{6E670754-AB6A-5789-AA0A-6F6FD9CE3EEA}" dt="2026-08-13T23:01:56.838" v="20" actId="20577"/>
        <pc:sldMkLst>
          <pc:docMk/>
          <pc:sldMk cId="707800080" sldId="489"/>
        </pc:sldMkLst>
      </pc:sldChg>
      <pc:sldChg chg="modNotesTx">
        <pc:chgData name="Daniele Gammelli" userId="292b8a31-f1ba-4b4c-b196-a231dc095d13" providerId="ADAL" clId="{6E670754-AB6A-5789-AA0A-6F6FD9CE3EEA}" dt="2026-08-13T23:01:59.373" v="21" actId="20577"/>
        <pc:sldMkLst>
          <pc:docMk/>
          <pc:sldMk cId="1678152731" sldId="494"/>
        </pc:sldMkLst>
      </pc:sldChg>
      <pc:sldChg chg="modNotesTx">
        <pc:chgData name="Daniele Gammelli" userId="292b8a31-f1ba-4b4c-b196-a231dc095d13" providerId="ADAL" clId="{6E670754-AB6A-5789-AA0A-6F6FD9CE3EEA}" dt="2026-08-13T23:02:01.380" v="22" actId="20577"/>
        <pc:sldMkLst>
          <pc:docMk/>
          <pc:sldMk cId="1530588517" sldId="495"/>
        </pc:sldMkLst>
      </pc:sldChg>
      <pc:sldChg chg="modNotesTx">
        <pc:chgData name="Daniele Gammelli" userId="292b8a31-f1ba-4b4c-b196-a231dc095d13" providerId="ADAL" clId="{6E670754-AB6A-5789-AA0A-6F6FD9CE3EEA}" dt="2026-08-13T23:02:03.993" v="23" actId="20577"/>
        <pc:sldMkLst>
          <pc:docMk/>
          <pc:sldMk cId="491102879" sldId="496"/>
        </pc:sldMkLst>
      </pc:sldChg>
      <pc:sldChg chg="modNotesTx">
        <pc:chgData name="Daniele Gammelli" userId="292b8a31-f1ba-4b4c-b196-a231dc095d13" providerId="ADAL" clId="{6E670754-AB6A-5789-AA0A-6F6FD9CE3EEA}" dt="2026-08-13T23:02:06.545" v="24" actId="20577"/>
        <pc:sldMkLst>
          <pc:docMk/>
          <pc:sldMk cId="1743038057" sldId="49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D6F028-2067-3740-AA48-A91E93570B1D}" type="datetimeFigureOut">
              <a:rPr lang="en-US" smtClean="0"/>
              <a:t>8/13/26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B2D7EC-928D-0645-AAE8-498D7443D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72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131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209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0517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5382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6307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6788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5008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25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8290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2448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2965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8849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1726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2713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2937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496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7226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797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26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6190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6433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5044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0238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1335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2343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1872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558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11/9/21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013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542090"/>
            <a:ext cx="2743200" cy="365125"/>
          </a:xfrm>
        </p:spPr>
        <p:txBody>
          <a:bodyPr/>
          <a:lstStyle/>
          <a:p>
            <a:r>
              <a:rPr lang="en-US"/>
              <a:t>11/9/21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542090"/>
            <a:ext cx="4114800" cy="365125"/>
          </a:xfrm>
        </p:spPr>
        <p:txBody>
          <a:bodyPr/>
          <a:lstStyle/>
          <a:p>
            <a:r>
              <a:rPr lang="hr-HR"/>
              <a:t>AA 174A | Lecture 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542090"/>
            <a:ext cx="2743200" cy="365125"/>
          </a:xfrm>
        </p:spPr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804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11/9/21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r-HR"/>
              <a:t>AA 174A | Lecture 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964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tiff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tiff"/><Relationship Id="rId11" Type="http://schemas.openxmlformats.org/officeDocument/2006/relationships/image" Target="../media/image19.png"/><Relationship Id="rId5" Type="http://schemas.openxmlformats.org/officeDocument/2006/relationships/image" Target="../media/image15.tiff"/><Relationship Id="rId10" Type="http://schemas.openxmlformats.org/officeDocument/2006/relationships/image" Target="../media/image18.tiff"/><Relationship Id="rId4" Type="http://schemas.openxmlformats.org/officeDocument/2006/relationships/image" Target="../media/image14.tiff"/><Relationship Id="rId9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tiff"/><Relationship Id="rId4" Type="http://schemas.openxmlformats.org/officeDocument/2006/relationships/image" Target="../media/image21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tiff"/><Relationship Id="rId5" Type="http://schemas.openxmlformats.org/officeDocument/2006/relationships/image" Target="../media/image25.tiff"/><Relationship Id="rId4" Type="http://schemas.openxmlformats.org/officeDocument/2006/relationships/image" Target="../media/image24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tiff"/><Relationship Id="rId5" Type="http://schemas.openxmlformats.org/officeDocument/2006/relationships/image" Target="../media/image29.tiff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1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tiff"/><Relationship Id="rId5" Type="http://schemas.openxmlformats.org/officeDocument/2006/relationships/image" Target="../media/image29.tiff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tif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tif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if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tiff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tiff"/><Relationship Id="rId5" Type="http://schemas.openxmlformats.org/officeDocument/2006/relationships/image" Target="../media/image39.tiff"/><Relationship Id="rId4" Type="http://schemas.openxmlformats.org/officeDocument/2006/relationships/image" Target="../media/image38.tif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tif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emf"/><Relationship Id="rId5" Type="http://schemas.openxmlformats.org/officeDocument/2006/relationships/image" Target="../media/image43.tiff"/><Relationship Id="rId4" Type="http://schemas.openxmlformats.org/officeDocument/2006/relationships/image" Target="../media/image42.tif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tif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tif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tif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tif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tiff"/><Relationship Id="rId5" Type="http://schemas.openxmlformats.org/officeDocument/2006/relationships/image" Target="../media/image50.tiff"/><Relationship Id="rId4" Type="http://schemas.openxmlformats.org/officeDocument/2006/relationships/image" Target="../media/image49.tif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tif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tif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tif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tif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>
                <a:latin typeface="Calibri Light" panose="020F0302020204030204" pitchFamily="34" charset="0"/>
                <a:cs typeface="Calibri Light" panose="020F0302020204030204" pitchFamily="34" charset="0"/>
              </a:rPr>
              <a:t>Principles of Robot Autonomy I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Markov localization and EKF-localization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87942"/>
            <a:ext cx="12192000" cy="117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827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290B0-EB37-BE5C-04E7-4EA8696DA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9C11F-9CF3-5417-5DC4-4E4B8E153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Calibri Light"/>
                <a:cs typeface="Calibri Light"/>
              </a:rPr>
              <a:t>Attendance Form</a:t>
            </a:r>
            <a:endParaRPr lang="en-US"/>
          </a:p>
        </p:txBody>
      </p:sp>
      <p:pic>
        <p:nvPicPr>
          <p:cNvPr id="7" name="Content Placeholder 6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6FC79A78-5555-5B36-D187-31F9DBD9AC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38600" y="1943894"/>
            <a:ext cx="4114800" cy="41148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403DC6-C8A8-2ACD-BAD1-55817AEB5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11/9/21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95E3F-D2F3-70F1-92FC-D72CF33D9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16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024CE0-A3AD-110B-E6C1-9F11DABFC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591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11/9/21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838200" y="1530204"/>
            <a:ext cx="10515600" cy="4770584"/>
          </a:xfrm>
        </p:spPr>
        <p:txBody>
          <a:bodyPr>
            <a:normAutofit/>
          </a:bodyPr>
          <a:lstStyle/>
          <a:p>
            <a:r>
              <a:rPr lang="en-US" dirty="0"/>
              <a:t>Aim</a:t>
            </a:r>
          </a:p>
          <a:p>
            <a:pPr lvl="1"/>
            <a:r>
              <a:rPr lang="en-US" dirty="0"/>
              <a:t>Markov localization, with an emphasis on EKF localization</a:t>
            </a:r>
          </a:p>
          <a:p>
            <a:pPr lvl="1"/>
            <a:endParaRPr lang="en-US" dirty="0"/>
          </a:p>
          <a:p>
            <a:r>
              <a:rPr lang="en-US" dirty="0"/>
              <a:t>Readings</a:t>
            </a:r>
          </a:p>
          <a:p>
            <a:pPr lvl="1"/>
            <a:r>
              <a:rPr lang="en-US" dirty="0"/>
              <a:t>Chapter 15, sections 15.1 – 15.4 in D. </a:t>
            </a:r>
            <a:r>
              <a:rPr lang="en-US" dirty="0" err="1"/>
              <a:t>Gammelli</a:t>
            </a:r>
            <a:r>
              <a:rPr lang="en-US" dirty="0"/>
              <a:t>, J. Lorenzetti, K. Luo, G. </a:t>
            </a:r>
            <a:r>
              <a:rPr lang="en-US" dirty="0" err="1"/>
              <a:t>Zardini</a:t>
            </a:r>
            <a:r>
              <a:rPr lang="en-US" dirty="0"/>
              <a:t>, M. Pavone. </a:t>
            </a:r>
            <a:r>
              <a:rPr lang="en-US" i="1" dirty="0"/>
              <a:t>Principles of Robot Autonomy</a:t>
            </a:r>
            <a:r>
              <a:rPr lang="en-US" dirty="0"/>
              <a:t>. 2026.</a:t>
            </a:r>
          </a:p>
          <a:p>
            <a:pPr lvl="1"/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9CF61C-DBF7-35BA-254C-D0A72B119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101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Mobile robot localization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Problem</a:t>
            </a:r>
            <a:r>
              <a:rPr lang="en-US" dirty="0"/>
              <a:t>: determine pose of a robot relative to a </a:t>
            </a:r>
            <a:r>
              <a:rPr lang="en-US" i="1" dirty="0"/>
              <a:t>given</a:t>
            </a:r>
            <a:r>
              <a:rPr lang="en-US" dirty="0"/>
              <a:t> map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3805" y="2565400"/>
            <a:ext cx="4598595" cy="3976690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838200" y="2578100"/>
            <a:ext cx="5397500" cy="3763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Localization can be interpreted as the problem of establishing correspondence between the map coordinate system and the robot’s local coordinate frame</a:t>
            </a:r>
          </a:p>
          <a:p>
            <a:r>
              <a:rPr lang="en-US" dirty="0"/>
              <a:t>This process requires integration of data over time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11/9/21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16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8ED8AD-F041-8BA0-6EB2-EA4B30651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195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versus global localization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Position tracking</a:t>
            </a:r>
            <a:r>
              <a:rPr lang="en-US" dirty="0"/>
              <a:t> assumes that the initial pose is known -&gt; </a:t>
            </a:r>
            <a:r>
              <a:rPr lang="en-US" i="1" dirty="0"/>
              <a:t>local </a:t>
            </a:r>
            <a:r>
              <a:rPr lang="en-US" dirty="0"/>
              <a:t>problem well-addressed via Gaussian filters</a:t>
            </a:r>
          </a:p>
          <a:p>
            <a:r>
              <a:rPr lang="en-US" dirty="0"/>
              <a:t>In </a:t>
            </a:r>
            <a:r>
              <a:rPr lang="en-US" dirty="0">
                <a:solidFill>
                  <a:srgbClr val="C00000"/>
                </a:solidFill>
              </a:rPr>
              <a:t>global localization</a:t>
            </a:r>
            <a:r>
              <a:rPr lang="en-US" dirty="0"/>
              <a:t>, the initial pose is unknown -&gt; </a:t>
            </a:r>
            <a:r>
              <a:rPr lang="en-US" i="1" dirty="0"/>
              <a:t>global</a:t>
            </a:r>
            <a:r>
              <a:rPr lang="en-US" dirty="0"/>
              <a:t> problem best addressed via non-parametric, multi-hypothesis filters</a:t>
            </a:r>
          </a:p>
          <a:p>
            <a:r>
              <a:rPr lang="en-US" dirty="0"/>
              <a:t>In </a:t>
            </a:r>
            <a:r>
              <a:rPr lang="en-US" dirty="0">
                <a:solidFill>
                  <a:srgbClr val="C00000"/>
                </a:solidFill>
              </a:rPr>
              <a:t>kidnapped robot </a:t>
            </a:r>
            <a:r>
              <a:rPr lang="en-US" dirty="0"/>
              <a:t>localization, initial pose is unknown and during operation robot can be “kidnapped” and “teleported” to some other location -&gt; </a:t>
            </a:r>
            <a:r>
              <a:rPr lang="en-US" i="1" dirty="0"/>
              <a:t>global</a:t>
            </a:r>
            <a:r>
              <a:rPr lang="en-US" dirty="0"/>
              <a:t> problem best addressed via non-parametric, multi-hypothesis filters</a:t>
            </a:r>
          </a:p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11/9/21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16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460F0D-A804-7C5F-D6DD-2823BDF45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221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Static versus dynamic environments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Static environments </a:t>
            </a:r>
            <a:r>
              <a:rPr lang="en-US" dirty="0"/>
              <a:t>are environments where the only variable quantity is the pose of the robot</a:t>
            </a:r>
          </a:p>
          <a:p>
            <a:r>
              <a:rPr lang="en-US" dirty="0">
                <a:solidFill>
                  <a:srgbClr val="C00000"/>
                </a:solidFill>
              </a:rPr>
              <a:t>Dynamic environments </a:t>
            </a:r>
            <a:r>
              <a:rPr lang="en-US" dirty="0"/>
              <a:t>possess objects (e.g., people) other than the robot whose locations change over time -&gt; addressed via either state augmentation or outlier rejection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11/9/21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16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92FA7A-8DF4-BAE2-3CDC-072635B28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044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Passive versus active localization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</a:t>
            </a:r>
            <a:r>
              <a:rPr lang="en-US" dirty="0">
                <a:solidFill>
                  <a:srgbClr val="C00000"/>
                </a:solidFill>
              </a:rPr>
              <a:t>passive localization</a:t>
            </a:r>
            <a:r>
              <a:rPr lang="en-US" dirty="0"/>
              <a:t>, localization module only </a:t>
            </a:r>
            <a:r>
              <a:rPr lang="en-US" i="1" dirty="0"/>
              <a:t>observes</a:t>
            </a:r>
            <a:r>
              <a:rPr lang="en-US" dirty="0"/>
              <a:t> the robot; i.e., robot’s motion is not aimed at facilitating localization</a:t>
            </a:r>
          </a:p>
          <a:p>
            <a:r>
              <a:rPr lang="en-US" dirty="0"/>
              <a:t>In </a:t>
            </a:r>
            <a:r>
              <a:rPr lang="en-US" dirty="0">
                <a:solidFill>
                  <a:srgbClr val="C00000"/>
                </a:solidFill>
              </a:rPr>
              <a:t>active localization</a:t>
            </a:r>
            <a:r>
              <a:rPr lang="en-US" dirty="0"/>
              <a:t>, robot’s actions are aimed at minimizing the localization error</a:t>
            </a:r>
          </a:p>
          <a:p>
            <a:r>
              <a:rPr lang="en-US" dirty="0"/>
              <a:t>Hybrid approaches are possible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11/9/21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16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A9373A-25D9-684B-8C63-54864652B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72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Single-robot versus multi-robot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</a:t>
            </a:r>
            <a:r>
              <a:rPr lang="en-US" dirty="0">
                <a:solidFill>
                  <a:srgbClr val="C00000"/>
                </a:solidFill>
              </a:rPr>
              <a:t> single-robot localization</a:t>
            </a:r>
            <a:r>
              <a:rPr lang="en-US" dirty="0"/>
              <a:t>, a single, individual robot is involved in the localization process</a:t>
            </a:r>
          </a:p>
          <a:p>
            <a:r>
              <a:rPr lang="en-US" dirty="0"/>
              <a:t>In</a:t>
            </a:r>
            <a:r>
              <a:rPr lang="en-US" dirty="0">
                <a:solidFill>
                  <a:srgbClr val="C00000"/>
                </a:solidFill>
              </a:rPr>
              <a:t> multi-robot localization</a:t>
            </a:r>
            <a:r>
              <a:rPr lang="en-US" dirty="0"/>
              <a:t>, a team of robots is engaged with localization, possibly cooperatively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dirty="0"/>
              <a:t>In this class we will focus on </a:t>
            </a:r>
            <a:r>
              <a:rPr lang="en-US" dirty="0">
                <a:solidFill>
                  <a:srgbClr val="C00000"/>
                </a:solidFill>
              </a:rPr>
              <a:t>local</a:t>
            </a:r>
            <a:r>
              <a:rPr lang="en-US" dirty="0"/>
              <a:t>, </a:t>
            </a:r>
            <a:r>
              <a:rPr lang="en-US" dirty="0">
                <a:solidFill>
                  <a:srgbClr val="C00000"/>
                </a:solidFill>
              </a:rPr>
              <a:t>static</a:t>
            </a:r>
            <a:r>
              <a:rPr lang="en-US" dirty="0"/>
              <a:t> (or quasi-static), </a:t>
            </a:r>
            <a:r>
              <a:rPr lang="en-US" dirty="0">
                <a:solidFill>
                  <a:srgbClr val="C00000"/>
                </a:solidFill>
              </a:rPr>
              <a:t>passive</a:t>
            </a:r>
            <a:r>
              <a:rPr lang="en-US" dirty="0"/>
              <a:t>, </a:t>
            </a:r>
            <a:r>
              <a:rPr lang="en-US" dirty="0">
                <a:solidFill>
                  <a:srgbClr val="C00000"/>
                </a:solidFill>
              </a:rPr>
              <a:t>single-robot</a:t>
            </a:r>
            <a:r>
              <a:rPr lang="en-US" dirty="0"/>
              <a:t> localization problems </a:t>
            </a:r>
          </a:p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11/9/21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16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F11855-C222-F2D2-1ECE-B8CFC936C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3285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Casting the localization problem within a Bayesian filtering framework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State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, </m:t>
                    </m:r>
                  </m:oMath>
                </a14:m>
                <a:r>
                  <a:rPr lang="en-US" dirty="0"/>
                  <a:t>control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𝑢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and measurements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have the same meaning as in the general filtering context</a:t>
                </a:r>
              </a:p>
              <a:p>
                <a:r>
                  <a:rPr lang="en-US" dirty="0"/>
                  <a:t>For a differential drive robot equipped with a laser range-finder (returning a set of range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and bearing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𝜙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measurements)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11/9/21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9338" y="4143377"/>
            <a:ext cx="1436761" cy="12128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1153" y="4296860"/>
            <a:ext cx="1625852" cy="94932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3400" y="4253420"/>
            <a:ext cx="2520950" cy="992763"/>
          </a:xfrm>
          <a:prstGeom prst="rect">
            <a:avLst/>
          </a:prstGeom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F71EDB-AF2B-AB1B-8DF5-0162076B7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03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Casting the localization problem within a Bayesian filtering framework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 map </a:t>
                </a:r>
                <a:r>
                  <a:rPr lang="en-US" i="1" dirty="0"/>
                  <a:t>m</a:t>
                </a:r>
                <a:r>
                  <a:rPr lang="en-US" dirty="0"/>
                  <a:t> is a list of objects in the environment along with their properties </a:t>
                </a:r>
              </a:p>
              <a:p>
                <a:endParaRPr lang="en-US" dirty="0"/>
              </a:p>
              <a:p>
                <a:r>
                  <a:rPr lang="en-US" dirty="0"/>
                  <a:t>Maps can be</a:t>
                </a:r>
              </a:p>
              <a:p>
                <a:pPr lvl="1"/>
                <a:r>
                  <a:rPr lang="en-US" i="1" dirty="0"/>
                  <a:t>Location-based</a:t>
                </a:r>
                <a:r>
                  <a:rPr lang="en-US" dirty="0"/>
                  <a:t>: index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𝑖</m:t>
                    </m:r>
                  </m:oMath>
                </a14:m>
                <a:r>
                  <a:rPr lang="en-US" dirty="0"/>
                  <a:t> corresponds to a specific location (hence, they are volumetric)</a:t>
                </a:r>
              </a:p>
              <a:p>
                <a:pPr lvl="1"/>
                <a:r>
                  <a:rPr lang="en-US" i="1" dirty="0"/>
                  <a:t>Feature-based</a:t>
                </a:r>
                <a:r>
                  <a:rPr lang="en-US" dirty="0"/>
                  <a:t>: index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𝑖</m:t>
                    </m:r>
                  </m:oMath>
                </a14:m>
                <a:r>
                  <a:rPr lang="en-US" dirty="0"/>
                  <a:t> is a feature index,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contains, next to the properties of a feature, the Cartesian location of that feature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11/9/21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7000" y="2676604"/>
            <a:ext cx="3924300" cy="401102"/>
          </a:xfrm>
          <a:prstGeom prst="rect">
            <a:avLst/>
          </a:prstGeom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7E1F2E-E9AD-0955-4107-1B37CD0BD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7426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Location-based maps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57" y="2378080"/>
            <a:ext cx="4911026" cy="3562110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11/9/21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554" y="2378080"/>
            <a:ext cx="4962246" cy="356211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60930" y="1950909"/>
            <a:ext cx="333065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C00000"/>
                </a:solidFill>
              </a:rPr>
              <a:t>Vertical cell decomposition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0" y="1947193"/>
            <a:ext cx="506587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C00000"/>
                </a:solidFill>
              </a:rPr>
              <a:t>Fixed cell decomposition (occupancy grid)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4D9D62-AC29-EDD1-0911-0FF03F7AD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9252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Feature-based maps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117" y="1310227"/>
            <a:ext cx="5078883" cy="5231863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11/9/21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1474" y="3000378"/>
            <a:ext cx="3168357" cy="233942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39" y="3000378"/>
            <a:ext cx="3025331" cy="233942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113117" y="2390962"/>
            <a:ext cx="204113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C00000"/>
                </a:solidFill>
              </a:rPr>
              <a:t>Topological map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2390961"/>
            <a:ext cx="206017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C00000"/>
                </a:solidFill>
              </a:rPr>
              <a:t>Line-based map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80333" y="3907864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node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54935" y="4527387"/>
            <a:ext cx="6444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edge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F1562C-FA9D-64F1-193C-5EEB90AF6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346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Casting the localization problem within a Bayesian filtering framework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8624"/>
            <a:ext cx="10515600" cy="4716465"/>
          </a:xfrm>
        </p:spPr>
        <p:txBody>
          <a:bodyPr/>
          <a:lstStyle/>
          <a:p>
            <a:r>
              <a:rPr lang="en-US" dirty="0"/>
              <a:t>Motion model is probabilistic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Key fact:</a:t>
            </a:r>
          </a:p>
          <a:p>
            <a:r>
              <a:rPr lang="en-US" dirty="0"/>
              <a:t>Useful approximation (tight at high update rates)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11/9/21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222150" y="2357752"/>
            <a:ext cx="4870537" cy="2332037"/>
            <a:chOff x="1222150" y="2357752"/>
            <a:chExt cx="4870537" cy="2332037"/>
          </a:xfrm>
        </p:grpSpPr>
        <p:pic>
          <p:nvPicPr>
            <p:cNvPr id="7" name="Picture 9" descr="banana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960425" y="2357752"/>
              <a:ext cx="2243137" cy="233203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22150" y="3411557"/>
              <a:ext cx="597074" cy="199025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28088" y="3212533"/>
              <a:ext cx="271397" cy="199024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111487" y="2357752"/>
              <a:ext cx="1981200" cy="334723"/>
            </a:xfrm>
            <a:prstGeom prst="rect">
              <a:avLst/>
            </a:prstGeom>
          </p:spPr>
        </p:pic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51100" y="4795460"/>
            <a:ext cx="5168900" cy="35814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809383" y="4970130"/>
                <a:ext cx="21209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Consistency of state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with map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𝑚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9383" y="4970130"/>
                <a:ext cx="2120900" cy="646331"/>
              </a:xfrm>
              <a:prstGeom prst="rect">
                <a:avLst/>
              </a:prstGeom>
              <a:blipFill rotWithShape="0">
                <a:blip r:embed="rId9"/>
                <a:stretch>
                  <a:fillRect l="-2299" t="-4717" r="-862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/>
          <p:cNvCxnSpPr/>
          <p:nvPr/>
        </p:nvCxnSpPr>
        <p:spPr>
          <a:xfrm flipH="1">
            <a:off x="7653126" y="5616461"/>
            <a:ext cx="1156257" cy="43121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9149279" y="5863013"/>
            <a:ext cx="2046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Uses approximation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17349" y="6269627"/>
            <a:ext cx="3510702" cy="291247"/>
          </a:xfrm>
          <a:prstGeom prst="rect">
            <a:avLst/>
          </a:prstGeom>
        </p:spPr>
      </p:pic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16</a:t>
            </a:r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E82D051-7AF7-164D-B3F4-D271930A9B5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22150" y="5793409"/>
            <a:ext cx="6288493" cy="767107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7979EC-4EBC-63E7-17EA-70B2CFE94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9342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Casting the localization problem within a Bayesian filtering framework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Measurement model is probabilistic</a:t>
            </a:r>
          </a:p>
          <a:p>
            <a:endParaRPr lang="en-US" dirty="0"/>
          </a:p>
          <a:p>
            <a:r>
              <a:rPr lang="en-US" dirty="0"/>
              <a:t>Sensors usually generate more than one measurement when queried</a:t>
            </a:r>
          </a:p>
          <a:p>
            <a:endParaRPr lang="en-US" dirty="0"/>
          </a:p>
          <a:p>
            <a:r>
              <a:rPr lang="en-US" dirty="0"/>
              <a:t>Typically, independence assumption is made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11/9/21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8100" y="2344736"/>
            <a:ext cx="1955800" cy="41116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7764" y="3351210"/>
            <a:ext cx="2704436" cy="42069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6400" y="4367211"/>
            <a:ext cx="4216400" cy="944901"/>
          </a:xfrm>
          <a:prstGeom prst="rect">
            <a:avLst/>
          </a:prstGeom>
        </p:spPr>
      </p:pic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8A038A-57B0-D2C3-81CF-0B08C5C06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787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Markov localization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22500"/>
            <a:ext cx="4406900" cy="3975099"/>
          </a:xfrm>
        </p:spPr>
        <p:txBody>
          <a:bodyPr/>
          <a:lstStyle/>
          <a:p>
            <a:r>
              <a:rPr lang="en-US" dirty="0"/>
              <a:t>Straightforward application of Bayes filter</a:t>
            </a:r>
          </a:p>
          <a:p>
            <a:r>
              <a:rPr lang="en-US" dirty="0"/>
              <a:t>Requires a map </a:t>
            </a:r>
            <a:r>
              <a:rPr lang="en-US" i="1" dirty="0"/>
              <a:t>m</a:t>
            </a:r>
            <a:r>
              <a:rPr lang="en-US" dirty="0"/>
              <a:t> as input</a:t>
            </a:r>
          </a:p>
          <a:p>
            <a:r>
              <a:rPr lang="en-US" dirty="0"/>
              <a:t>Addresses:</a:t>
            </a:r>
          </a:p>
          <a:p>
            <a:pPr lvl="1"/>
            <a:r>
              <a:rPr lang="en-US" dirty="0"/>
              <a:t>Position tracking</a:t>
            </a:r>
          </a:p>
          <a:p>
            <a:pPr lvl="1"/>
            <a:r>
              <a:rPr lang="en-US" dirty="0"/>
              <a:t>Global localization</a:t>
            </a:r>
          </a:p>
          <a:p>
            <a:pPr lvl="1"/>
            <a:r>
              <a:rPr lang="en-US" dirty="0"/>
              <a:t>Kidnapped robot problem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11/9/21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3893" y="2530079"/>
            <a:ext cx="6278706" cy="2559844"/>
          </a:xfrm>
          <a:prstGeom prst="rect">
            <a:avLst/>
          </a:prstGeom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FA6E6D-7A09-0417-8B5F-EC6CDBBBD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6185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Markov localization: typical choices </a:t>
            </a:r>
            <a:br>
              <a:rPr lang="en-US" dirty="0"/>
            </a:br>
            <a:r>
              <a:rPr lang="en-US" dirty="0"/>
              <a:t>for initial belief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Initial belief,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𝑏𝑒𝑙</m:t>
                    </m:r>
                    <m:r>
                      <a:rPr lang="en-US" b="0" i="1" smtClean="0">
                        <a:latin typeface="Cambria Math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dirty="0"/>
                  <a:t> reflects initial knowledge of robot pose</a:t>
                </a:r>
              </a:p>
              <a:p>
                <a:r>
                  <a:rPr lang="en-US" dirty="0"/>
                  <a:t>For position tracking</a:t>
                </a:r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If initial pose is known,</a:t>
                </a:r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If partially known,</a:t>
                </a:r>
              </a:p>
              <a:p>
                <a:r>
                  <a:rPr lang="en-US" dirty="0"/>
                  <a:t>For global localization </a:t>
                </a:r>
              </a:p>
              <a:p>
                <a:pPr lvl="1"/>
                <a:r>
                  <a:rPr lang="en-US" dirty="0"/>
                  <a:t>If initial pose is unknown,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11/9/21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850" y="2967831"/>
            <a:ext cx="2883949" cy="863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9700" y="4037519"/>
            <a:ext cx="2578100" cy="31807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6424" y="4931137"/>
            <a:ext cx="2082800" cy="322442"/>
          </a:xfrm>
          <a:prstGeom prst="rect">
            <a:avLst/>
          </a:prstGeom>
        </p:spPr>
      </p:pic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D8A59D-7217-E78C-453B-3C9A204E9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7007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Markov localization: example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11/9/21</a:t>
            </a:r>
          </a:p>
        </p:txBody>
      </p:sp>
      <p:pic>
        <p:nvPicPr>
          <p:cNvPr id="7" name="Picture 2" descr="unifor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050" y="1623698"/>
            <a:ext cx="8343900" cy="1769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pGiven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050" y="3758189"/>
            <a:ext cx="8343900" cy="2783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9800" y="2382493"/>
            <a:ext cx="812800" cy="3580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04400" y="2936561"/>
            <a:ext cx="139700" cy="15832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9325" y="5531519"/>
            <a:ext cx="812800" cy="3580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13925" y="6085587"/>
            <a:ext cx="139700" cy="15832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09800" y="4558795"/>
            <a:ext cx="838200" cy="30405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95845" y="5075612"/>
            <a:ext cx="139700" cy="158327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3C5FA0-2E31-372C-03E4-675D8061E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4614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Markov localization: example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11/9/21</a:t>
            </a:r>
          </a:p>
        </p:txBody>
      </p:sp>
      <p:pic>
        <p:nvPicPr>
          <p:cNvPr id="8" name="Picture 5" descr="pGivenOA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050" y="3708973"/>
            <a:ext cx="8343900" cy="2783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pGivenO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050" y="1630965"/>
            <a:ext cx="8343900" cy="1769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9800" y="2382493"/>
            <a:ext cx="812800" cy="35801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04400" y="2936561"/>
            <a:ext cx="139700" cy="15832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9800" y="5498852"/>
            <a:ext cx="812800" cy="3580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04400" y="6052920"/>
            <a:ext cx="139700" cy="15832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04400" y="5021760"/>
            <a:ext cx="139700" cy="15832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09800" y="4558795"/>
            <a:ext cx="838200" cy="304053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E8E683-909B-1BE6-1CBF-9DDC139D6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6404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Markov localization: example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11/9/21</a:t>
            </a:r>
          </a:p>
        </p:txBody>
      </p:sp>
      <p:pic>
        <p:nvPicPr>
          <p:cNvPr id="7" name="Picture 6" descr="pGivenOAO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050" y="2067625"/>
            <a:ext cx="8343900" cy="1769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2763493"/>
            <a:ext cx="812800" cy="3580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04400" y="3317561"/>
            <a:ext cx="139700" cy="158327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DE094B-2726-DC03-9F72-9E212C1F3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6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Instantiation of Markov localization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To make algorithm tractable, we need to add some structure to the representation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𝑏𝑒𝑙</m:t>
                    </m:r>
                    <m:r>
                      <a:rPr lang="en-US" b="0" i="1" smtClean="0">
                        <a:latin typeface="Cambria Math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dirty="0"/>
                  <a:t>; examples:</a:t>
                </a:r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dirty="0"/>
                  <a:t>Gaussian representation   &lt;- focus of the rest of this lecture </a:t>
                </a:r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dirty="0"/>
                  <a:t>Particle filter representation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11/9/21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6D65A5-43D6-773A-C800-F5EBD5873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8324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Extended </a:t>
            </a:r>
            <a:r>
              <a:rPr lang="en-US" dirty="0" err="1"/>
              <a:t>Kalman</a:t>
            </a:r>
            <a:r>
              <a:rPr lang="en-US" dirty="0"/>
              <a:t> filter (EKF) localization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>
                    <a:solidFill>
                      <a:srgbClr val="C00000"/>
                    </a:solidFill>
                  </a:rPr>
                  <a:t>Key idea</a:t>
                </a:r>
                <a:r>
                  <a:rPr lang="en-US" dirty="0"/>
                  <a:t>: represent belief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𝑏𝑒𝑙</m:t>
                    </m:r>
                    <m:r>
                      <a:rPr lang="en-US" b="0" i="1" smtClean="0">
                        <a:latin typeface="Cambria Math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dirty="0"/>
                  <a:t> by its first and second moment, i.e.,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0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charset="0"/>
                          </a:rPr>
                          <m:t>Σ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We will develop the EKF localization algorithm under the assumptions that:</a:t>
                </a:r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dirty="0"/>
                  <a:t>A </a:t>
                </a:r>
                <a:r>
                  <a:rPr lang="en-US" dirty="0">
                    <a:solidFill>
                      <a:srgbClr val="C00000"/>
                    </a:solidFill>
                  </a:rPr>
                  <a:t>feature-based map </a:t>
                </a:r>
                <a:r>
                  <a:rPr lang="en-US" dirty="0"/>
                  <a:t>is available, consisting of point landmarks</a:t>
                </a:r>
              </a:p>
              <a:p>
                <a:pPr marL="971550" lvl="1" indent="-514350">
                  <a:buFont typeface="+mj-lt"/>
                  <a:buAutoNum type="arabicPeriod"/>
                </a:pPr>
                <a:endParaRPr lang="en-US" dirty="0"/>
              </a:p>
              <a:p>
                <a:pPr marL="971550" lvl="1" indent="-514350">
                  <a:buFont typeface="+mj-lt"/>
                  <a:buAutoNum type="arabicPeriod"/>
                </a:pPr>
                <a:endParaRPr lang="en-US" dirty="0"/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dirty="0"/>
                  <a:t>There is a sensor that can measure </a:t>
                </a:r>
                <a:r>
                  <a:rPr lang="en-US" dirty="0">
                    <a:solidFill>
                      <a:srgbClr val="C00000"/>
                    </a:solidFill>
                  </a:rPr>
                  <a:t>the range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</a:rPr>
                      <m:t>𝑟</m:t>
                    </m:r>
                  </m:oMath>
                </a14:m>
                <a:r>
                  <a:rPr lang="en-US" i="1" dirty="0">
                    <a:solidFill>
                      <a:srgbClr val="C00000"/>
                    </a:solidFill>
                  </a:rPr>
                  <a:t> </a:t>
                </a:r>
                <a:r>
                  <a:rPr lang="en-US" dirty="0">
                    <a:solidFill>
                      <a:srgbClr val="C00000"/>
                    </a:solidFill>
                  </a:rPr>
                  <a:t>and the bearing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</a:rPr>
                      <m:t>𝜙</m:t>
                    </m:r>
                  </m:oMath>
                </a14:m>
                <a:r>
                  <a:rPr lang="en-US" dirty="0">
                    <a:solidFill>
                      <a:srgbClr val="C00000"/>
                    </a:solidFill>
                  </a:rPr>
                  <a:t> </a:t>
                </a:r>
                <a:r>
                  <a:rPr lang="en-US" dirty="0"/>
                  <a:t>of the landmarks relative to the robot’s local coordinate frame</a:t>
                </a:r>
              </a:p>
              <a:p>
                <a:r>
                  <a:rPr lang="en-US" dirty="0"/>
                  <a:t>Key concepts carry forward to other map / sensing models</a:t>
                </a:r>
              </a:p>
              <a:p>
                <a:pPr marL="971550" lvl="1" indent="-514350">
                  <a:buFont typeface="+mj-lt"/>
                  <a:buAutoNum type="arabicPeriod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043" t="-2241" r="-18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11/9/21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7654" y="4148914"/>
            <a:ext cx="6436691" cy="382777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 flipH="1" flipV="1">
            <a:off x="9365722" y="4340302"/>
            <a:ext cx="449243" cy="2971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9866342" y="3799556"/>
            <a:ext cx="22718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Location of the landmark in the global coordinate frame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A87E28-FB69-6A4C-9B64-1D0EDA538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6595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4408" y="4968506"/>
            <a:ext cx="7463183" cy="13485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Range and bearing sensors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785869"/>
                <a:ext cx="10515600" cy="4351338"/>
              </a:xfrm>
            </p:spPr>
            <p:txBody>
              <a:bodyPr/>
              <a:lstStyle/>
              <a:p>
                <a:r>
                  <a:rPr lang="en-US" dirty="0"/>
                  <a:t>Range &amp; bearing sensors are common: features extracted from range scans and stereo vision come with range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𝑟</m:t>
                    </m:r>
                  </m:oMath>
                </a14:m>
                <a:r>
                  <a:rPr lang="en-US" dirty="0"/>
                  <a:t> and bearing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𝜙</m:t>
                    </m:r>
                  </m:oMath>
                </a14:m>
                <a:r>
                  <a:rPr lang="en-US" dirty="0"/>
                  <a:t> information </a:t>
                </a:r>
              </a:p>
              <a:p>
                <a:r>
                  <a:rPr lang="en-US" dirty="0"/>
                  <a:t>At time </a:t>
                </a:r>
                <a:r>
                  <a:rPr lang="en-US" i="1" dirty="0"/>
                  <a:t>t</a:t>
                </a:r>
                <a:r>
                  <a:rPr lang="en-US" dirty="0"/>
                  <a:t>, a </a:t>
                </a:r>
                <a:r>
                  <a:rPr lang="en-US" dirty="0">
                    <a:solidFill>
                      <a:srgbClr val="C00000"/>
                    </a:solidFill>
                  </a:rPr>
                  <a:t>set </a:t>
                </a:r>
                <a:r>
                  <a:rPr lang="en-US" dirty="0"/>
                  <a:t>of features is measured (assumed independent) </a:t>
                </a:r>
              </a:p>
              <a:p>
                <a:endParaRPr lang="en-US" i="1" dirty="0"/>
              </a:p>
              <a:p>
                <a:endParaRPr lang="en-US" sz="1000" i="1" dirty="0"/>
              </a:p>
              <a:p>
                <a:r>
                  <a:rPr lang="en-US" dirty="0"/>
                  <a:t>Assuming that the </a:t>
                </a:r>
                <a:r>
                  <a:rPr lang="en-US" i="1" dirty="0" err="1"/>
                  <a:t>i</a:t>
                </a:r>
                <a:r>
                  <a:rPr lang="en-US" dirty="0" err="1"/>
                  <a:t>-th</a:t>
                </a:r>
                <a:r>
                  <a:rPr lang="en-US" dirty="0"/>
                  <a:t> measurement at time </a:t>
                </a:r>
                <a:r>
                  <a:rPr lang="en-US" i="1" dirty="0"/>
                  <a:t>t</a:t>
                </a:r>
                <a:r>
                  <a:rPr lang="en-US" dirty="0"/>
                  <a:t> corresponds to the </a:t>
                </a:r>
                <a:r>
                  <a:rPr lang="en-US" i="1" dirty="0"/>
                  <a:t>j</a:t>
                </a:r>
                <a:r>
                  <a:rPr lang="en-US" dirty="0"/>
                  <a:t>-</a:t>
                </a:r>
                <a:r>
                  <a:rPr lang="en-US" dirty="0" err="1"/>
                  <a:t>th</a:t>
                </a:r>
                <a:r>
                  <a:rPr lang="en-US" dirty="0"/>
                  <a:t> landmark in the map, the measurement model is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785869"/>
                <a:ext cx="10515600" cy="4351338"/>
              </a:xfrm>
              <a:blipFill rotWithShape="0">
                <a:blip r:embed="rId4"/>
                <a:stretch>
                  <a:fillRect l="-1043" t="-238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11/9/21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1496" y="3244848"/>
            <a:ext cx="6502952" cy="417902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 flipH="1" flipV="1">
            <a:off x="9466397" y="5625767"/>
            <a:ext cx="515803" cy="37127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9982200" y="5992082"/>
            <a:ext cx="1751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Gaussian noise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56C532-7FF1-888D-BC79-62630D20A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39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issue of data association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4"/>
                <a:ext cx="10638183" cy="4716465"/>
              </a:xfrm>
            </p:spPr>
            <p:txBody>
              <a:bodyPr>
                <a:normAutofit/>
              </a:bodyPr>
              <a:lstStyle/>
              <a:p>
                <a:r>
                  <a:rPr lang="en-US" dirty="0">
                    <a:solidFill>
                      <a:srgbClr val="C00000"/>
                    </a:solidFill>
                  </a:rPr>
                  <a:t>Data association problem</a:t>
                </a:r>
                <a:r>
                  <a:rPr lang="en-US" dirty="0"/>
                  <a:t>: uncertainty may exists regarding the identity of a landmark</a:t>
                </a:r>
              </a:p>
              <a:p>
                <a:r>
                  <a:rPr lang="en-US" dirty="0"/>
                  <a:t>Formally, we define a </a:t>
                </a:r>
                <a:r>
                  <a:rPr lang="en-US" i="1" dirty="0"/>
                  <a:t>correspondence variable </a:t>
                </a:r>
                <a:r>
                  <a:rPr lang="en-US" dirty="0"/>
                  <a:t>between measurement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𝑡</m:t>
                        </m:r>
                      </m:sub>
                      <m:sup>
                        <m:r>
                          <a:rPr lang="en-US" b="0" i="1" smtClean="0">
                            <a:latin typeface="Cambria Math" charset="0"/>
                          </a:rPr>
                          <m:t>𝑖</m:t>
                        </m:r>
                      </m:sup>
                    </m:sSubSup>
                  </m:oMath>
                </a14:m>
                <a:r>
                  <a:rPr lang="en-US" dirty="0"/>
                  <a:t> and landmark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/>
                  <a:t> in the map as (assume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𝑁</m:t>
                    </m:r>
                    <m:r>
                      <a:rPr lang="en-US" i="1">
                        <a:latin typeface="Cambria Math" charset="0"/>
                      </a:rPr>
                      <m:t> </m:t>
                    </m:r>
                  </m:oMath>
                </a14:m>
                <a:r>
                  <a:rPr lang="en-US" dirty="0"/>
                  <a:t>landmarks) </a:t>
                </a:r>
              </a:p>
              <a:p>
                <a:endParaRPr lang="en-US" dirty="0"/>
              </a:p>
              <a:p>
                <a:pPr lvl="1"/>
                <a:r>
                  <a:rPr lang="en-US" dirty="0"/>
                  <a:t>             I           if </a:t>
                </a:r>
                <a:r>
                  <a:rPr lang="en-US" i="1" dirty="0" err="1"/>
                  <a:t>i</a:t>
                </a:r>
                <a:r>
                  <a:rPr lang="en-US" dirty="0" err="1"/>
                  <a:t>-th</a:t>
                </a:r>
                <a:r>
                  <a:rPr lang="en-US" dirty="0"/>
                  <a:t> measurement at time </a:t>
                </a:r>
                <a:r>
                  <a:rPr lang="en-US" i="1" dirty="0"/>
                  <a:t>t</a:t>
                </a:r>
                <a:r>
                  <a:rPr lang="en-US" dirty="0"/>
                  <a:t> corresponds to </a:t>
                </a:r>
                <a:r>
                  <a:rPr lang="en-US" i="1" dirty="0"/>
                  <a:t>j</a:t>
                </a:r>
                <a:r>
                  <a:rPr lang="en-US" dirty="0"/>
                  <a:t>-</a:t>
                </a:r>
                <a:r>
                  <a:rPr lang="en-US" dirty="0" err="1"/>
                  <a:t>th</a:t>
                </a:r>
                <a:r>
                  <a:rPr lang="en-US" dirty="0"/>
                  <a:t> landmark</a:t>
                </a:r>
              </a:p>
              <a:p>
                <a:pPr lvl="1"/>
                <a:endParaRPr lang="en-US" sz="1000" dirty="0"/>
              </a:p>
              <a:p>
                <a:pPr lvl="1"/>
                <a:r>
                  <a:rPr lang="en-US" dirty="0"/>
                  <a:t>                         if a measurement does not correspond to any landmark </a:t>
                </a:r>
              </a:p>
              <a:p>
                <a:r>
                  <a:rPr lang="en-US" dirty="0"/>
                  <a:t>Two versions of the localization problem</a:t>
                </a:r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dirty="0"/>
                  <a:t>Correspondence variables are known</a:t>
                </a:r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dirty="0"/>
                  <a:t>Correspondence variables are not known (usual case)</a:t>
                </a:r>
              </a:p>
              <a:p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4"/>
                <a:ext cx="10638183" cy="4716465"/>
              </a:xfrm>
              <a:blipFill rotWithShape="0">
                <a:blip r:embed="rId3"/>
                <a:stretch>
                  <a:fillRect l="-974" t="-2067" r="-859" b="-1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11/9/21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3323" y="3626604"/>
            <a:ext cx="2975933" cy="4108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2171" y="4085939"/>
            <a:ext cx="1461677" cy="34842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62171" y="4719762"/>
            <a:ext cx="1406991" cy="345429"/>
          </a:xfrm>
          <a:prstGeom prst="rect">
            <a:avLst/>
          </a:prstGeom>
        </p:spPr>
      </p:pic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11A7CE-1F10-BF19-DEC3-3E18B8A35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0924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EKF localization with known correspondences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Algorithm is derived from EKF filter</a:t>
            </a:r>
          </a:p>
          <a:p>
            <a:r>
              <a:rPr lang="en-US" dirty="0"/>
              <a:t>Assume motion model (in our case, differential drive robot)</a:t>
            </a:r>
          </a:p>
          <a:p>
            <a:endParaRPr lang="en-US" dirty="0"/>
          </a:p>
          <a:p>
            <a:r>
              <a:rPr lang="en-US" dirty="0"/>
              <a:t>Assume range and bearing measurement model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11/9/21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0261" y="2850483"/>
            <a:ext cx="9011478" cy="35716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7943" y="5912579"/>
            <a:ext cx="1756111" cy="63276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9079" y="4685049"/>
            <a:ext cx="11393837" cy="891632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16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317282-1C40-A442-90E1-A19A15499B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4980" y="3765853"/>
            <a:ext cx="8702040" cy="72223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DAE240-9380-7B2A-3C18-7F1EBE8C4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6534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EKF localization with known correspondences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5098774" cy="473986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Main difference with EKF filter: multiple measurements are processed at the same time</a:t>
            </a:r>
          </a:p>
          <a:p>
            <a:r>
              <a:rPr lang="en-US" dirty="0"/>
              <a:t>We exploit conditional independence assumption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Such assumption allows us to incrementally add the information, as if there was zero motion in between measurements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11/9/21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5031" y="3865365"/>
            <a:ext cx="4245112" cy="6042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2241" y="1446231"/>
            <a:ext cx="5388244" cy="5095859"/>
          </a:xfrm>
          <a:prstGeom prst="rect">
            <a:avLst/>
          </a:prstGeom>
        </p:spPr>
      </p:pic>
      <p:cxnSp>
        <p:nvCxnSpPr>
          <p:cNvPr id="13" name="Straight Arrow Connector 12"/>
          <p:cNvCxnSpPr/>
          <p:nvPr/>
        </p:nvCxnSpPr>
        <p:spPr>
          <a:xfrm>
            <a:off x="9518627" y="4469597"/>
            <a:ext cx="679258" cy="505359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172223" y="4651790"/>
            <a:ext cx="1503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Innovation covariance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E590A5-C3EE-9CC2-C70D-A3D47A1FE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8000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049001" cy="1325563"/>
          </a:xfrm>
        </p:spPr>
        <p:txBody>
          <a:bodyPr/>
          <a:lstStyle/>
          <a:p>
            <a:r>
              <a:rPr lang="en-US" dirty="0"/>
              <a:t>EKF localization </a:t>
            </a:r>
            <a:r>
              <a:rPr lang="en-US"/>
              <a:t>with unknown </a:t>
            </a:r>
            <a:r>
              <a:rPr lang="en-US" dirty="0"/>
              <a:t>correspondences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716465"/>
              </a:xfrm>
            </p:spPr>
            <p:txBody>
              <a:bodyPr/>
              <a:lstStyle/>
              <a:p>
                <a:r>
                  <a:rPr lang="en-US" dirty="0">
                    <a:solidFill>
                      <a:srgbClr val="C00000"/>
                    </a:solidFill>
                  </a:rPr>
                  <a:t>Key idea</a:t>
                </a:r>
                <a:r>
                  <a:rPr lang="en-US" dirty="0"/>
                  <a:t>: determine the identity of a landmark during localization via maximum likelihood estimation, whereby one first determines the most likely value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𝑐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, and then takes this value for granted</a:t>
                </a:r>
              </a:p>
              <a:p>
                <a:r>
                  <a:rPr lang="en-US" dirty="0"/>
                  <a:t>Formally, the maximum likelihood estimator determines the correspondence that maximizes the data likelihood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Challenge: there are exponentially many terms in the maximization above!</a:t>
                </a:r>
              </a:p>
              <a:p>
                <a:r>
                  <a:rPr lang="en-US" dirty="0"/>
                  <a:t>Solution: perform maximization </a:t>
                </a:r>
                <a:r>
                  <a:rPr lang="en-US" i="1" dirty="0"/>
                  <a:t>separately</a:t>
                </a:r>
                <a:r>
                  <a:rPr lang="en-US" dirty="0"/>
                  <a:t> for each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𝑡</m:t>
                        </m:r>
                      </m:sub>
                      <m:sup>
                        <m:r>
                          <a:rPr lang="en-US" b="0" i="1" smtClean="0">
                            <a:latin typeface="Cambria Math" charset="0"/>
                          </a:rPr>
                          <m:t>𝑖</m:t>
                        </m:r>
                      </m:sup>
                    </m:sSubSup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716465"/>
              </a:xfrm>
              <a:blipFill rotWithShape="0">
                <a:blip r:embed="rId3"/>
                <a:stretch>
                  <a:fillRect l="-1043" t="-2067" r="-290" b="-9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11/9/21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1738" y="4164794"/>
            <a:ext cx="6029187" cy="625867"/>
          </a:xfrm>
          <a:prstGeom prst="rect">
            <a:avLst/>
          </a:prstGeom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7F7869-F48F-8B14-327C-F6C1147B5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1527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Estimating the correspondence 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Step #1: find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Derivation (sketch)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11/9/21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2726" y="2361805"/>
            <a:ext cx="3790674" cy="42004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100" y="4001294"/>
            <a:ext cx="11353800" cy="1496637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H="1" flipV="1">
            <a:off x="7887252" y="5474159"/>
            <a:ext cx="495304" cy="34434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0600" y="5670430"/>
            <a:ext cx="1536553" cy="33403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9800" y="5670430"/>
            <a:ext cx="4498561" cy="812015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 flipV="1">
            <a:off x="4998719" y="5428439"/>
            <a:ext cx="530279" cy="34434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9B50E0-BC28-8678-7C91-844922174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5885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Estimating the correspondence 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Performing the algebraic calculations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Step #2: estimate correspondence as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11/9/21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7711" y="2500439"/>
            <a:ext cx="9176578" cy="400681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16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1347" y="4360126"/>
            <a:ext cx="6922296" cy="1548781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F27F2C-42CC-7100-F6C6-218644231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1028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5578" y="1348352"/>
            <a:ext cx="5243728" cy="524994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995991" cy="1325563"/>
          </a:xfrm>
        </p:spPr>
        <p:txBody>
          <a:bodyPr/>
          <a:lstStyle/>
          <a:p>
            <a:r>
              <a:rPr lang="en-US" dirty="0"/>
              <a:t>EKF localization with unknown correspondences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11/9/21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9831011" y="4630656"/>
            <a:ext cx="734936" cy="30891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0132017" y="4939570"/>
            <a:ext cx="19372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Correspondence estimation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5098774" cy="4739860"/>
          </a:xfrm>
        </p:spPr>
        <p:txBody>
          <a:bodyPr>
            <a:normAutofit/>
          </a:bodyPr>
          <a:lstStyle/>
          <a:p>
            <a:r>
              <a:rPr lang="en-US" dirty="0"/>
              <a:t>Same as before, plus the inclusion of a maximum likelihood estimator for the correspondence variables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16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125629" y="4460488"/>
            <a:ext cx="2687444" cy="3010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0984" y="4406627"/>
            <a:ext cx="2602089" cy="37848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14515E-2C5A-52F2-4EB7-A40864C67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0380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time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11/9/21</a:t>
            </a:r>
          </a:p>
        </p:txBody>
      </p:sp>
      <p:sp>
        <p:nvSpPr>
          <p:cNvPr id="8" name="Rectangle 7"/>
          <p:cNvSpPr/>
          <p:nvPr/>
        </p:nvSpPr>
        <p:spPr>
          <a:xfrm>
            <a:off x="1557338" y="5786438"/>
            <a:ext cx="2143125" cy="485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660" y="1470423"/>
            <a:ext cx="5278680" cy="480179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400427-5F41-A1D2-5266-F7C904909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471771"/>
      </p:ext>
    </p:extLst>
  </p:cSld>
  <p:clrMapOvr>
    <a:masterClrMapping/>
  </p:clrMapOvr>
</p:sld>
</file>

<file path=ppt/theme/theme1.xml><?xml version="1.0" encoding="utf-8"?>
<a:theme xmlns:a="http://schemas.openxmlformats.org/drawingml/2006/main" name="AA27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33685</TotalTime>
  <Words>1308</Words>
  <Application>Microsoft Macintosh PowerPoint</Application>
  <PresentationFormat>Widescreen</PresentationFormat>
  <Paragraphs>260</Paragraphs>
  <Slides>30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Calibri Light</vt:lpstr>
      <vt:lpstr>Cambria Math</vt:lpstr>
      <vt:lpstr>AA274</vt:lpstr>
      <vt:lpstr>Principles of Robot Autonomy I</vt:lpstr>
      <vt:lpstr>Attendance Form</vt:lpstr>
      <vt:lpstr>Agenda</vt:lpstr>
      <vt:lpstr>Mobile robot localization</vt:lpstr>
      <vt:lpstr>Local versus global localization</vt:lpstr>
      <vt:lpstr>Static versus dynamic environments</vt:lpstr>
      <vt:lpstr>Passive versus active localization</vt:lpstr>
      <vt:lpstr>Single-robot versus multi-robot</vt:lpstr>
      <vt:lpstr>Casting the localization problem within a Bayesian filtering framework</vt:lpstr>
      <vt:lpstr>Casting the localization problem within a Bayesian filtering framework</vt:lpstr>
      <vt:lpstr>Location-based maps</vt:lpstr>
      <vt:lpstr>Feature-based maps</vt:lpstr>
      <vt:lpstr>Casting the localization problem within a Bayesian filtering framework</vt:lpstr>
      <vt:lpstr>Casting the localization problem within a Bayesian filtering framework</vt:lpstr>
      <vt:lpstr>Markov localization</vt:lpstr>
      <vt:lpstr>Markov localization: typical choices  for initial belief</vt:lpstr>
      <vt:lpstr>Markov localization: example</vt:lpstr>
      <vt:lpstr>Markov localization: example</vt:lpstr>
      <vt:lpstr>Markov localization: example</vt:lpstr>
      <vt:lpstr>Instantiation of Markov localization</vt:lpstr>
      <vt:lpstr>Extended Kalman filter (EKF) localization</vt:lpstr>
      <vt:lpstr>Range and bearing sensors</vt:lpstr>
      <vt:lpstr>The issue of data association</vt:lpstr>
      <vt:lpstr>EKF localization with known correspondences</vt:lpstr>
      <vt:lpstr>EKF localization with known correspondences</vt:lpstr>
      <vt:lpstr>EKF localization with unknown correspondences</vt:lpstr>
      <vt:lpstr>Estimating the correspondence variables</vt:lpstr>
      <vt:lpstr>Estimating the correspondence variables</vt:lpstr>
      <vt:lpstr>EKF localization with unknown correspondences</vt:lpstr>
      <vt:lpstr>Next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 274 Principles of Robotic Autonomy</dc:title>
  <dc:creator>Marco Pavone</dc:creator>
  <cp:lastModifiedBy>Daniele Gammelli</cp:lastModifiedBy>
  <cp:revision>717</cp:revision>
  <cp:lastPrinted>2018-02-26T21:21:51Z</cp:lastPrinted>
  <dcterms:created xsi:type="dcterms:W3CDTF">2017-01-06T12:29:52Z</dcterms:created>
  <dcterms:modified xsi:type="dcterms:W3CDTF">2026-08-13T23:02:10Z</dcterms:modified>
</cp:coreProperties>
</file>