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648" r:id="rId1"/>
    <p:sldMasterId id="2147483652" r:id="rId2"/>
  </p:sldMasterIdLst>
  <p:notesMasterIdLst>
    <p:notesMasterId r:id="rId69"/>
  </p:notesMasterIdLst>
  <p:sldIdLst>
    <p:sldId id="256" r:id="rId3"/>
    <p:sldId id="287" r:id="rId4"/>
    <p:sldId id="1333" r:id="rId5"/>
    <p:sldId id="1325" r:id="rId6"/>
    <p:sldId id="1336" r:id="rId7"/>
    <p:sldId id="1649" r:id="rId8"/>
    <p:sldId id="1328" r:id="rId9"/>
    <p:sldId id="1650" r:id="rId10"/>
    <p:sldId id="1329" r:id="rId11"/>
    <p:sldId id="1331" r:id="rId12"/>
    <p:sldId id="1327" r:id="rId13"/>
    <p:sldId id="1330" r:id="rId14"/>
    <p:sldId id="1332" r:id="rId15"/>
    <p:sldId id="478" r:id="rId16"/>
    <p:sldId id="479" r:id="rId17"/>
    <p:sldId id="500" r:id="rId18"/>
    <p:sldId id="501" r:id="rId19"/>
    <p:sldId id="503" r:id="rId20"/>
    <p:sldId id="1342" r:id="rId21"/>
    <p:sldId id="1343" r:id="rId22"/>
    <p:sldId id="1360" r:id="rId23"/>
    <p:sldId id="490" r:id="rId24"/>
    <p:sldId id="491" r:id="rId25"/>
    <p:sldId id="1363" r:id="rId26"/>
    <p:sldId id="1364" r:id="rId27"/>
    <p:sldId id="492" r:id="rId28"/>
    <p:sldId id="493" r:id="rId29"/>
    <p:sldId id="494" r:id="rId30"/>
    <p:sldId id="495" r:id="rId31"/>
    <p:sldId id="517" r:id="rId32"/>
    <p:sldId id="496" r:id="rId33"/>
    <p:sldId id="518" r:id="rId34"/>
    <p:sldId id="498" r:id="rId35"/>
    <p:sldId id="504" r:id="rId36"/>
    <p:sldId id="505" r:id="rId37"/>
    <p:sldId id="506" r:id="rId38"/>
    <p:sldId id="507" r:id="rId39"/>
    <p:sldId id="509" r:id="rId40"/>
    <p:sldId id="510" r:id="rId41"/>
    <p:sldId id="511" r:id="rId42"/>
    <p:sldId id="512" r:id="rId43"/>
    <p:sldId id="516" r:id="rId44"/>
    <p:sldId id="514" r:id="rId45"/>
    <p:sldId id="515" r:id="rId46"/>
    <p:sldId id="1366" r:id="rId47"/>
    <p:sldId id="1415" r:id="rId48"/>
    <p:sldId id="499" r:id="rId49"/>
    <p:sldId id="1349" r:id="rId50"/>
    <p:sldId id="1414" r:id="rId51"/>
    <p:sldId id="1358" r:id="rId52"/>
    <p:sldId id="1357" r:id="rId53"/>
    <p:sldId id="1416" r:id="rId54"/>
    <p:sldId id="1417" r:id="rId55"/>
    <p:sldId id="1641" r:id="rId56"/>
    <p:sldId id="1367" r:id="rId57"/>
    <p:sldId id="1359" r:id="rId58"/>
    <p:sldId id="1385" r:id="rId59"/>
    <p:sldId id="1370" r:id="rId60"/>
    <p:sldId id="1372" r:id="rId61"/>
    <p:sldId id="1410" r:id="rId62"/>
    <p:sldId id="1344" r:id="rId63"/>
    <p:sldId id="1645" r:id="rId64"/>
    <p:sldId id="1646" r:id="rId65"/>
    <p:sldId id="1648" r:id="rId66"/>
    <p:sldId id="1346" r:id="rId67"/>
    <p:sldId id="1413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C25E8B-7885-9143-B6A6-C663038D90BB}">
          <p14:sldIdLst>
            <p14:sldId id="256"/>
            <p14:sldId id="287"/>
            <p14:sldId id="1333"/>
            <p14:sldId id="1325"/>
            <p14:sldId id="1336"/>
            <p14:sldId id="1649"/>
            <p14:sldId id="1328"/>
            <p14:sldId id="1650"/>
            <p14:sldId id="1329"/>
            <p14:sldId id="1331"/>
            <p14:sldId id="1327"/>
            <p14:sldId id="1330"/>
            <p14:sldId id="1332"/>
            <p14:sldId id="478"/>
            <p14:sldId id="479"/>
            <p14:sldId id="500"/>
            <p14:sldId id="501"/>
            <p14:sldId id="503"/>
            <p14:sldId id="1342"/>
            <p14:sldId id="1343"/>
            <p14:sldId id="1360"/>
            <p14:sldId id="490"/>
            <p14:sldId id="491"/>
            <p14:sldId id="1363"/>
            <p14:sldId id="1364"/>
            <p14:sldId id="492"/>
            <p14:sldId id="493"/>
            <p14:sldId id="494"/>
            <p14:sldId id="495"/>
            <p14:sldId id="517"/>
            <p14:sldId id="496"/>
            <p14:sldId id="518"/>
            <p14:sldId id="498"/>
            <p14:sldId id="504"/>
            <p14:sldId id="505"/>
            <p14:sldId id="506"/>
            <p14:sldId id="507"/>
            <p14:sldId id="509"/>
            <p14:sldId id="510"/>
            <p14:sldId id="511"/>
            <p14:sldId id="512"/>
            <p14:sldId id="516"/>
            <p14:sldId id="514"/>
            <p14:sldId id="515"/>
            <p14:sldId id="1366"/>
            <p14:sldId id="1415"/>
            <p14:sldId id="499"/>
            <p14:sldId id="1349"/>
            <p14:sldId id="1414"/>
            <p14:sldId id="1358"/>
            <p14:sldId id="1357"/>
            <p14:sldId id="1416"/>
            <p14:sldId id="1417"/>
            <p14:sldId id="1641"/>
            <p14:sldId id="1367"/>
            <p14:sldId id="1359"/>
            <p14:sldId id="1385"/>
            <p14:sldId id="1370"/>
            <p14:sldId id="1372"/>
            <p14:sldId id="1410"/>
            <p14:sldId id="1344"/>
            <p14:sldId id="1645"/>
            <p14:sldId id="1646"/>
            <p14:sldId id="1648"/>
            <p14:sldId id="1346"/>
            <p14:sldId id="14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22"/>
    <p:restoredTop sz="74136" autoAdjust="0"/>
  </p:normalViewPr>
  <p:slideViewPr>
    <p:cSldViewPr snapToGrid="0" snapToObjects="1">
      <p:cViewPr varScale="1">
        <p:scale>
          <a:sx n="91" d="100"/>
          <a:sy n="91" d="100"/>
        </p:scale>
        <p:origin x="7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3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microsoft.com/office/2016/11/relationships/changesInfo" Target="changesInfos/changesInfo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3:04:11.553" v="34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3:02:36.993" v="1" actId="20577"/>
        <pc:sldMkLst>
          <pc:docMk/>
          <pc:sldMk cId="2224221178" sldId="479"/>
        </pc:sldMkLst>
      </pc:sldChg>
      <pc:sldChg chg="modNotesTx">
        <pc:chgData name="Daniele Gammelli" userId="292b8a31-f1ba-4b4c-b196-a231dc095d13" providerId="ADAL" clId="{6E670754-AB6A-5789-AA0A-6F6FD9CE3EEA}" dt="2026-08-13T23:02:56.808" v="9" actId="20577"/>
        <pc:sldMkLst>
          <pc:docMk/>
          <pc:sldMk cId="1118832863" sldId="490"/>
        </pc:sldMkLst>
      </pc:sldChg>
      <pc:sldChg chg="modNotesTx">
        <pc:chgData name="Daniele Gammelli" userId="292b8a31-f1ba-4b4c-b196-a231dc095d13" providerId="ADAL" clId="{6E670754-AB6A-5789-AA0A-6F6FD9CE3EEA}" dt="2026-08-13T23:02:59.704" v="10" actId="20577"/>
        <pc:sldMkLst>
          <pc:docMk/>
          <pc:sldMk cId="216694287" sldId="491"/>
        </pc:sldMkLst>
      </pc:sldChg>
      <pc:sldChg chg="modNotesTx">
        <pc:chgData name="Daniele Gammelli" userId="292b8a31-f1ba-4b4c-b196-a231dc095d13" providerId="ADAL" clId="{6E670754-AB6A-5789-AA0A-6F6FD9CE3EEA}" dt="2026-08-13T23:03:05.924" v="11" actId="20577"/>
        <pc:sldMkLst>
          <pc:docMk/>
          <pc:sldMk cId="3121055763" sldId="492"/>
        </pc:sldMkLst>
      </pc:sldChg>
      <pc:sldChg chg="modNotesTx">
        <pc:chgData name="Daniele Gammelli" userId="292b8a31-f1ba-4b4c-b196-a231dc095d13" providerId="ADAL" clId="{6E670754-AB6A-5789-AA0A-6F6FD9CE3EEA}" dt="2026-08-13T23:03:08.764" v="12" actId="20577"/>
        <pc:sldMkLst>
          <pc:docMk/>
          <pc:sldMk cId="2085607197" sldId="493"/>
        </pc:sldMkLst>
      </pc:sldChg>
      <pc:sldChg chg="modNotesTx">
        <pc:chgData name="Daniele Gammelli" userId="292b8a31-f1ba-4b4c-b196-a231dc095d13" providerId="ADAL" clId="{6E670754-AB6A-5789-AA0A-6F6FD9CE3EEA}" dt="2026-08-13T23:03:11.506" v="13" actId="20577"/>
        <pc:sldMkLst>
          <pc:docMk/>
          <pc:sldMk cId="2065875703" sldId="494"/>
        </pc:sldMkLst>
      </pc:sldChg>
      <pc:sldChg chg="modNotesTx">
        <pc:chgData name="Daniele Gammelli" userId="292b8a31-f1ba-4b4c-b196-a231dc095d13" providerId="ADAL" clId="{6E670754-AB6A-5789-AA0A-6F6FD9CE3EEA}" dt="2026-08-13T23:03:14.048" v="14" actId="20577"/>
        <pc:sldMkLst>
          <pc:docMk/>
          <pc:sldMk cId="4262916308" sldId="495"/>
        </pc:sldMkLst>
      </pc:sldChg>
      <pc:sldChg chg="modNotesTx">
        <pc:chgData name="Daniele Gammelli" userId="292b8a31-f1ba-4b4c-b196-a231dc095d13" providerId="ADAL" clId="{6E670754-AB6A-5789-AA0A-6F6FD9CE3EEA}" dt="2026-08-13T23:03:19.594" v="17" actId="20577"/>
        <pc:sldMkLst>
          <pc:docMk/>
          <pc:sldMk cId="3885855699" sldId="496"/>
        </pc:sldMkLst>
      </pc:sldChg>
      <pc:sldChg chg="modNotesTx">
        <pc:chgData name="Daniele Gammelli" userId="292b8a31-f1ba-4b4c-b196-a231dc095d13" providerId="ADAL" clId="{6E670754-AB6A-5789-AA0A-6F6FD9CE3EEA}" dt="2026-08-13T23:03:26.404" v="19" actId="20577"/>
        <pc:sldMkLst>
          <pc:docMk/>
          <pc:sldMk cId="931815955" sldId="498"/>
        </pc:sldMkLst>
      </pc:sldChg>
      <pc:sldChg chg="modNotesTx">
        <pc:chgData name="Daniele Gammelli" userId="292b8a31-f1ba-4b4c-b196-a231dc095d13" providerId="ADAL" clId="{6E670754-AB6A-5789-AA0A-6F6FD9CE3EEA}" dt="2026-08-13T23:02:39.062" v="2" actId="20577"/>
        <pc:sldMkLst>
          <pc:docMk/>
          <pc:sldMk cId="1972018117" sldId="500"/>
        </pc:sldMkLst>
      </pc:sldChg>
      <pc:sldChg chg="modNotesTx">
        <pc:chgData name="Daniele Gammelli" userId="292b8a31-f1ba-4b4c-b196-a231dc095d13" providerId="ADAL" clId="{6E670754-AB6A-5789-AA0A-6F6FD9CE3EEA}" dt="2026-08-13T23:02:42.553" v="3" actId="20577"/>
        <pc:sldMkLst>
          <pc:docMk/>
          <pc:sldMk cId="785170944" sldId="501"/>
        </pc:sldMkLst>
      </pc:sldChg>
      <pc:sldChg chg="modNotesTx">
        <pc:chgData name="Daniele Gammelli" userId="292b8a31-f1ba-4b4c-b196-a231dc095d13" providerId="ADAL" clId="{6E670754-AB6A-5789-AA0A-6F6FD9CE3EEA}" dt="2026-08-13T23:02:44.989" v="4" actId="20577"/>
        <pc:sldMkLst>
          <pc:docMk/>
          <pc:sldMk cId="3405066642" sldId="503"/>
        </pc:sldMkLst>
      </pc:sldChg>
      <pc:sldChg chg="modNotesTx">
        <pc:chgData name="Daniele Gammelli" userId="292b8a31-f1ba-4b4c-b196-a231dc095d13" providerId="ADAL" clId="{6E670754-AB6A-5789-AA0A-6F6FD9CE3EEA}" dt="2026-08-13T23:03:29.385" v="20" actId="20577"/>
        <pc:sldMkLst>
          <pc:docMk/>
          <pc:sldMk cId="1181020545" sldId="504"/>
        </pc:sldMkLst>
      </pc:sldChg>
      <pc:sldChg chg="modNotesTx">
        <pc:chgData name="Daniele Gammelli" userId="292b8a31-f1ba-4b4c-b196-a231dc095d13" providerId="ADAL" clId="{6E670754-AB6A-5789-AA0A-6F6FD9CE3EEA}" dt="2026-08-13T23:03:31.681" v="21" actId="20577"/>
        <pc:sldMkLst>
          <pc:docMk/>
          <pc:sldMk cId="2293395163" sldId="505"/>
        </pc:sldMkLst>
      </pc:sldChg>
      <pc:sldChg chg="modNotesTx">
        <pc:chgData name="Daniele Gammelli" userId="292b8a31-f1ba-4b4c-b196-a231dc095d13" providerId="ADAL" clId="{6E670754-AB6A-5789-AA0A-6F6FD9CE3EEA}" dt="2026-08-13T23:03:34.710" v="22" actId="20577"/>
        <pc:sldMkLst>
          <pc:docMk/>
          <pc:sldMk cId="2029918523" sldId="506"/>
        </pc:sldMkLst>
      </pc:sldChg>
      <pc:sldChg chg="modNotesTx">
        <pc:chgData name="Daniele Gammelli" userId="292b8a31-f1ba-4b4c-b196-a231dc095d13" providerId="ADAL" clId="{6E670754-AB6A-5789-AA0A-6F6FD9CE3EEA}" dt="2026-08-13T23:03:36.825" v="23" actId="20577"/>
        <pc:sldMkLst>
          <pc:docMk/>
          <pc:sldMk cId="577731525" sldId="507"/>
        </pc:sldMkLst>
      </pc:sldChg>
      <pc:sldChg chg="modNotesTx">
        <pc:chgData name="Daniele Gammelli" userId="292b8a31-f1ba-4b4c-b196-a231dc095d13" providerId="ADAL" clId="{6E670754-AB6A-5789-AA0A-6F6FD9CE3EEA}" dt="2026-08-13T23:03:39.483" v="24" actId="20577"/>
        <pc:sldMkLst>
          <pc:docMk/>
          <pc:sldMk cId="1246042697" sldId="509"/>
        </pc:sldMkLst>
      </pc:sldChg>
      <pc:sldChg chg="modNotesTx">
        <pc:chgData name="Daniele Gammelli" userId="292b8a31-f1ba-4b4c-b196-a231dc095d13" providerId="ADAL" clId="{6E670754-AB6A-5789-AA0A-6F6FD9CE3EEA}" dt="2026-08-13T23:03:41.701" v="25" actId="20577"/>
        <pc:sldMkLst>
          <pc:docMk/>
          <pc:sldMk cId="4060203402" sldId="510"/>
        </pc:sldMkLst>
      </pc:sldChg>
      <pc:sldChg chg="modNotesTx">
        <pc:chgData name="Daniele Gammelli" userId="292b8a31-f1ba-4b4c-b196-a231dc095d13" providerId="ADAL" clId="{6E670754-AB6A-5789-AA0A-6F6FD9CE3EEA}" dt="2026-08-13T23:03:43.743" v="26" actId="20577"/>
        <pc:sldMkLst>
          <pc:docMk/>
          <pc:sldMk cId="987065483" sldId="511"/>
        </pc:sldMkLst>
      </pc:sldChg>
      <pc:sldChg chg="modNotesTx">
        <pc:chgData name="Daniele Gammelli" userId="292b8a31-f1ba-4b4c-b196-a231dc095d13" providerId="ADAL" clId="{6E670754-AB6A-5789-AA0A-6F6FD9CE3EEA}" dt="2026-08-13T23:03:46.714" v="27" actId="20577"/>
        <pc:sldMkLst>
          <pc:docMk/>
          <pc:sldMk cId="4146411106" sldId="512"/>
        </pc:sldMkLst>
      </pc:sldChg>
      <pc:sldChg chg="modNotesTx">
        <pc:chgData name="Daniele Gammelli" userId="292b8a31-f1ba-4b4c-b196-a231dc095d13" providerId="ADAL" clId="{6E670754-AB6A-5789-AA0A-6F6FD9CE3EEA}" dt="2026-08-13T23:03:52.951" v="30" actId="20577"/>
        <pc:sldMkLst>
          <pc:docMk/>
          <pc:sldMk cId="1331280485" sldId="514"/>
        </pc:sldMkLst>
      </pc:sldChg>
      <pc:sldChg chg="modNotesTx">
        <pc:chgData name="Daniele Gammelli" userId="292b8a31-f1ba-4b4c-b196-a231dc095d13" providerId="ADAL" clId="{6E670754-AB6A-5789-AA0A-6F6FD9CE3EEA}" dt="2026-08-13T23:03:55.235" v="31" actId="20577"/>
        <pc:sldMkLst>
          <pc:docMk/>
          <pc:sldMk cId="2687495698" sldId="515"/>
        </pc:sldMkLst>
      </pc:sldChg>
      <pc:sldChg chg="modNotesTx">
        <pc:chgData name="Daniele Gammelli" userId="292b8a31-f1ba-4b4c-b196-a231dc095d13" providerId="ADAL" clId="{6E670754-AB6A-5789-AA0A-6F6FD9CE3EEA}" dt="2026-08-13T23:03:50.219" v="29" actId="20577"/>
        <pc:sldMkLst>
          <pc:docMk/>
          <pc:sldMk cId="263631080" sldId="516"/>
        </pc:sldMkLst>
      </pc:sldChg>
      <pc:sldChg chg="modNotesTx">
        <pc:chgData name="Daniele Gammelli" userId="292b8a31-f1ba-4b4c-b196-a231dc095d13" providerId="ADAL" clId="{6E670754-AB6A-5789-AA0A-6F6FD9CE3EEA}" dt="2026-08-13T23:03:17.144" v="16" actId="20577"/>
        <pc:sldMkLst>
          <pc:docMk/>
          <pc:sldMk cId="4069317026" sldId="517"/>
        </pc:sldMkLst>
      </pc:sldChg>
      <pc:sldChg chg="modNotesTx">
        <pc:chgData name="Daniele Gammelli" userId="292b8a31-f1ba-4b4c-b196-a231dc095d13" providerId="ADAL" clId="{6E670754-AB6A-5789-AA0A-6F6FD9CE3EEA}" dt="2026-08-13T23:03:23.360" v="18" actId="20577"/>
        <pc:sldMkLst>
          <pc:docMk/>
          <pc:sldMk cId="851278803" sldId="518"/>
        </pc:sldMkLst>
      </pc:sldChg>
      <pc:sldChg chg="modNotesTx">
        <pc:chgData name="Daniele Gammelli" userId="292b8a31-f1ba-4b4c-b196-a231dc095d13" providerId="ADAL" clId="{6E670754-AB6A-5789-AA0A-6F6FD9CE3EEA}" dt="2026-08-13T23:02:48.073" v="5" actId="20577"/>
        <pc:sldMkLst>
          <pc:docMk/>
          <pc:sldMk cId="302657656" sldId="1342"/>
        </pc:sldMkLst>
      </pc:sldChg>
      <pc:sldChg chg="modNotesTx">
        <pc:chgData name="Daniele Gammelli" userId="292b8a31-f1ba-4b4c-b196-a231dc095d13" providerId="ADAL" clId="{6E670754-AB6A-5789-AA0A-6F6FD9CE3EEA}" dt="2026-08-13T23:02:50.608" v="6" actId="20577"/>
        <pc:sldMkLst>
          <pc:docMk/>
          <pc:sldMk cId="2509405520" sldId="1343"/>
        </pc:sldMkLst>
      </pc:sldChg>
      <pc:sldChg chg="modNotesTx">
        <pc:chgData name="Daniele Gammelli" userId="292b8a31-f1ba-4b4c-b196-a231dc095d13" providerId="ADAL" clId="{6E670754-AB6A-5789-AA0A-6F6FD9CE3EEA}" dt="2026-08-13T23:04:04.008" v="33" actId="20577"/>
        <pc:sldMkLst>
          <pc:docMk/>
          <pc:sldMk cId="3471774703" sldId="1349"/>
        </pc:sldMkLst>
      </pc:sldChg>
      <pc:sldChg chg="modNotesTx">
        <pc:chgData name="Daniele Gammelli" userId="292b8a31-f1ba-4b4c-b196-a231dc095d13" providerId="ADAL" clId="{6E670754-AB6A-5789-AA0A-6F6FD9CE3EEA}" dt="2026-08-13T23:04:11.553" v="34" actId="20577"/>
        <pc:sldMkLst>
          <pc:docMk/>
          <pc:sldMk cId="3234592476" sldId="1359"/>
        </pc:sldMkLst>
      </pc:sldChg>
      <pc:sldChg chg="modNotesTx">
        <pc:chgData name="Daniele Gammelli" userId="292b8a31-f1ba-4b4c-b196-a231dc095d13" providerId="ADAL" clId="{6E670754-AB6A-5789-AA0A-6F6FD9CE3EEA}" dt="2026-08-13T23:02:54.363" v="8" actId="20577"/>
        <pc:sldMkLst>
          <pc:docMk/>
          <pc:sldMk cId="2365547781" sldId="1360"/>
        </pc:sldMkLst>
      </pc:sldChg>
      <pc:sldChg chg="modNotesTx">
        <pc:chgData name="Daniele Gammelli" userId="292b8a31-f1ba-4b4c-b196-a231dc095d13" providerId="ADAL" clId="{6E670754-AB6A-5789-AA0A-6F6FD9CE3EEA}" dt="2026-08-13T23:03:57.857" v="32" actId="20577"/>
        <pc:sldMkLst>
          <pc:docMk/>
          <pc:sldMk cId="2679990930" sldId="1366"/>
        </pc:sldMkLst>
      </pc:sldChg>
      <pc:sldChg chg="modNotesTx">
        <pc:chgData name="Daniele Gammelli" userId="292b8a31-f1ba-4b4c-b196-a231dc095d13" providerId="ADAL" clId="{6E670754-AB6A-5789-AA0A-6F6FD9CE3EEA}" dt="2026-08-13T23:02:28.409" v="0" actId="20577"/>
        <pc:sldMkLst>
          <pc:docMk/>
          <pc:sldMk cId="3806688827" sldId="165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691109-8459-4BAC-9E4B-196C9C6C7371}" type="doc">
      <dgm:prSet loTypeId="urn:microsoft.com/office/officeart/2005/8/layout/cycle6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de-DE"/>
        </a:p>
      </dgm:t>
    </dgm:pt>
    <dgm:pt modelId="{A61609B6-06C3-41B6-A3B2-0CD7312E1ECF}">
      <dgm:prSet/>
      <dgm:spPr>
        <a:xfrm>
          <a:off x="4304690" y="661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DE" b="0" dirty="0">
              <a:solidFill>
                <a:srgbClr val="FFFFFF"/>
              </a:solidFill>
              <a:latin typeface="Arial"/>
              <a:ea typeface="+mn-ea"/>
              <a:cs typeface="+mn-cs"/>
            </a:rPr>
            <a:t>Fusion </a:t>
          </a:r>
          <a:r>
            <a:rPr lang="de-DE" b="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level</a:t>
          </a:r>
          <a:r>
            <a:rPr lang="de-DE" b="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DE" b="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taxonomy</a:t>
          </a:r>
          <a:endParaRPr lang="de-DE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BA1ABAFC-1F52-4957-BF61-59DEB4936763}" type="parTrans" cxnId="{DC34E7DC-6DD2-4FF0-B487-095AA4816F43}">
      <dgm:prSet/>
      <dgm:spPr/>
      <dgm:t>
        <a:bodyPr/>
        <a:lstStyle/>
        <a:p>
          <a:endParaRPr lang="de-DE"/>
        </a:p>
      </dgm:t>
    </dgm:pt>
    <dgm:pt modelId="{629B88D2-B3C4-4C2A-9A63-B965011D91FD}" type="sibTrans" cxnId="{DC34E7DC-6DD2-4FF0-B487-095AA4816F43}">
      <dgm:prSet/>
      <dgm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2813926" y="226927"/>
              </a:moveTo>
              <a:arcTo wR="1910759" hR="1910759" stAng="17892482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DE"/>
        </a:p>
      </dgm:t>
    </dgm:pt>
    <dgm:pt modelId="{3E75D1DD-BCDA-446B-B799-1F346FEF9276}">
      <dgm:prSet/>
      <dgm:spPr>
        <a:xfrm>
          <a:off x="6215450" y="1911420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DE" b="0" dirty="0">
              <a:solidFill>
                <a:srgbClr val="FFFFFF"/>
              </a:solidFill>
              <a:latin typeface="Arial"/>
              <a:ea typeface="+mn-ea"/>
              <a:cs typeface="+mn-cs"/>
            </a:rPr>
            <a:t>Fusion </a:t>
          </a:r>
          <a:r>
            <a:rPr lang="de-DE" b="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classes</a:t>
          </a:r>
          <a:r>
            <a:rPr lang="de-DE" b="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DE" b="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taxonomy</a:t>
          </a:r>
          <a:endParaRPr lang="de-DE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86880016-30FF-4AB3-A9B3-6E440BBB48E5}" type="parTrans" cxnId="{CC247CFF-4A9F-4F67-8096-6D46D64E95C3}">
      <dgm:prSet/>
      <dgm:spPr/>
      <dgm:t>
        <a:bodyPr/>
        <a:lstStyle/>
        <a:p>
          <a:endParaRPr lang="de-DE"/>
        </a:p>
      </dgm:t>
    </dgm:pt>
    <dgm:pt modelId="{79596835-47B2-4C55-B97D-841D6794B5B2}" type="sibTrans" cxnId="{CC247CFF-4A9F-4F67-8096-6D46D64E95C3}">
      <dgm:prSet/>
      <dgm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3727322" y="2503297"/>
              </a:moveTo>
              <a:arcTo wR="1910759" hR="1910759" stAng="1083937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DE"/>
        </a:p>
      </dgm:t>
    </dgm:pt>
    <dgm:pt modelId="{D07D57A9-7AD8-49B5-9D6E-C6683AF49413}">
      <dgm:prSet/>
      <dgm:spPr>
        <a:xfrm>
          <a:off x="2393931" y="1911420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DE" b="0">
              <a:solidFill>
                <a:srgbClr val="FFFFFF"/>
              </a:solidFill>
              <a:latin typeface="Arial"/>
              <a:ea typeface="+mn-ea"/>
              <a:cs typeface="+mn-cs"/>
            </a:rPr>
            <a:t>Data-related taxonomy</a:t>
          </a:r>
          <a:endParaRPr lang="de-DE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98F38013-003F-4F5D-90CC-CF1E2E3C1FB8}" type="parTrans" cxnId="{6CF0CD4A-205D-4668-A516-85D571BA8DD9}">
      <dgm:prSet/>
      <dgm:spPr/>
      <dgm:t>
        <a:bodyPr/>
        <a:lstStyle/>
        <a:p>
          <a:endParaRPr lang="de-DE"/>
        </a:p>
      </dgm:t>
    </dgm:pt>
    <dgm:pt modelId="{9D0F5DE2-C7D1-4D93-ACCD-8C7CA794DD35}" type="sibTrans" cxnId="{6CF0CD4A-205D-4668-A516-85D571BA8DD9}">
      <dgm:prSet/>
      <dgm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94196" y="1318221"/>
              </a:moveTo>
              <a:arcTo wR="1910759" hR="1910759" stAng="11883937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DE"/>
        </a:p>
      </dgm:t>
    </dgm:pt>
    <dgm:pt modelId="{5AF1C83F-4F91-4BDF-8445-919758C21BD1}">
      <dgm:prSet/>
      <dgm:spPr>
        <a:xfrm>
          <a:off x="4304690" y="3822180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de-DE" b="0">
              <a:solidFill>
                <a:srgbClr val="FFFFFF"/>
              </a:solidFill>
              <a:latin typeface="Arial"/>
              <a:ea typeface="+mn-ea"/>
              <a:cs typeface="+mn-cs"/>
            </a:rPr>
            <a:t>Architectural taxonomy</a:t>
          </a:r>
          <a:endParaRPr lang="de-DE" dirty="0">
            <a:solidFill>
              <a:srgbClr val="FFFFFF"/>
            </a:solidFill>
            <a:latin typeface="Arial"/>
            <a:ea typeface="+mn-ea"/>
            <a:cs typeface="+mn-cs"/>
          </a:endParaRPr>
        </a:p>
      </dgm:t>
    </dgm:pt>
    <dgm:pt modelId="{2FED78D7-5F6F-4B3C-A22A-661E35AE5F70}" type="parTrans" cxnId="{F02591C7-C7DB-49F9-9698-FDF91C3D9622}">
      <dgm:prSet/>
      <dgm:spPr/>
      <dgm:t>
        <a:bodyPr/>
        <a:lstStyle/>
        <a:p>
          <a:endParaRPr lang="de-DE"/>
        </a:p>
      </dgm:t>
    </dgm:pt>
    <dgm:pt modelId="{8FF61DB1-B76F-494A-A8B8-DDDF23E1511E}" type="sibTrans" cxnId="{F02591C7-C7DB-49F9-9698-FDF91C3D9622}">
      <dgm:prSet/>
      <dgm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1007592" y="3594591"/>
              </a:moveTo>
              <a:arcTo wR="1910759" hR="1910759" stAng="7092482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de-DE"/>
        </a:p>
      </dgm:t>
    </dgm:pt>
    <dgm:pt modelId="{69A0004B-D491-49CD-809B-5C82CECA3331}" type="pres">
      <dgm:prSet presAssocID="{02691109-8459-4BAC-9E4B-196C9C6C7371}" presName="cycle" presStyleCnt="0">
        <dgm:presLayoutVars>
          <dgm:dir/>
          <dgm:resizeHandles val="exact"/>
        </dgm:presLayoutVars>
      </dgm:prSet>
      <dgm:spPr/>
    </dgm:pt>
    <dgm:pt modelId="{23FF21B3-54A8-4F59-B792-24EC453C22D6}" type="pres">
      <dgm:prSet presAssocID="{A61609B6-06C3-41B6-A3B2-0CD7312E1ECF}" presName="node" presStyleLbl="node1" presStyleIdx="0" presStyleCnt="4">
        <dgm:presLayoutVars>
          <dgm:bulletEnabled val="1"/>
        </dgm:presLayoutVars>
      </dgm:prSet>
      <dgm:spPr/>
    </dgm:pt>
    <dgm:pt modelId="{EA83FDAE-3B16-49FD-B401-0BED938D59B0}" type="pres">
      <dgm:prSet presAssocID="{A61609B6-06C3-41B6-A3B2-0CD7312E1ECF}" presName="spNode" presStyleCnt="0"/>
      <dgm:spPr/>
    </dgm:pt>
    <dgm:pt modelId="{6C2433B1-B620-4724-9E7B-1E628CB6216F}" type="pres">
      <dgm:prSet presAssocID="{629B88D2-B3C4-4C2A-9A63-B965011D91FD}" presName="sibTrans" presStyleLbl="sibTrans1D1" presStyleIdx="0" presStyleCnt="4"/>
      <dgm:spPr/>
    </dgm:pt>
    <dgm:pt modelId="{F3A78E4C-F956-4AD7-B4A8-46D91F0426B7}" type="pres">
      <dgm:prSet presAssocID="{3E75D1DD-BCDA-446B-B799-1F346FEF9276}" presName="node" presStyleLbl="node1" presStyleIdx="1" presStyleCnt="4">
        <dgm:presLayoutVars>
          <dgm:bulletEnabled val="1"/>
        </dgm:presLayoutVars>
      </dgm:prSet>
      <dgm:spPr/>
    </dgm:pt>
    <dgm:pt modelId="{036004AD-0298-4190-B933-63A8AE5DC2B0}" type="pres">
      <dgm:prSet presAssocID="{3E75D1DD-BCDA-446B-B799-1F346FEF9276}" presName="spNode" presStyleCnt="0"/>
      <dgm:spPr/>
    </dgm:pt>
    <dgm:pt modelId="{47844D38-9F63-414E-921E-84D8B941B1DE}" type="pres">
      <dgm:prSet presAssocID="{79596835-47B2-4C55-B97D-841D6794B5B2}" presName="sibTrans" presStyleLbl="sibTrans1D1" presStyleIdx="1" presStyleCnt="4"/>
      <dgm:spPr/>
    </dgm:pt>
    <dgm:pt modelId="{E8AD2AD2-F710-4614-AE7E-A36C2FE95C0C}" type="pres">
      <dgm:prSet presAssocID="{5AF1C83F-4F91-4BDF-8445-919758C21BD1}" presName="node" presStyleLbl="node1" presStyleIdx="2" presStyleCnt="4">
        <dgm:presLayoutVars>
          <dgm:bulletEnabled val="1"/>
        </dgm:presLayoutVars>
      </dgm:prSet>
      <dgm:spPr/>
    </dgm:pt>
    <dgm:pt modelId="{F40EBE8A-7ADC-4BCE-A90A-91FF1488A7CE}" type="pres">
      <dgm:prSet presAssocID="{5AF1C83F-4F91-4BDF-8445-919758C21BD1}" presName="spNode" presStyleCnt="0"/>
      <dgm:spPr/>
    </dgm:pt>
    <dgm:pt modelId="{0BC2572B-B4F2-4C89-8BEF-A8757409D4C5}" type="pres">
      <dgm:prSet presAssocID="{8FF61DB1-B76F-494A-A8B8-DDDF23E1511E}" presName="sibTrans" presStyleLbl="sibTrans1D1" presStyleIdx="2" presStyleCnt="4"/>
      <dgm:spPr/>
    </dgm:pt>
    <dgm:pt modelId="{1C4AE15F-23B0-4992-AF12-9BCD2FE3FD2E}" type="pres">
      <dgm:prSet presAssocID="{D07D57A9-7AD8-49B5-9D6E-C6683AF49413}" presName="node" presStyleLbl="node1" presStyleIdx="3" presStyleCnt="4">
        <dgm:presLayoutVars>
          <dgm:bulletEnabled val="1"/>
        </dgm:presLayoutVars>
      </dgm:prSet>
      <dgm:spPr/>
    </dgm:pt>
    <dgm:pt modelId="{10929ECC-2763-4664-A926-0173ACA88081}" type="pres">
      <dgm:prSet presAssocID="{D07D57A9-7AD8-49B5-9D6E-C6683AF49413}" presName="spNode" presStyleCnt="0"/>
      <dgm:spPr/>
    </dgm:pt>
    <dgm:pt modelId="{D1DD3E84-8354-485A-84CD-5D48A0F95637}" type="pres">
      <dgm:prSet presAssocID="{9D0F5DE2-C7D1-4D93-ACCD-8C7CA794DD35}" presName="sibTrans" presStyleLbl="sibTrans1D1" presStyleIdx="3" presStyleCnt="4"/>
      <dgm:spPr/>
    </dgm:pt>
  </dgm:ptLst>
  <dgm:cxnLst>
    <dgm:cxn modelId="{602A2046-6F6E-4C22-A358-CD3679585FEE}" type="presOf" srcId="{8FF61DB1-B76F-494A-A8B8-DDDF23E1511E}" destId="{0BC2572B-B4F2-4C89-8BEF-A8757409D4C5}" srcOrd="0" destOrd="0" presId="urn:microsoft.com/office/officeart/2005/8/layout/cycle6"/>
    <dgm:cxn modelId="{6CF0CD4A-205D-4668-A516-85D571BA8DD9}" srcId="{02691109-8459-4BAC-9E4B-196C9C6C7371}" destId="{D07D57A9-7AD8-49B5-9D6E-C6683AF49413}" srcOrd="3" destOrd="0" parTransId="{98F38013-003F-4F5D-90CC-CF1E2E3C1FB8}" sibTransId="{9D0F5DE2-C7D1-4D93-ACCD-8C7CA794DD35}"/>
    <dgm:cxn modelId="{2AAB1F51-8999-42CB-B619-71C504D8163B}" type="presOf" srcId="{629B88D2-B3C4-4C2A-9A63-B965011D91FD}" destId="{6C2433B1-B620-4724-9E7B-1E628CB6216F}" srcOrd="0" destOrd="0" presId="urn:microsoft.com/office/officeart/2005/8/layout/cycle6"/>
    <dgm:cxn modelId="{5B1D4A52-CF19-4F61-9506-EB26DC13B82B}" type="presOf" srcId="{D07D57A9-7AD8-49B5-9D6E-C6683AF49413}" destId="{1C4AE15F-23B0-4992-AF12-9BCD2FE3FD2E}" srcOrd="0" destOrd="0" presId="urn:microsoft.com/office/officeart/2005/8/layout/cycle6"/>
    <dgm:cxn modelId="{44893154-4A22-4A7E-96D3-4C77C46DA4A0}" type="presOf" srcId="{9D0F5DE2-C7D1-4D93-ACCD-8C7CA794DD35}" destId="{D1DD3E84-8354-485A-84CD-5D48A0F95637}" srcOrd="0" destOrd="0" presId="urn:microsoft.com/office/officeart/2005/8/layout/cycle6"/>
    <dgm:cxn modelId="{C941F5AC-D67D-46B4-9DAD-FD0D18F5E3F7}" type="presOf" srcId="{5AF1C83F-4F91-4BDF-8445-919758C21BD1}" destId="{E8AD2AD2-F710-4614-AE7E-A36C2FE95C0C}" srcOrd="0" destOrd="0" presId="urn:microsoft.com/office/officeart/2005/8/layout/cycle6"/>
    <dgm:cxn modelId="{9FE14FBF-F27A-43C2-A3C6-70471405E841}" type="presOf" srcId="{02691109-8459-4BAC-9E4B-196C9C6C7371}" destId="{69A0004B-D491-49CD-809B-5C82CECA3331}" srcOrd="0" destOrd="0" presId="urn:microsoft.com/office/officeart/2005/8/layout/cycle6"/>
    <dgm:cxn modelId="{F02591C7-C7DB-49F9-9698-FDF91C3D9622}" srcId="{02691109-8459-4BAC-9E4B-196C9C6C7371}" destId="{5AF1C83F-4F91-4BDF-8445-919758C21BD1}" srcOrd="2" destOrd="0" parTransId="{2FED78D7-5F6F-4B3C-A22A-661E35AE5F70}" sibTransId="{8FF61DB1-B76F-494A-A8B8-DDDF23E1511E}"/>
    <dgm:cxn modelId="{590B17C9-E8A7-4964-AE07-39A171739BA4}" type="presOf" srcId="{3E75D1DD-BCDA-446B-B799-1F346FEF9276}" destId="{F3A78E4C-F956-4AD7-B4A8-46D91F0426B7}" srcOrd="0" destOrd="0" presId="urn:microsoft.com/office/officeart/2005/8/layout/cycle6"/>
    <dgm:cxn modelId="{F18258D1-83D7-4391-9D96-75F18531EF13}" type="presOf" srcId="{79596835-47B2-4C55-B97D-841D6794B5B2}" destId="{47844D38-9F63-414E-921E-84D8B941B1DE}" srcOrd="0" destOrd="0" presId="urn:microsoft.com/office/officeart/2005/8/layout/cycle6"/>
    <dgm:cxn modelId="{BB8549DB-0553-48DC-9B11-0DB208262B8E}" type="presOf" srcId="{A61609B6-06C3-41B6-A3B2-0CD7312E1ECF}" destId="{23FF21B3-54A8-4F59-B792-24EC453C22D6}" srcOrd="0" destOrd="0" presId="urn:microsoft.com/office/officeart/2005/8/layout/cycle6"/>
    <dgm:cxn modelId="{DC34E7DC-6DD2-4FF0-B487-095AA4816F43}" srcId="{02691109-8459-4BAC-9E4B-196C9C6C7371}" destId="{A61609B6-06C3-41B6-A3B2-0CD7312E1ECF}" srcOrd="0" destOrd="0" parTransId="{BA1ABAFC-1F52-4957-BF61-59DEB4936763}" sibTransId="{629B88D2-B3C4-4C2A-9A63-B965011D91FD}"/>
    <dgm:cxn modelId="{CC247CFF-4A9F-4F67-8096-6D46D64E95C3}" srcId="{02691109-8459-4BAC-9E4B-196C9C6C7371}" destId="{3E75D1DD-BCDA-446B-B799-1F346FEF9276}" srcOrd="1" destOrd="0" parTransId="{86880016-30FF-4AB3-A9B3-6E440BBB48E5}" sibTransId="{79596835-47B2-4C55-B97D-841D6794B5B2}"/>
    <dgm:cxn modelId="{2020456A-444D-4BB1-A3FB-CA74EEE0C477}" type="presParOf" srcId="{69A0004B-D491-49CD-809B-5C82CECA3331}" destId="{23FF21B3-54A8-4F59-B792-24EC453C22D6}" srcOrd="0" destOrd="0" presId="urn:microsoft.com/office/officeart/2005/8/layout/cycle6"/>
    <dgm:cxn modelId="{BF85FD8E-10B4-46CC-ACBF-F73E1F7C3372}" type="presParOf" srcId="{69A0004B-D491-49CD-809B-5C82CECA3331}" destId="{EA83FDAE-3B16-49FD-B401-0BED938D59B0}" srcOrd="1" destOrd="0" presId="urn:microsoft.com/office/officeart/2005/8/layout/cycle6"/>
    <dgm:cxn modelId="{60AA5FF5-0A8E-4A0B-81EF-65100FBA4D2F}" type="presParOf" srcId="{69A0004B-D491-49CD-809B-5C82CECA3331}" destId="{6C2433B1-B620-4724-9E7B-1E628CB6216F}" srcOrd="2" destOrd="0" presId="urn:microsoft.com/office/officeart/2005/8/layout/cycle6"/>
    <dgm:cxn modelId="{74067B03-A19C-4720-8EF2-3759367A80E4}" type="presParOf" srcId="{69A0004B-D491-49CD-809B-5C82CECA3331}" destId="{F3A78E4C-F956-4AD7-B4A8-46D91F0426B7}" srcOrd="3" destOrd="0" presId="urn:microsoft.com/office/officeart/2005/8/layout/cycle6"/>
    <dgm:cxn modelId="{9947BE37-A4B1-4FC4-A98B-17DF12C2DDA2}" type="presParOf" srcId="{69A0004B-D491-49CD-809B-5C82CECA3331}" destId="{036004AD-0298-4190-B933-63A8AE5DC2B0}" srcOrd="4" destOrd="0" presId="urn:microsoft.com/office/officeart/2005/8/layout/cycle6"/>
    <dgm:cxn modelId="{8A2B0D22-0BF1-43A3-8C34-BE4914C4E500}" type="presParOf" srcId="{69A0004B-D491-49CD-809B-5C82CECA3331}" destId="{47844D38-9F63-414E-921E-84D8B941B1DE}" srcOrd="5" destOrd="0" presId="urn:microsoft.com/office/officeart/2005/8/layout/cycle6"/>
    <dgm:cxn modelId="{087D4075-E278-4696-B115-F9872DB063AC}" type="presParOf" srcId="{69A0004B-D491-49CD-809B-5C82CECA3331}" destId="{E8AD2AD2-F710-4614-AE7E-A36C2FE95C0C}" srcOrd="6" destOrd="0" presId="urn:microsoft.com/office/officeart/2005/8/layout/cycle6"/>
    <dgm:cxn modelId="{179815AC-4A53-4206-95FF-ED0F2CDF79C2}" type="presParOf" srcId="{69A0004B-D491-49CD-809B-5C82CECA3331}" destId="{F40EBE8A-7ADC-4BCE-A90A-91FF1488A7CE}" srcOrd="7" destOrd="0" presId="urn:microsoft.com/office/officeart/2005/8/layout/cycle6"/>
    <dgm:cxn modelId="{D4E7B087-4D02-49A7-8B82-5B2E9E7F84C0}" type="presParOf" srcId="{69A0004B-D491-49CD-809B-5C82CECA3331}" destId="{0BC2572B-B4F2-4C89-8BEF-A8757409D4C5}" srcOrd="8" destOrd="0" presId="urn:microsoft.com/office/officeart/2005/8/layout/cycle6"/>
    <dgm:cxn modelId="{BEE49F0E-035B-4683-BE11-6DD83219DE10}" type="presParOf" srcId="{69A0004B-D491-49CD-809B-5C82CECA3331}" destId="{1C4AE15F-23B0-4992-AF12-9BCD2FE3FD2E}" srcOrd="9" destOrd="0" presId="urn:microsoft.com/office/officeart/2005/8/layout/cycle6"/>
    <dgm:cxn modelId="{5E0E477D-EA01-41FC-9104-1DD289101504}" type="presParOf" srcId="{69A0004B-D491-49CD-809B-5C82CECA3331}" destId="{10929ECC-2763-4664-A926-0173ACA88081}" srcOrd="10" destOrd="0" presId="urn:microsoft.com/office/officeart/2005/8/layout/cycle6"/>
    <dgm:cxn modelId="{FB7C66E3-B812-43DA-9437-6D63D9D40E97}" type="presParOf" srcId="{69A0004B-D491-49CD-809B-5C82CECA3331}" destId="{D1DD3E84-8354-485A-84CD-5D48A0F95637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F21B3-54A8-4F59-B792-24EC453C22D6}">
      <dsp:nvSpPr>
        <dsp:cNvPr id="0" name=""/>
        <dsp:cNvSpPr/>
      </dsp:nvSpPr>
      <dsp:spPr>
        <a:xfrm>
          <a:off x="4304690" y="661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b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Fusion </a:t>
          </a:r>
          <a:r>
            <a:rPr lang="de-DE" sz="2100" b="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level</a:t>
          </a:r>
          <a:r>
            <a:rPr lang="de-DE" sz="2100" b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DE" sz="2100" b="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taxonomy</a:t>
          </a:r>
          <a:endParaRPr lang="de-DE" sz="2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361193" y="57164"/>
        <a:ext cx="1667720" cy="1044466"/>
      </dsp:txXfrm>
    </dsp:sp>
    <dsp:sp modelId="{6C2433B1-B620-4724-9E7B-1E628CB6216F}">
      <dsp:nvSpPr>
        <dsp:cNvPr id="0" name=""/>
        <dsp:cNvSpPr/>
      </dsp:nvSpPr>
      <dsp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2813926" y="226927"/>
              </a:moveTo>
              <a:arcTo wR="1910759" hR="1910759" stAng="17892482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A78E4C-F956-4AD7-B4A8-46D91F0426B7}">
      <dsp:nvSpPr>
        <dsp:cNvPr id="0" name=""/>
        <dsp:cNvSpPr/>
      </dsp:nvSpPr>
      <dsp:spPr>
        <a:xfrm>
          <a:off x="6215450" y="1911420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b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Fusion </a:t>
          </a:r>
          <a:r>
            <a:rPr lang="de-DE" sz="2100" b="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classes</a:t>
          </a:r>
          <a:r>
            <a:rPr lang="de-DE" sz="2100" b="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 </a:t>
          </a:r>
          <a:r>
            <a:rPr lang="de-DE" sz="2100" b="0" kern="1200" dirty="0" err="1">
              <a:solidFill>
                <a:srgbClr val="FFFFFF"/>
              </a:solidFill>
              <a:latin typeface="Arial"/>
              <a:ea typeface="+mn-ea"/>
              <a:cs typeface="+mn-cs"/>
            </a:rPr>
            <a:t>taxonomy</a:t>
          </a:r>
          <a:endParaRPr lang="de-DE" sz="2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6271953" y="1967923"/>
        <a:ext cx="1667720" cy="1044466"/>
      </dsp:txXfrm>
    </dsp:sp>
    <dsp:sp modelId="{47844D38-9F63-414E-921E-84D8B941B1DE}">
      <dsp:nvSpPr>
        <dsp:cNvPr id="0" name=""/>
        <dsp:cNvSpPr/>
      </dsp:nvSpPr>
      <dsp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3727322" y="2503297"/>
              </a:moveTo>
              <a:arcTo wR="1910759" hR="1910759" stAng="1083937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D2AD2-F710-4614-AE7E-A36C2FE95C0C}">
      <dsp:nvSpPr>
        <dsp:cNvPr id="0" name=""/>
        <dsp:cNvSpPr/>
      </dsp:nvSpPr>
      <dsp:spPr>
        <a:xfrm>
          <a:off x="4304690" y="3822180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b="0" kern="1200">
              <a:solidFill>
                <a:srgbClr val="FFFFFF"/>
              </a:solidFill>
              <a:latin typeface="Arial"/>
              <a:ea typeface="+mn-ea"/>
              <a:cs typeface="+mn-cs"/>
            </a:rPr>
            <a:t>Architectural taxonomy</a:t>
          </a:r>
          <a:endParaRPr lang="de-DE" sz="2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4361193" y="3878683"/>
        <a:ext cx="1667720" cy="1044466"/>
      </dsp:txXfrm>
    </dsp:sp>
    <dsp:sp modelId="{0BC2572B-B4F2-4C89-8BEF-A8757409D4C5}">
      <dsp:nvSpPr>
        <dsp:cNvPr id="0" name=""/>
        <dsp:cNvSpPr/>
      </dsp:nvSpPr>
      <dsp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1007592" y="3594591"/>
              </a:moveTo>
              <a:arcTo wR="1910759" hR="1910759" stAng="7092482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4AE15F-23B0-4992-AF12-9BCD2FE3FD2E}">
      <dsp:nvSpPr>
        <dsp:cNvPr id="0" name=""/>
        <dsp:cNvSpPr/>
      </dsp:nvSpPr>
      <dsp:spPr>
        <a:xfrm>
          <a:off x="2393931" y="1911420"/>
          <a:ext cx="1780726" cy="1157472"/>
        </a:xfrm>
        <a:prstGeom prst="roundRect">
          <a:avLst/>
        </a:prstGeom>
        <a:solidFill>
          <a:srgbClr val="00466B"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100" b="0" kern="1200">
              <a:solidFill>
                <a:srgbClr val="FFFFFF"/>
              </a:solidFill>
              <a:latin typeface="Arial"/>
              <a:ea typeface="+mn-ea"/>
              <a:cs typeface="+mn-cs"/>
            </a:rPr>
            <a:t>Data-related taxonomy</a:t>
          </a:r>
          <a:endParaRPr lang="de-DE" sz="2100" kern="1200" dirty="0">
            <a:solidFill>
              <a:srgbClr val="FFFFFF"/>
            </a:solidFill>
            <a:latin typeface="Arial"/>
            <a:ea typeface="+mn-ea"/>
            <a:cs typeface="+mn-cs"/>
          </a:endParaRPr>
        </a:p>
      </dsp:txBody>
      <dsp:txXfrm>
        <a:off x="2450434" y="1967923"/>
        <a:ext cx="1667720" cy="1044466"/>
      </dsp:txXfrm>
    </dsp:sp>
    <dsp:sp modelId="{D1DD3E84-8354-485A-84CD-5D48A0F95637}">
      <dsp:nvSpPr>
        <dsp:cNvPr id="0" name=""/>
        <dsp:cNvSpPr/>
      </dsp:nvSpPr>
      <dsp:spPr>
        <a:xfrm>
          <a:off x="3284294" y="579397"/>
          <a:ext cx="3821518" cy="3821518"/>
        </a:xfrm>
        <a:custGeom>
          <a:avLst/>
          <a:gdLst/>
          <a:ahLst/>
          <a:cxnLst/>
          <a:rect l="0" t="0" r="0" b="0"/>
          <a:pathLst>
            <a:path>
              <a:moveTo>
                <a:pt x="94196" y="1318221"/>
              </a:moveTo>
              <a:arcTo wR="1910759" hR="1910759" stAng="11883937" swAng="2623581"/>
            </a:path>
          </a:pathLst>
        </a:custGeom>
        <a:noFill/>
        <a:ln w="9525" cap="flat" cmpd="sng" algn="ctr">
          <a:solidFill>
            <a:srgbClr val="00466B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D6F028-2067-3740-AA48-A91E93570B1D}" type="datetimeFigureOut">
              <a:rPr lang="en-US" smtClean="0"/>
              <a:t>8/13/26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2D7EC-928D-0645-AAE8-498D7443D6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13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20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9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66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649F-A50D-592B-2998-2152C3250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7BDC7F-3147-44E6-5D3A-4A6171AEC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3C97A5-39F9-1BBF-BAEF-71DF21975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251DC-BA4A-68E8-CD68-F074F24A6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042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828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08585-F169-E61E-86B7-B51C43EEC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12E07-70C6-5553-474D-A2966ADE6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75E41-9E0C-6BE3-F410-5D4DDDC0E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158FC-A175-B01D-9C48-5F4AC966E9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94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58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1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57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39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910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517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538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638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994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44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603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744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15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099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452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603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17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012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78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526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334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bs-Latn-B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686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bs-Latn-B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229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090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073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631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0847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108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961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2176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733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1374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45428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7472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2317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075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896BC-00EB-E722-91E2-62D6412C5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70BF9F-9D4A-D8E6-C3BB-CAD039AC3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930930-E24D-44C0-FB33-80A0A74DA9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479E8-0FDE-24DB-EF39-E3AA46D664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7963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1322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2240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CAD20-1493-63FF-A8D4-27FDB01EE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0CF948-C54E-99B7-B00A-43A60EDD6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8D243-9C73-2E1D-6820-AF694BABE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58F3F-BA62-6788-0ECA-32B3829792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4765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9515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09721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080BE-56D1-CA52-D84F-4928F1D77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E02625-2397-4584-560D-642E899DC9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D5B0D-6CC0-E2BF-9E0F-94B7BEF89B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55391-A344-8F04-790D-A7FE2DEBE8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4988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12AF1-0633-BB92-FA03-6D6C5D425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315974-B177-36E2-CEE0-7E93723F65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3E753-BB7E-B2D5-9075-865A9D01D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62414-06E7-4809-F55E-FB39EB4C18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561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CAB9-AAD5-6701-FD6C-B3A3B2D54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4BBAB-8D53-48A9-8007-1F9544E68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AB6699-1227-B36B-5700-AF5FEEE62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B1A7C-C1C6-43C6-51B4-AFA0E02304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7601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59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330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5439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9846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816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6126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8853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11BED-897C-7D4D-58C1-1C47AB826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AD64D-B137-DC87-41EE-CB2752DD2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6D2015-F150-CB89-7FDE-6A99D61D6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0F31A-CB4C-1C95-CBE4-A6C5B0B36D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99782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5584C-F105-D9BF-2400-02E5F163C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570F33-780E-DA94-99FD-99A454B519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2F9AEB-5F3E-DAEC-68AC-41A900FDF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BC1BA-C649-1F1A-A548-31BA1F2496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66252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23E41-4BC3-87A2-E218-A2107AF8B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550E5-8A92-7464-3B90-C9A5F4631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0F123F-970C-2285-65FE-4AA62985A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51B5E-BE7C-F157-5986-E935D56C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6112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3243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72AF-35AB-4A45-BCB7-C3D99687A87E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01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72085A30-A590-EA48-A3B2-70611FA7F8C2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542090"/>
            <a:ext cx="2743200" cy="365125"/>
          </a:xfrm>
        </p:spPr>
        <p:txBody>
          <a:bodyPr/>
          <a:lstStyle/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80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4929" y="2420888"/>
            <a:ext cx="7393516" cy="864096"/>
          </a:xfrm>
          <a:prstGeom prst="rect">
            <a:avLst/>
          </a:prstGeom>
        </p:spPr>
        <p:txBody>
          <a:bodyPr anchor="t"/>
          <a:lstStyle>
            <a:lvl1pPr algn="l">
              <a:defRPr sz="2630" b="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/>
          </p:nvPr>
        </p:nvSpPr>
        <p:spPr>
          <a:xfrm>
            <a:off x="527381" y="3573017"/>
            <a:ext cx="5279563" cy="576263"/>
          </a:xfrm>
        </p:spPr>
        <p:txBody>
          <a:bodyPr lIns="0" tIns="0" rIns="0" bIns="0" rtlCol="0">
            <a:noAutofit/>
          </a:bodyPr>
          <a:lstStyle>
            <a:lvl1pPr marL="0" indent="0" algn="l" rtl="0" eaLnBrk="1" fontAlgn="base" hangingPunct="1">
              <a:spcBef>
                <a:spcPct val="0"/>
              </a:spcBef>
              <a:spcAft>
                <a:spcPct val="0"/>
              </a:spcAft>
              <a:buNone/>
              <a:defRPr lang="de-DE" sz="1905" b="0" baseline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>
              <a:buNone/>
              <a:defRPr sz="1633"/>
            </a:lvl2pPr>
            <a:lvl3pPr>
              <a:buNone/>
              <a:defRPr sz="1270"/>
            </a:lvl3pPr>
            <a:lvl4pPr>
              <a:buNone/>
              <a:defRPr sz="1270"/>
            </a:lvl4pPr>
            <a:lvl5pPr>
              <a:buNone/>
              <a:defRPr sz="1179"/>
            </a:lvl5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20783221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Aufzählung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7EB78-2313-F342-BAAB-CDFBEB85231A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cxnSp>
        <p:nvCxnSpPr>
          <p:cNvPr id="7" name="Gerade Verbindung 6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527051" y="981076"/>
            <a:ext cx="11040533" cy="54006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3866395616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Aufzählung ohne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8B63-DFDB-EF4F-BEEC-1EF82C4FDBFB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527051" y="981076"/>
            <a:ext cx="11040533" cy="5400675"/>
          </a:xfrm>
        </p:spPr>
        <p:txBody>
          <a:bodyPr/>
          <a:lstStyle>
            <a:lvl1pPr>
              <a:buFont typeface="Wingdings" pitchFamily="2" charset="2"/>
              <a:buChar char="§"/>
              <a:defRPr sz="2177" b="0"/>
            </a:lvl1pPr>
            <a:lvl2pPr>
              <a:buFont typeface="Arial" pitchFamily="34" charset="0"/>
              <a:buChar char="•"/>
              <a:defRPr sz="1905"/>
            </a:lvl2pPr>
            <a:lvl3pPr>
              <a:defRPr sz="1633"/>
            </a:lvl3pPr>
            <a:lvl4pPr>
              <a:defRPr sz="1633"/>
            </a:lvl4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cxnSp>
        <p:nvCxnSpPr>
          <p:cNvPr id="8" name="Gerade Verbindung 7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25740860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37E2C-C4DB-E24B-8101-44754CEBD274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cxnSp>
        <p:nvCxnSpPr>
          <p:cNvPr id="8" name="Gerade Verbindung 7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18539743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Titel und 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10884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D7C5EB71-76A7-CD4E-A625-3A549250F8A1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3"/>
          </p:nvPr>
        </p:nvSpPr>
        <p:spPr>
          <a:xfrm>
            <a:off x="527051" y="981076"/>
            <a:ext cx="11040533" cy="54006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cxnSp>
        <p:nvCxnSpPr>
          <p:cNvPr id="9" name="Gerade Verbindung 8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189576587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Bilder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l" defTabSz="108845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B350CDE6-8429-7848-AC7D-464456CA20B7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3"/>
          </p:nvPr>
        </p:nvSpPr>
        <p:spPr>
          <a:xfrm>
            <a:off x="3599724" y="980729"/>
            <a:ext cx="7968885" cy="54006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527052" y="981075"/>
            <a:ext cx="2880783" cy="2663949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/>
          </a:p>
        </p:txBody>
      </p:sp>
      <p:sp>
        <p:nvSpPr>
          <p:cNvPr id="12" name="Bildplatzhalter 9"/>
          <p:cNvSpPr>
            <a:spLocks noGrp="1"/>
          </p:cNvSpPr>
          <p:nvPr>
            <p:ph type="pic" sz="quarter" idx="15"/>
          </p:nvPr>
        </p:nvSpPr>
        <p:spPr>
          <a:xfrm>
            <a:off x="527382" y="3717032"/>
            <a:ext cx="2880783" cy="2664396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/>
          </a:p>
        </p:txBody>
      </p:sp>
      <p:cxnSp>
        <p:nvCxnSpPr>
          <p:cNvPr id="13" name="Gerade Verbindung 12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14578360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F_2 Texfe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quarter" idx="13" hasCustomPrompt="1"/>
          </p:nvPr>
        </p:nvSpPr>
        <p:spPr>
          <a:xfrm>
            <a:off x="6121401" y="980729"/>
            <a:ext cx="5447206" cy="5400599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8" name="Inhaltsplatzhalter 6"/>
          <p:cNvSpPr>
            <a:spLocks noGrp="1"/>
          </p:cNvSpPr>
          <p:nvPr>
            <p:ph sz="quarter" idx="14" hasCustomPrompt="1"/>
          </p:nvPr>
        </p:nvSpPr>
        <p:spPr>
          <a:xfrm>
            <a:off x="527382" y="980729"/>
            <a:ext cx="5459908" cy="5400599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57269F8-C48C-3C45-944B-53384253FE1A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cxnSp>
        <p:nvCxnSpPr>
          <p:cNvPr id="14" name="Gerade Verbindung 13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87483778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F_Folie nu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3575" y="163468"/>
            <a:ext cx="8687911" cy="457174"/>
          </a:xfrm>
          <a:prstGeom prst="rect">
            <a:avLst/>
          </a:prstGeom>
        </p:spPr>
        <p:txBody>
          <a:bodyPr lIns="0" tIns="0" bIns="0" anchor="ctr"/>
          <a:lstStyle>
            <a:lvl1pPr>
              <a:defRPr sz="1814" b="1"/>
            </a:lvl1pPr>
          </a:lstStyle>
          <a:p>
            <a:r>
              <a:rPr lang="de-DE"/>
              <a:t>Titelmasterformat durch Klicken bearbeiten</a:t>
            </a:r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D20EC-EA9E-4B4F-9B84-45B25CF433CD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cxnSp>
        <p:nvCxnSpPr>
          <p:cNvPr id="7" name="Gerade Verbindung 6"/>
          <p:cNvCxnSpPr/>
          <p:nvPr userDrawn="1"/>
        </p:nvCxnSpPr>
        <p:spPr bwMode="auto">
          <a:xfrm>
            <a:off x="527381" y="620643"/>
            <a:ext cx="8704105" cy="2782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platzhalt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43576" y="967303"/>
            <a:ext cx="11447986" cy="5400675"/>
          </a:xfrm>
          <a:prstGeom prst="rect">
            <a:avLst/>
          </a:prstGeom>
        </p:spPr>
        <p:txBody>
          <a:bodyPr lIns="0"/>
          <a:lstStyle>
            <a:lvl2pPr>
              <a:spcBef>
                <a:spcPts val="272"/>
              </a:spcBef>
              <a:spcAft>
                <a:spcPts val="272"/>
              </a:spcAft>
              <a:defRPr/>
            </a:lvl2pPr>
            <a:lvl3pPr marL="817842" indent="-253416">
              <a:spcBef>
                <a:spcPts val="272"/>
              </a:spcBef>
              <a:spcAft>
                <a:spcPts val="272"/>
              </a:spcAft>
              <a:defRPr/>
            </a:lvl3pPr>
            <a:lvl4pPr marL="1059739" indent="-241897">
              <a:spcBef>
                <a:spcPts val="272"/>
              </a:spcBef>
              <a:spcAft>
                <a:spcPts val="272"/>
              </a:spcAft>
              <a:buFont typeface="Symbol" panose="05050102010706020507" pitchFamily="18" charset="2"/>
              <a:buChar char="-"/>
              <a:defRPr>
                <a:latin typeface="+mn-lt"/>
              </a:defRPr>
            </a:lvl4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Erste Ebene</a:t>
            </a:r>
          </a:p>
          <a:p>
            <a:pPr lvl="2"/>
            <a:r>
              <a:rPr lang="de-DE" dirty="0"/>
              <a:t>Zweite Ebene</a:t>
            </a:r>
          </a:p>
          <a:p>
            <a:pPr lvl="3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15633334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4E740-B517-D549-B752-7E313150DD8B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1F273-EF2F-3941-BBF8-D365CB27D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6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7051" y="981076"/>
            <a:ext cx="11055349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0006" tIns="60003" rIns="120006" bIns="60003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1029" name="Titelplatzhalter 1"/>
          <p:cNvSpPr>
            <a:spLocks noGrp="1"/>
          </p:cNvSpPr>
          <p:nvPr>
            <p:ph type="title"/>
          </p:nvPr>
        </p:nvSpPr>
        <p:spPr bwMode="auto">
          <a:xfrm>
            <a:off x="527051" y="188641"/>
            <a:ext cx="7489163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116" tIns="94493" rIns="0" bIns="94493" numCol="1" anchor="ctr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2"/>
          </p:nvPr>
        </p:nvSpPr>
        <p:spPr>
          <a:xfrm>
            <a:off x="527381" y="6597352"/>
            <a:ext cx="2880320" cy="216024"/>
          </a:xfrm>
          <a:prstGeom prst="rect">
            <a:avLst/>
          </a:prstGeom>
        </p:spPr>
        <p:txBody>
          <a:bodyPr vert="horz" lIns="120006" tIns="60003" rIns="120006" bIns="60003" rtlCol="0" anchor="ctr"/>
          <a:lstStyle>
            <a:lvl1pPr algn="l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FAF24-F55D-0743-8A0A-BA743A7F0DE2}" type="datetime1">
              <a:rPr lang="en-US" smtClean="0"/>
              <a:t>8/13/26</a:t>
            </a:fld>
            <a:endParaRPr lang="de-AT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503712" y="6597352"/>
            <a:ext cx="5184576" cy="216024"/>
          </a:xfrm>
          <a:prstGeom prst="rect">
            <a:avLst/>
          </a:prstGeom>
        </p:spPr>
        <p:txBody>
          <a:bodyPr vert="horz" lIns="120006" tIns="60003" rIns="120006" bIns="60003" rtlCol="0" anchor="ctr" anchorCtr="1"/>
          <a:lstStyle>
            <a:lvl1pPr algn="ctr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AA 174A | CS 137A | EE 160A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10992544" y="6597352"/>
            <a:ext cx="589856" cy="216024"/>
          </a:xfrm>
          <a:prstGeom prst="rect">
            <a:avLst/>
          </a:prstGeom>
        </p:spPr>
        <p:txBody>
          <a:bodyPr vert="horz" lIns="120006" tIns="60003" rIns="120006" bIns="60003" rtlCol="0" anchor="ctr"/>
          <a:lstStyle>
            <a:lvl1pPr algn="r">
              <a:defRPr sz="11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BB332-F7ED-43B3-92BF-86D2CC42DE36}" type="slidenum">
              <a:rPr lang="de-AT" smtClean="0"/>
              <a:pPr/>
              <a:t>‹#›</a:t>
            </a:fld>
            <a:endParaRPr lang="de-AT" dirty="0"/>
          </a:p>
        </p:txBody>
      </p:sp>
      <p:pic>
        <p:nvPicPr>
          <p:cNvPr id="8" name="Picture 9" descr="Logo TU Graz">
            <a:extLst>
              <a:ext uri="{FF2B5EF4-FFF2-40B4-BE49-F238E27FC236}">
                <a16:creationId xmlns:a16="http://schemas.microsoft.com/office/drawing/2014/main" id="{C2A2C890-CEF6-4665-A1E2-FEBF3B84A7C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0" t="-1250" r="-500" b="-1250"/>
          <a:stretch>
            <a:fillRect/>
          </a:stretch>
        </p:blipFill>
        <p:spPr bwMode="auto">
          <a:xfrm>
            <a:off x="10660742" y="188641"/>
            <a:ext cx="1245155" cy="504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platzhalter 6">
            <a:extLst>
              <a:ext uri="{FF2B5EF4-FFF2-40B4-BE49-F238E27FC236}">
                <a16:creationId xmlns:a16="http://schemas.microsoft.com/office/drawing/2014/main" id="{77277B26-8315-4FAB-9247-24A6097CD89F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" y="-75820"/>
            <a:ext cx="456515" cy="214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05380BC2-52CC-477C-83AA-542FFE1BAA1D}"/>
              </a:ext>
            </a:extLst>
          </p:cNvPr>
          <p:cNvSpPr txBox="1">
            <a:spLocks/>
          </p:cNvSpPr>
          <p:nvPr userDrawn="1"/>
        </p:nvSpPr>
        <p:spPr>
          <a:xfrm>
            <a:off x="0" y="583142"/>
            <a:ext cx="456516" cy="331165"/>
          </a:xfrm>
          <a:prstGeom prst="rect">
            <a:avLst/>
          </a:prstGeom>
        </p:spPr>
        <p:txBody>
          <a:bodyPr vert="horz" wrap="square" lIns="82935" tIns="41468" rIns="82935" bIns="41468" numCol="1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60002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20005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800088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400117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3000146" algn="l" defTabSz="120005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3600176" algn="l" defTabSz="120005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4200205" algn="l" defTabSz="120005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4800234" algn="l" defTabSz="1200059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07FD6D1F-7D36-6A43-881B-42B534254D11}" type="slidenum">
              <a:rPr lang="de-DE" sz="1088" smtClean="0"/>
              <a:pPr>
                <a:defRPr/>
              </a:pPr>
              <a:t>‹#›</a:t>
            </a:fld>
            <a:endParaRPr lang="de-DE" sz="1088" dirty="0"/>
          </a:p>
        </p:txBody>
      </p:sp>
      <p:pic>
        <p:nvPicPr>
          <p:cNvPr id="11" name="Bild 1">
            <a:extLst>
              <a:ext uri="{FF2B5EF4-FFF2-40B4-BE49-F238E27FC236}">
                <a16:creationId xmlns:a16="http://schemas.microsoft.com/office/drawing/2014/main" id="{648A64E4-5C6B-4A4E-8F71-40178DE2EEC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899" y="6419335"/>
            <a:ext cx="428681" cy="35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75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p:transition>
    <p:wipe dir="r"/>
  </p:transition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358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>
          <a:solidFill>
            <a:srgbClr val="00466B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>
          <a:solidFill>
            <a:srgbClr val="00466B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>
          <a:solidFill>
            <a:srgbClr val="00466B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>
          <a:solidFill>
            <a:srgbClr val="00466B"/>
          </a:solidFill>
          <a:latin typeface="Arial" charset="0"/>
        </a:defRPr>
      </a:lvl5pPr>
      <a:lvl6pPr marL="544226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6pPr>
      <a:lvl7pPr marL="1088454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7pPr>
      <a:lvl8pPr marL="1632680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8pPr>
      <a:lvl9pPr marL="2176906" algn="l" rtl="0" eaLnBrk="1" fontAlgn="base" hangingPunct="1">
        <a:spcBef>
          <a:spcPct val="0"/>
        </a:spcBef>
        <a:spcAft>
          <a:spcPct val="0"/>
        </a:spcAft>
        <a:defRPr>
          <a:solidFill>
            <a:schemeClr val="bg1"/>
          </a:solidFill>
          <a:latin typeface="Trebuchet MS" pitchFamily="34" charset="0"/>
        </a:defRPr>
      </a:lvl9pPr>
    </p:titleStyle>
    <p:bodyStyle>
      <a:lvl1pPr marL="317465" indent="-317465" algn="l" rtl="0" eaLnBrk="1" fontAlgn="base" hangingPunct="1">
        <a:lnSpc>
          <a:spcPct val="100000"/>
        </a:lnSpc>
        <a:spcBef>
          <a:spcPts val="1429"/>
        </a:spcBef>
        <a:spcAft>
          <a:spcPts val="0"/>
        </a:spcAft>
        <a:buClrTx/>
        <a:buFont typeface="Wingdings" pitchFamily="2" charset="2"/>
        <a:buNone/>
        <a:defRPr sz="2358" b="1">
          <a:solidFill>
            <a:schemeClr val="tx1"/>
          </a:solidFill>
          <a:latin typeface="+mn-lt"/>
          <a:ea typeface="+mn-ea"/>
          <a:cs typeface="+mn-cs"/>
        </a:defRPr>
      </a:lvl1pPr>
      <a:lvl2pPr marL="532889" indent="-226761" algn="l" rtl="0" eaLnBrk="1" fontAlgn="base" hangingPunct="1">
        <a:lnSpc>
          <a:spcPct val="100000"/>
        </a:lnSpc>
        <a:spcBef>
          <a:spcPts val="714"/>
        </a:spcBef>
        <a:spcAft>
          <a:spcPct val="0"/>
        </a:spcAft>
        <a:buClrTx/>
        <a:buFont typeface="Wingdings" pitchFamily="2" charset="2"/>
        <a:buChar char="§"/>
        <a:defRPr sz="2177">
          <a:solidFill>
            <a:schemeClr val="tx1"/>
          </a:solidFill>
          <a:latin typeface="+mn-lt"/>
        </a:defRPr>
      </a:lvl2pPr>
      <a:lvl3pPr marL="848465" indent="-292900" algn="l" rtl="0" eaLnBrk="1" fontAlgn="base" hangingPunct="1">
        <a:lnSpc>
          <a:spcPct val="100000"/>
        </a:lnSpc>
        <a:spcBef>
          <a:spcPts val="714"/>
        </a:spcBef>
        <a:spcAft>
          <a:spcPct val="0"/>
        </a:spcAft>
        <a:buClrTx/>
        <a:buFont typeface="Arial" pitchFamily="34" charset="0"/>
        <a:buChar char="•"/>
        <a:defRPr sz="1905">
          <a:solidFill>
            <a:schemeClr val="tx1"/>
          </a:solidFill>
          <a:latin typeface="+mn-lt"/>
        </a:defRPr>
      </a:lvl3pPr>
      <a:lvl4pPr marL="963735" indent="-181409" algn="l" rtl="0" eaLnBrk="1" fontAlgn="base" hangingPunct="1">
        <a:lnSpc>
          <a:spcPct val="100000"/>
        </a:lnSpc>
        <a:spcBef>
          <a:spcPts val="476"/>
        </a:spcBef>
        <a:spcAft>
          <a:spcPct val="0"/>
        </a:spcAft>
        <a:buClrTx/>
        <a:buFont typeface="Arial" pitchFamily="34" charset="0"/>
        <a:buChar char="•"/>
        <a:defRPr sz="1633">
          <a:solidFill>
            <a:schemeClr val="tx1"/>
          </a:solidFill>
          <a:latin typeface="Arial Narrow" pitchFamily="34" charset="0"/>
        </a:defRPr>
      </a:lvl4pPr>
      <a:lvl5pPr marL="1179157" indent="-170071" algn="l" defTabSz="1179157" rtl="0" eaLnBrk="1" fontAlgn="base" hangingPunct="1">
        <a:lnSpc>
          <a:spcPct val="100000"/>
        </a:lnSpc>
        <a:spcBef>
          <a:spcPts val="476"/>
        </a:spcBef>
        <a:spcAft>
          <a:spcPct val="0"/>
        </a:spcAft>
        <a:buClrTx/>
        <a:buFont typeface="Arial" pitchFamily="34" charset="0"/>
        <a:buChar char="•"/>
        <a:defRPr sz="1542">
          <a:solidFill>
            <a:schemeClr val="tx1"/>
          </a:solidFill>
          <a:latin typeface="Arial Narrow" pitchFamily="34" charset="0"/>
        </a:defRPr>
      </a:lvl5pPr>
      <a:lvl6pPr marL="2993246" indent="-272114" algn="l" rtl="0" eaLnBrk="1" fontAlgn="base" hangingPunct="1">
        <a:spcBef>
          <a:spcPct val="20000"/>
        </a:spcBef>
        <a:spcAft>
          <a:spcPct val="0"/>
        </a:spcAft>
        <a:defRPr sz="1179">
          <a:solidFill>
            <a:srgbClr val="00466B"/>
          </a:solidFill>
          <a:latin typeface="Arial Narrow" pitchFamily="34" charset="0"/>
        </a:defRPr>
      </a:lvl6pPr>
      <a:lvl7pPr marL="3537472" indent="-272114" algn="l" rtl="0" eaLnBrk="1" fontAlgn="base" hangingPunct="1">
        <a:spcBef>
          <a:spcPct val="20000"/>
        </a:spcBef>
        <a:spcAft>
          <a:spcPct val="0"/>
        </a:spcAft>
        <a:defRPr sz="1179">
          <a:solidFill>
            <a:srgbClr val="00466B"/>
          </a:solidFill>
          <a:latin typeface="Arial Narrow" pitchFamily="34" charset="0"/>
        </a:defRPr>
      </a:lvl7pPr>
      <a:lvl8pPr marL="4081700" indent="-272114" algn="l" rtl="0" eaLnBrk="1" fontAlgn="base" hangingPunct="1">
        <a:spcBef>
          <a:spcPct val="20000"/>
        </a:spcBef>
        <a:spcAft>
          <a:spcPct val="0"/>
        </a:spcAft>
        <a:defRPr sz="1179">
          <a:solidFill>
            <a:srgbClr val="00466B"/>
          </a:solidFill>
          <a:latin typeface="Arial Narrow" pitchFamily="34" charset="0"/>
        </a:defRPr>
      </a:lvl8pPr>
      <a:lvl9pPr marL="4625926" indent="-272114" algn="l" rtl="0" eaLnBrk="1" fontAlgn="base" hangingPunct="1">
        <a:spcBef>
          <a:spcPct val="20000"/>
        </a:spcBef>
        <a:spcAft>
          <a:spcPct val="0"/>
        </a:spcAft>
        <a:defRPr sz="1179">
          <a:solidFill>
            <a:srgbClr val="00466B"/>
          </a:solidFill>
          <a:latin typeface="Arial Narrow" pitchFamily="34" charset="0"/>
        </a:defRPr>
      </a:lvl9pPr>
    </p:bodyStyle>
    <p:otherStyle>
      <a:defPPr>
        <a:defRPr lang="de-DE"/>
      </a:defPPr>
      <a:lvl1pPr marL="0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44226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088454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32680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176906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21132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265360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09586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353812" algn="l" defTabSz="1088454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27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tiff"/><Relationship Id="rId5" Type="http://schemas.openxmlformats.org/officeDocument/2006/relationships/image" Target="../media/image25.tiff"/><Relationship Id="rId4" Type="http://schemas.openxmlformats.org/officeDocument/2006/relationships/image" Target="../media/image24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tiff"/><Relationship Id="rId4" Type="http://schemas.openxmlformats.org/officeDocument/2006/relationships/image" Target="../media/image28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tiff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if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gi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13" Type="http://schemas.openxmlformats.org/officeDocument/2006/relationships/image" Target="../media/image25.tiff"/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12" Type="http://schemas.openxmlformats.org/officeDocument/2006/relationships/image" Target="../media/image9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tiff"/><Relationship Id="rId11" Type="http://schemas.openxmlformats.org/officeDocument/2006/relationships/image" Target="../media/image27.tiff"/><Relationship Id="rId5" Type="http://schemas.openxmlformats.org/officeDocument/2006/relationships/image" Target="../media/image32.tiff"/><Relationship Id="rId10" Type="http://schemas.openxmlformats.org/officeDocument/2006/relationships/image" Target="../media/image95.png"/><Relationship Id="rId4" Type="http://schemas.openxmlformats.org/officeDocument/2006/relationships/image" Target="../media/image31.tiff"/><Relationship Id="rId9" Type="http://schemas.openxmlformats.org/officeDocument/2006/relationships/image" Target="../media/image26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sv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svg"/><Relationship Id="rId11" Type="http://schemas.openxmlformats.org/officeDocument/2006/relationships/image" Target="../media/image83.png"/><Relationship Id="rId5" Type="http://schemas.openxmlformats.org/officeDocument/2006/relationships/image" Target="../media/image77.svg"/><Relationship Id="rId10" Type="http://schemas.openxmlformats.org/officeDocument/2006/relationships/image" Target="../media/image82.png"/><Relationship Id="rId4" Type="http://schemas.openxmlformats.org/officeDocument/2006/relationships/image" Target="../media/image76.svg"/><Relationship Id="rId9" Type="http://schemas.openxmlformats.org/officeDocument/2006/relationships/image" Target="../media/image8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1.png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gi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3390/wevj15110539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/>
              <a:t>Multi-sensor perception and sensor </a:t>
            </a:r>
            <a:r>
              <a:rPr lang="bs-Latn-BA" dirty="0" err="1"/>
              <a:t>fusion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Daniel Watzenig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942"/>
            <a:ext cx="12192000" cy="117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2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30204"/>
                <a:ext cx="10969978" cy="4770584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Aim</a:t>
                </a:r>
              </a:p>
              <a:p>
                <a:pPr lvl="1"/>
                <a:r>
                  <a:rPr lang="en-US" dirty="0"/>
                  <a:t>Introduce the topic of multi-sensor perception and sensor fusion</a:t>
                </a:r>
              </a:p>
              <a:p>
                <a:pPr lvl="1"/>
                <a:r>
                  <a:rPr lang="en-US" dirty="0"/>
                  <a:t>Learn about </a:t>
                </a:r>
                <a:r>
                  <a:rPr lang="bs-Latn-BA" dirty="0"/>
                  <a:t>Kalman </a:t>
                </a:r>
                <a:r>
                  <a:rPr lang="bs-Latn-BA" dirty="0" err="1"/>
                  <a:t>filtering</a:t>
                </a:r>
                <a:r>
                  <a:rPr lang="en-US" dirty="0"/>
                  <a:t> applied to sensor fusion</a:t>
                </a:r>
              </a:p>
              <a:p>
                <a:pPr lvl="1"/>
                <a:r>
                  <a:rPr lang="bs-Latn-BA" dirty="0"/>
                  <a:t>Devise a sensor fusion algorithm</a:t>
                </a:r>
                <a:r>
                  <a:rPr lang="en-US" dirty="0"/>
                  <a:t> for position estimation (low-level fusion)</a:t>
                </a:r>
              </a:p>
              <a:p>
                <a:pPr lvl="1"/>
                <a:r>
                  <a:rPr lang="en-US" dirty="0"/>
                  <a:t>Introduce the topic of multi-object tracking</a:t>
                </a:r>
              </a:p>
              <a:p>
                <a:pPr lvl="1"/>
                <a:r>
                  <a:rPr lang="en-US" dirty="0"/>
                  <a:t>Discuss emerging sensor fusion techniques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Readings</a:t>
                </a:r>
              </a:p>
              <a:p>
                <a:pPr lvl="1"/>
                <a:r>
                  <a:rPr lang="en-US" dirty="0"/>
                  <a:t>F. Gustafsson. Statistical Sensor Fusion. 2010.</a:t>
                </a:r>
              </a:p>
              <a:p>
                <a:pPr lvl="1"/>
                <a:r>
                  <a:rPr lang="de-DE" sz="2400" dirty="0"/>
                  <a:t>C. </a:t>
                </a:r>
                <a:r>
                  <a:rPr lang="de-DE" sz="2400" dirty="0" err="1"/>
                  <a:t>Lundquist</a:t>
                </a:r>
                <a:r>
                  <a:rPr lang="de-DE" sz="2400" dirty="0"/>
                  <a:t>, Z. </a:t>
                </a:r>
                <a:r>
                  <a:rPr lang="de-DE" sz="2400" dirty="0" err="1"/>
                  <a:t>Sjanic</a:t>
                </a:r>
                <a:r>
                  <a:rPr lang="de-DE" sz="2400" dirty="0"/>
                  <a:t>, F. Gustafsson. Statistical Sensor Fusion: </a:t>
                </a:r>
                <a:r>
                  <a:rPr lang="de-DE" sz="2400" dirty="0" err="1"/>
                  <a:t>Exercises</a:t>
                </a:r>
                <a:r>
                  <a:rPr lang="de-DE" dirty="0"/>
                  <a:t>.</a:t>
                </a:r>
                <a:r>
                  <a:rPr lang="de-DE" sz="2400" dirty="0"/>
                  <a:t> 2015.</a:t>
                </a:r>
                <a:endParaRPr lang="en-US" dirty="0"/>
              </a:p>
              <a:p>
                <a:pPr lvl="1"/>
                <a:r>
                  <a:rPr lang="en-US" dirty="0"/>
                  <a:t>D. Simon. Optimal State Estimation: Kalman,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dirty="0"/>
                  <a:t>, and Nonlinear Approaches. 2006.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1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30204"/>
                <a:ext cx="10969978" cy="4770584"/>
              </a:xfrm>
              <a:blipFill>
                <a:blip r:embed="rId3"/>
                <a:stretch>
                  <a:fillRect l="-1042" t="-2918" r="-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4B0C5-DA67-4E4E-BAE1-A581B1CD5812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01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Multi-sensor approach in robotics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/>
          </a:bodyPr>
          <a:lstStyle/>
          <a:p>
            <a:r>
              <a:rPr lang="en-US" b="1" dirty="0"/>
              <a:t>Self-awareness </a:t>
            </a:r>
            <a:r>
              <a:rPr lang="en-US" dirty="0"/>
              <a:t>(localization and positioning)</a:t>
            </a:r>
          </a:p>
          <a:p>
            <a:r>
              <a:rPr lang="en-US" b="1" dirty="0"/>
              <a:t>Situational awareness </a:t>
            </a:r>
            <a:r>
              <a:rPr lang="en-US" dirty="0"/>
              <a:t>(detection and tracking)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786B-DA34-9547-9932-834CF6D25E7D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501D2-2546-F444-9EB7-C6677924E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DD7A078-A909-4A97-B74B-E1687B286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651" y="2855767"/>
            <a:ext cx="8404698" cy="281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881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Single-sensor vs multi-sensor perception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Drawbacks of </a:t>
            </a:r>
            <a:r>
              <a:rPr lang="en-US" b="1" dirty="0"/>
              <a:t>single-sensor</a:t>
            </a:r>
            <a:r>
              <a:rPr lang="en-US" dirty="0"/>
              <a:t> perception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Limited range and field of view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Performance is susceptible to common environmental conditions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Range determination is not as accurate as required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Detection of artefacts, so-called false positives</a:t>
            </a:r>
          </a:p>
          <a:p>
            <a:pPr>
              <a:lnSpc>
                <a:spcPct val="100000"/>
              </a:lnSpc>
            </a:pPr>
            <a:r>
              <a:rPr lang="en-US" b="1" dirty="0"/>
              <a:t>Multi-sensor perception </a:t>
            </a:r>
            <a:r>
              <a:rPr lang="en-US" dirty="0"/>
              <a:t>might compensate these, and provide: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Increased </a:t>
            </a:r>
            <a:r>
              <a:rPr lang="en-US" dirty="0">
                <a:solidFill>
                  <a:srgbClr val="C00000"/>
                </a:solidFill>
              </a:rPr>
              <a:t>classification accuracy </a:t>
            </a:r>
            <a:r>
              <a:rPr lang="en-US" dirty="0"/>
              <a:t>of objects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Improved </a:t>
            </a:r>
            <a:r>
              <a:rPr lang="en-US" dirty="0">
                <a:solidFill>
                  <a:srgbClr val="C00000"/>
                </a:solidFill>
              </a:rPr>
              <a:t>state estimation accuracy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olidFill>
                  <a:srgbClr val="C00000"/>
                </a:solidFill>
              </a:rPr>
              <a:t>Improved robustness </a:t>
            </a:r>
            <a:r>
              <a:rPr lang="en-US" dirty="0"/>
              <a:t>for instance in adverse weather conditions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Increased </a:t>
            </a:r>
            <a:r>
              <a:rPr lang="en-US" dirty="0">
                <a:solidFill>
                  <a:srgbClr val="C00000"/>
                </a:solidFill>
              </a:rPr>
              <a:t>availability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Enlarged </a:t>
            </a:r>
            <a:r>
              <a:rPr lang="en-US" dirty="0">
                <a:solidFill>
                  <a:srgbClr val="C00000"/>
                </a:solidFill>
              </a:rPr>
              <a:t>field of view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28C5F-2654-B844-9F7B-9AAFE1DEDCC4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63633-8DDF-2146-A1BB-7E8A92F2C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34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stationary sensors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77BD7-CADE-FA44-8876-F190710E8099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9" name="Grafik 7">
            <a:extLst>
              <a:ext uri="{FF2B5EF4-FFF2-40B4-BE49-F238E27FC236}">
                <a16:creationId xmlns:a16="http://schemas.microsoft.com/office/drawing/2014/main" id="{C7CB00AC-6A4D-4CFB-9056-2F7B2EFE2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623386"/>
            <a:ext cx="7921422" cy="459800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997D9-3905-B348-B5B7-B07B24BD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38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7EC40-3816-D51D-4C35-D4CC0B244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56C2-522A-6956-4248-C0ADCD924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fusion taxonomies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023AC5-ED20-D83E-4F2A-2C74B5F7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06212-A06F-3D40-9ED2-0623FE61B96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A5ECFA6-88E2-C744-8929-1F4249AF7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1156F-52AC-5787-828E-CBA6C8ED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2DED8D3-47C8-66B6-9705-E30DD9172345}"/>
              </a:ext>
            </a:extLst>
          </p:cNvPr>
          <p:cNvGraphicFramePr/>
          <p:nvPr/>
        </p:nvGraphicFramePr>
        <p:xfrm>
          <a:off x="1077932" y="1398874"/>
          <a:ext cx="10390108" cy="4980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47636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Fusion level taxonomy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5875116" cy="4770584"/>
          </a:xfrm>
        </p:spPr>
        <p:txBody>
          <a:bodyPr>
            <a:normAutofit/>
          </a:bodyPr>
          <a:lstStyle/>
          <a:p>
            <a:r>
              <a:rPr lang="en-US" dirty="0"/>
              <a:t>Fusion is typically divided into three levels of abstraction:</a:t>
            </a:r>
          </a:p>
          <a:p>
            <a:pPr lvl="1"/>
            <a:r>
              <a:rPr lang="en-US" dirty="0"/>
              <a:t>Low-level fusion</a:t>
            </a:r>
          </a:p>
          <a:p>
            <a:pPr lvl="1"/>
            <a:r>
              <a:rPr lang="en-US" dirty="0"/>
              <a:t>Intermediate-level fusion</a:t>
            </a:r>
          </a:p>
          <a:p>
            <a:pPr lvl="1"/>
            <a:r>
              <a:rPr lang="en-US" dirty="0"/>
              <a:t>High-level fusion</a:t>
            </a:r>
          </a:p>
          <a:p>
            <a:r>
              <a:rPr lang="en-US" dirty="0"/>
              <a:t>They respectively fuse:</a:t>
            </a:r>
          </a:p>
          <a:p>
            <a:pPr lvl="1"/>
            <a:r>
              <a:rPr lang="en-US" dirty="0"/>
              <a:t>Signals (early)</a:t>
            </a:r>
          </a:p>
          <a:p>
            <a:pPr lvl="1"/>
            <a:r>
              <a:rPr lang="en-US" dirty="0"/>
              <a:t>Features and characteristics (deep)</a:t>
            </a:r>
          </a:p>
          <a:p>
            <a:pPr lvl="1"/>
            <a:r>
              <a:rPr lang="en-US" dirty="0"/>
              <a:t>Decisions (late)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B884B-A329-1F45-ABC2-6AE8B22CEAC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BCF8A-78D5-A248-8399-D23A1D4F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7</a:t>
            </a:fld>
            <a:endParaRPr lang="en-US"/>
          </a:p>
        </p:txBody>
      </p:sp>
      <p:pic>
        <p:nvPicPr>
          <p:cNvPr id="8" name="Grafik 9">
            <a:extLst>
              <a:ext uri="{FF2B5EF4-FFF2-40B4-BE49-F238E27FC236}">
                <a16:creationId xmlns:a16="http://schemas.microsoft.com/office/drawing/2014/main" id="{B0DAF983-3A43-44B5-BBA8-A642A8F6E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113" y="982668"/>
            <a:ext cx="4884948" cy="4575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7753C2-299F-426F-85D3-EDC00758ABB1}"/>
              </a:ext>
            </a:extLst>
          </p:cNvPr>
          <p:cNvSpPr txBox="1"/>
          <p:nvPr/>
        </p:nvSpPr>
        <p:spPr>
          <a:xfrm>
            <a:off x="7483438" y="1019473"/>
            <a:ext cx="53273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Truck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0.5</a:t>
            </a:r>
            <a:endParaRPr kumimoji="0" lang="de-DE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9B200E-D3B9-4249-A3FE-77FED6304C61}"/>
              </a:ext>
            </a:extLst>
          </p:cNvPr>
          <p:cNvSpPr txBox="1"/>
          <p:nvPr/>
        </p:nvSpPr>
        <p:spPr>
          <a:xfrm>
            <a:off x="8798644" y="1019473"/>
            <a:ext cx="53273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Truck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0.9</a:t>
            </a:r>
            <a:endParaRPr kumimoji="0" lang="de-DE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8A4AFF-4A45-44A8-92A1-0B0F6F815200}"/>
              </a:ext>
            </a:extLst>
          </p:cNvPr>
          <p:cNvSpPr txBox="1"/>
          <p:nvPr/>
        </p:nvSpPr>
        <p:spPr>
          <a:xfrm>
            <a:off x="10700330" y="1017399"/>
            <a:ext cx="53273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Truck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0.9</a:t>
            </a:r>
            <a:endParaRPr kumimoji="0" lang="de-DE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75F4A4-06C9-4C31-975C-2EE656017C6D}"/>
              </a:ext>
            </a:extLst>
          </p:cNvPr>
          <p:cNvSpPr txBox="1"/>
          <p:nvPr/>
        </p:nvSpPr>
        <p:spPr>
          <a:xfrm>
            <a:off x="10231204" y="1017399"/>
            <a:ext cx="53273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Car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0.9</a:t>
            </a:r>
            <a:endParaRPr kumimoji="0" lang="de-DE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4A572F-531A-4CB7-B854-5F523FF27A62}"/>
              </a:ext>
            </a:extLst>
          </p:cNvPr>
          <p:cNvSpPr txBox="1"/>
          <p:nvPr/>
        </p:nvSpPr>
        <p:spPr>
          <a:xfrm>
            <a:off x="6965966" y="1016334"/>
            <a:ext cx="53273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Car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0.9</a:t>
            </a:r>
            <a:endParaRPr kumimoji="0" lang="de-DE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AD84E9-E8E7-4DC2-8C55-5DC539475F3F}"/>
              </a:ext>
            </a:extLst>
          </p:cNvPr>
          <p:cNvSpPr txBox="1"/>
          <p:nvPr/>
        </p:nvSpPr>
        <p:spPr>
          <a:xfrm>
            <a:off x="8315305" y="1014998"/>
            <a:ext cx="532738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Car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  <a:t>0.2</a:t>
            </a:r>
            <a:endParaRPr kumimoji="0" lang="de-DE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6" name="Rechteck 13">
            <a:extLst>
              <a:ext uri="{FF2B5EF4-FFF2-40B4-BE49-F238E27FC236}">
                <a16:creationId xmlns:a16="http://schemas.microsoft.com/office/drawing/2014/main" id="{2753720C-7B37-4D08-901A-789F2E473E01}"/>
              </a:ext>
            </a:extLst>
          </p:cNvPr>
          <p:cNvSpPr/>
          <p:nvPr/>
        </p:nvSpPr>
        <p:spPr>
          <a:xfrm>
            <a:off x="7478708" y="5799527"/>
            <a:ext cx="40786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i="1" dirty="0"/>
              <a:t>Schematic depiction of fusion levels </a:t>
            </a:r>
            <a:r>
              <a:rPr lang="de-DE" sz="1000" i="1" dirty="0"/>
              <a:t>(</a:t>
            </a:r>
            <a:r>
              <a:rPr lang="de-DE" sz="1000" i="1" dirty="0" err="1"/>
              <a:t>Stüker</a:t>
            </a:r>
            <a:r>
              <a:rPr lang="de-DE" sz="1000" i="1" dirty="0"/>
              <a:t>, Heterogene Sensordatenfusion</a:t>
            </a:r>
          </a:p>
          <a:p>
            <a:pPr algn="ctr"/>
            <a:r>
              <a:rPr lang="de-DE" sz="1000" i="1" dirty="0"/>
              <a:t>zur robusten Objektverfolgung im automobilen Straßenverkehr, 2016)</a:t>
            </a:r>
          </a:p>
        </p:txBody>
      </p:sp>
    </p:spTree>
    <p:extLst>
      <p:ext uri="{BB962C8B-B14F-4D97-AF65-F5344CB8AC3E}">
        <p14:creationId xmlns:p14="http://schemas.microsoft.com/office/powerpoint/2010/main" val="2751533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6A3FC-1074-E0B3-A0B9-7498E373D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1968E-EC41-DF49-7C0A-EDB227DD3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5D5613C-4491-B5ED-4702-98FCC698E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4532B-E9D6-6144-9C5E-B0FC89F1AF9D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CB83118-635D-3956-FA10-873B2290F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0FDD1-0C6A-7E03-0EFF-F46D3B6F9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8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EFCDBA-1B77-0EC8-AB57-BFAFFC93E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97" y="2079269"/>
            <a:ext cx="11787652" cy="34184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05F38E-B9E1-CF84-F6F4-1FA89CFC0CA4}"/>
              </a:ext>
            </a:extLst>
          </p:cNvPr>
          <p:cNvSpPr txBox="1"/>
          <p:nvPr/>
        </p:nvSpPr>
        <p:spPr>
          <a:xfrm>
            <a:off x="1084642" y="6201432"/>
            <a:ext cx="102691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[Source: K. Huang et al., Multi-modal Sensor Fusion for Auto Driving Perception: A Survey, CVPR, 2024, https://</a:t>
            </a:r>
            <a:r>
              <a:rPr lang="en-US" sz="14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arxiv.org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/abs/2202.02703]</a:t>
            </a:r>
          </a:p>
          <a:p>
            <a:endParaRPr lang="en-US" sz="1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688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Fusion class taxonomy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1" y="1530203"/>
            <a:ext cx="6141334" cy="5327797"/>
          </a:xfrm>
        </p:spPr>
        <p:txBody>
          <a:bodyPr>
            <a:normAutofit/>
          </a:bodyPr>
          <a:lstStyle/>
          <a:p>
            <a:r>
              <a:rPr lang="en-US" dirty="0"/>
              <a:t>Competitive fusion </a:t>
            </a:r>
          </a:p>
          <a:p>
            <a:pPr lvl="1"/>
            <a:r>
              <a:rPr lang="en-US" dirty="0"/>
              <a:t>is used when redundant sensors measure the same quantity, in order to reduce the overall uncertainty</a:t>
            </a:r>
          </a:p>
          <a:p>
            <a:r>
              <a:rPr lang="en-US" dirty="0"/>
              <a:t>Complementary fusion </a:t>
            </a:r>
          </a:p>
          <a:p>
            <a:pPr lvl="1"/>
            <a:r>
              <a:rPr lang="en-US" dirty="0"/>
              <a:t>is used when sensors provide a complementary information about the environment, for instance distance sensors with different ranges</a:t>
            </a:r>
          </a:p>
          <a:p>
            <a:r>
              <a:rPr lang="en-US" dirty="0"/>
              <a:t>Cooperative fusion </a:t>
            </a:r>
          </a:p>
          <a:p>
            <a:pPr lvl="1"/>
            <a:r>
              <a:rPr lang="en-US" dirty="0"/>
              <a:t>is used when the required information can not be inferred from a single sensor (e.g. GPS localization and stereo vision)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3765-1045-434B-B9D3-F4452908997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6" name="Grafik 9">
            <a:extLst>
              <a:ext uri="{FF2B5EF4-FFF2-40B4-BE49-F238E27FC236}">
                <a16:creationId xmlns:a16="http://schemas.microsoft.com/office/drawing/2014/main" id="{60927D55-F267-4798-9CA3-41DA26806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678" y="1472998"/>
            <a:ext cx="4709621" cy="421185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F93C7-E1E2-334A-921F-AE6668DD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72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Architectural taxonomy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1222620" cy="4770584"/>
          </a:xfrm>
        </p:spPr>
        <p:txBody>
          <a:bodyPr>
            <a:normAutofit/>
          </a:bodyPr>
          <a:lstStyle/>
          <a:p>
            <a:pPr marL="214306" indent="-21430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centralized</a:t>
            </a:r>
            <a:r>
              <a:rPr lang="en-US" sz="2400" dirty="0"/>
              <a:t> architecture is theoretically optimal, but scales badly with respect to communication and processing</a:t>
            </a:r>
          </a:p>
          <a:p>
            <a:pPr marL="214306" indent="-21430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decentralized</a:t>
            </a:r>
            <a:r>
              <a:rPr lang="en-US" sz="2400" dirty="0"/>
              <a:t> architecture is a collection of autonomous centralized systems, and has the same scaling issues</a:t>
            </a:r>
          </a:p>
          <a:p>
            <a:pPr marL="214306" indent="-214306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dirty="0"/>
              <a:t>distributed</a:t>
            </a:r>
            <a:r>
              <a:rPr lang="en-US" sz="2400" dirty="0"/>
              <a:t> architecture scales better, but can lead to information loss because each sensor processes its information locally</a:t>
            </a:r>
            <a:endParaRPr lang="de-DE" sz="2400" dirty="0"/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2A36D-4147-6543-B1FB-52E0719CCC0C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B320B-4ED8-9C49-85C3-491A3B36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 descr="A diagram of a radar system&#10;&#10;AI-generated content may be incorrect.">
            <a:extLst>
              <a:ext uri="{FF2B5EF4-FFF2-40B4-BE49-F238E27FC236}">
                <a16:creationId xmlns:a16="http://schemas.microsoft.com/office/drawing/2014/main" id="{2C157996-B254-8B73-4592-9361B4F95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857" y="4148008"/>
            <a:ext cx="7295252" cy="1823813"/>
          </a:xfrm>
          <a:prstGeom prst="rect">
            <a:avLst/>
          </a:prstGeom>
        </p:spPr>
      </p:pic>
      <p:pic>
        <p:nvPicPr>
          <p:cNvPr id="6" name="Inhaltsplatzhalter 6">
            <a:extLst>
              <a:ext uri="{FF2B5EF4-FFF2-40B4-BE49-F238E27FC236}">
                <a16:creationId xmlns:a16="http://schemas.microsoft.com/office/drawing/2014/main" id="{3273A8B1-0952-489C-A4B9-4FB34F8DF9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732836"/>
            <a:ext cx="8641785" cy="27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2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Data-related taxonomy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/>
          </a:bodyPr>
          <a:lstStyle/>
          <a:p>
            <a:r>
              <a:rPr lang="en-US" dirty="0"/>
              <a:t>Inherent imperfection of the sensory data</a:t>
            </a:r>
          </a:p>
          <a:p>
            <a:r>
              <a:rPr lang="en-US" dirty="0"/>
              <a:t>The data-related taxonomy provides us with a checklist of underlying data issues and how to deal with them</a:t>
            </a:r>
            <a:endParaRPr lang="de-DE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2FEB-9E0E-F745-8A3F-D97994E2BE67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6" name="Inhaltsplatzhalter 9">
            <a:extLst>
              <a:ext uri="{FF2B5EF4-FFF2-40B4-BE49-F238E27FC236}">
                <a16:creationId xmlns:a16="http://schemas.microsoft.com/office/drawing/2014/main" id="{E4C6B4C4-3F79-4460-A583-9861CD8C63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17"/>
          <a:stretch/>
        </p:blipFill>
        <p:spPr>
          <a:xfrm>
            <a:off x="2517196" y="3287608"/>
            <a:ext cx="6980552" cy="32982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E605A9-96CE-1540-AB52-E4A476BBA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06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Data-related taxonomy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1170534" cy="4770584"/>
          </a:xfrm>
        </p:spPr>
        <p:txBody>
          <a:bodyPr>
            <a:normAutofit lnSpcReduction="10000"/>
          </a:bodyPr>
          <a:lstStyle/>
          <a:p>
            <a:r>
              <a:rPr lang="en-US" kern="0" dirty="0"/>
              <a:t>Sensory data makes a statement about the environment</a:t>
            </a:r>
          </a:p>
          <a:p>
            <a:pPr lvl="1"/>
            <a:r>
              <a:rPr lang="en-US" sz="2800" kern="0" dirty="0"/>
              <a:t>"The distance to the nearest car is 35.12 m”</a:t>
            </a:r>
          </a:p>
          <a:p>
            <a:pPr marL="311010" indent="-31101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Due to the inherent data imprecision, we have to deal with: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kern="0" dirty="0"/>
              <a:t>Uncertainty:</a:t>
            </a:r>
            <a:r>
              <a:rPr lang="en-US" sz="2800" kern="0" dirty="0"/>
              <a:t> The distance to the nearest car is more than 20 m </a:t>
            </a:r>
            <a:r>
              <a:rPr lang="de-DE" sz="2800" kern="0" dirty="0" err="1"/>
              <a:t>with</a:t>
            </a:r>
            <a:r>
              <a:rPr lang="de-DE" sz="2800" kern="0" dirty="0"/>
              <a:t> 80% </a:t>
            </a:r>
            <a:r>
              <a:rPr lang="de-DE" sz="2800" kern="0" dirty="0" err="1"/>
              <a:t>probability</a:t>
            </a:r>
            <a:endParaRPr lang="de-DE" sz="2800" kern="0" dirty="0"/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kern="0" dirty="0"/>
              <a:t>Vagueness:</a:t>
            </a:r>
            <a:r>
              <a:rPr lang="en-US" sz="2800" i="1" kern="0" dirty="0"/>
              <a:t> </a:t>
            </a:r>
            <a:r>
              <a:rPr lang="en-US" sz="2800" kern="0" dirty="0"/>
              <a:t>The distance to the nearest car is more than 20 m with 80% probability, and we are 90% confident in this statement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kern="0" dirty="0"/>
              <a:t>Ambiguity</a:t>
            </a:r>
          </a:p>
          <a:p>
            <a:pPr lvl="1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800" b="1" kern="0" dirty="0"/>
              <a:t>Incompleteness</a:t>
            </a:r>
          </a:p>
          <a:p>
            <a:pPr marL="311010" indent="-311010">
              <a:buFont typeface="Arial" panose="020B0604020202020204" pitchFamily="34" charset="0"/>
              <a:buChar char="•"/>
            </a:pPr>
            <a:r>
              <a:rPr lang="en-US" kern="0" dirty="0"/>
              <a:t>The underlying data can contain multiple imperfections at once</a:t>
            </a:r>
          </a:p>
          <a:p>
            <a:endParaRPr lang="en-US" sz="36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3E558-870C-D843-AFA1-3E84B6476B9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AF449-72B2-4742-8AA2-C96AFBF0F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39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statistics in multi-sensor data fusion 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838200" y="1530204"/>
            <a:ext cx="11066362" cy="4770584"/>
          </a:xfrm>
        </p:spPr>
        <p:txBody>
          <a:bodyPr>
            <a:normAutofit/>
          </a:bodyPr>
          <a:lstStyle/>
          <a:p>
            <a:r>
              <a:rPr lang="en-US" b="1" dirty="0"/>
              <a:t>Basic premise</a:t>
            </a:r>
            <a:r>
              <a:rPr lang="en-US" dirty="0"/>
              <a:t>: all unknowns are treated as random variables and the knowledge of these quantities is summarized via a probability distribution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This includes the observed data, any missing data, noise, unknown parameters, and models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Bayesian statistics provides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 framework for </a:t>
            </a:r>
            <a:r>
              <a:rPr lang="en-US" dirty="0">
                <a:solidFill>
                  <a:srgbClr val="C00000"/>
                </a:solidFill>
              </a:rPr>
              <a:t>quantifying objective and subjective uncertainties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principled methods for </a:t>
            </a:r>
            <a:r>
              <a:rPr lang="en-US" dirty="0">
                <a:solidFill>
                  <a:srgbClr val="C00000"/>
                </a:solidFill>
              </a:rPr>
              <a:t>model estimation and comparison </a:t>
            </a:r>
            <a:r>
              <a:rPr lang="en-US" dirty="0"/>
              <a:t>and the </a:t>
            </a:r>
            <a:r>
              <a:rPr lang="en-US" dirty="0">
                <a:solidFill>
                  <a:srgbClr val="C00000"/>
                </a:solidFill>
              </a:rPr>
              <a:t>classification of new observations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C00000"/>
                </a:solidFill>
              </a:rPr>
              <a:t>natural way to combine different sensor observations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principle methods for dealing </a:t>
            </a:r>
            <a:r>
              <a:rPr lang="en-US" dirty="0">
                <a:solidFill>
                  <a:srgbClr val="C00000"/>
                </a:solidFill>
              </a:rPr>
              <a:t>with missing information</a:t>
            </a:r>
          </a:p>
          <a:p>
            <a:endParaRPr lang="en-US" sz="3600" dirty="0"/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AD64-BEA4-FA46-AABF-EB9596DB3ED4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ED362-5D64-CA49-B83D-8EB6A978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8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Problem</a:t>
            </a:r>
            <a:r>
              <a:rPr lang="en-US" dirty="0"/>
              <a:t>: determine </a:t>
            </a:r>
            <a:r>
              <a:rPr lang="bs-Latn-BA" dirty="0"/>
              <a:t>the distance to </a:t>
            </a:r>
            <a:r>
              <a:rPr lang="bs-Latn-BA" i="1" dirty="0"/>
              <a:t>n</a:t>
            </a:r>
            <a:r>
              <a:rPr lang="bs-Latn-BA" dirty="0"/>
              <a:t> objects using measurements from two sensors 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199" y="2763753"/>
            <a:ext cx="10515599" cy="2481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Assumptions: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Both sensors have the same field of view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First sensor has a higher precision than the second sensor</a:t>
            </a:r>
          </a:p>
          <a:p>
            <a:pPr lvl="1"/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Consider the simplest case (</a:t>
            </a:r>
            <a:r>
              <a:rPr lang="en-US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n</a:t>
            </a: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=1)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DCA48-E0D8-3C44-8060-7DBE4806A225}" type="datetime1">
              <a:rPr lang="en-US" smtClean="0"/>
              <a:t>8/13/26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10214" y="5360795"/>
            <a:ext cx="7162801" cy="4057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How to fuse these measurements properly?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659B4-D997-DF4F-9CC1-298B902B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95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dirty="0"/>
              <a:t>Sensors provide redundant measurements of the same physical quantity (distance)</a:t>
            </a:r>
          </a:p>
          <a:p>
            <a:r>
              <a:rPr lang="bs-Latn-BA" dirty="0"/>
              <a:t>To incorporate the precision information → measurements are assumed to be </a:t>
            </a:r>
            <a:r>
              <a:rPr lang="bs-Latn-BA" dirty="0">
                <a:solidFill>
                  <a:srgbClr val="C00000"/>
                </a:solidFill>
              </a:rPr>
              <a:t>normally distributed random variables</a:t>
            </a:r>
          </a:p>
          <a:p>
            <a:r>
              <a:rPr lang="bs-Latn-BA" dirty="0" err="1"/>
              <a:t>Specifically</a:t>
            </a:r>
            <a:r>
              <a:rPr lang="bs-Latn-BA" dirty="0"/>
              <a:t>, </a:t>
            </a:r>
            <a:r>
              <a:rPr lang="en-US" dirty="0"/>
              <a:t>the </a:t>
            </a:r>
            <a:r>
              <a:rPr lang="bs-Latn-BA" dirty="0"/>
              <a:t>univariate Gaussian distributions are: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83996-0419-8B43-BB1C-BE9F8EF62CC9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68" y="4398309"/>
            <a:ext cx="6993300" cy="739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68" y="5503391"/>
            <a:ext cx="6993300" cy="73995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B490A-CABD-EA4A-8DF8-43E7A7117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21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Assumption from before:</a:t>
                </a:r>
              </a:p>
              <a:p>
                <a:pPr lvl="1"/>
                <a:r>
                  <a:rPr lang="en-US" dirty="0"/>
                  <a:t>First sensor has a higher precision than the second sensor</a:t>
                </a:r>
              </a:p>
              <a:p>
                <a:r>
                  <a:rPr lang="en-US" dirty="0"/>
                  <a:t>This can be captured as: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4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Sup>
                      <m:sSubSup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Problem is to find</a:t>
                </a:r>
              </a:p>
              <a:p>
                <a:r>
                  <a:rPr lang="en-US" dirty="0"/>
                  <a:t>The idea is to combine the previous Gaussian distributions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5" t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8DC5B-12C9-3847-81FA-177EBFB414E7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64" y="3268387"/>
            <a:ext cx="2186113" cy="3573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77" y="4511417"/>
            <a:ext cx="10058400" cy="77989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4452F-1FAA-7148-8C14-3C1D599B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018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1054977" cy="4351338"/>
              </a:xfrm>
            </p:spPr>
            <p:txBody>
              <a:bodyPr>
                <a:noAutofit/>
              </a:bodyPr>
              <a:lstStyle/>
              <a:p>
                <a:r>
                  <a:rPr lang="en-GB" dirty="0"/>
                  <a:t>Re-arranging the expression in the exponent </a:t>
                </a:r>
                <a:r>
                  <a:rPr lang="bs-Latn-BA" dirty="0"/>
                  <a:t>and </a:t>
                </a:r>
                <a:r>
                  <a:rPr lang="en-GB" dirty="0"/>
                  <a:t>dividing the numerator and denominator by</a:t>
                </a:r>
                <a:r>
                  <a:rPr lang="bs-Latn-BA" dirty="0"/>
                  <a:t> </a:t>
                </a:r>
                <a14:m>
                  <m:oMath xmlns:m="http://schemas.openxmlformats.org/officeDocument/2006/math">
                    <m:r>
                      <a:rPr lang="bs-Latn-BA">
                        <a:latin typeface="Cambria Math" panose="02040503050406030204" pitchFamily="18" charset="0"/>
                      </a:rPr>
                      <m:t>(</m:t>
                    </m:r>
                    <m:sSubSup>
                      <m:sSubSupPr>
                        <m:ctrlPr>
                          <a:rPr lang="bs-Latn-BA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bs-Latn-BA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bs-Latn-BA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bs-Latn-BA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bs-Latn-BA" i="1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bs-Latn-BA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bs-Latn-BA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bs-Latn-BA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bs-Latn-BA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bs-Latn-BA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  <a:endParaRPr lang="bs-Latn-BA" dirty="0"/>
              </a:p>
              <a:p>
                <a:endParaRPr lang="bs-Latn-BA" dirty="0"/>
              </a:p>
              <a:p>
                <a:endParaRPr lang="bs-Latn-BA" dirty="0"/>
              </a:p>
              <a:p>
                <a:endParaRPr lang="bs-Latn-BA" dirty="0"/>
              </a:p>
              <a:p>
                <a:endParaRPr lang="bs-Latn-BA" dirty="0"/>
              </a:p>
              <a:p>
                <a:pPr marL="0" indent="0">
                  <a:buNone/>
                </a:pPr>
                <a:endParaRPr lang="bs-Latn-BA" dirty="0"/>
              </a:p>
              <a:p>
                <a:r>
                  <a:rPr lang="bs-Latn-BA" dirty="0"/>
                  <a:t>To </a:t>
                </a:r>
                <a:r>
                  <a:rPr lang="en-US" dirty="0"/>
                  <a:t>obtain an</a:t>
                </a:r>
                <a:r>
                  <a:rPr lang="bs-Latn-BA" dirty="0"/>
                  <a:t> expression of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s-Latn-BA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bs-Latn-BA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bs-Latn-BA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bs-Latn-BA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bs-Latn-BA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bs-Latn-BA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bs-Latn-BA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bs-Latn-BA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s-Latn-BA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bs-Latn-BA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bs-Latn-BA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bs-Latn-BA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  <m:sup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s-Latn-BA" dirty="0"/>
                  <a:t> in the numerator, </a:t>
                </a:r>
                <a:r>
                  <a:rPr lang="en-GB" dirty="0"/>
                  <a:t>it is necessary to add and subtract the square of the second term</a:t>
                </a:r>
                <a:endParaRPr lang="bs-Latn-B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1054977" cy="4351338"/>
              </a:xfrm>
              <a:blipFill>
                <a:blip r:embed="rId3"/>
                <a:stretch>
                  <a:fillRect l="-937" t="-2381" r="-882" b="-1190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FD40F-9C9F-9148-9648-623392F4677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911376"/>
            <a:ext cx="10058400" cy="194042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C5A3A1-31FF-2D41-85A9-871B16B1D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7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 sz="2400" dirty="0"/>
          </a:p>
          <a:p>
            <a:endParaRPr lang="bs-Latn-BA" sz="2400" dirty="0"/>
          </a:p>
          <a:p>
            <a:endParaRPr lang="bs-Latn-BA" sz="2400" dirty="0"/>
          </a:p>
          <a:p>
            <a:endParaRPr lang="bs-Latn-BA" sz="2400" dirty="0"/>
          </a:p>
          <a:p>
            <a:r>
              <a:rPr lang="bs-Latn-BA" dirty="0"/>
              <a:t>The expression in the exponent becomes</a:t>
            </a:r>
          </a:p>
          <a:p>
            <a:endParaRPr lang="bs-Latn-BA" sz="2400" dirty="0"/>
          </a:p>
          <a:p>
            <a:endParaRPr lang="bs-Latn-BA" sz="2400" dirty="0"/>
          </a:p>
          <a:p>
            <a:pPr marL="0" indent="0">
              <a:buNone/>
            </a:pPr>
            <a:endParaRPr lang="bs-Latn-BA" sz="2400" dirty="0"/>
          </a:p>
          <a:p>
            <a:endParaRPr lang="bs-Latn-BA" sz="2400" b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AC770-32FA-3047-89A7-3643FD626B2A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0888"/>
            <a:ext cx="10058400" cy="13725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23" y="4343554"/>
            <a:ext cx="5990516" cy="7007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38600" y="1825625"/>
            <a:ext cx="4994868" cy="786946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5418A4-CDEB-E44A-BB44-411F83BE3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0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Putting everything together leads to the final distribution which represents the fused information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824F7-F9BE-B945-B006-83B77548C074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59" y="3209865"/>
            <a:ext cx="9144000" cy="266807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1A3F9-D6A9-3949-BF08-FDE9C5E30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7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– a 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25417"/>
          </a:xfrm>
        </p:spPr>
        <p:txBody>
          <a:bodyPr>
            <a:normAutofit/>
          </a:bodyPr>
          <a:lstStyle/>
          <a:p>
            <a:r>
              <a:rPr lang="bs-Latn-BA" dirty="0"/>
              <a:t>Mean value and variance are</a:t>
            </a:r>
          </a:p>
          <a:p>
            <a:endParaRPr lang="bs-Latn-BA" dirty="0"/>
          </a:p>
          <a:p>
            <a:endParaRPr lang="bs-Latn-BA" dirty="0"/>
          </a:p>
          <a:p>
            <a:endParaRPr lang="bs-Latn-BA" dirty="0"/>
          </a:p>
          <a:p>
            <a:endParaRPr lang="bs-Latn-BA" dirty="0"/>
          </a:p>
          <a:p>
            <a:endParaRPr lang="bs-Latn-BA" dirty="0"/>
          </a:p>
          <a:p>
            <a:r>
              <a:rPr lang="bs-Latn-BA" dirty="0"/>
              <a:t>The fused value is the </a:t>
            </a:r>
            <a:r>
              <a:rPr lang="bs-Latn-BA" dirty="0">
                <a:solidFill>
                  <a:srgbClr val="C00000"/>
                </a:solidFill>
              </a:rPr>
              <a:t>weighted average of the measurements</a:t>
            </a:r>
          </a:p>
          <a:p>
            <a:r>
              <a:rPr lang="bs-Latn-BA" dirty="0"/>
              <a:t>The </a:t>
            </a:r>
            <a:r>
              <a:rPr lang="bs-Latn-BA" dirty="0">
                <a:solidFill>
                  <a:srgbClr val="C00000"/>
                </a:solidFill>
              </a:rPr>
              <a:t>weighting favors the sensor with higher precision</a:t>
            </a:r>
          </a:p>
          <a:p>
            <a:r>
              <a:rPr lang="bs-Latn-BA" dirty="0"/>
              <a:t>The overall </a:t>
            </a:r>
            <a:r>
              <a:rPr lang="bs-Latn-BA" dirty="0">
                <a:solidFill>
                  <a:srgbClr val="C00000"/>
                </a:solidFill>
              </a:rPr>
              <a:t>uncertainty decreases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25B62-C192-334D-A46E-AFB307EF691D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706" y="2494170"/>
            <a:ext cx="2759403" cy="9064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236" y="2005168"/>
            <a:ext cx="3513079" cy="279094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6979F-E5A6-384F-A422-E8F39443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20</a:t>
            </a:fld>
            <a:endParaRPr lang="en-US"/>
          </a:p>
        </p:txBody>
      </p:sp>
      <p:pic>
        <p:nvPicPr>
          <p:cNvPr id="11" name="Picture 10" descr="A drawing of a person&#10;&#10;Description automatically generated">
            <a:extLst>
              <a:ext uri="{FF2B5EF4-FFF2-40B4-BE49-F238E27FC236}">
                <a16:creationId xmlns:a16="http://schemas.microsoft.com/office/drawing/2014/main" id="{3796CB98-8634-480D-85C7-7C9EB6D456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695" y="3639122"/>
            <a:ext cx="2470057" cy="107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05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Kalman filter (KF) – again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Assumption #1: linear dynamics</a:t>
                </a:r>
              </a:p>
              <a:p>
                <a:pPr lvl="1"/>
                <a:r>
                  <a:rPr lang="en-US" dirty="0" err="1"/>
                  <a:t>i.i.d</a:t>
                </a:r>
                <a:r>
                  <a:rPr lang="en-US" b="0" dirty="0" err="1"/>
                  <a:t>.</a:t>
                </a:r>
                <a:r>
                  <a:rPr lang="en-US" b="0" dirty="0"/>
                  <a:t> process no</a:t>
                </a:r>
                <a:r>
                  <a:rPr lang="en-US" dirty="0"/>
                  <a:t>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b="0" dirty="0"/>
                  <a:t> is                    </a:t>
                </a:r>
              </a:p>
              <a:p>
                <a:pPr lvl="1"/>
                <a:r>
                  <a:rPr lang="en-US" dirty="0"/>
                  <a:t>Assumption #1 implies that the probabilistic generative model is Gaussian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Assumption #2: linear measurement model</a:t>
                </a:r>
              </a:p>
              <a:p>
                <a:pPr lvl="1"/>
                <a:r>
                  <a:rPr lang="en-US" dirty="0" err="1"/>
                  <a:t>i.i.d</a:t>
                </a:r>
                <a:r>
                  <a:rPr lang="en-US" dirty="0"/>
                  <a:t>. measurement noise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</a:t>
                </a:r>
              </a:p>
              <a:p>
                <a:pPr lvl="1"/>
                <a:r>
                  <a:rPr lang="en-US" dirty="0"/>
                  <a:t>Assumption #2 implies that the measurement probability is Gaussian</a:t>
                </a:r>
              </a:p>
              <a:p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25625"/>
            <a:ext cx="4098925" cy="3607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718" y="2331239"/>
            <a:ext cx="1139237" cy="320674"/>
          </a:xfrm>
          <a:prstGeom prst="rect">
            <a:avLst/>
          </a:prstGeom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2C388-A486-5946-8A8E-7AED61077B8B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41E19-AE6B-3149-A6B9-3C917462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BCB94-6C93-C979-9A1A-263BEFD929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3512" y="3541891"/>
            <a:ext cx="2411413" cy="355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ECE740-3552-AB39-923D-8BD4278BC6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6766" y="3987824"/>
            <a:ext cx="1143000" cy="31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547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Kalman</a:t>
            </a:r>
            <a:r>
              <a:rPr lang="en-US" dirty="0"/>
              <a:t> filter (KF)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Assumption #3: the initial belief is Gaussian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Key fact</a:t>
                </a:r>
                <a:r>
                  <a:rPr lang="en-US" dirty="0"/>
                  <a:t>: These three assumptions ensure that the posterior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𝑏𝑒𝑙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dirty="0"/>
                  <a:t> is Gaussian for all </a:t>
                </a:r>
                <a:r>
                  <a:rPr lang="en-US" i="1" dirty="0"/>
                  <a:t>t, </a:t>
                </a:r>
                <a:r>
                  <a:rPr lang="en-US" dirty="0"/>
                  <a:t>i.e., </a:t>
                </a:r>
              </a:p>
              <a:p>
                <a:r>
                  <a:rPr lang="en-US" dirty="0"/>
                  <a:t>Note:</a:t>
                </a:r>
              </a:p>
              <a:p>
                <a:pPr lvl="1"/>
                <a:r>
                  <a:rPr lang="en-US" dirty="0"/>
                  <a:t>KF implements a belief computation for continuous states</a:t>
                </a:r>
              </a:p>
              <a:p>
                <a:pPr lvl="1"/>
                <a:r>
                  <a:rPr lang="en-US" dirty="0"/>
                  <a:t>Gaussians are unimodal </a:t>
                </a: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commitment to single-hypothesis filtering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96" y="4333951"/>
            <a:ext cx="2903353" cy="3689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472" y="2550417"/>
            <a:ext cx="9499600" cy="798517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307D2-7663-BC41-AF6E-B01EC404C9A6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CC059-E400-D843-8E7A-7D70560AD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32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Kalman filter: algorithm revisited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960517" y="1863529"/>
            <a:ext cx="4038600" cy="1603970"/>
            <a:chOff x="838200" y="1763011"/>
            <a:chExt cx="4038600" cy="1603970"/>
          </a:xfrm>
        </p:grpSpPr>
        <p:sp>
          <p:nvSpPr>
            <p:cNvPr id="17" name="Rectangle 16"/>
            <p:cNvSpPr/>
            <p:nvPr/>
          </p:nvSpPr>
          <p:spPr>
            <a:xfrm>
              <a:off x="838200" y="1763011"/>
              <a:ext cx="4038600" cy="16039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38200" y="1802872"/>
              <a:ext cx="1992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Project state ahead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65223" y="2539736"/>
              <a:ext cx="2592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Project covariance ahead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6080" y="2194398"/>
              <a:ext cx="2669874" cy="304383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3284" y="2928958"/>
              <a:ext cx="2908390" cy="350408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960517" y="4081576"/>
            <a:ext cx="4038600" cy="23413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960517" y="4109147"/>
            <a:ext cx="2240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Compute </a:t>
            </a:r>
            <a:r>
              <a:rPr lang="en-US" dirty="0" err="1"/>
              <a:t>Kalman</a:t>
            </a:r>
            <a:r>
              <a:rPr lang="en-US" dirty="0"/>
              <a:t> gain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60517" y="4915866"/>
            <a:ext cx="403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estimate with new measurement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87540" y="5609155"/>
            <a:ext cx="193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covariance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946" y="4548962"/>
            <a:ext cx="3695700" cy="3256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5123" y="5287935"/>
            <a:ext cx="3121442" cy="30126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844524" y="1556746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Prediction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844524" y="3743806"/>
            <a:ext cx="117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Correction</a:t>
            </a:r>
          </a:p>
        </p:txBody>
      </p:sp>
      <p:sp>
        <p:nvSpPr>
          <p:cNvPr id="35" name="Arc 34"/>
          <p:cNvSpPr/>
          <p:nvPr/>
        </p:nvSpPr>
        <p:spPr>
          <a:xfrm>
            <a:off x="6669872" y="2581001"/>
            <a:ext cx="729386" cy="2165980"/>
          </a:xfrm>
          <a:prstGeom prst="arc">
            <a:avLst>
              <a:gd name="adj1" fmla="val 16159210"/>
              <a:gd name="adj2" fmla="val 5450315"/>
            </a:avLst>
          </a:prstGeom>
          <a:ln w="12700">
            <a:solidFill>
              <a:srgbClr val="C00000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/>
          <p:cNvSpPr/>
          <p:nvPr/>
        </p:nvSpPr>
        <p:spPr>
          <a:xfrm rot="10800000">
            <a:off x="2555934" y="2581001"/>
            <a:ext cx="729386" cy="2165980"/>
          </a:xfrm>
          <a:prstGeom prst="arc">
            <a:avLst>
              <a:gd name="adj1" fmla="val 16159210"/>
              <a:gd name="adj2" fmla="val 5450315"/>
            </a:avLst>
          </a:prstGeom>
          <a:ln w="12700">
            <a:solidFill>
              <a:srgbClr val="C00000"/>
            </a:solidFill>
            <a:headEnd type="none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6767" y="6014485"/>
            <a:ext cx="2370426" cy="324717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F6986B49-9289-6C4E-8BC8-D0B94CFD929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9A642-8E05-864E-AA78-A922696E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07DECF-8A21-CDEF-7318-BC1C55FD37C8}"/>
              </a:ext>
            </a:extLst>
          </p:cNvPr>
          <p:cNvSpPr txBox="1"/>
          <p:nvPr/>
        </p:nvSpPr>
        <p:spPr>
          <a:xfrm>
            <a:off x="7697324" y="6113185"/>
            <a:ext cx="2528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Uncertainty in correction</a:t>
            </a:r>
            <a:endParaRPr lang="de-DE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4AC0D3-7298-82BC-FAB7-7E14FCC2AAD7}"/>
              </a:ext>
            </a:extLst>
          </p:cNvPr>
          <p:cNvSpPr txBox="1"/>
          <p:nvPr/>
        </p:nvSpPr>
        <p:spPr>
          <a:xfrm>
            <a:off x="7834447" y="1443619"/>
            <a:ext cx="2526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Uncertainty in prediction</a:t>
            </a:r>
            <a:endParaRPr lang="de-DE" dirty="0">
              <a:solidFill>
                <a:srgbClr val="C00000"/>
              </a:solidFill>
              <a:latin typeface="Calibri" panose="020F0502020204030204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DB6B6B-8EDD-E546-EE13-245B026234A5}"/>
              </a:ext>
            </a:extLst>
          </p:cNvPr>
          <p:cNvCxnSpPr>
            <a:cxnSpLocks/>
          </p:cNvCxnSpPr>
          <p:nvPr/>
        </p:nvCxnSpPr>
        <p:spPr bwMode="auto">
          <a:xfrm flipH="1">
            <a:off x="6611564" y="1872524"/>
            <a:ext cx="1360857" cy="102822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051EA27-E00A-E1BA-59A3-39CCC8B4261A}"/>
              </a:ext>
            </a:extLst>
          </p:cNvPr>
          <p:cNvCxnSpPr>
            <a:cxnSpLocks/>
            <a:stCxn id="5" idx="1"/>
          </p:cNvCxnSpPr>
          <p:nvPr/>
        </p:nvCxnSpPr>
        <p:spPr bwMode="auto">
          <a:xfrm flipH="1" flipV="1">
            <a:off x="6415525" y="6160467"/>
            <a:ext cx="1281799" cy="137384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1669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Kalman filter (KF) – pose estimation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D703D-0CFE-DB47-B515-49EBC589D5DA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41E19-AE6B-3149-A6B9-3C917462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24</a:t>
            </a:fld>
            <a:endParaRPr lang="en-US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7649FFF-E942-B70D-62D2-6782CA88F69C}"/>
              </a:ext>
            </a:extLst>
          </p:cNvPr>
          <p:cNvSpPr txBox="1">
            <a:spLocks/>
          </p:cNvSpPr>
          <p:nvPr/>
        </p:nvSpPr>
        <p:spPr>
          <a:xfrm>
            <a:off x="670655" y="1206546"/>
            <a:ext cx="12236965" cy="4796670"/>
          </a:xfrm>
          <a:prstGeom prst="rect">
            <a:avLst/>
          </a:prstGeom>
        </p:spPr>
        <p:txBody>
          <a:bodyPr/>
          <a:lstStyle>
            <a:lvl1pPr marL="350017" indent="-350017" algn="l" rtl="0" eaLnBrk="1" fontAlgn="base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Font typeface="Wingdings" pitchFamily="2" charset="2"/>
              <a:buNone/>
              <a:defRPr sz="2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7529" indent="-250012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935463" indent="-322933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3pPr>
            <a:lvl4pPr marL="1062552" indent="-200010" algn="l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Arial Narrow" pitchFamily="34" charset="0"/>
              </a:defRPr>
            </a:lvl4pPr>
            <a:lvl5pPr marL="1300063" indent="-187509" algn="l" defTabSz="1300063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Arial Narrow" pitchFamily="34" charset="0"/>
              </a:defRPr>
            </a:lvl5pPr>
            <a:lvl6pPr marL="3300161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6pPr>
            <a:lvl7pPr marL="390019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7pPr>
            <a:lvl8pPr marL="450022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8pPr>
            <a:lvl9pPr marL="5100249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9pPr>
          </a:lstStyle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C81565-ADCC-CB05-3776-7E1E4EAE97A9}"/>
              </a:ext>
            </a:extLst>
          </p:cNvPr>
          <p:cNvSpPr txBox="1"/>
          <p:nvPr/>
        </p:nvSpPr>
        <p:spPr>
          <a:xfrm>
            <a:off x="5059801" y="3418903"/>
            <a:ext cx="4391734" cy="1564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59000E-20D7-A2AD-7861-D4425C0A1E3B}"/>
              </a:ext>
            </a:extLst>
          </p:cNvPr>
          <p:cNvSpPr txBox="1"/>
          <p:nvPr/>
        </p:nvSpPr>
        <p:spPr>
          <a:xfrm>
            <a:off x="5169669" y="2965244"/>
            <a:ext cx="4391734" cy="1564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32219C-0D79-4C20-AEDD-13ACCBA25D34}"/>
              </a:ext>
            </a:extLst>
          </p:cNvPr>
          <p:cNvSpPr txBox="1">
            <a:spLocks/>
          </p:cNvSpPr>
          <p:nvPr/>
        </p:nvSpPr>
        <p:spPr>
          <a:xfrm>
            <a:off x="670655" y="1206546"/>
            <a:ext cx="12236965" cy="4796670"/>
          </a:xfrm>
          <a:prstGeom prst="rect">
            <a:avLst/>
          </a:prstGeom>
        </p:spPr>
        <p:txBody>
          <a:bodyPr/>
          <a:lstStyle>
            <a:lvl1pPr marL="350017" indent="-350017" algn="l" rtl="0" eaLnBrk="1" fontAlgn="base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Font typeface="Wingdings" pitchFamily="2" charset="2"/>
              <a:buNone/>
              <a:defRPr sz="2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7529" indent="-250012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935463" indent="-322933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3pPr>
            <a:lvl4pPr marL="1062552" indent="-200010" algn="l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Arial Narrow" pitchFamily="34" charset="0"/>
              </a:defRPr>
            </a:lvl4pPr>
            <a:lvl5pPr marL="1300063" indent="-187509" algn="l" defTabSz="1300063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Arial Narrow" pitchFamily="34" charset="0"/>
              </a:defRPr>
            </a:lvl5pPr>
            <a:lvl6pPr marL="3300161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6pPr>
            <a:lvl7pPr marL="390019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7pPr>
            <a:lvl8pPr marL="450022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8pPr>
            <a:lvl9pPr marL="5100249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9pPr>
          </a:lstStyle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B6B3926-3131-1F23-275D-1EC573A305D5}"/>
              </a:ext>
            </a:extLst>
          </p:cNvPr>
          <p:cNvGrpSpPr/>
          <p:nvPr/>
        </p:nvGrpSpPr>
        <p:grpSpPr>
          <a:xfrm>
            <a:off x="1604072" y="2245965"/>
            <a:ext cx="10000117" cy="3495804"/>
            <a:chOff x="1501202" y="1005363"/>
            <a:chExt cx="10000117" cy="3495804"/>
          </a:xfrm>
        </p:grpSpPr>
        <p:pic>
          <p:nvPicPr>
            <p:cNvPr id="6" name="Inhaltsplatzhalter 6">
              <a:extLst>
                <a:ext uri="{FF2B5EF4-FFF2-40B4-BE49-F238E27FC236}">
                  <a16:creationId xmlns:a16="http://schemas.microsoft.com/office/drawing/2014/main" id="{FEEFAA31-6A44-D9B5-3DD2-51FE8C0CA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1202" y="1005363"/>
              <a:ext cx="10000117" cy="349580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FBA86B-B6B9-C34A-A582-BB3D49C8C53D}"/>
                </a:ext>
              </a:extLst>
            </p:cNvPr>
            <p:cNvSpPr txBox="1"/>
            <p:nvPr/>
          </p:nvSpPr>
          <p:spPr>
            <a:xfrm>
              <a:off x="3085338" y="3862577"/>
              <a:ext cx="155683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Initial state</a:t>
              </a:r>
            </a:p>
            <a:p>
              <a:pPr algn="ctr"/>
              <a:r>
                <a:rPr lang="en-US" sz="1400" i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Time instant t-1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674691-8826-9393-4535-3265281E332D}"/>
                </a:ext>
              </a:extLst>
            </p:cNvPr>
            <p:cNvSpPr txBox="1"/>
            <p:nvPr/>
          </p:nvSpPr>
          <p:spPr>
            <a:xfrm>
              <a:off x="10224342" y="3842315"/>
              <a:ext cx="127329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/>
                <a:t>Car’s position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32B23F-B986-EC82-BC80-F8A0672053B2}"/>
                </a:ext>
              </a:extLst>
            </p:cNvPr>
            <p:cNvSpPr txBox="1"/>
            <p:nvPr/>
          </p:nvSpPr>
          <p:spPr>
            <a:xfrm>
              <a:off x="6505358" y="1931403"/>
              <a:ext cx="2015295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bg1">
                      <a:lumMod val="50000"/>
                    </a:schemeClr>
                  </a:solidFill>
                </a:rPr>
                <a:t>Optimal state estimate </a:t>
              </a:r>
            </a:p>
            <a:p>
              <a:pPr algn="ctr"/>
              <a:r>
                <a:rPr lang="en-US" sz="1400" i="1" dirty="0">
                  <a:solidFill>
                    <a:schemeClr val="bg1">
                      <a:lumMod val="50000"/>
                    </a:schemeClr>
                  </a:solidFill>
                </a:rPr>
                <a:t>time instant 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109B680-CD9A-FEB5-5D37-E6504DCA0CC6}"/>
                </a:ext>
              </a:extLst>
            </p:cNvPr>
            <p:cNvSpPr txBox="1"/>
            <p:nvPr/>
          </p:nvSpPr>
          <p:spPr>
            <a:xfrm>
              <a:off x="8106052" y="3038806"/>
              <a:ext cx="127791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accent3"/>
                  </a:solidFill>
                </a:rPr>
                <a:t>Measurement</a:t>
              </a:r>
            </a:p>
            <a:p>
              <a:pPr algn="ctr"/>
              <a:r>
                <a:rPr lang="en-US" sz="1400" i="1" dirty="0">
                  <a:solidFill>
                    <a:schemeClr val="accent3"/>
                  </a:solidFill>
                </a:rPr>
                <a:t>Time instant 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9059915-23A7-F12F-4DA5-B554A9611DD9}"/>
                </a:ext>
              </a:extLst>
            </p:cNvPr>
            <p:cNvSpPr txBox="1"/>
            <p:nvPr/>
          </p:nvSpPr>
          <p:spPr>
            <a:xfrm>
              <a:off x="4713286" y="3050236"/>
              <a:ext cx="137890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i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Predicted state</a:t>
              </a:r>
            </a:p>
            <a:p>
              <a:pPr algn="ctr"/>
              <a:r>
                <a:rPr lang="en-US" sz="1400" i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Time instant 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9F2761-5515-1D8E-08A5-4B712C1AF21B}"/>
                </a:ext>
              </a:extLst>
            </p:cNvPr>
            <p:cNvSpPr txBox="1"/>
            <p:nvPr/>
          </p:nvSpPr>
          <p:spPr>
            <a:xfrm>
              <a:off x="6617017" y="3844255"/>
              <a:ext cx="1389226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Position</a:t>
              </a:r>
            </a:p>
            <a:p>
              <a:pPr algn="ctr"/>
              <a:r>
                <a:rPr lang="en-US" sz="1400" i="1" dirty="0"/>
                <a:t>Time instant t</a:t>
              </a:r>
            </a:p>
          </p:txBody>
        </p:sp>
      </p:grpSp>
      <p:sp>
        <p:nvSpPr>
          <p:cNvPr id="16" name="Left Brace 15">
            <a:extLst>
              <a:ext uri="{FF2B5EF4-FFF2-40B4-BE49-F238E27FC236}">
                <a16:creationId xmlns:a16="http://schemas.microsoft.com/office/drawing/2014/main" id="{3473C7FE-0A19-73CA-CE84-D6160BD29627}"/>
              </a:ext>
            </a:extLst>
          </p:cNvPr>
          <p:cNvSpPr/>
          <p:nvPr/>
        </p:nvSpPr>
        <p:spPr>
          <a:xfrm rot="5400000">
            <a:off x="7088736" y="1546817"/>
            <a:ext cx="386098" cy="2013429"/>
          </a:xfrm>
          <a:prstGeom prst="leftBrace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007943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984" kern="0">
              <a:solidFill>
                <a:prstClr val="black"/>
              </a:solidFill>
              <a:latin typeface="Calibri" panose="020F0502020204030204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76B627-F445-3A63-5B15-DBE97FFAB92D}"/>
              </a:ext>
            </a:extLst>
          </p:cNvPr>
          <p:cNvSpPr txBox="1"/>
          <p:nvPr/>
        </p:nvSpPr>
        <p:spPr>
          <a:xfrm>
            <a:off x="6503810" y="1858741"/>
            <a:ext cx="15520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data fusion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8D30C3-0289-C58C-E1C4-1195337EBFAC}"/>
              </a:ext>
            </a:extLst>
          </p:cNvPr>
          <p:cNvSpPr txBox="1"/>
          <p:nvPr/>
        </p:nvSpPr>
        <p:spPr>
          <a:xfrm>
            <a:off x="1257300" y="2571329"/>
            <a:ext cx="13716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Probability </a:t>
            </a:r>
          </a:p>
          <a:p>
            <a:pPr algn="ctr"/>
            <a:r>
              <a:rPr lang="en-US" sz="1400" i="1" dirty="0"/>
              <a:t>density function</a:t>
            </a:r>
          </a:p>
          <a:p>
            <a:pPr algn="ctr"/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41403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Kalman filter (KF) – multi-sensor fusion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53B7C-0404-3946-A8F7-22D901A49839}" type="datetime1">
              <a:rPr lang="en-US" smtClean="0"/>
              <a:t>8/13/26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941E19-AE6B-3149-A6B9-3C917462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25</a:t>
            </a:fld>
            <a:endParaRPr lang="en-US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A7649FFF-E942-B70D-62D2-6782CA88F69C}"/>
              </a:ext>
            </a:extLst>
          </p:cNvPr>
          <p:cNvSpPr txBox="1">
            <a:spLocks/>
          </p:cNvSpPr>
          <p:nvPr/>
        </p:nvSpPr>
        <p:spPr>
          <a:xfrm>
            <a:off x="670655" y="1206546"/>
            <a:ext cx="12236965" cy="4796670"/>
          </a:xfrm>
          <a:prstGeom prst="rect">
            <a:avLst/>
          </a:prstGeom>
        </p:spPr>
        <p:txBody>
          <a:bodyPr/>
          <a:lstStyle>
            <a:lvl1pPr marL="350017" indent="-350017" algn="l" rtl="0" eaLnBrk="1" fontAlgn="base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Font typeface="Wingdings" pitchFamily="2" charset="2"/>
              <a:buNone/>
              <a:defRPr sz="2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7529" indent="-250012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935463" indent="-322933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3pPr>
            <a:lvl4pPr marL="1062552" indent="-200010" algn="l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Arial Narrow" pitchFamily="34" charset="0"/>
              </a:defRPr>
            </a:lvl4pPr>
            <a:lvl5pPr marL="1300063" indent="-187509" algn="l" defTabSz="1300063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Arial Narrow" pitchFamily="34" charset="0"/>
              </a:defRPr>
            </a:lvl5pPr>
            <a:lvl6pPr marL="3300161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6pPr>
            <a:lvl7pPr marL="390019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7pPr>
            <a:lvl8pPr marL="450022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8pPr>
            <a:lvl9pPr marL="5100249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9pPr>
          </a:lstStyle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  <a:p>
            <a:pPr marL="214267" indent="-214267">
              <a:buFont typeface="Arial" panose="020B0604020202020204" pitchFamily="34" charset="0"/>
              <a:buChar char="•"/>
            </a:pPr>
            <a:endParaRPr lang="en-US" sz="2400" b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C81565-ADCC-CB05-3776-7E1E4EAE97A9}"/>
              </a:ext>
            </a:extLst>
          </p:cNvPr>
          <p:cNvSpPr txBox="1"/>
          <p:nvPr/>
        </p:nvSpPr>
        <p:spPr>
          <a:xfrm>
            <a:off x="5059801" y="3193123"/>
            <a:ext cx="4391734" cy="1564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59000E-20D7-A2AD-7861-D4425C0A1E3B}"/>
              </a:ext>
            </a:extLst>
          </p:cNvPr>
          <p:cNvSpPr txBox="1"/>
          <p:nvPr/>
        </p:nvSpPr>
        <p:spPr>
          <a:xfrm>
            <a:off x="5169669" y="2739464"/>
            <a:ext cx="4391734" cy="1564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47E53E6-81AA-713F-F3E8-1E3F8456B606}"/>
              </a:ext>
            </a:extLst>
          </p:cNvPr>
          <p:cNvSpPr/>
          <p:nvPr/>
        </p:nvSpPr>
        <p:spPr bwMode="auto">
          <a:xfrm>
            <a:off x="4045198" y="2287237"/>
            <a:ext cx="1620520" cy="1245870"/>
          </a:xfrm>
          <a:prstGeom prst="round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Motion model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8A5D4F8-0A5A-C959-8858-A41A70D46E98}"/>
              </a:ext>
            </a:extLst>
          </p:cNvPr>
          <p:cNvSpPr/>
          <p:nvPr/>
        </p:nvSpPr>
        <p:spPr bwMode="auto">
          <a:xfrm>
            <a:off x="4045198" y="5089341"/>
            <a:ext cx="1620520" cy="1245870"/>
          </a:xfrm>
          <a:prstGeom prst="round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Position observation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F5043FE-919B-EE62-35DE-72011C1AE1DD}"/>
              </a:ext>
            </a:extLst>
          </p:cNvPr>
          <p:cNvSpPr/>
          <p:nvPr/>
        </p:nvSpPr>
        <p:spPr bwMode="auto">
          <a:xfrm>
            <a:off x="8902950" y="2287237"/>
            <a:ext cx="1620520" cy="1245870"/>
          </a:xfrm>
          <a:prstGeom prst="round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Corrected</a:t>
            </a:r>
            <a:r>
              <a:rPr kumimoji="0" lang="en-US" sz="18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state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4335176-AD50-2B9B-8EC8-0B1A5D1DCDCE}"/>
              </a:ext>
            </a:extLst>
          </p:cNvPr>
          <p:cNvSpPr/>
          <p:nvPr/>
        </p:nvSpPr>
        <p:spPr bwMode="auto">
          <a:xfrm>
            <a:off x="6474074" y="2287237"/>
            <a:ext cx="1620520" cy="1245870"/>
          </a:xfrm>
          <a:prstGeom prst="round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Predicted state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77D0002-F7D0-D0E0-0144-BD282E2A0E97}"/>
              </a:ext>
            </a:extLst>
          </p:cNvPr>
          <p:cNvSpPr/>
          <p:nvPr/>
        </p:nvSpPr>
        <p:spPr bwMode="auto">
          <a:xfrm>
            <a:off x="8886122" y="4809941"/>
            <a:ext cx="1620520" cy="1245870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FF0000"/>
                </a:solidFill>
              </a:rPr>
              <a:t>Kalman Filter Fusion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4EEA25-B691-028E-5A42-16ECF43CA060}"/>
              </a:ext>
            </a:extLst>
          </p:cNvPr>
          <p:cNvCxnSpPr>
            <a:cxnSpLocks/>
          </p:cNvCxnSpPr>
          <p:nvPr/>
        </p:nvCxnSpPr>
        <p:spPr bwMode="auto">
          <a:xfrm>
            <a:off x="3252718" y="2910172"/>
            <a:ext cx="771906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63D1289-7046-C175-EE66-5D873CA13CF4}"/>
              </a:ext>
            </a:extLst>
          </p:cNvPr>
          <p:cNvCxnSpPr>
            <a:cxnSpLocks/>
          </p:cNvCxnSpPr>
          <p:nvPr/>
        </p:nvCxnSpPr>
        <p:spPr bwMode="auto">
          <a:xfrm>
            <a:off x="3252718" y="5424772"/>
            <a:ext cx="771906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DCAC8C-797D-295C-9102-EE8A296CCB95}"/>
              </a:ext>
            </a:extLst>
          </p:cNvPr>
          <p:cNvCxnSpPr>
            <a:cxnSpLocks/>
          </p:cNvCxnSpPr>
          <p:nvPr/>
        </p:nvCxnSpPr>
        <p:spPr bwMode="auto">
          <a:xfrm>
            <a:off x="3252718" y="6029608"/>
            <a:ext cx="771906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93184D3-1A17-3641-AC18-42B50FDC514E}"/>
              </a:ext>
            </a:extLst>
          </p:cNvPr>
          <p:cNvSpPr txBox="1"/>
          <p:nvPr/>
        </p:nvSpPr>
        <p:spPr>
          <a:xfrm>
            <a:off x="2603464" y="2744263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IMU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77C6E8-CE93-6CC5-2C06-157B4CB9C3B8}"/>
              </a:ext>
            </a:extLst>
          </p:cNvPr>
          <p:cNvSpPr txBox="1"/>
          <p:nvPr/>
        </p:nvSpPr>
        <p:spPr>
          <a:xfrm>
            <a:off x="2544804" y="5820947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Lidar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35263E-D7E1-5388-DC24-90A1A272DFFC}"/>
              </a:ext>
            </a:extLst>
          </p:cNvPr>
          <p:cNvSpPr txBox="1"/>
          <p:nvPr/>
        </p:nvSpPr>
        <p:spPr>
          <a:xfrm>
            <a:off x="2539344" y="5220656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GPS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7EE82B4-4ED5-3A7B-BCEC-FBCB9E798A68}"/>
              </a:ext>
            </a:extLst>
          </p:cNvPr>
          <p:cNvCxnSpPr>
            <a:cxnSpLocks/>
          </p:cNvCxnSpPr>
          <p:nvPr/>
        </p:nvCxnSpPr>
        <p:spPr bwMode="auto">
          <a:xfrm>
            <a:off x="5665718" y="5712276"/>
            <a:ext cx="3200400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0AF2263-72AA-2753-D6F7-14D517B2DDC8}"/>
              </a:ext>
            </a:extLst>
          </p:cNvPr>
          <p:cNvCxnSpPr>
            <a:cxnSpLocks/>
            <a:endCxn id="6" idx="2"/>
          </p:cNvCxnSpPr>
          <p:nvPr/>
        </p:nvCxnSpPr>
        <p:spPr bwMode="auto">
          <a:xfrm flipV="1">
            <a:off x="9696382" y="3533107"/>
            <a:ext cx="16828" cy="1276834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08561F-3CDD-BFB4-0512-F1516041130A}"/>
              </a:ext>
            </a:extLst>
          </p:cNvPr>
          <p:cNvCxnSpPr>
            <a:cxnSpLocks/>
          </p:cNvCxnSpPr>
          <p:nvPr/>
        </p:nvCxnSpPr>
        <p:spPr bwMode="auto">
          <a:xfrm>
            <a:off x="5665718" y="2928929"/>
            <a:ext cx="771906" cy="0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EBEEBDC0-88DD-F9FE-67C7-21B90EA9D920}"/>
              </a:ext>
            </a:extLst>
          </p:cNvPr>
          <p:cNvCxnSpPr>
            <a:cxnSpLocks/>
          </p:cNvCxnSpPr>
          <p:nvPr/>
        </p:nvCxnSpPr>
        <p:spPr bwMode="auto">
          <a:xfrm>
            <a:off x="8083162" y="2905826"/>
            <a:ext cx="782956" cy="2257386"/>
          </a:xfrm>
          <a:prstGeom prst="bentConnector3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5ACC10DA-BF7D-E720-F76B-68BA76950DA9}"/>
              </a:ext>
            </a:extLst>
          </p:cNvPr>
          <p:cNvCxnSpPr>
            <a:stCxn id="7" idx="0"/>
            <a:endCxn id="3" idx="0"/>
          </p:cNvCxnSpPr>
          <p:nvPr/>
        </p:nvCxnSpPr>
        <p:spPr bwMode="auto">
          <a:xfrm rot="16200000" flipV="1">
            <a:off x="6069896" y="1072799"/>
            <a:ext cx="12700" cy="2428876"/>
          </a:xfrm>
          <a:prstGeom prst="bentConnector3">
            <a:avLst>
              <a:gd name="adj1" fmla="val 420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A7A4C48C-BE25-4A25-59CB-9402001D7C6B}"/>
              </a:ext>
            </a:extLst>
          </p:cNvPr>
          <p:cNvCxnSpPr>
            <a:stCxn id="6" idx="0"/>
            <a:endCxn id="3" idx="0"/>
          </p:cNvCxnSpPr>
          <p:nvPr/>
        </p:nvCxnSpPr>
        <p:spPr bwMode="auto">
          <a:xfrm rot="16200000" flipV="1">
            <a:off x="7284334" y="-141639"/>
            <a:ext cx="12700" cy="4857752"/>
          </a:xfrm>
          <a:prstGeom prst="bentConnector3">
            <a:avLst>
              <a:gd name="adj1" fmla="val 6900000"/>
            </a:avLst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7754FCA-4B2D-A75D-91B4-80DCB424294C}"/>
              </a:ext>
            </a:extLst>
          </p:cNvPr>
          <p:cNvSpPr txBox="1"/>
          <p:nvPr/>
        </p:nvSpPr>
        <p:spPr>
          <a:xfrm>
            <a:off x="5273254" y="1817900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IMU only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7C20C4-455F-7F93-441A-44E3AFCDEF02}"/>
              </a:ext>
            </a:extLst>
          </p:cNvPr>
          <p:cNvSpPr txBox="1"/>
          <p:nvPr/>
        </p:nvSpPr>
        <p:spPr>
          <a:xfrm>
            <a:off x="4152434" y="3578733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High rate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46D70F-8DCE-30DB-13C3-5A9D8E784B2E}"/>
              </a:ext>
            </a:extLst>
          </p:cNvPr>
          <p:cNvSpPr txBox="1"/>
          <p:nvPr/>
        </p:nvSpPr>
        <p:spPr>
          <a:xfrm>
            <a:off x="4203730" y="634697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Low rate</a:t>
            </a:r>
          </a:p>
        </p:txBody>
      </p:sp>
      <p:pic>
        <p:nvPicPr>
          <p:cNvPr id="29" name="Picture 2" descr="VBOX Automotive - VBOX IMU04 - Inertial Measurement Unit">
            <a:extLst>
              <a:ext uri="{FF2B5EF4-FFF2-40B4-BE49-F238E27FC236}">
                <a16:creationId xmlns:a16="http://schemas.microsoft.com/office/drawing/2014/main" id="{530CA655-1A14-D58A-8C5E-1874255725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75" t="3729" b="17221"/>
          <a:stretch/>
        </p:blipFill>
        <p:spPr bwMode="auto">
          <a:xfrm>
            <a:off x="1434214" y="2540829"/>
            <a:ext cx="973031" cy="729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GPS » Global Positioning System, Satellitennavigation erklärt">
            <a:extLst>
              <a:ext uri="{FF2B5EF4-FFF2-40B4-BE49-F238E27FC236}">
                <a16:creationId xmlns:a16="http://schemas.microsoft.com/office/drawing/2014/main" id="{D5CCB885-6651-793A-C7A0-AB2838B9E6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9" t="13415" b="16516"/>
          <a:stretch/>
        </p:blipFill>
        <p:spPr bwMode="auto">
          <a:xfrm>
            <a:off x="1320732" y="4939878"/>
            <a:ext cx="1114264" cy="65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LIDAR: OUSTER OS1-128 Rev 7 lidar sensor">
            <a:extLst>
              <a:ext uri="{FF2B5EF4-FFF2-40B4-BE49-F238E27FC236}">
                <a16:creationId xmlns:a16="http://schemas.microsoft.com/office/drawing/2014/main" id="{AEB42AAC-A54A-1DBB-29FC-602825AB8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6549" y="5690234"/>
            <a:ext cx="671979" cy="67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643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6" grpId="0"/>
      <p:bldP spid="17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021749" cy="4351338"/>
          </a:xfrm>
        </p:spPr>
        <p:txBody>
          <a:bodyPr>
            <a:normAutofit lnSpcReduction="10000"/>
          </a:bodyPr>
          <a:lstStyle/>
          <a:p>
            <a:r>
              <a:rPr lang="bs-Latn-BA" dirty="0">
                <a:solidFill>
                  <a:srgbClr val="C00000"/>
                </a:solidFill>
              </a:rPr>
              <a:t>Problem</a:t>
            </a:r>
            <a:r>
              <a:rPr lang="bs-Latn-BA" dirty="0"/>
              <a:t>: Estimate position, </a:t>
            </a:r>
            <a:r>
              <a:rPr lang="bs-Latn-BA" dirty="0" err="1"/>
              <a:t>velocity</a:t>
            </a:r>
            <a:r>
              <a:rPr lang="bs-Latn-BA" dirty="0"/>
              <a:t>, and acceleration of a vehicle from noisy position and acceleration measurements</a:t>
            </a:r>
          </a:p>
          <a:p>
            <a:r>
              <a:rPr lang="bs-Latn-BA" dirty="0"/>
              <a:t>Assumptions:</a:t>
            </a:r>
          </a:p>
          <a:p>
            <a:pPr lvl="1"/>
            <a:r>
              <a:rPr lang="bs-Latn-BA" dirty="0"/>
              <a:t>Single </a:t>
            </a:r>
            <a:r>
              <a:rPr lang="en-GB" dirty="0"/>
              <a:t>track model</a:t>
            </a:r>
            <a:r>
              <a:rPr lang="bs-Latn-BA" dirty="0"/>
              <a:t> </a:t>
            </a:r>
            <a:r>
              <a:rPr lang="bs-Latn-BA" dirty="0" err="1"/>
              <a:t>for</a:t>
            </a:r>
            <a:r>
              <a:rPr lang="bs-Latn-BA" dirty="0"/>
              <a:t> the vehicle</a:t>
            </a:r>
          </a:p>
          <a:p>
            <a:pPr lvl="1"/>
            <a:r>
              <a:rPr lang="bs-Latn-BA" dirty="0"/>
              <a:t>Lidar provides position measurements with low precision</a:t>
            </a:r>
          </a:p>
          <a:p>
            <a:pPr lvl="1"/>
            <a:r>
              <a:rPr lang="bs-Latn-BA" dirty="0"/>
              <a:t>GPS provides position measurements with high precision</a:t>
            </a:r>
          </a:p>
          <a:p>
            <a:pPr lvl="1"/>
            <a:r>
              <a:rPr lang="bs-Latn-BA" dirty="0"/>
              <a:t>IMU provides acceleration measurements</a:t>
            </a:r>
          </a:p>
          <a:p>
            <a:r>
              <a:rPr lang="bs-Latn-BA" dirty="0"/>
              <a:t>Sensor fusion is done using </a:t>
            </a:r>
            <a:r>
              <a:rPr lang="en-US" dirty="0"/>
              <a:t>the </a:t>
            </a:r>
            <a:r>
              <a:rPr lang="bs-Latn-BA" dirty="0">
                <a:solidFill>
                  <a:srgbClr val="C00000"/>
                </a:solidFill>
              </a:rPr>
              <a:t>Kalman filter</a:t>
            </a:r>
          </a:p>
          <a:p>
            <a:endParaRPr lang="bs-Latn-BA" dirty="0"/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AC0B0-E393-6147-B9A7-FC83F3AA3A84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3381" y="2207370"/>
            <a:ext cx="3409088" cy="309096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8867775" y="3105150"/>
            <a:ext cx="0" cy="10572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0006012" y="3105150"/>
            <a:ext cx="0" cy="10572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1144250" y="3105150"/>
            <a:ext cx="0" cy="105727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0912B-DB01-8F45-9ABB-6C8CB4E98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55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Motion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State vector</a:t>
                </a:r>
                <a:r>
                  <a:rPr lang="en-US" dirty="0"/>
                  <a:t>: </a:t>
                </a:r>
              </a:p>
              <a:p>
                <a:r>
                  <a:rPr lang="en-US" dirty="0"/>
                  <a:t>Change of the state over time is captured by the </a:t>
                </a:r>
                <a:r>
                  <a:rPr lang="en-US" dirty="0">
                    <a:solidFill>
                      <a:srgbClr val="C00000"/>
                    </a:solidFill>
                  </a:rPr>
                  <a:t>motion model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represents sampling time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716465"/>
              </a:xfrm>
              <a:blipFill>
                <a:blip r:embed="rId3"/>
                <a:stretch>
                  <a:fillRect l="-965" t="-2426" b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9223A-0CB2-ED48-B10F-5BA393C94A93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32" y="1736805"/>
            <a:ext cx="2657203" cy="5332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454" y="3077178"/>
            <a:ext cx="6198161" cy="203137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2B442-AD63-C74E-9AF0-ECFD8768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07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Motion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84903"/>
              </a:xfrm>
            </p:spPr>
            <p:txBody>
              <a:bodyPr/>
              <a:lstStyle/>
              <a:p>
                <a:r>
                  <a:rPr lang="en-US" dirty="0"/>
                  <a:t>The motion model can be represented in matrix form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</a:t>
                </a:r>
                <a:r>
                  <a:rPr lang="en-US" dirty="0" err="1"/>
                  <a:t>i.i.d.</a:t>
                </a:r>
                <a:r>
                  <a:rPr lang="en-US" dirty="0"/>
                  <a:t> process noise distributed as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84903"/>
              </a:xfrm>
              <a:blipFill>
                <a:blip r:embed="rId3"/>
                <a:stretch>
                  <a:fillRect l="-1206" t="-2210" b="-33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F853E-DE51-1C4F-940D-C50A06858700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053" y="2533559"/>
            <a:ext cx="6870023" cy="160401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600" y="5307317"/>
            <a:ext cx="3080800" cy="419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4744" y="6002032"/>
            <a:ext cx="1139237" cy="32067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 rot="5400000">
            <a:off x="2925213" y="4035382"/>
            <a:ext cx="187200" cy="504437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2341119" y="4436301"/>
            <a:ext cx="1355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State vector</a:t>
            </a:r>
            <a:endParaRPr lang="en-GB" i="1" dirty="0"/>
          </a:p>
        </p:txBody>
      </p:sp>
      <p:sp>
        <p:nvSpPr>
          <p:cNvPr id="14" name="Right Brace 13"/>
          <p:cNvSpPr/>
          <p:nvPr/>
        </p:nvSpPr>
        <p:spPr>
          <a:xfrm rot="5400000">
            <a:off x="5268940" y="3347918"/>
            <a:ext cx="187200" cy="1967970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4297192" y="4436301"/>
            <a:ext cx="2130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State transition matrix</a:t>
            </a:r>
            <a:endParaRPr lang="en-GB" i="1" dirty="0"/>
          </a:p>
        </p:txBody>
      </p:sp>
      <p:sp>
        <p:nvSpPr>
          <p:cNvPr id="16" name="Right Brace 15"/>
          <p:cNvSpPr/>
          <p:nvPr/>
        </p:nvSpPr>
        <p:spPr>
          <a:xfrm rot="5400000">
            <a:off x="8986340" y="4045992"/>
            <a:ext cx="187200" cy="660425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8297627" y="4436301"/>
            <a:ext cx="156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Process noise</a:t>
            </a:r>
            <a:endParaRPr lang="en-GB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3EE47-AFAA-F644-8453-F442161CD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75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Measurement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41598" cy="4837823"/>
          </a:xfrm>
        </p:spPr>
        <p:txBody>
          <a:bodyPr>
            <a:no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C00000"/>
                </a:solidFill>
              </a:rPr>
              <a:t>measurement model </a:t>
            </a:r>
            <a:r>
              <a:rPr lang="en-US" dirty="0"/>
              <a:t>defines a mapping from the state space to the measurement space</a:t>
            </a:r>
          </a:p>
          <a:p>
            <a:r>
              <a:rPr lang="en-US" dirty="0"/>
              <a:t>For this example, two possible fusion scenarios will be considered: 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600" dirty="0"/>
              <a:t>1. Lidar + IMU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sz="2600" dirty="0"/>
              <a:t>2. Lidar + GPS + IMU</a:t>
            </a:r>
          </a:p>
          <a:p>
            <a:r>
              <a:rPr lang="en-US" dirty="0"/>
              <a:t>In the first scenario, only measurements from Lidar and IMU are available</a:t>
            </a:r>
          </a:p>
          <a:p>
            <a:pPr lvl="1"/>
            <a:r>
              <a:rPr lang="en-US" dirty="0"/>
              <a:t>Assumption: Lidar provides low precision measurements (noisy data)</a:t>
            </a:r>
          </a:p>
          <a:p>
            <a:r>
              <a:rPr lang="en-US" dirty="0"/>
              <a:t>In the second scenario, high precision GPS measurements are also available</a:t>
            </a:r>
          </a:p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9EB5C-EFA6-914E-8577-278BDC9D0477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8988A2-6FEA-0949-87E8-0C43E4859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163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Measurement model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3782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First scenario – measurement model is given by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charset="0"/>
                          </a:rPr>
                          <m:t>𝛿</m:t>
                        </m:r>
                      </m:e>
                      <m:sub>
                        <m:r>
                          <a:rPr lang="en-US" i="1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is </a:t>
                </a:r>
                <a:r>
                  <a:rPr lang="en-US" dirty="0" err="1"/>
                  <a:t>i.i.d.</a:t>
                </a:r>
                <a:r>
                  <a:rPr lang="en-US" dirty="0"/>
                  <a:t> measurement noise distributed as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37823"/>
              </a:xfrm>
              <a:blipFill>
                <a:blip r:embed="rId3"/>
                <a:stretch>
                  <a:fillRect l="-1206" t="-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3A5B-EF69-FE4A-88E0-15072B144745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07" y="2617545"/>
            <a:ext cx="7557025" cy="153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464" y="5312683"/>
            <a:ext cx="2986709" cy="46131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1134" y="5980072"/>
            <a:ext cx="1143000" cy="319368"/>
          </a:xfrm>
          <a:prstGeom prst="rect">
            <a:avLst/>
          </a:prstGeom>
        </p:spPr>
      </p:pic>
      <p:sp>
        <p:nvSpPr>
          <p:cNvPr id="20" name="Right Brace 19"/>
          <p:cNvSpPr/>
          <p:nvPr/>
        </p:nvSpPr>
        <p:spPr>
          <a:xfrm rot="5400000">
            <a:off x="2857557" y="3758541"/>
            <a:ext cx="185506" cy="1145186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ight Brace 20"/>
          <p:cNvSpPr/>
          <p:nvPr/>
        </p:nvSpPr>
        <p:spPr>
          <a:xfrm rot="5400000">
            <a:off x="5799196" y="3499245"/>
            <a:ext cx="187200" cy="1633724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ight Brace 21"/>
          <p:cNvSpPr/>
          <p:nvPr/>
        </p:nvSpPr>
        <p:spPr>
          <a:xfrm rot="5400000">
            <a:off x="9080147" y="3728487"/>
            <a:ext cx="185506" cy="1145186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ight Brace 22"/>
          <p:cNvSpPr/>
          <p:nvPr/>
        </p:nvSpPr>
        <p:spPr>
          <a:xfrm rot="5400000">
            <a:off x="7330319" y="4076589"/>
            <a:ext cx="152400" cy="453727"/>
          </a:xfrm>
          <a:prstGeom prst="rightBrace">
            <a:avLst/>
          </a:prstGeom>
          <a:ln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2038740" y="4426093"/>
            <a:ext cx="1823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Measurement vector</a:t>
            </a:r>
            <a:endParaRPr lang="en-GB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5008390" y="4376204"/>
            <a:ext cx="1768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Measurement matrix</a:t>
            </a:r>
            <a:endParaRPr lang="en-GB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6844747" y="4392834"/>
            <a:ext cx="1123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State vector</a:t>
            </a:r>
            <a:endParaRPr lang="en-GB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8334629" y="4409464"/>
            <a:ext cx="1676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i="1" dirty="0"/>
              <a:t>Measurement noise</a:t>
            </a:r>
            <a:endParaRPr lang="en-GB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1E03E5-1AED-A449-BAF0-5F98326E7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17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Initialization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8389471" cy="471646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Choosing the </a:t>
                </a:r>
                <a:r>
                  <a:rPr lang="en-US" dirty="0">
                    <a:solidFill>
                      <a:srgbClr val="C00000"/>
                    </a:solidFill>
                  </a:rPr>
                  <a:t>initial state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-  depends on available information</a:t>
                </a:r>
              </a:p>
              <a:p>
                <a:pPr lvl="1"/>
                <a:r>
                  <a:rPr lang="en-US" sz="2000" dirty="0"/>
                  <a:t>If there is </a:t>
                </a:r>
                <a:r>
                  <a:rPr lang="en-US" sz="2000" i="1" dirty="0"/>
                  <a:t>a-priori </a:t>
                </a:r>
                <a:r>
                  <a:rPr lang="en-US" sz="2000" dirty="0"/>
                  <a:t>knowledge – initialization is done with known values</a:t>
                </a:r>
              </a:p>
              <a:p>
                <a:pPr lvl="1"/>
                <a:r>
                  <a:rPr lang="en-US" sz="2000" dirty="0"/>
                  <a:t>If there is a lack of information – initial state is chosen to be zero</a:t>
                </a:r>
              </a:p>
              <a:p>
                <a:pPr lvl="1"/>
                <a:r>
                  <a:rPr lang="en-US" sz="2000" dirty="0"/>
                  <a:t>For this example the initial state vector is set to zero</a:t>
                </a:r>
              </a:p>
              <a:p>
                <a:pPr marL="457200" lvl="1" indent="0">
                  <a:buNone/>
                </a:pPr>
                <a:endParaRPr lang="en-US" sz="2000" dirty="0"/>
              </a:p>
              <a:p>
                <a:r>
                  <a:rPr lang="en-US" dirty="0"/>
                  <a:t>Choosing the </a:t>
                </a:r>
                <a:r>
                  <a:rPr lang="en-US" dirty="0">
                    <a:solidFill>
                      <a:srgbClr val="C00000"/>
                    </a:solidFill>
                  </a:rPr>
                  <a:t>initial covariance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- should be defined based on the initialization error</a:t>
                </a:r>
              </a:p>
              <a:p>
                <a:pPr lvl="1"/>
                <a:r>
                  <a:rPr lang="en-US" sz="2000" dirty="0"/>
                  <a:t>If the initial state is not very close to the correct state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will have large values</a:t>
                </a:r>
              </a:p>
              <a:p>
                <a:pPr lvl="1"/>
                <a:r>
                  <a:rPr lang="en-US" sz="2000" dirty="0"/>
                  <a:t>If the initial state is close to the correct state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/>
                  <a:t> will have small values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8389471" cy="4716465"/>
              </a:xfrm>
              <a:blipFill>
                <a:blip r:embed="rId3"/>
                <a:stretch>
                  <a:fillRect l="-1308" t="-2196" r="-7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5EFEB-1244-2849-BA76-B0131F347B72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3" y="2100399"/>
            <a:ext cx="1430801" cy="13286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3923" y="4549188"/>
            <a:ext cx="2572777" cy="13286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F5417-BDC2-0544-9806-13C6A493E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556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Noise model tuning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bs-Latn-BA" sz="2600" dirty="0"/>
                  <a:t>The </a:t>
                </a:r>
                <a:r>
                  <a:rPr lang="bs-Latn-BA" sz="2600" dirty="0">
                    <a:solidFill>
                      <a:srgbClr val="C00000"/>
                    </a:solidFill>
                  </a:rPr>
                  <a:t>process noise covariance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s-Latn-BA" sz="2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bs-Latn-BA" sz="2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bs-Latn-BA" sz="2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bs-Latn-BA" sz="2600" dirty="0"/>
                  <a:t> - describes the confidence in the system model</a:t>
                </a:r>
              </a:p>
              <a:p>
                <a:pPr lvl="1"/>
                <a:r>
                  <a:rPr lang="bs-Latn-BA" dirty="0"/>
                  <a:t>Small values indicate higher confidence – predicted values are more weighted</a:t>
                </a:r>
              </a:p>
              <a:p>
                <a:pPr lvl="1"/>
                <a:r>
                  <a:rPr lang="bs-Latn-BA" dirty="0"/>
                  <a:t>Large values indicate lower confidence – measurements become dominant</a:t>
                </a:r>
              </a:p>
              <a:p>
                <a:r>
                  <a:rPr lang="bs-Latn-BA" sz="2600" dirty="0"/>
                  <a:t>The </a:t>
                </a:r>
                <a:r>
                  <a:rPr lang="bs-Latn-BA" sz="2600" dirty="0">
                    <a:solidFill>
                      <a:srgbClr val="C00000"/>
                    </a:solidFill>
                  </a:rPr>
                  <a:t>measurement noise covariance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s-Latn-BA" sz="2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bs-Latn-BA" sz="2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bs-Latn-BA" sz="2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bs-Latn-BA" sz="2600" dirty="0"/>
                  <a:t> - describes the confidence in the measurements</a:t>
                </a:r>
              </a:p>
              <a:p>
                <a:pPr lvl="1"/>
                <a:r>
                  <a:rPr lang="bs-Latn-BA" dirty="0"/>
                  <a:t>Has a similar interpretation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s-Latn-B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bs-Latn-B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bs-Latn-BA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bs-Latn-BA" dirty="0"/>
              </a:p>
              <a:p>
                <a:r>
                  <a:rPr lang="bs-Latn-BA" sz="2400" dirty="0"/>
                  <a:t>Both matrices need to be symmetric and positive definite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 t="-2101" r="-812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49AA0-CEEA-EA47-BBF1-0E8B2997F0DF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5684752"/>
            <a:ext cx="2658745" cy="7344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00" y="5502974"/>
            <a:ext cx="3433600" cy="10980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4CFB9-9136-B946-AABC-FA05BA8D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788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Position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E9912-35F7-B34E-A4B5-4D6F92087471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5B152F-4354-7A4B-84D8-8C0471BC7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159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Position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D3679-7693-FA42-8867-A14919DAF12E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1C2B5F-0FF1-6048-B7ED-22EB81FD1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0205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Position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FF3E-7040-9042-BC36-AB25B128B51E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5" name="Line Callout 1 4"/>
          <p:cNvSpPr/>
          <p:nvPr/>
        </p:nvSpPr>
        <p:spPr>
          <a:xfrm>
            <a:off x="5126476" y="5155660"/>
            <a:ext cx="5087566" cy="593387"/>
          </a:xfrm>
          <a:prstGeom prst="borderCallout1">
            <a:avLst>
              <a:gd name="adj1" fmla="val 716"/>
              <a:gd name="adj2" fmla="val -112"/>
              <a:gd name="adj3" fmla="val -174385"/>
              <a:gd name="adj4" fmla="val -16727"/>
            </a:avLst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/>
              <a:t>Estimate is very noisy because of </a:t>
            </a:r>
            <a:r>
              <a:rPr lang="bs-Latn-BA" dirty="0" err="1"/>
              <a:t>the</a:t>
            </a:r>
            <a:r>
              <a:rPr lang="bs-Latn-BA" dirty="0"/>
              <a:t> </a:t>
            </a:r>
            <a:r>
              <a:rPr lang="bs-Latn-BA" dirty="0" err="1"/>
              <a:t>poor</a:t>
            </a:r>
            <a:r>
              <a:rPr lang="bs-Latn-BA" dirty="0"/>
              <a:t> </a:t>
            </a:r>
            <a:r>
              <a:rPr lang="bs-Latn-BA" dirty="0" err="1"/>
              <a:t>Lidar</a:t>
            </a:r>
            <a:r>
              <a:rPr lang="bs-Latn-BA" dirty="0"/>
              <a:t> measurements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8C54AD-0FC4-454D-8409-272FB4640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951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Velocity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48AF-E0BE-D94E-B575-717BD3F99368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BFF8E1-42A1-7449-BCCE-13A2F3901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18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Velocity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897AD-4B55-3B4B-82EA-FBD4A48832F1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09EC81-4FC4-DD41-BA11-B4ACC8BB0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31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73902" cy="1325563"/>
          </a:xfrm>
        </p:spPr>
        <p:txBody>
          <a:bodyPr/>
          <a:lstStyle/>
          <a:p>
            <a:r>
              <a:rPr lang="bs-Latn-BA" dirty="0"/>
              <a:t>Sensor fusion example: Acceleration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B840B-8DD4-2540-81E2-B61737C75A87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F12BBB-DA68-E14C-A2A5-579721ED3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0426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0634" cy="1325563"/>
          </a:xfrm>
        </p:spPr>
        <p:txBody>
          <a:bodyPr/>
          <a:lstStyle/>
          <a:p>
            <a:r>
              <a:rPr lang="bs-Latn-BA" dirty="0"/>
              <a:t>Sensor fusion example: Acceleration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5FCFD-154E-1941-A3C1-4D0E6E93E329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F7001F-2A70-5543-B305-280026452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034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9272" cy="1325563"/>
          </a:xfrm>
        </p:spPr>
        <p:txBody>
          <a:bodyPr/>
          <a:lstStyle/>
          <a:p>
            <a:r>
              <a:rPr lang="bs-Latn-BA" dirty="0"/>
              <a:t>Sensor fusion example: Acceleration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35132-3DB1-9E4A-8014-D1D607D0C718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121266-53B5-4C40-8275-8C7AB8FA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654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bs-Latn-BA" dirty="0"/>
              <a:t>Sensor fusion example: New </a:t>
            </a:r>
            <a:r>
              <a:rPr lang="bs-Latn-BA" dirty="0" err="1"/>
              <a:t>measurement</a:t>
            </a:r>
            <a:r>
              <a:rPr lang="bs-Latn-BA" dirty="0"/>
              <a:t>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43269"/>
          </a:xfrm>
        </p:spPr>
        <p:txBody>
          <a:bodyPr>
            <a:normAutofit/>
          </a:bodyPr>
          <a:lstStyle/>
          <a:p>
            <a:r>
              <a:rPr lang="bs-Latn-BA" dirty="0"/>
              <a:t>In</a:t>
            </a:r>
            <a:r>
              <a:rPr lang="en-US" dirty="0"/>
              <a:t> the</a:t>
            </a:r>
            <a:r>
              <a:rPr lang="bs-Latn-BA" dirty="0"/>
              <a:t> previous scenario – </a:t>
            </a:r>
            <a:r>
              <a:rPr lang="en-US" dirty="0"/>
              <a:t>the </a:t>
            </a:r>
            <a:r>
              <a:rPr lang="bs-Latn-BA" dirty="0"/>
              <a:t>position estimate is quite noisy (because of</a:t>
            </a:r>
            <a:r>
              <a:rPr lang="en-US" dirty="0"/>
              <a:t> the</a:t>
            </a:r>
            <a:r>
              <a:rPr lang="bs-Latn-BA" dirty="0"/>
              <a:t> low precision </a:t>
            </a:r>
            <a:r>
              <a:rPr lang="en-US" dirty="0"/>
              <a:t>of the Lidar </a:t>
            </a:r>
            <a:r>
              <a:rPr lang="bs-Latn-BA" dirty="0"/>
              <a:t>measurements)</a:t>
            </a:r>
          </a:p>
          <a:p>
            <a:r>
              <a:rPr lang="bs-Latn-BA" dirty="0" err="1"/>
              <a:t>Now</a:t>
            </a:r>
            <a:r>
              <a:rPr lang="bs-Latn-BA" dirty="0"/>
              <a:t>: position is measured with Lidar </a:t>
            </a:r>
            <a:r>
              <a:rPr lang="bs-Latn-BA" u="sng" dirty="0"/>
              <a:t>and</a:t>
            </a:r>
            <a:r>
              <a:rPr lang="bs-Latn-BA" dirty="0"/>
              <a:t> GPS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E1C4E-CB1B-0E4A-B7A7-C78CE02C103E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721" y="3602444"/>
            <a:ext cx="6968196" cy="153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645" y="5688113"/>
            <a:ext cx="2986709" cy="46131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51A16-5DD4-0645-938C-818DE9128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111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Noise model tuning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643269"/>
              </a:xfrm>
            </p:spPr>
            <p:txBody>
              <a:bodyPr>
                <a:normAutofit/>
              </a:bodyPr>
              <a:lstStyle/>
              <a:p>
                <a:r>
                  <a:rPr lang="bs-Latn-BA" dirty="0"/>
                  <a:t>The measurement noise covariance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bs-Latn-BA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bs-Latn-BA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bs-Latn-BA" dirty="0"/>
                  <a:t> for this scenario has</a:t>
                </a:r>
                <a:r>
                  <a:rPr lang="en-US" dirty="0"/>
                  <a:t> an</a:t>
                </a:r>
                <a:r>
                  <a:rPr lang="bs-Latn-BA" dirty="0"/>
                  <a:t> additional GPS variance </a:t>
                </a:r>
              </a:p>
              <a:p>
                <a:endParaRPr lang="bs-Latn-BA" dirty="0"/>
              </a:p>
              <a:p>
                <a:endParaRPr lang="bs-Latn-BA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643269"/>
              </a:xfrm>
              <a:blipFill>
                <a:blip r:embed="rId3"/>
                <a:stretch>
                  <a:fillRect l="-1043" t="-223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30DC-F2CE-F94F-BAF0-A9A8411B919E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781" y="3429000"/>
            <a:ext cx="7557026" cy="131463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6F676-0ECB-9346-9001-FFB515D9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0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Position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A2A61-A736-5547-B884-A863843951B9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9D69F-5E10-B44C-B698-94A422962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280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Position estimation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7FCA9-FE71-BD4A-B7E7-010B67125513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sp>
        <p:nvSpPr>
          <p:cNvPr id="6" name="Line Callout 1 5"/>
          <p:cNvSpPr/>
          <p:nvPr/>
        </p:nvSpPr>
        <p:spPr>
          <a:xfrm>
            <a:off x="5126476" y="5155660"/>
            <a:ext cx="5087566" cy="593387"/>
          </a:xfrm>
          <a:prstGeom prst="borderCallout1">
            <a:avLst>
              <a:gd name="adj1" fmla="val 716"/>
              <a:gd name="adj2" fmla="val -112"/>
              <a:gd name="adj3" fmla="val -174385"/>
              <a:gd name="adj4" fmla="val -16727"/>
            </a:avLst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s-Latn-BA" dirty="0"/>
              <a:t>Combining Lidar and GPS data results in </a:t>
            </a:r>
            <a:r>
              <a:rPr lang="en-US" dirty="0"/>
              <a:t>a </a:t>
            </a:r>
            <a:r>
              <a:rPr lang="bs-Latn-BA" dirty="0"/>
              <a:t>more accurate estimation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247FEC-7650-3945-91B2-C4EFD88AD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4956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Position variance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7D251-BB9D-A24C-95A3-68A465B68D8F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2E626B-8F35-4D75-93C2-E8255671C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45</a:t>
            </a:fld>
            <a:endParaRPr lang="en-US"/>
          </a:p>
        </p:txBody>
      </p:sp>
      <p:sp>
        <p:nvSpPr>
          <p:cNvPr id="12" name="Rechteck 6">
            <a:extLst>
              <a:ext uri="{FF2B5EF4-FFF2-40B4-BE49-F238E27FC236}">
                <a16:creationId xmlns:a16="http://schemas.microsoft.com/office/drawing/2014/main" id="{6E5A4F7D-5D34-DC05-5FAD-BDD2FB632168}"/>
              </a:ext>
            </a:extLst>
          </p:cNvPr>
          <p:cNvSpPr/>
          <p:nvPr/>
        </p:nvSpPr>
        <p:spPr>
          <a:xfrm>
            <a:off x="582120" y="1182505"/>
            <a:ext cx="7804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02" indent="-457102" defTabSz="914205">
              <a:buFont typeface="Arial" panose="020B0604020202020204" pitchFamily="34" charset="0"/>
              <a:buChar char="•"/>
            </a:pPr>
            <a:endParaRPr lang="de-DE" sz="2400" dirty="0">
              <a:solidFill>
                <a:srgbClr val="000000"/>
              </a:solidFill>
            </a:endParaRPr>
          </a:p>
          <a:p>
            <a:pPr marL="377967" indent="-377967" defTabSz="914205">
              <a:buFont typeface="Wingdings" panose="05000000000000000000" pitchFamily="2" charset="2"/>
              <a:buChar char="à"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C3D0FD4-AD3D-8160-268F-ECF6B607E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595" y="1610684"/>
            <a:ext cx="9527260" cy="47605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3ECC90-A004-9CD7-2646-21025758D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044" y="2317269"/>
            <a:ext cx="3014765" cy="2283914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7C385A3-747D-6572-3F0C-4680375D71E2}"/>
              </a:ext>
            </a:extLst>
          </p:cNvPr>
          <p:cNvCxnSpPr/>
          <p:nvPr/>
        </p:nvCxnSpPr>
        <p:spPr>
          <a:xfrm flipH="1">
            <a:off x="2519464" y="4601183"/>
            <a:ext cx="258580" cy="223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AC5198F-40F5-12B8-68B7-52820192EC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482" y="3307320"/>
            <a:ext cx="2066474" cy="206234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4FE6D60-1988-AF83-239D-824AD34A7820}"/>
              </a:ext>
            </a:extLst>
          </p:cNvPr>
          <p:cNvCxnSpPr/>
          <p:nvPr/>
        </p:nvCxnSpPr>
        <p:spPr>
          <a:xfrm flipH="1">
            <a:off x="9445557" y="5369669"/>
            <a:ext cx="458925" cy="359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44F687D-410B-D47D-BD8A-93EB94FDB6C9}"/>
              </a:ext>
            </a:extLst>
          </p:cNvPr>
          <p:cNvCxnSpPr>
            <a:cxnSpLocks/>
          </p:cNvCxnSpPr>
          <p:nvPr/>
        </p:nvCxnSpPr>
        <p:spPr bwMode="auto">
          <a:xfrm>
            <a:off x="10192724" y="4197245"/>
            <a:ext cx="1649506" cy="0"/>
          </a:xfrm>
          <a:prstGeom prst="line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F7B5AB-E06A-15A6-DD92-C3F2173E2BC0}"/>
              </a:ext>
            </a:extLst>
          </p:cNvPr>
          <p:cNvCxnSpPr>
            <a:cxnSpLocks/>
          </p:cNvCxnSpPr>
          <p:nvPr/>
        </p:nvCxnSpPr>
        <p:spPr bwMode="auto">
          <a:xfrm>
            <a:off x="10192724" y="4282190"/>
            <a:ext cx="1649506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" name="Picture 2">
            <a:extLst>
              <a:ext uri="{FF2B5EF4-FFF2-40B4-BE49-F238E27FC236}">
                <a16:creationId xmlns:a16="http://schemas.microsoft.com/office/drawing/2014/main" id="{09463C51-DE96-C1EE-CB04-195CDBF4F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742" y="5964694"/>
            <a:ext cx="2017508" cy="26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9990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06A5D-DEE4-CF14-A1E1-CF2216D40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56EC1-FCB8-12EC-460A-80C09829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/>
              <a:t>Sensor fusion example: Conclusion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0CE0F-60FE-65DB-61E8-B883A7D7B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7975922" cy="471646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Problem: Vehicle state estimation using EKF</a:t>
            </a:r>
          </a:p>
          <a:p>
            <a:r>
              <a:rPr lang="en-US" dirty="0"/>
              <a:t>The example pointed out:</a:t>
            </a:r>
          </a:p>
          <a:p>
            <a:pPr lvl="1"/>
            <a:r>
              <a:rPr lang="en-US" dirty="0"/>
              <a:t>How to create a motion model and a measurement model</a:t>
            </a:r>
          </a:p>
          <a:p>
            <a:pPr lvl="1"/>
            <a:r>
              <a:rPr lang="en-US" dirty="0"/>
              <a:t>How to fuse the data from different types of sensors</a:t>
            </a:r>
          </a:p>
          <a:p>
            <a:pPr lvl="1"/>
            <a:r>
              <a:rPr lang="en-US" dirty="0"/>
              <a:t>How to set the initial state vector and the initial covariance matrix</a:t>
            </a:r>
          </a:p>
          <a:p>
            <a:pPr lvl="1"/>
            <a:r>
              <a:rPr lang="en-US" dirty="0"/>
              <a:t>How to chose appropriate values for process noise and measurement noise covariance matrices</a:t>
            </a:r>
          </a:p>
          <a:p>
            <a:pPr lvl="1"/>
            <a:r>
              <a:rPr lang="en-US" dirty="0"/>
              <a:t>How to achieve a more accurate state estimation by adding more sensors</a:t>
            </a:r>
          </a:p>
          <a:p>
            <a:pPr lvl="1"/>
            <a:r>
              <a:rPr lang="en-US" dirty="0"/>
              <a:t>How fusion of data decreases the overall estimation variance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6CF418-C0D3-35F6-BE4C-D6706D274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9FC44-BF23-8244-A245-27021A3062A6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1F8E6B9-8A63-AAB1-64DA-39475B5B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78F793-E40A-ACBF-02E0-A31B3E2F5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737" y="2402986"/>
            <a:ext cx="3476263" cy="262942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BACF68-E0FF-F738-1328-34E937A5E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561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Useful trick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944828" cy="4716465"/>
          </a:xfrm>
        </p:spPr>
        <p:txBody>
          <a:bodyPr>
            <a:normAutofit/>
          </a:bodyPr>
          <a:lstStyle/>
          <a:p>
            <a:r>
              <a:rPr lang="en-US" dirty="0"/>
              <a:t>Augment the state vector with some auxiliary states and then apply the EKF to the augmented state space model</a:t>
            </a:r>
          </a:p>
          <a:p>
            <a:pPr lvl="1"/>
            <a:endParaRPr lang="en-US" dirty="0"/>
          </a:p>
          <a:p>
            <a:r>
              <a:rPr lang="en-US" dirty="0"/>
              <a:t>What can we handle?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/>
              <a:t>Colored state noise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/>
              <a:t>Colored measurement noise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/>
              <a:t>Sensor offset and drifts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/>
              <a:t>Sensor faults (sudden offset)</a:t>
            </a:r>
          </a:p>
          <a:p>
            <a:pPr marL="685800" lvl="2">
              <a:spcBef>
                <a:spcPts val="1000"/>
              </a:spcBef>
            </a:pPr>
            <a:r>
              <a:rPr lang="en-US" sz="2400" dirty="0"/>
              <a:t>Actuator fault (sudden offset)</a:t>
            </a:r>
            <a:endParaRPr lang="bs-Latn-BA" sz="2400" dirty="0"/>
          </a:p>
          <a:p>
            <a:endParaRPr lang="bs-Latn-B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4240D-BF6C-1C47-88BB-0AB051C318D7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CEF67-2120-B749-8351-CE1533E2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504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 / </a:t>
            </a:r>
            <a:r>
              <a:rPr lang="en-US" dirty="0" err="1"/>
              <a:t>Autoware</a:t>
            </a:r>
            <a:r>
              <a:rPr lang="en-US" dirty="0"/>
              <a:t> by M. </a:t>
            </a:r>
            <a:r>
              <a:rPr lang="en-US" dirty="0" err="1"/>
              <a:t>Schratter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9BF4-7CBF-164C-98F1-D504D18A3700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4A1407-AEA4-4FA6-BC31-672763C59FD7}"/>
              </a:ext>
            </a:extLst>
          </p:cNvPr>
          <p:cNvSpPr txBox="1"/>
          <p:nvPr/>
        </p:nvSpPr>
        <p:spPr>
          <a:xfrm>
            <a:off x="1152211" y="1696156"/>
            <a:ext cx="98875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Lidar- and GNSS-based localization</a:t>
            </a:r>
          </a:p>
          <a:p>
            <a:pPr marL="5143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Parameter variation (noisy data, bias, drift)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	</a:t>
            </a:r>
            <a:endParaRPr lang="de-DE"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40CACD-9A64-4EE4-98D9-98CB2F085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747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CF091-B954-4A6E-1D95-9C0DFB8D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F779-B084-BB62-F1CD-181CB0F1A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Multi-sensor approach in robotics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2592799-8AA5-2FED-393A-A204BD7CD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0204"/>
            <a:ext cx="10515600" cy="4770584"/>
          </a:xfrm>
        </p:spPr>
        <p:txBody>
          <a:bodyPr>
            <a:normAutofit/>
          </a:bodyPr>
          <a:lstStyle/>
          <a:p>
            <a:r>
              <a:rPr lang="en-US" dirty="0"/>
              <a:t>Self-awareness (localization and positioning)</a:t>
            </a:r>
          </a:p>
          <a:p>
            <a:r>
              <a:rPr lang="en-US" b="1" dirty="0"/>
              <a:t>Situational awareness </a:t>
            </a:r>
            <a:r>
              <a:rPr lang="en-US" dirty="0"/>
              <a:t>(detection and tracking)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F2CB4D-1305-C2B5-40E4-B1D0C6D8E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30A6-2B50-9C47-A988-BC3E3C3E79C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2A5E24D-E570-88FC-A4B4-F8621ED41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CA158E-905A-B447-4B87-DD8A1B8BC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49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E713E9-5976-32F8-C7AC-BB199B5C2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651" y="2855767"/>
            <a:ext cx="8404698" cy="281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84604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the environment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A2E11-2EB6-214E-9E41-F00E31D73D06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3005D9-DFFB-4565-A78A-CFF6E7296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08323" cy="4667250"/>
          </a:xfrm>
        </p:spPr>
        <p:txBody>
          <a:bodyPr>
            <a:normAutofit fontScale="92500" lnSpcReduction="10000"/>
          </a:bodyPr>
          <a:lstStyle/>
          <a:p>
            <a:r>
              <a:rPr lang="de-DE" sz="3000" dirty="0" err="1"/>
              <a:t>Two</a:t>
            </a:r>
            <a:r>
              <a:rPr lang="de-DE" sz="3000" dirty="0"/>
              <a:t> </a:t>
            </a:r>
            <a:r>
              <a:rPr lang="de-DE" sz="3000" dirty="0" err="1"/>
              <a:t>types</a:t>
            </a:r>
            <a:r>
              <a:rPr lang="de-DE" sz="3000" dirty="0"/>
              <a:t> </a:t>
            </a:r>
            <a:r>
              <a:rPr lang="de-DE" sz="3000" dirty="0" err="1"/>
              <a:t>of</a:t>
            </a:r>
            <a:r>
              <a:rPr lang="de-DE" sz="3000" dirty="0"/>
              <a:t> </a:t>
            </a:r>
            <a:r>
              <a:rPr lang="de-DE" sz="3000" dirty="0" err="1"/>
              <a:t>algorithms</a:t>
            </a:r>
            <a:r>
              <a:rPr lang="de-DE" sz="3000" dirty="0"/>
              <a:t> </a:t>
            </a:r>
            <a:r>
              <a:rPr lang="de-DE" sz="3000" dirty="0" err="1"/>
              <a:t>are</a:t>
            </a:r>
            <a:r>
              <a:rPr lang="de-DE" sz="3000" dirty="0"/>
              <a:t> </a:t>
            </a:r>
            <a:r>
              <a:rPr lang="de-DE" sz="3000" dirty="0" err="1"/>
              <a:t>typically</a:t>
            </a:r>
            <a:r>
              <a:rPr lang="de-DE" sz="3000" dirty="0"/>
              <a:t> </a:t>
            </a:r>
            <a:r>
              <a:rPr lang="de-DE" sz="3000" dirty="0" err="1"/>
              <a:t>used</a:t>
            </a:r>
            <a:r>
              <a:rPr lang="de-DE" sz="3000" dirty="0"/>
              <a:t> (</a:t>
            </a:r>
            <a:r>
              <a:rPr lang="de-DE" sz="3000" dirty="0">
                <a:solidFill>
                  <a:srgbClr val="C00000"/>
                </a:solidFill>
              </a:rPr>
              <a:t>multiple </a:t>
            </a:r>
            <a:r>
              <a:rPr lang="de-DE" sz="3000" dirty="0" err="1">
                <a:solidFill>
                  <a:srgbClr val="C00000"/>
                </a:solidFill>
              </a:rPr>
              <a:t>sensors</a:t>
            </a:r>
            <a:r>
              <a:rPr lang="de-DE" sz="3000" dirty="0"/>
              <a:t>)</a:t>
            </a:r>
          </a:p>
          <a:p>
            <a:pPr marL="548405" lvl="1" indent="-310943">
              <a:buFont typeface="Arial" panose="020B0604020202020204" pitchFamily="34" charset="0"/>
              <a:buChar char="•"/>
            </a:pPr>
            <a:r>
              <a:rPr lang="de-DE" sz="2800" dirty="0" err="1">
                <a:solidFill>
                  <a:srgbClr val="C00000"/>
                </a:solidFill>
              </a:rPr>
              <a:t>Object</a:t>
            </a:r>
            <a:r>
              <a:rPr lang="de-DE" sz="2800" dirty="0">
                <a:solidFill>
                  <a:srgbClr val="C00000"/>
                </a:solidFill>
              </a:rPr>
              <a:t> </a:t>
            </a:r>
            <a:r>
              <a:rPr lang="de-DE" sz="2800" dirty="0" err="1">
                <a:solidFill>
                  <a:srgbClr val="C00000"/>
                </a:solidFill>
              </a:rPr>
              <a:t>tracking</a:t>
            </a:r>
            <a:r>
              <a:rPr lang="de-DE" sz="2800" dirty="0">
                <a:solidFill>
                  <a:srgbClr val="C00000"/>
                </a:solidFill>
              </a:rPr>
              <a:t> </a:t>
            </a:r>
            <a:r>
              <a:rPr lang="de-DE" sz="2800" dirty="0" err="1">
                <a:solidFill>
                  <a:srgbClr val="C00000"/>
                </a:solidFill>
              </a:rPr>
              <a:t>algorithms</a:t>
            </a:r>
            <a:endParaRPr lang="de-DE" sz="2800" dirty="0">
              <a:solidFill>
                <a:srgbClr val="C00000"/>
              </a:solidFill>
            </a:endParaRPr>
          </a:p>
          <a:p>
            <a:pPr marL="548405" lvl="1" indent="-310943">
              <a:buFont typeface="Arial" panose="020B0604020202020204" pitchFamily="34" charset="0"/>
              <a:buChar char="•"/>
            </a:pPr>
            <a:r>
              <a:rPr lang="de-DE" sz="2800" dirty="0" err="1">
                <a:solidFill>
                  <a:srgbClr val="C00000"/>
                </a:solidFill>
              </a:rPr>
              <a:t>Occupancy</a:t>
            </a:r>
            <a:r>
              <a:rPr lang="de-DE" sz="2800" dirty="0">
                <a:solidFill>
                  <a:srgbClr val="C00000"/>
                </a:solidFill>
              </a:rPr>
              <a:t> </a:t>
            </a:r>
            <a:r>
              <a:rPr lang="de-DE" sz="2800" dirty="0" err="1">
                <a:solidFill>
                  <a:srgbClr val="C00000"/>
                </a:solidFill>
              </a:rPr>
              <a:t>grid</a:t>
            </a:r>
            <a:r>
              <a:rPr lang="de-DE" sz="2800" dirty="0">
                <a:solidFill>
                  <a:srgbClr val="C00000"/>
                </a:solidFill>
              </a:rPr>
              <a:t> </a:t>
            </a:r>
            <a:r>
              <a:rPr lang="de-DE" sz="2800" dirty="0" err="1">
                <a:solidFill>
                  <a:srgbClr val="C00000"/>
                </a:solidFill>
              </a:rPr>
              <a:t>algorithms</a:t>
            </a:r>
            <a:endParaRPr lang="de-DE" sz="2800" dirty="0">
              <a:solidFill>
                <a:srgbClr val="C0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3000" dirty="0"/>
              <a:t>Goal </a:t>
            </a:r>
            <a:r>
              <a:rPr lang="de-DE" sz="3000" dirty="0" err="1"/>
              <a:t>of</a:t>
            </a:r>
            <a:r>
              <a:rPr lang="de-DE" sz="3000" dirty="0"/>
              <a:t> </a:t>
            </a:r>
            <a:r>
              <a:rPr lang="de-DE" sz="3000" dirty="0" err="1"/>
              <a:t>object</a:t>
            </a:r>
            <a:r>
              <a:rPr lang="de-DE" sz="3000" dirty="0"/>
              <a:t> </a:t>
            </a:r>
            <a:r>
              <a:rPr lang="de-DE" sz="3000" dirty="0" err="1"/>
              <a:t>tracking</a:t>
            </a:r>
            <a:r>
              <a:rPr lang="de-DE" sz="3000" dirty="0"/>
              <a:t> </a:t>
            </a:r>
            <a:r>
              <a:rPr lang="de-DE" sz="3000" dirty="0" err="1"/>
              <a:t>algorithms</a:t>
            </a:r>
            <a:endParaRPr lang="de-DE" sz="3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determine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list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objects</a:t>
            </a:r>
            <a:r>
              <a:rPr lang="de-DE" sz="2800" dirty="0"/>
              <a:t>, </a:t>
            </a:r>
            <a:r>
              <a:rPr lang="de-DE" sz="2800" dirty="0" err="1"/>
              <a:t>which</a:t>
            </a:r>
            <a:r>
              <a:rPr lang="de-DE" sz="2800" dirty="0"/>
              <a:t> </a:t>
            </a:r>
            <a:r>
              <a:rPr lang="de-DE" sz="2800" dirty="0" err="1"/>
              <a:t>are</a:t>
            </a:r>
            <a:r>
              <a:rPr lang="de-DE" sz="2800" dirty="0"/>
              <a:t> </a:t>
            </a:r>
            <a:r>
              <a:rPr lang="de-DE" sz="2800" dirty="0" err="1"/>
              <a:t>currently</a:t>
            </a:r>
            <a:r>
              <a:rPr lang="de-DE" sz="2800" dirty="0"/>
              <a:t> </a:t>
            </a:r>
            <a:r>
              <a:rPr lang="de-DE" sz="2800" dirty="0" err="1"/>
              <a:t>present</a:t>
            </a:r>
            <a:r>
              <a:rPr lang="de-DE" sz="2800" dirty="0"/>
              <a:t> in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environment</a:t>
            </a:r>
            <a:r>
              <a:rPr lang="de-DE" sz="28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800" dirty="0" err="1"/>
              <a:t>to</a:t>
            </a:r>
            <a:r>
              <a:rPr lang="de-DE" sz="2800" dirty="0"/>
              <a:t> </a:t>
            </a:r>
            <a:r>
              <a:rPr lang="de-DE" sz="2800" dirty="0" err="1"/>
              <a:t>estimate</a:t>
            </a:r>
            <a:r>
              <a:rPr lang="de-DE" sz="2800" dirty="0"/>
              <a:t> </a:t>
            </a:r>
            <a:r>
              <a:rPr lang="de-DE" sz="2800" dirty="0" err="1"/>
              <a:t>their</a:t>
            </a:r>
            <a:r>
              <a:rPr lang="de-DE" sz="2800" dirty="0"/>
              <a:t> </a:t>
            </a:r>
            <a:r>
              <a:rPr lang="de-DE" sz="2800" dirty="0" err="1"/>
              <a:t>state</a:t>
            </a:r>
            <a:r>
              <a:rPr lang="de-DE" sz="2800" dirty="0"/>
              <a:t> variables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3000" dirty="0" err="1"/>
              <a:t>Occupany</a:t>
            </a:r>
            <a:r>
              <a:rPr lang="de-DE" sz="3000" dirty="0"/>
              <a:t> </a:t>
            </a:r>
            <a:r>
              <a:rPr lang="de-DE" sz="3000" dirty="0" err="1"/>
              <a:t>grid</a:t>
            </a:r>
            <a:r>
              <a:rPr lang="de-DE" sz="3000" dirty="0"/>
              <a:t> </a:t>
            </a:r>
            <a:r>
              <a:rPr lang="de-DE" sz="3000" dirty="0" err="1"/>
              <a:t>approach</a:t>
            </a:r>
            <a:endParaRPr lang="de-DE" sz="30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800" dirty="0" err="1"/>
              <a:t>we</a:t>
            </a:r>
            <a:r>
              <a:rPr lang="de-DE" sz="2800" dirty="0"/>
              <a:t> </a:t>
            </a:r>
            <a:r>
              <a:rPr lang="de-DE" sz="2800" dirty="0" err="1"/>
              <a:t>describe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environment</a:t>
            </a:r>
            <a:r>
              <a:rPr lang="de-DE" sz="2800" dirty="0"/>
              <a:t> in a form </a:t>
            </a:r>
            <a:r>
              <a:rPr lang="de-DE" sz="2800" dirty="0" err="1"/>
              <a:t>of</a:t>
            </a:r>
            <a:r>
              <a:rPr lang="de-DE" sz="2800" dirty="0"/>
              <a:t> a </a:t>
            </a:r>
            <a:r>
              <a:rPr lang="de-DE" sz="2800" dirty="0" err="1"/>
              <a:t>discrete</a:t>
            </a:r>
            <a:r>
              <a:rPr lang="de-DE" sz="2800" dirty="0"/>
              <a:t> </a:t>
            </a:r>
            <a:r>
              <a:rPr lang="de-DE" sz="2800" dirty="0" err="1"/>
              <a:t>grid</a:t>
            </a:r>
            <a:r>
              <a:rPr lang="de-DE" sz="2800" dirty="0"/>
              <a:t> </a:t>
            </a:r>
            <a:r>
              <a:rPr lang="de-DE" sz="2800" dirty="0" err="1"/>
              <a:t>with</a:t>
            </a:r>
            <a:r>
              <a:rPr lang="de-DE" sz="2800" dirty="0"/>
              <a:t> </a:t>
            </a:r>
            <a:r>
              <a:rPr lang="de-DE" sz="2800" dirty="0" err="1"/>
              <a:t>certain</a:t>
            </a:r>
            <a:r>
              <a:rPr lang="de-DE" sz="2800" dirty="0"/>
              <a:t> </a:t>
            </a:r>
            <a:r>
              <a:rPr lang="de-DE" sz="2800" dirty="0" err="1"/>
              <a:t>height</a:t>
            </a:r>
            <a:r>
              <a:rPr lang="de-DE" sz="2800" dirty="0"/>
              <a:t> and </a:t>
            </a:r>
            <a:r>
              <a:rPr lang="de-DE" sz="2800" dirty="0" err="1"/>
              <a:t>width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cells</a:t>
            </a:r>
            <a:r>
              <a:rPr lang="de-DE" sz="2800" dirty="0"/>
              <a:t> (</a:t>
            </a:r>
            <a:r>
              <a:rPr lang="de-DE" sz="2800" dirty="0" err="1"/>
              <a:t>fixed</a:t>
            </a:r>
            <a:r>
              <a:rPr lang="de-DE" sz="2800" dirty="0"/>
              <a:t> </a:t>
            </a:r>
            <a:r>
              <a:rPr lang="de-DE" sz="2800" dirty="0" err="1"/>
              <a:t>resolution</a:t>
            </a:r>
            <a:r>
              <a:rPr lang="de-DE" sz="2800" dirty="0"/>
              <a:t> </a:t>
            </a:r>
            <a:r>
              <a:rPr lang="de-DE" sz="2800" dirty="0" err="1"/>
              <a:t>step</a:t>
            </a:r>
            <a:r>
              <a:rPr lang="de-DE" sz="2800" dirty="0"/>
              <a:t> </a:t>
            </a:r>
            <a:r>
              <a:rPr lang="de-DE" sz="2800" dirty="0" err="1"/>
              <a:t>size</a:t>
            </a:r>
            <a:r>
              <a:rPr lang="de-DE" sz="2800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sz="2800" dirty="0" err="1"/>
              <a:t>each</a:t>
            </a:r>
            <a:r>
              <a:rPr lang="de-DE" sz="2800" dirty="0"/>
              <a:t> </a:t>
            </a:r>
            <a:r>
              <a:rPr lang="de-DE" sz="2800" dirty="0" err="1"/>
              <a:t>cell</a:t>
            </a:r>
            <a:r>
              <a:rPr lang="de-DE" sz="2800" dirty="0"/>
              <a:t> </a:t>
            </a:r>
            <a:r>
              <a:rPr lang="de-DE" sz="2800" dirty="0" err="1"/>
              <a:t>has</a:t>
            </a:r>
            <a:r>
              <a:rPr lang="de-DE" sz="2800" dirty="0"/>
              <a:t> a </a:t>
            </a:r>
            <a:r>
              <a:rPr lang="de-DE" sz="2800" dirty="0" err="1"/>
              <a:t>probability</a:t>
            </a:r>
            <a:r>
              <a:rPr lang="de-DE" sz="2800" dirty="0"/>
              <a:t> </a:t>
            </a:r>
            <a:r>
              <a:rPr lang="de-DE" sz="2800" dirty="0" err="1"/>
              <a:t>that</a:t>
            </a:r>
            <a:r>
              <a:rPr lang="de-DE" sz="2800" dirty="0"/>
              <a:t> </a:t>
            </a:r>
            <a:r>
              <a:rPr lang="de-DE" sz="2800" dirty="0" err="1"/>
              <a:t>it</a:t>
            </a:r>
            <a:r>
              <a:rPr lang="de-DE" sz="2800" dirty="0"/>
              <a:t> </a:t>
            </a:r>
            <a:r>
              <a:rPr lang="de-DE" sz="2800" dirty="0" err="1"/>
              <a:t>is</a:t>
            </a:r>
            <a:r>
              <a:rPr lang="de-DE" sz="2800" dirty="0"/>
              <a:t> </a:t>
            </a:r>
            <a:r>
              <a:rPr lang="de-DE" sz="2800" dirty="0" err="1"/>
              <a:t>occupied</a:t>
            </a:r>
            <a:r>
              <a:rPr lang="de-DE" sz="2800" dirty="0"/>
              <a:t> (</a:t>
            </a:r>
            <a:r>
              <a:rPr lang="de-DE" sz="2800" dirty="0" err="1"/>
              <a:t>or</a:t>
            </a:r>
            <a:r>
              <a:rPr lang="de-DE" sz="2800" dirty="0"/>
              <a:t> not), </a:t>
            </a:r>
            <a:r>
              <a:rPr lang="de-DE" sz="2800" dirty="0" err="1"/>
              <a:t>defined</a:t>
            </a:r>
            <a:r>
              <a:rPr lang="de-DE" sz="2800" dirty="0"/>
              <a:t> </a:t>
            </a:r>
            <a:r>
              <a:rPr lang="de-DE" sz="2800" dirty="0" err="1"/>
              <a:t>by</a:t>
            </a:r>
            <a:r>
              <a:rPr lang="de-DE" sz="2800" dirty="0"/>
              <a:t> </a:t>
            </a:r>
            <a:r>
              <a:rPr lang="de-DE" sz="2800" dirty="0" err="1"/>
              <a:t>sensor</a:t>
            </a:r>
            <a:r>
              <a:rPr lang="de-DE" sz="2800" dirty="0"/>
              <a:t> </a:t>
            </a:r>
            <a:r>
              <a:rPr lang="de-DE" sz="2800" dirty="0" err="1"/>
              <a:t>observations</a:t>
            </a:r>
            <a:r>
              <a:rPr lang="de-DE" sz="2800" dirty="0"/>
              <a:t> </a:t>
            </a:r>
          </a:p>
          <a:p>
            <a:endParaRPr lang="de-DE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4A12D-18AF-416D-A338-BE30ABE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7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Tracking vs. occupancy grids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EA364-2850-854C-A13B-849757F17F64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4A12D-18AF-416D-A338-BE30ABE65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51</a:t>
            </a:fld>
            <a:endParaRPr lang="en-US"/>
          </a:p>
        </p:txBody>
      </p:sp>
      <p:pic>
        <p:nvPicPr>
          <p:cNvPr id="6" name="Grafik 7">
            <a:extLst>
              <a:ext uri="{FF2B5EF4-FFF2-40B4-BE49-F238E27FC236}">
                <a16:creationId xmlns:a16="http://schemas.microsoft.com/office/drawing/2014/main" id="{B175E26D-550F-3F4B-5AA8-80E4DCE80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600" y="1631423"/>
            <a:ext cx="4644944" cy="2349492"/>
          </a:xfrm>
          <a:prstGeom prst="rect">
            <a:avLst/>
          </a:prstGeom>
        </p:spPr>
      </p:pic>
      <p:pic>
        <p:nvPicPr>
          <p:cNvPr id="8" name="Grafik 8">
            <a:extLst>
              <a:ext uri="{FF2B5EF4-FFF2-40B4-BE49-F238E27FC236}">
                <a16:creationId xmlns:a16="http://schemas.microsoft.com/office/drawing/2014/main" id="{9B3C0657-FA4C-694B-7A3C-47F0E036EF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450504"/>
            <a:ext cx="5898192" cy="1822090"/>
          </a:xfrm>
          <a:prstGeom prst="rect">
            <a:avLst/>
          </a:prstGeom>
        </p:spPr>
      </p:pic>
      <p:pic>
        <p:nvPicPr>
          <p:cNvPr id="9" name="Grafik 7">
            <a:extLst>
              <a:ext uri="{FF2B5EF4-FFF2-40B4-BE49-F238E27FC236}">
                <a16:creationId xmlns:a16="http://schemas.microsoft.com/office/drawing/2014/main" id="{13A07912-265A-69B5-125A-77A439190E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179" y="1376318"/>
            <a:ext cx="1932056" cy="2556085"/>
          </a:xfrm>
          <a:prstGeom prst="rect">
            <a:avLst/>
          </a:prstGeom>
        </p:spPr>
      </p:pic>
      <p:pic>
        <p:nvPicPr>
          <p:cNvPr id="10" name="Grafik 8">
            <a:extLst>
              <a:ext uri="{FF2B5EF4-FFF2-40B4-BE49-F238E27FC236}">
                <a16:creationId xmlns:a16="http://schemas.microsoft.com/office/drawing/2014/main" id="{90E75686-942D-5311-7BBF-6474198050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937" y="3983821"/>
            <a:ext cx="3355478" cy="272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6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443C6-A72B-E922-DE3A-07856C20D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B3B2B-8EF6-AE30-605D-E42CDC56B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Occupancy grids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D3D194-E181-E30E-294B-D1195762A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539D-6415-9A4D-A815-583A2110EEB8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E119873-119A-1AC9-23B3-EB1F088C5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91E79-FCEF-0010-7103-A38F66138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52</a:t>
            </a:fld>
            <a:endParaRPr lang="en-US"/>
          </a:p>
        </p:txBody>
      </p:sp>
      <p:pic>
        <p:nvPicPr>
          <p:cNvPr id="5" name="Picture 4" descr="A car driving on a grid&#10;&#10;Description automatically generated">
            <a:extLst>
              <a:ext uri="{FF2B5EF4-FFF2-40B4-BE49-F238E27FC236}">
                <a16:creationId xmlns:a16="http://schemas.microsoft.com/office/drawing/2014/main" id="{B73DC46C-C2E4-4787-894A-6590F9C28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0" y="1438920"/>
            <a:ext cx="3902754" cy="3005490"/>
          </a:xfrm>
          <a:prstGeom prst="rect">
            <a:avLst/>
          </a:prstGeom>
        </p:spPr>
      </p:pic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EB12978B-D7BE-D9E9-0AE4-6471378C7248}"/>
              </a:ext>
            </a:extLst>
          </p:cNvPr>
          <p:cNvSpPr txBox="1">
            <a:spLocks/>
          </p:cNvSpPr>
          <p:nvPr/>
        </p:nvSpPr>
        <p:spPr>
          <a:xfrm>
            <a:off x="117798" y="4676033"/>
            <a:ext cx="4800600" cy="2063415"/>
          </a:xfrm>
          <a:prstGeom prst="rect">
            <a:avLst/>
          </a:prstGeom>
        </p:spPr>
        <p:txBody>
          <a:bodyPr/>
          <a:lstStyle>
            <a:lvl1pPr marL="350017" indent="-350017" algn="l" rtl="0" eaLnBrk="1" fontAlgn="base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Font typeface="Wingdings" pitchFamily="2" charset="2"/>
              <a:buNone/>
              <a:defRPr sz="2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7529" indent="-250012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+mn-lt"/>
              </a:defRPr>
            </a:lvl2pPr>
            <a:lvl3pPr marL="935463" indent="-322933" algn="l" rtl="0" eaLnBrk="1" fontAlgn="base" hangingPunct="1">
              <a:lnSpc>
                <a:spcPct val="100000"/>
              </a:lnSpc>
              <a:spcBef>
                <a:spcPts val="787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+mn-lt"/>
              </a:defRPr>
            </a:lvl3pPr>
            <a:lvl4pPr marL="1062552" indent="-200010" algn="l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Arial Narrow" pitchFamily="34" charset="0"/>
              </a:defRPr>
            </a:lvl4pPr>
            <a:lvl5pPr marL="1300063" indent="-187509" algn="l" defTabSz="1300063" rtl="0" eaLnBrk="1" fontAlgn="base" hangingPunct="1">
              <a:lnSpc>
                <a:spcPct val="100000"/>
              </a:lnSpc>
              <a:spcBef>
                <a:spcPts val="525"/>
              </a:spcBef>
              <a:spcAft>
                <a:spcPct val="0"/>
              </a:spcAft>
              <a:buClrTx/>
              <a:buFont typeface="Arial" pitchFamily="34" charset="0"/>
              <a:buChar char="•"/>
              <a:defRPr sz="1700">
                <a:solidFill>
                  <a:schemeClr val="tx1"/>
                </a:solidFill>
                <a:latin typeface="Arial Narrow" pitchFamily="34" charset="0"/>
              </a:defRPr>
            </a:lvl5pPr>
            <a:lvl6pPr marL="3300161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6pPr>
            <a:lvl7pPr marL="390019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7pPr>
            <a:lvl8pPr marL="4500220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8pPr>
            <a:lvl9pPr marL="5100249" indent="-300015" algn="l" rtl="0" eaLnBrk="1" fontAlgn="base" hangingPunct="1">
              <a:spcBef>
                <a:spcPct val="20000"/>
              </a:spcBef>
              <a:spcAft>
                <a:spcPct val="0"/>
              </a:spcAft>
              <a:defRPr sz="1300">
                <a:solidFill>
                  <a:srgbClr val="00466B"/>
                </a:solidFill>
                <a:latin typeface="Arial Narrow" pitchFamily="34" charset="0"/>
              </a:defRPr>
            </a:lvl9pPr>
          </a:lstStyle>
          <a:p>
            <a:pPr marL="844621" lvl="2" indent="-259175" algn="just"/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Unknown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not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observed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by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the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sensor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844621" lvl="2" indent="-259175" algn="just"/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Free: not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occupied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by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any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object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844621" lvl="2" indent="-259175" algn="just"/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Static: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occupied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by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 non-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moving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object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844621" lvl="2" indent="-259175" algn="just"/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Dynamic: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occupied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by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moving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object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information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like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velocity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and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heading</a:t>
            </a: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11010" marR="0" lvl="0" indent="-311010" algn="l" defTabSz="914400" rtl="0" eaLnBrk="1" fontAlgn="base" latinLnBrk="0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11010" marR="0" lvl="0" indent="-311010" algn="l" defTabSz="914400" rtl="0" eaLnBrk="1" fontAlgn="base" latinLnBrk="0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311010" marR="0" lvl="0" indent="-311010" algn="l" defTabSz="914400" rtl="0" eaLnBrk="1" fontAlgn="base" latinLnBrk="0" hangingPunct="1">
              <a:lnSpc>
                <a:spcPct val="100000"/>
              </a:lnSpc>
              <a:spcBef>
                <a:spcPts val="15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C6408B-533A-66BF-962A-9C9B9E1EB1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3" r="7834" b="18630"/>
          <a:stretch/>
        </p:blipFill>
        <p:spPr>
          <a:xfrm>
            <a:off x="5641726" y="614690"/>
            <a:ext cx="4800600" cy="49228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3C7AFC2-91D4-28A0-64DC-079C501B0F62}"/>
              </a:ext>
            </a:extLst>
          </p:cNvPr>
          <p:cNvSpPr txBox="1"/>
          <p:nvPr/>
        </p:nvSpPr>
        <p:spPr>
          <a:xfrm>
            <a:off x="9982200" y="5287976"/>
            <a:ext cx="19335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Blue: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unknown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Gray: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free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Brown: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static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Yellow: </a:t>
            </a:r>
            <a:r>
              <a:rPr lang="de-DE" sz="16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dynamic</a:t>
            </a:r>
            <a:endParaRPr lang="de-DE"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2946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47347-1538-C253-5F29-51A2834DC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A511E-8D8D-2BCD-35EA-5CD0E70D5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object tracking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BEEC3A-CB89-0CBA-238C-28AC9CD03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2926F-63BD-1847-8E1B-BE144FE24E2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CBDC101-1E3E-508A-A805-5D1DE33C9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1EE18-2294-0E93-6E08-FC461DD09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53</a:t>
            </a:fld>
            <a:endParaRPr lang="en-US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E0B1738-397D-5AAA-F5FB-FFCB388D0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08323" cy="4667250"/>
          </a:xfrm>
        </p:spPr>
        <p:txBody>
          <a:bodyPr>
            <a:normAutofit/>
          </a:bodyPr>
          <a:lstStyle/>
          <a:p>
            <a:r>
              <a:rPr lang="de-DE" sz="3000" dirty="0"/>
              <a:t>Single </a:t>
            </a:r>
            <a:r>
              <a:rPr lang="de-DE" sz="3000" dirty="0" err="1"/>
              <a:t>model</a:t>
            </a:r>
            <a:r>
              <a:rPr lang="de-DE" sz="3000" dirty="0"/>
              <a:t> </a:t>
            </a:r>
            <a:r>
              <a:rPr lang="de-DE" sz="3000" dirty="0" err="1"/>
              <a:t>estimation</a:t>
            </a:r>
            <a:r>
              <a:rPr lang="de-DE" sz="3000" dirty="0"/>
              <a:t> </a:t>
            </a:r>
            <a:r>
              <a:rPr lang="de-DE" sz="3000" dirty="0" err="1"/>
              <a:t>filter</a:t>
            </a:r>
            <a:r>
              <a:rPr lang="de-DE" sz="3000" dirty="0"/>
              <a:t> (Kalman </a:t>
            </a:r>
            <a:r>
              <a:rPr lang="de-DE" sz="3000" dirty="0" err="1"/>
              <a:t>filter</a:t>
            </a:r>
            <a:r>
              <a:rPr lang="de-DE" sz="3000" dirty="0"/>
              <a:t> type)</a:t>
            </a:r>
          </a:p>
        </p:txBody>
      </p:sp>
      <p:sp>
        <p:nvSpPr>
          <p:cNvPr id="8" name="Rechteck 6">
            <a:extLst>
              <a:ext uri="{FF2B5EF4-FFF2-40B4-BE49-F238E27FC236}">
                <a16:creationId xmlns:a16="http://schemas.microsoft.com/office/drawing/2014/main" id="{5D55CFE8-CBF5-18FA-1D4E-E9C09662A6DC}"/>
              </a:ext>
            </a:extLst>
          </p:cNvPr>
          <p:cNvSpPr/>
          <p:nvPr/>
        </p:nvSpPr>
        <p:spPr>
          <a:xfrm>
            <a:off x="528075" y="1410758"/>
            <a:ext cx="7079636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680" indent="-414680" defTabSz="829361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sz="2177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42889" indent="-342889" defTabSz="829361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</a:pPr>
            <a:endParaRPr lang="en-US" sz="2177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A0AD182-CFC0-A660-C4B0-B8C89691C067}"/>
              </a:ext>
            </a:extLst>
          </p:cNvPr>
          <p:cNvGrpSpPr/>
          <p:nvPr/>
        </p:nvGrpSpPr>
        <p:grpSpPr>
          <a:xfrm>
            <a:off x="1426698" y="4572292"/>
            <a:ext cx="4038600" cy="1603970"/>
            <a:chOff x="838200" y="1763011"/>
            <a:chExt cx="4038600" cy="160397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B10AE52-5162-36F4-792F-2D9FBFD40657}"/>
                </a:ext>
              </a:extLst>
            </p:cNvPr>
            <p:cNvSpPr/>
            <p:nvPr/>
          </p:nvSpPr>
          <p:spPr>
            <a:xfrm>
              <a:off x="838200" y="1763011"/>
              <a:ext cx="4038600" cy="160397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68930CD-10F6-4F89-1CBC-B9D7D0B5DE99}"/>
                </a:ext>
              </a:extLst>
            </p:cNvPr>
            <p:cNvSpPr txBox="1"/>
            <p:nvPr/>
          </p:nvSpPr>
          <p:spPr>
            <a:xfrm>
              <a:off x="838200" y="1802872"/>
              <a:ext cx="1992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Project state ahead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F97655B-689D-4F40-545B-3AA6CF98B036}"/>
                </a:ext>
              </a:extLst>
            </p:cNvPr>
            <p:cNvSpPr txBox="1"/>
            <p:nvPr/>
          </p:nvSpPr>
          <p:spPr>
            <a:xfrm>
              <a:off x="865223" y="2539736"/>
              <a:ext cx="25923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Project covariance ahead</a:t>
              </a:r>
            </a:p>
          </p:txBody>
        </p:sp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5018305D-E2B1-5F69-876D-A2B8A6E71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86080" y="2194398"/>
              <a:ext cx="2669874" cy="304383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7BA2FA4A-12EC-B969-C369-473EA285A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3284" y="2928958"/>
              <a:ext cx="2908390" cy="350408"/>
            </a:xfrm>
            <a:prstGeom prst="rect">
              <a:avLst/>
            </a:prstGeom>
          </p:spPr>
        </p:pic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49E37C35-3120-0D54-C1DD-305A743D67B1}"/>
              </a:ext>
            </a:extLst>
          </p:cNvPr>
          <p:cNvSpPr/>
          <p:nvPr/>
        </p:nvSpPr>
        <p:spPr>
          <a:xfrm>
            <a:off x="6918166" y="4265509"/>
            <a:ext cx="4038600" cy="23413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C806055-176C-0ED1-E5E9-4B0E12F85237}"/>
              </a:ext>
            </a:extLst>
          </p:cNvPr>
          <p:cNvSpPr txBox="1"/>
          <p:nvPr/>
        </p:nvSpPr>
        <p:spPr>
          <a:xfrm>
            <a:off x="6918166" y="5099799"/>
            <a:ext cx="4030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Update estimate with new measurement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DA38667-BD40-E62D-AA81-A315B8F5E8FA}"/>
              </a:ext>
            </a:extLst>
          </p:cNvPr>
          <p:cNvSpPr txBox="1"/>
          <p:nvPr/>
        </p:nvSpPr>
        <p:spPr>
          <a:xfrm>
            <a:off x="6945189" y="5793088"/>
            <a:ext cx="1934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Update covariance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092760B4-8999-C055-AC35-B464711400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9595" y="4732895"/>
            <a:ext cx="3695700" cy="32561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FB85103E-3C02-3BC8-5E3E-EA91F278DB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2772" y="5471868"/>
            <a:ext cx="3121442" cy="301265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47D189CC-350F-0CC5-43C6-7DA6EB011A24}"/>
              </a:ext>
            </a:extLst>
          </p:cNvPr>
          <p:cNvSpPr txBox="1"/>
          <p:nvPr/>
        </p:nvSpPr>
        <p:spPr>
          <a:xfrm>
            <a:off x="1310705" y="4265509"/>
            <a:ext cx="1141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Prediction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0AD1C80-76F0-27CD-8EEB-7C5648EE60F7}"/>
              </a:ext>
            </a:extLst>
          </p:cNvPr>
          <p:cNvSpPr txBox="1"/>
          <p:nvPr/>
        </p:nvSpPr>
        <p:spPr>
          <a:xfrm>
            <a:off x="9878529" y="3981103"/>
            <a:ext cx="117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Correction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1B40D273-D4FF-4E1D-05F8-5ECA20802B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4416" y="6198418"/>
            <a:ext cx="2370426" cy="324717"/>
          </a:xfrm>
          <a:prstGeom prst="rect">
            <a:avLst/>
          </a:prstGeom>
        </p:spPr>
      </p:pic>
      <p:sp>
        <p:nvSpPr>
          <p:cNvPr id="75" name="Bent Arrow 3">
            <a:extLst>
              <a:ext uri="{FF2B5EF4-FFF2-40B4-BE49-F238E27FC236}">
                <a16:creationId xmlns:a16="http://schemas.microsoft.com/office/drawing/2014/main" id="{3CD5E857-ADAE-74D1-A723-13258DEEE022}"/>
              </a:ext>
            </a:extLst>
          </p:cNvPr>
          <p:cNvSpPr/>
          <p:nvPr/>
        </p:nvSpPr>
        <p:spPr>
          <a:xfrm>
            <a:off x="4413459" y="4350435"/>
            <a:ext cx="2504707" cy="221857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6" name="Bent Arrow 40">
            <a:extLst>
              <a:ext uri="{FF2B5EF4-FFF2-40B4-BE49-F238E27FC236}">
                <a16:creationId xmlns:a16="http://schemas.microsoft.com/office/drawing/2014/main" id="{10A3E8E9-4107-AC07-BB2D-E50EB22514E8}"/>
              </a:ext>
            </a:extLst>
          </p:cNvPr>
          <p:cNvSpPr/>
          <p:nvPr/>
        </p:nvSpPr>
        <p:spPr>
          <a:xfrm rot="16200000">
            <a:off x="5547459" y="5050571"/>
            <a:ext cx="216000" cy="2484000"/>
          </a:xfrm>
          <a:prstGeom prst="ben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8A02B3A-E07C-B814-2368-D0EE1608AC59}"/>
              </a:ext>
            </a:extLst>
          </p:cNvPr>
          <p:cNvGrpSpPr/>
          <p:nvPr/>
        </p:nvGrpSpPr>
        <p:grpSpPr>
          <a:xfrm>
            <a:off x="1466921" y="2508615"/>
            <a:ext cx="9260741" cy="1228334"/>
            <a:chOff x="360609" y="1056219"/>
            <a:chExt cx="9260741" cy="1228334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BADF0D9-C3D9-3E89-1E32-6393D90A6BB6}"/>
                </a:ext>
              </a:extLst>
            </p:cNvPr>
            <p:cNvGrpSpPr/>
            <p:nvPr/>
          </p:nvGrpSpPr>
          <p:grpSpPr>
            <a:xfrm>
              <a:off x="6685450" y="1145984"/>
              <a:ext cx="2935900" cy="741553"/>
              <a:chOff x="645500" y="1455851"/>
              <a:chExt cx="2935900" cy="741553"/>
            </a:xfrm>
          </p:grpSpPr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83F9A3BD-2311-39A5-9F35-1422D1AB7F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5500" y="1455851"/>
                <a:ext cx="2935900" cy="258359"/>
              </a:xfrm>
              <a:prstGeom prst="rect">
                <a:avLst/>
              </a:prstGeom>
            </p:spPr>
          </p:pic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4AECF15A-D1E9-E375-9762-0EADFBA62C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5500" y="1942702"/>
                <a:ext cx="1727201" cy="254702"/>
              </a:xfrm>
              <a:prstGeom prst="rect">
                <a:avLst/>
              </a:prstGeom>
            </p:spPr>
          </p:pic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E97F25EE-35AB-B27B-BEB5-00A76F310D75}"/>
                </a:ext>
              </a:extLst>
            </p:cNvPr>
            <p:cNvGrpSpPr/>
            <p:nvPr/>
          </p:nvGrpSpPr>
          <p:grpSpPr>
            <a:xfrm>
              <a:off x="412122" y="1558011"/>
              <a:ext cx="4243592" cy="726542"/>
              <a:chOff x="534472" y="2343664"/>
              <a:chExt cx="4243592" cy="726542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E11FFF8F-0C22-770B-A38A-005E03F4A94E}"/>
                  </a:ext>
                </a:extLst>
              </p:cNvPr>
              <p:cNvGrpSpPr/>
              <p:nvPr/>
            </p:nvGrpSpPr>
            <p:grpSpPr>
              <a:xfrm>
                <a:off x="534472" y="2700874"/>
                <a:ext cx="4243592" cy="369332"/>
                <a:chOff x="5821250" y="1832086"/>
                <a:chExt cx="4243592" cy="3693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5" name="TextBox 84">
                      <a:extLst>
                        <a:ext uri="{FF2B5EF4-FFF2-40B4-BE49-F238E27FC236}">
                          <a16:creationId xmlns:a16="http://schemas.microsoft.com/office/drawing/2014/main" id="{C2609437-8D5D-EBC4-322D-9253BC9A4A8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821250" y="1832086"/>
                      <a:ext cx="424359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Measurement noise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𝑡</m:t>
                              </m:r>
                            </m:sub>
                          </m:sSub>
                        </m:oMath>
                      </a14:m>
                      <a:r>
                        <a:rPr lang="en-US" dirty="0"/>
                        <a:t> is </a:t>
                      </a:r>
                    </a:p>
                  </p:txBody>
                </p:sp>
              </mc:Choice>
              <mc:Fallback xmlns="">
                <p:sp>
                  <p:nvSpPr>
                    <p:cNvPr id="44" name="TextBox 43">
                      <a:extLst>
                        <a:ext uri="{FF2B5EF4-FFF2-40B4-BE49-F238E27FC236}">
                          <a16:creationId xmlns:a16="http://schemas.microsoft.com/office/drawing/2014/main" id="{1DC14544-EF10-4AC5-B7DC-403F7D3E5E9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821250" y="1832086"/>
                      <a:ext cx="4243592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896"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86" name="Picture 85">
                  <a:extLst>
                    <a:ext uri="{FF2B5EF4-FFF2-40B4-BE49-F238E27FC236}">
                      <a16:creationId xmlns:a16="http://schemas.microsoft.com/office/drawing/2014/main" id="{6824FA17-73D0-158B-270C-1980FDA266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529435" y="1901477"/>
                  <a:ext cx="825129" cy="230551"/>
                </a:xfrm>
                <a:prstGeom prst="rect">
                  <a:avLst/>
                </a:prstGeom>
              </p:spPr>
            </p:pic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BC2BC145-970C-E792-BED6-F876FAC9A633}"/>
                  </a:ext>
                </a:extLst>
              </p:cNvPr>
              <p:cNvGrpSpPr/>
              <p:nvPr/>
            </p:nvGrpSpPr>
            <p:grpSpPr>
              <a:xfrm>
                <a:off x="534472" y="2343664"/>
                <a:ext cx="4098925" cy="369332"/>
                <a:chOff x="6561137" y="1272738"/>
                <a:chExt cx="4098925" cy="36933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9A592CC9-ED58-623F-34AF-D23B802B516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61137" y="1272738"/>
                      <a:ext cx="4098925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</a:t>
                      </a:r>
                      <a:r>
                        <a:rPr lang="en-US" b="0" dirty="0"/>
                        <a:t>rocess no</a:t>
                      </a:r>
                      <a:r>
                        <a:rPr lang="en-US" dirty="0"/>
                        <a:t>ise 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𝑡</m:t>
                              </m:r>
                            </m:sub>
                          </m:sSub>
                        </m:oMath>
                      </a14:m>
                      <a:r>
                        <a:rPr lang="en-US" b="0" dirty="0"/>
                        <a:t> is                    </a:t>
                      </a:r>
                    </a:p>
                  </p:txBody>
                </p:sp>
              </mc:Choice>
              <mc:Fallback xmlns="">
                <p:sp>
                  <p:nvSpPr>
                    <p:cNvPr id="43" name="TextBox 42">
                      <a:extLst>
                        <a:ext uri="{FF2B5EF4-FFF2-40B4-BE49-F238E27FC236}">
                          <a16:creationId xmlns:a16="http://schemas.microsoft.com/office/drawing/2014/main" id="{CDAACB2A-BBAD-411F-B91D-BD9FE208A45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61137" y="1272738"/>
                      <a:ext cx="4098925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l="-926"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84" name="Picture 83">
                  <a:extLst>
                    <a:ext uri="{FF2B5EF4-FFF2-40B4-BE49-F238E27FC236}">
                      <a16:creationId xmlns:a16="http://schemas.microsoft.com/office/drawing/2014/main" id="{1EC26647-E02B-3718-8B24-5AA5CB8D75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657228" y="1341657"/>
                  <a:ext cx="822412" cy="231494"/>
                </a:xfrm>
                <a:prstGeom prst="rect">
                  <a:avLst/>
                </a:prstGeom>
              </p:spPr>
            </p:pic>
          </p:grp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43A55FD-47F5-9BC9-CAA4-DA489EB9E40D}"/>
                </a:ext>
              </a:extLst>
            </p:cNvPr>
            <p:cNvSpPr txBox="1"/>
            <p:nvPr/>
          </p:nvSpPr>
          <p:spPr>
            <a:xfrm>
              <a:off x="360609" y="1056219"/>
              <a:ext cx="664549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bs-Latn-BA" sz="2000" b="0" dirty="0" err="1"/>
                <a:t>Description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of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the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system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and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the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measurement</a:t>
              </a:r>
              <a:r>
                <a:rPr lang="bs-Latn-BA" sz="2000" b="0" dirty="0"/>
                <a:t> </a:t>
              </a:r>
              <a:r>
                <a:rPr lang="bs-Latn-BA" sz="2000" b="0" dirty="0" err="1"/>
                <a:t>models</a:t>
              </a:r>
              <a:r>
                <a:rPr lang="bs-Latn-BA" sz="2000" b="0" dirty="0"/>
                <a:t>:</a:t>
              </a:r>
              <a:endParaRPr lang="en-AT" sz="2000"/>
            </a:p>
          </p:txBody>
        </p:sp>
      </p:grpSp>
      <p:sp>
        <p:nvSpPr>
          <p:cNvPr id="89" name="Rectangle: Rounded Corners 54">
            <a:extLst>
              <a:ext uri="{FF2B5EF4-FFF2-40B4-BE49-F238E27FC236}">
                <a16:creationId xmlns:a16="http://schemas.microsoft.com/office/drawing/2014/main" id="{42F57C55-A697-91D0-F75C-BF382BDFA82E}"/>
              </a:ext>
            </a:extLst>
          </p:cNvPr>
          <p:cNvSpPr/>
          <p:nvPr/>
        </p:nvSpPr>
        <p:spPr>
          <a:xfrm>
            <a:off x="1466921" y="2452170"/>
            <a:ext cx="9440214" cy="13934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1316079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2A770-C0C7-EADF-ED4F-1A3DF05D6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140AF-D4AF-424C-65C1-1D2C04F2A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object tracking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D04219-ACE1-6EA0-0321-A684105F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B7C4-661F-714A-8A28-5530C5DC7691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DE8DFA-2881-FE9F-474E-69FDB5424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B7FA4-204A-82EA-59A2-E1BE09C3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54</a:t>
            </a:fld>
            <a:endParaRPr lang="en-US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1B89F76-9E8A-5A47-0ABC-4CB88D674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08323" cy="4667250"/>
          </a:xfrm>
        </p:spPr>
        <p:txBody>
          <a:bodyPr>
            <a:normAutofit/>
          </a:bodyPr>
          <a:lstStyle/>
          <a:p>
            <a:r>
              <a:rPr lang="de-DE" sz="3000" dirty="0"/>
              <a:t>Vehicle </a:t>
            </a:r>
            <a:r>
              <a:rPr lang="de-DE" sz="3000" dirty="0" err="1"/>
              <a:t>model</a:t>
            </a:r>
            <a:r>
              <a:rPr lang="de-DE" sz="3000" dirty="0"/>
              <a:t>?</a:t>
            </a:r>
            <a:endParaRPr lang="de-DE" sz="3600" dirty="0"/>
          </a:p>
        </p:txBody>
      </p:sp>
      <p:sp>
        <p:nvSpPr>
          <p:cNvPr id="8" name="Rechteck 6">
            <a:extLst>
              <a:ext uri="{FF2B5EF4-FFF2-40B4-BE49-F238E27FC236}">
                <a16:creationId xmlns:a16="http://schemas.microsoft.com/office/drawing/2014/main" id="{42665582-7647-F01A-67EF-7D5539B17D4B}"/>
              </a:ext>
            </a:extLst>
          </p:cNvPr>
          <p:cNvSpPr/>
          <p:nvPr/>
        </p:nvSpPr>
        <p:spPr>
          <a:xfrm>
            <a:off x="528075" y="1410758"/>
            <a:ext cx="7079636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680" indent="-414680" defTabSz="829361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de-DE" sz="2177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42889" indent="-342889" defTabSz="829361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à"/>
            </a:pPr>
            <a:endParaRPr lang="en-US" sz="2177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6CFCA40-5745-E011-3CA5-63CF36DE2899}"/>
              </a:ext>
            </a:extLst>
          </p:cNvPr>
          <p:cNvGrpSpPr/>
          <p:nvPr/>
        </p:nvGrpSpPr>
        <p:grpSpPr>
          <a:xfrm>
            <a:off x="623901" y="2499837"/>
            <a:ext cx="9362139" cy="3080376"/>
            <a:chOff x="994336" y="3603402"/>
            <a:chExt cx="9362139" cy="30803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CE502BE-B7F6-1950-81BB-4D8B6EC5B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20324" y="3603402"/>
              <a:ext cx="7236151" cy="3080376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B8CC878-7364-1B50-A556-AA7508DB68C5}"/>
                </a:ext>
              </a:extLst>
            </p:cNvPr>
            <p:cNvSpPr/>
            <p:nvPr/>
          </p:nvSpPr>
          <p:spPr>
            <a:xfrm>
              <a:off x="994336" y="5582041"/>
              <a:ext cx="21259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4808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s-Latn-BA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Vehicle</a:t>
              </a:r>
              <a:r>
                <a:rPr kumimoji="0" lang="bs-Latn-B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 </a:t>
              </a:r>
              <a:r>
                <a:rPr kumimoji="0" lang="bs-Latn-BA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is</a:t>
              </a:r>
              <a:r>
                <a:rPr kumimoji="0" lang="bs-Latn-B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 </a:t>
              </a:r>
              <a:r>
                <a:rPr kumimoji="0" lang="bs-Latn-BA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moving</a:t>
              </a:r>
              <a:r>
                <a:rPr kumimoji="0" lang="bs-Latn-B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 in </a:t>
              </a:r>
              <a:r>
                <a:rPr kumimoji="0" lang="bs-Latn-BA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different</a:t>
              </a:r>
              <a:r>
                <a:rPr kumimoji="0" lang="bs-Latn-BA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 </a:t>
              </a:r>
              <a:r>
                <a:rPr kumimoji="0" lang="bs-Latn-BA" sz="18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</a:rPr>
                <a:t>modes</a:t>
              </a:r>
              <a:endParaRPr kumimoji="0" lang="bs-Latn-BA" sz="1800" b="0" i="0" u="none" strike="noStrike" kern="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" name="Rectangle: Rounded Corners 11">
            <a:extLst>
              <a:ext uri="{FF2B5EF4-FFF2-40B4-BE49-F238E27FC236}">
                <a16:creationId xmlns:a16="http://schemas.microsoft.com/office/drawing/2014/main" id="{D2F0142A-8458-5D9F-0D4A-036F9ED3E91D}"/>
              </a:ext>
            </a:extLst>
          </p:cNvPr>
          <p:cNvSpPr/>
          <p:nvPr/>
        </p:nvSpPr>
        <p:spPr>
          <a:xfrm>
            <a:off x="3889838" y="4632217"/>
            <a:ext cx="3034146" cy="743702"/>
          </a:xfrm>
          <a:prstGeom prst="roundRect">
            <a:avLst/>
          </a:prstGeom>
          <a:noFill/>
          <a:ln w="28575" cap="flat" cmpd="sng" algn="ctr">
            <a:solidFill>
              <a:srgbClr val="F70146">
                <a:lumMod val="40000"/>
                <a:lumOff val="60000"/>
              </a:srgb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64808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T" sz="2600" b="0" i="0" u="none" strike="noStrike" kern="0" cap="none" spc="0" normalizeH="0" baseline="0" noProof="0">
              <a:ln>
                <a:noFill/>
              </a:ln>
              <a:solidFill>
                <a:srgbClr val="F70146"/>
              </a:solidFill>
              <a:effectLst/>
              <a:uLnTx/>
              <a:uFillTx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C5BB27-B7A0-93DD-3130-7A5D28489DA0}"/>
              </a:ext>
            </a:extLst>
          </p:cNvPr>
          <p:cNvSpPr/>
          <p:nvPr/>
        </p:nvSpPr>
        <p:spPr>
          <a:xfrm>
            <a:off x="7067432" y="4583724"/>
            <a:ext cx="996501" cy="996487"/>
          </a:xfrm>
          <a:prstGeom prst="ellipse">
            <a:avLst/>
          </a:prstGeom>
          <a:noFill/>
          <a:ln w="28575" cap="flat" cmpd="sng" algn="ctr">
            <a:solidFill>
              <a:srgbClr val="78BE73"/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64808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T" sz="2600" b="0" i="0" u="none" strike="noStrike" kern="0" cap="none" spc="0" normalizeH="0" baseline="0" noProof="0">
              <a:ln>
                <a:noFill/>
              </a:ln>
              <a:solidFill>
                <a:srgbClr val="78BE73"/>
              </a:solidFill>
              <a:effectLst/>
              <a:uLnTx/>
              <a:uFillTx/>
            </a:endParaRPr>
          </a:p>
        </p:txBody>
      </p:sp>
      <p:sp>
        <p:nvSpPr>
          <p:cNvPr id="17" name="Rectangle: Rounded Corners 13">
            <a:extLst>
              <a:ext uri="{FF2B5EF4-FFF2-40B4-BE49-F238E27FC236}">
                <a16:creationId xmlns:a16="http://schemas.microsoft.com/office/drawing/2014/main" id="{EA183443-81A2-2B67-794D-F5CB3A8B7A29}"/>
              </a:ext>
            </a:extLst>
          </p:cNvPr>
          <p:cNvSpPr/>
          <p:nvPr/>
        </p:nvSpPr>
        <p:spPr>
          <a:xfrm rot="18902277">
            <a:off x="7632420" y="3259429"/>
            <a:ext cx="2258155" cy="871836"/>
          </a:xfrm>
          <a:prstGeom prst="roundRect">
            <a:avLst/>
          </a:prstGeom>
          <a:noFill/>
          <a:ln w="28575" cap="flat" cmpd="sng" algn="ctr">
            <a:solidFill>
              <a:srgbClr val="0F0F0F">
                <a:lumMod val="50000"/>
                <a:lumOff val="50000"/>
              </a:srgbClr>
            </a:solidFill>
            <a:prstDash val="sysDot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64808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T" sz="2600" b="0" i="0" u="none" strike="noStrike" kern="0" cap="none" spc="0" normalizeH="0" baseline="0" noProof="0">
              <a:ln>
                <a:noFill/>
              </a:ln>
              <a:solidFill>
                <a:srgbClr val="0F0F0F">
                  <a:lumMod val="75000"/>
                  <a:lumOff val="2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80A84BE-2BB4-CCCC-512D-A7D511A63BAD}"/>
              </a:ext>
            </a:extLst>
          </p:cNvPr>
          <p:cNvSpPr/>
          <p:nvPr/>
        </p:nvSpPr>
        <p:spPr>
          <a:xfrm>
            <a:off x="9027120" y="5138557"/>
            <a:ext cx="3092083" cy="1287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+mj-lt"/>
              <a:buAutoNum type="alphaLcParenR"/>
            </a:pPr>
            <a:r>
              <a:rPr lang="bs-Latn-BA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Constant velocity (CV)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+mj-lt"/>
              <a:buAutoNum type="alphaLcParenR"/>
            </a:pPr>
            <a:r>
              <a:rPr lang="bs-Latn-BA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Constant acceleration (CA)</a:t>
            </a:r>
          </a:p>
          <a:p>
            <a:pPr marL="342900" indent="-342900">
              <a:lnSpc>
                <a:spcPct val="150000"/>
              </a:lnSpc>
              <a:buClr>
                <a:srgbClr val="FFC000"/>
              </a:buClr>
              <a:buFont typeface="+mj-lt"/>
              <a:buAutoNum type="alphaLcParenR"/>
            </a:pPr>
            <a:r>
              <a:rPr lang="bs-Latn-BA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Constant turn rate (CT)</a:t>
            </a:r>
            <a:endParaRPr lang="en-AT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620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4907"/>
            <a:ext cx="12115800" cy="521759"/>
          </a:xfrm>
        </p:spPr>
        <p:txBody>
          <a:bodyPr>
            <a:noAutofit/>
          </a:bodyPr>
          <a:lstStyle/>
          <a:p>
            <a:r>
              <a:rPr lang="en-US" dirty="0"/>
              <a:t>Multi-object tracking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11D73-AD9F-5248-BB88-3211AD0EAD7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55</a:t>
            </a:fld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5767A51-D234-4053-BEC8-1EA6DDA7C669}"/>
              </a:ext>
            </a:extLst>
          </p:cNvPr>
          <p:cNvGrpSpPr/>
          <p:nvPr/>
        </p:nvGrpSpPr>
        <p:grpSpPr>
          <a:xfrm>
            <a:off x="781156" y="1220278"/>
            <a:ext cx="4160445" cy="1543274"/>
            <a:chOff x="1124148" y="1695937"/>
            <a:chExt cx="4160445" cy="154327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3437983-591C-4382-899F-6ABD8B352595}"/>
                </a:ext>
              </a:extLst>
            </p:cNvPr>
            <p:cNvGrpSpPr/>
            <p:nvPr/>
          </p:nvGrpSpPr>
          <p:grpSpPr>
            <a:xfrm>
              <a:off x="1124148" y="1695937"/>
              <a:ext cx="4160445" cy="1541788"/>
              <a:chOff x="1124148" y="1695937"/>
              <a:chExt cx="4160445" cy="1541788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4148" y="1695937"/>
                <a:ext cx="4160445" cy="1541788"/>
              </a:xfrm>
              <a:prstGeom prst="rect">
                <a:avLst/>
              </a:prstGeom>
            </p:spPr>
          </p:pic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0088829F-B46E-4F13-8F77-4DECBC7320D3}"/>
                  </a:ext>
                </a:extLst>
              </p:cNvPr>
              <p:cNvSpPr/>
              <p:nvPr/>
            </p:nvSpPr>
            <p:spPr>
              <a:xfrm>
                <a:off x="2072640" y="2172001"/>
                <a:ext cx="543560" cy="30703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T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DBF4B2D-43A1-4315-9C58-1A3A3A59ABE4}"/>
                  </a:ext>
                </a:extLst>
              </p:cNvPr>
              <p:cNvSpPr/>
              <p:nvPr/>
            </p:nvSpPr>
            <p:spPr>
              <a:xfrm>
                <a:off x="3573621" y="2697886"/>
                <a:ext cx="543560" cy="30703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T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1FCB138-9C49-4247-99EB-A64417A71639}"/>
                  </a:ext>
                </a:extLst>
              </p:cNvPr>
              <p:cNvSpPr/>
              <p:nvPr/>
            </p:nvSpPr>
            <p:spPr>
              <a:xfrm rot="553373">
                <a:off x="1507988" y="2768196"/>
                <a:ext cx="543560" cy="307039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T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C6C1B5B8-EBDD-4AED-95C5-BDA5611C8A05}"/>
                  </a:ext>
                </a:extLst>
              </p:cNvPr>
              <p:cNvSpPr/>
              <p:nvPr/>
            </p:nvSpPr>
            <p:spPr>
              <a:xfrm>
                <a:off x="4309517" y="2029639"/>
                <a:ext cx="445363" cy="363278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T"/>
              </a:p>
            </p:txBody>
          </p:sp>
        </p:grpSp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97921A3E-57E2-49C4-8DE6-49B0A232EE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81626" y="1925912"/>
              <a:ext cx="515836" cy="515836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5E49BE09-D5A3-4700-9187-EA6A0EDCF1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3458199" y="2510121"/>
              <a:ext cx="684715" cy="684715"/>
            </a:xfrm>
            <a:prstGeom prst="rect">
              <a:avLst/>
            </a:prstGeom>
          </p:spPr>
        </p:pic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C18C8A5C-7CC2-451B-A0EB-B65EFA9248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436138" y="2554496"/>
              <a:ext cx="684715" cy="684715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F17B09DF-8CBD-4B7D-B6DD-A879F29665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2117" y="1983162"/>
              <a:ext cx="684715" cy="684715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340251" y="3422738"/>
            <a:ext cx="5341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lang="bs-Latn-BA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</a:t>
            </a:r>
            <a:r>
              <a:rPr lang="en-US" sz="24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ifficulty</a:t>
            </a:r>
            <a:r>
              <a:rPr lang="en-US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of </a:t>
            </a:r>
            <a:r>
              <a:rPr lang="bs-Latn-BA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</a:t>
            </a:r>
            <a:r>
              <a:rPr lang="en-US" sz="24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ulti</a:t>
            </a:r>
            <a:r>
              <a:rPr lang="en-US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-</a:t>
            </a:r>
            <a:r>
              <a:rPr lang="bs-Latn-BA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</a:t>
            </a:r>
            <a:r>
              <a:rPr lang="en-US" sz="24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bject</a:t>
            </a:r>
            <a:r>
              <a:rPr lang="en-US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</a:t>
            </a:r>
            <a:r>
              <a:rPr lang="en-US" sz="24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racking </a:t>
            </a:r>
            <a:endParaRPr lang="de-DE" sz="2400" b="1" dirty="0">
              <a:solidFill>
                <a:srgbClr val="C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9CAA63-4A59-4BF1-BB92-4366078AEFD5}"/>
              </a:ext>
            </a:extLst>
          </p:cNvPr>
          <p:cNvGrpSpPr/>
          <p:nvPr/>
        </p:nvGrpSpPr>
        <p:grpSpPr>
          <a:xfrm>
            <a:off x="9390953" y="2694212"/>
            <a:ext cx="2784584" cy="2013906"/>
            <a:chOff x="9289630" y="2413182"/>
            <a:chExt cx="2784584" cy="2013906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289630" y="2723895"/>
              <a:ext cx="2784584" cy="170319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9567482" y="2413182"/>
              <a:ext cx="23102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s-Latn-BA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3. T</a:t>
              </a:r>
              <a:r>
                <a:rPr lang="de-DE" err="1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rack</a:t>
              </a:r>
              <a:r>
                <a:rPr lang="de-DE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de-DE" err="1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maintenance</a:t>
              </a:r>
              <a:r>
                <a:rPr lang="de-DE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endParaRPr lang="de-DE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FF5AA10-E55D-4AB7-B4FB-79ADF71D2792}"/>
              </a:ext>
            </a:extLst>
          </p:cNvPr>
          <p:cNvGrpSpPr/>
          <p:nvPr/>
        </p:nvGrpSpPr>
        <p:grpSpPr>
          <a:xfrm>
            <a:off x="4812437" y="4531536"/>
            <a:ext cx="5946072" cy="2001557"/>
            <a:chOff x="5080067" y="4627416"/>
            <a:chExt cx="5946072" cy="2001557"/>
          </a:xfrm>
        </p:grpSpPr>
        <p:sp>
          <p:nvSpPr>
            <p:cNvPr id="26" name="Rectangle 25"/>
            <p:cNvSpPr/>
            <p:nvPr/>
          </p:nvSpPr>
          <p:spPr>
            <a:xfrm>
              <a:off x="5718471" y="4627416"/>
              <a:ext cx="466926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s-Latn-BA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4. T</a:t>
              </a:r>
              <a:r>
                <a:rPr lang="de-DE" err="1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rack</a:t>
              </a:r>
              <a:r>
                <a:rPr lang="de-DE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r>
                <a:rPr lang="de-DE" err="1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maintenance</a:t>
              </a:r>
              <a:r>
                <a:rPr lang="bs-Latn-BA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due to uncertainties</a:t>
              </a:r>
              <a:r>
                <a:rPr lang="de-DE">
                  <a:solidFill>
                    <a:srgbClr val="0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endParaRPr lang="de-DE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AEB1EB5-3E93-427D-8F12-5187F53EACDC}"/>
                </a:ext>
              </a:extLst>
            </p:cNvPr>
            <p:cNvGrpSpPr/>
            <p:nvPr/>
          </p:nvGrpSpPr>
          <p:grpSpPr>
            <a:xfrm>
              <a:off x="5080067" y="4999050"/>
              <a:ext cx="5946072" cy="1629923"/>
              <a:chOff x="5080067" y="4999050"/>
              <a:chExt cx="5946072" cy="1629923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8B1258DE-C414-4059-BC83-E07C2812BE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080067" y="5012633"/>
                <a:ext cx="2913487" cy="160275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E3BC697-08B8-4B03-9A93-AD960B70F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153400" y="4999050"/>
                <a:ext cx="2872739" cy="1629923"/>
              </a:xfrm>
              <a:prstGeom prst="rect">
                <a:avLst/>
              </a:prstGeom>
            </p:spPr>
          </p:pic>
        </p:grp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622DF43-6F06-4911-9F3D-027B45BC90ED}"/>
              </a:ext>
            </a:extLst>
          </p:cNvPr>
          <p:cNvGrpSpPr/>
          <p:nvPr/>
        </p:nvGrpSpPr>
        <p:grpSpPr>
          <a:xfrm>
            <a:off x="6363869" y="992237"/>
            <a:ext cx="3546890" cy="2767134"/>
            <a:chOff x="6363869" y="992237"/>
            <a:chExt cx="3546890" cy="276713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26B099A-9FE3-43D0-BE99-8E7C37C30607}"/>
                </a:ext>
              </a:extLst>
            </p:cNvPr>
            <p:cNvGrpSpPr/>
            <p:nvPr/>
          </p:nvGrpSpPr>
          <p:grpSpPr>
            <a:xfrm>
              <a:off x="6363869" y="992237"/>
              <a:ext cx="3546890" cy="2767134"/>
              <a:chOff x="6281771" y="1157328"/>
              <a:chExt cx="3546890" cy="2767134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281771" y="1437252"/>
                <a:ext cx="3312861" cy="2487210"/>
              </a:xfrm>
              <a:prstGeom prst="rect">
                <a:avLst/>
              </a:prstGeom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6515801" y="1157328"/>
                <a:ext cx="331286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s-Latn-BA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2. D</a:t>
                </a:r>
                <a:r>
                  <a:rPr lang="de-DE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ata </a:t>
                </a:r>
                <a:r>
                  <a:rPr lang="de-DE" dirty="0" err="1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associatio</a:t>
                </a:r>
                <a:r>
                  <a:rPr lang="bs-Latn-BA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 problem</a:t>
                </a:r>
                <a:endParaRPr lang="de-DE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p:grp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1D2360C-F441-4B94-8E5C-4CFC4D00647F}"/>
                </a:ext>
              </a:extLst>
            </p:cNvPr>
            <p:cNvSpPr/>
            <p:nvPr/>
          </p:nvSpPr>
          <p:spPr>
            <a:xfrm rot="21162278">
              <a:off x="8375904" y="1695937"/>
              <a:ext cx="341376" cy="2279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324395D8-F2C0-40CD-A337-991740E991DF}"/>
                </a:ext>
              </a:extLst>
            </p:cNvPr>
            <p:cNvSpPr/>
            <p:nvPr/>
          </p:nvSpPr>
          <p:spPr>
            <a:xfrm rot="681310">
              <a:off x="6878311" y="2044587"/>
              <a:ext cx="341376" cy="2279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5312EAF-10F0-429F-96E0-B2EC3150BCB1}"/>
                </a:ext>
              </a:extLst>
            </p:cNvPr>
            <p:cNvSpPr/>
            <p:nvPr/>
          </p:nvSpPr>
          <p:spPr>
            <a:xfrm rot="618179">
              <a:off x="7235412" y="3031445"/>
              <a:ext cx="341376" cy="2279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06D2F6A-7E77-45F0-8013-63140610553C}"/>
                </a:ext>
              </a:extLst>
            </p:cNvPr>
            <p:cNvSpPr/>
            <p:nvPr/>
          </p:nvSpPr>
          <p:spPr>
            <a:xfrm rot="21162278">
              <a:off x="7982711" y="2949593"/>
              <a:ext cx="341376" cy="22790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43302648-6C16-4EBE-A5EB-B87C030F0C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674553" y="1741366"/>
              <a:ext cx="684715" cy="684715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68E48BD1-2FA2-4E8A-8FE3-4E1A4EE23C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262282" y="1445919"/>
              <a:ext cx="684715" cy="684715"/>
            </a:xfrm>
            <a:prstGeom prst="rect">
              <a:avLst/>
            </a:prstGeom>
          </p:spPr>
        </p:pic>
        <p:pic>
          <p:nvPicPr>
            <p:cNvPr id="66" name="Graphic 65">
              <a:extLst>
                <a:ext uri="{FF2B5EF4-FFF2-40B4-BE49-F238E27FC236}">
                  <a16:creationId xmlns:a16="http://schemas.microsoft.com/office/drawing/2014/main" id="{B2988970-4481-4D4E-85E1-04ED232611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007055" y="2832659"/>
              <a:ext cx="684715" cy="684715"/>
            </a:xfrm>
            <a:prstGeom prst="rect">
              <a:avLst/>
            </a:prstGeom>
          </p:spPr>
        </p:pic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CAEF49A4-B97D-4341-B388-0716142CF5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833868" y="2726620"/>
              <a:ext cx="684715" cy="684715"/>
            </a:xfrm>
            <a:prstGeom prst="rect">
              <a:avLst/>
            </a:prstGeom>
          </p:spPr>
        </p:pic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CBD2678-16F3-4E06-BD07-7778E6BC8B43}"/>
              </a:ext>
            </a:extLst>
          </p:cNvPr>
          <p:cNvGrpSpPr/>
          <p:nvPr/>
        </p:nvGrpSpPr>
        <p:grpSpPr>
          <a:xfrm>
            <a:off x="340251" y="3924462"/>
            <a:ext cx="5389086" cy="2365827"/>
            <a:chOff x="340251" y="3924462"/>
            <a:chExt cx="5389086" cy="236582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1D61066-BF10-41EA-A2E7-AB5A2C8194A3}"/>
                </a:ext>
              </a:extLst>
            </p:cNvPr>
            <p:cNvGrpSpPr/>
            <p:nvPr/>
          </p:nvGrpSpPr>
          <p:grpSpPr>
            <a:xfrm>
              <a:off x="340251" y="3924462"/>
              <a:ext cx="5389086" cy="2365827"/>
              <a:chOff x="340251" y="3924462"/>
              <a:chExt cx="5389086" cy="2365827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72662" y="4368119"/>
                <a:ext cx="2872739" cy="1922170"/>
              </a:xfrm>
              <a:prstGeom prst="rect">
                <a:avLst/>
              </a:prstGeom>
            </p:spPr>
          </p:pic>
          <p:sp>
            <p:nvSpPr>
              <p:cNvPr id="15" name="Rectangle 14"/>
              <p:cNvSpPr/>
              <p:nvPr/>
            </p:nvSpPr>
            <p:spPr>
              <a:xfrm>
                <a:off x="340251" y="3924462"/>
                <a:ext cx="538908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s-Latn-BA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1. </a:t>
                </a:r>
                <a:r>
                  <a:rPr lang="bs-Latn-BA" dirty="0" err="1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Uncertainties</a:t>
                </a:r>
                <a:r>
                  <a:rPr lang="bs-Latn-BA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predictions </a:t>
                </a:r>
                <a:r>
                  <a:rPr lang="bs-Latn-BA" dirty="0" err="1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and</a:t>
                </a:r>
                <a:r>
                  <a:rPr lang="bs-Latn-BA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</a:t>
                </a:r>
                <a:r>
                  <a:rPr lang="en-US" dirty="0">
                    <a:solidFill>
                      <a:srgbClr val="0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measurements of the objects </a:t>
                </a:r>
                <a:endParaRPr lang="de-DE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p:grp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1709BB87-51F1-4A28-A228-DA019B659484}"/>
                </a:ext>
              </a:extLst>
            </p:cNvPr>
            <p:cNvSpPr/>
            <p:nvPr/>
          </p:nvSpPr>
          <p:spPr>
            <a:xfrm>
              <a:off x="2190751" y="4636541"/>
              <a:ext cx="1814496" cy="79576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A513522C-D420-4625-BBA8-8C5608C6E8FF}"/>
                </a:ext>
              </a:extLst>
            </p:cNvPr>
            <p:cNvSpPr/>
            <p:nvPr/>
          </p:nvSpPr>
          <p:spPr>
            <a:xfrm>
              <a:off x="1043940" y="5208509"/>
              <a:ext cx="1261662" cy="9249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547A8D2-C3CA-4769-9865-187C2D9EF6E1}"/>
                </a:ext>
              </a:extLst>
            </p:cNvPr>
            <p:cNvSpPr/>
            <p:nvPr/>
          </p:nvSpPr>
          <p:spPr>
            <a:xfrm>
              <a:off x="1262530" y="5532120"/>
              <a:ext cx="1365287" cy="6309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5F140B34-2101-488E-8638-EE8750353750}"/>
                </a:ext>
              </a:extLst>
            </p:cNvPr>
            <p:cNvGrpSpPr/>
            <p:nvPr/>
          </p:nvGrpSpPr>
          <p:grpSpPr>
            <a:xfrm>
              <a:off x="2474151" y="4544583"/>
              <a:ext cx="1247695" cy="885958"/>
              <a:chOff x="3800556" y="4558510"/>
              <a:chExt cx="1247695" cy="885958"/>
            </a:xfrm>
          </p:grpSpPr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BC9DC286-8104-4C05-80BB-36B49D37A515}"/>
                  </a:ext>
                </a:extLst>
              </p:cNvPr>
              <p:cNvGrpSpPr/>
              <p:nvPr/>
            </p:nvGrpSpPr>
            <p:grpSpPr>
              <a:xfrm>
                <a:off x="3800556" y="4909864"/>
                <a:ext cx="1049687" cy="534604"/>
                <a:chOff x="2850827" y="6151322"/>
                <a:chExt cx="1049687" cy="534604"/>
              </a:xfrm>
            </p:grpSpPr>
            <p:grpSp>
              <p:nvGrpSpPr>
                <p:cNvPr id="74" name="Graphic 72">
                  <a:extLst>
                    <a:ext uri="{FF2B5EF4-FFF2-40B4-BE49-F238E27FC236}">
                      <a16:creationId xmlns:a16="http://schemas.microsoft.com/office/drawing/2014/main" id="{15EEC86E-4E3C-42AE-838E-8D8548907F3B}"/>
                    </a:ext>
                  </a:extLst>
                </p:cNvPr>
                <p:cNvGrpSpPr/>
                <p:nvPr/>
              </p:nvGrpSpPr>
              <p:grpSpPr>
                <a:xfrm>
                  <a:off x="3033649" y="6271493"/>
                  <a:ext cx="684042" cy="294262"/>
                  <a:chOff x="3103503" y="6234827"/>
                  <a:chExt cx="684042" cy="294262"/>
                </a:xfrm>
              </p:grpSpPr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93DBD1CA-BA7D-4212-AD35-DB712AA278BA}"/>
                      </a:ext>
                    </a:extLst>
                  </p:cNvPr>
                  <p:cNvSpPr/>
                  <p:nvPr/>
                </p:nvSpPr>
                <p:spPr>
                  <a:xfrm>
                    <a:off x="3566562" y="6381726"/>
                    <a:ext cx="164136" cy="78209"/>
                  </a:xfrm>
                  <a:custGeom>
                    <a:avLst/>
                    <a:gdLst>
                      <a:gd name="connsiteX0" fmla="*/ 0 w 164136"/>
                      <a:gd name="connsiteY0" fmla="*/ 0 h 78209"/>
                      <a:gd name="connsiteX1" fmla="*/ 164137 w 164136"/>
                      <a:gd name="connsiteY1" fmla="*/ 0 h 78209"/>
                      <a:gd name="connsiteX2" fmla="*/ 164137 w 164136"/>
                      <a:gd name="connsiteY2" fmla="*/ 78209 h 78209"/>
                      <a:gd name="connsiteX3" fmla="*/ 0 w 164136"/>
                      <a:gd name="connsiteY3" fmla="*/ 78209 h 78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36" h="78209">
                        <a:moveTo>
                          <a:pt x="0" y="0"/>
                        </a:moveTo>
                        <a:lnTo>
                          <a:pt x="164137" y="0"/>
                        </a:lnTo>
                        <a:lnTo>
                          <a:pt x="164137" y="78209"/>
                        </a:lnTo>
                        <a:lnTo>
                          <a:pt x="0" y="78209"/>
                        </a:lnTo>
                        <a:close/>
                      </a:path>
                    </a:pathLst>
                  </a:custGeom>
                  <a:solidFill>
                    <a:srgbClr val="2F4859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871D3789-B64C-40C8-859D-452C0C5C500A}"/>
                      </a:ext>
                    </a:extLst>
                  </p:cNvPr>
                  <p:cNvSpPr/>
                  <p:nvPr/>
                </p:nvSpPr>
                <p:spPr>
                  <a:xfrm>
                    <a:off x="3739483" y="6352705"/>
                    <a:ext cx="48061" cy="104765"/>
                  </a:xfrm>
                  <a:custGeom>
                    <a:avLst/>
                    <a:gdLst>
                      <a:gd name="connsiteX0" fmla="*/ 28953 w 48061"/>
                      <a:gd name="connsiteY0" fmla="*/ 0 h 104765"/>
                      <a:gd name="connsiteX1" fmla="*/ 48056 w 48061"/>
                      <a:gd name="connsiteY1" fmla="*/ 10650 h 104765"/>
                      <a:gd name="connsiteX2" fmla="*/ 25491 w 48061"/>
                      <a:gd name="connsiteY2" fmla="*/ 104765 h 104765"/>
                      <a:gd name="connsiteX3" fmla="*/ 0 w 48061"/>
                      <a:gd name="connsiteY3" fmla="*/ 104765 h 104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61" h="104765">
                        <a:moveTo>
                          <a:pt x="28953" y="0"/>
                        </a:moveTo>
                        <a:cubicBezTo>
                          <a:pt x="28953" y="0"/>
                          <a:pt x="48456" y="2062"/>
                          <a:pt x="48056" y="10650"/>
                        </a:cubicBezTo>
                        <a:cubicBezTo>
                          <a:pt x="46318" y="43133"/>
                          <a:pt x="38673" y="75026"/>
                          <a:pt x="25491" y="104765"/>
                        </a:cubicBezTo>
                        <a:lnTo>
                          <a:pt x="0" y="104765"/>
                        </a:lnTo>
                        <a:close/>
                      </a:path>
                    </a:pathLst>
                  </a:custGeom>
                  <a:solidFill>
                    <a:srgbClr val="3A556A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C80F1D1D-45FE-4E81-A1D6-DF75D9BB292B}"/>
                      </a:ext>
                    </a:extLst>
                  </p:cNvPr>
                  <p:cNvSpPr/>
                  <p:nvPr/>
                </p:nvSpPr>
                <p:spPr>
                  <a:xfrm>
                    <a:off x="3587793" y="6405687"/>
                    <a:ext cx="123402" cy="123402"/>
                  </a:xfrm>
                  <a:custGeom>
                    <a:avLst/>
                    <a:gdLst>
                      <a:gd name="connsiteX0" fmla="*/ 61702 w 123402"/>
                      <a:gd name="connsiteY0" fmla="*/ 0 h 123402"/>
                      <a:gd name="connsiteX1" fmla="*/ 0 w 123402"/>
                      <a:gd name="connsiteY1" fmla="*/ 61702 h 123402"/>
                      <a:gd name="connsiteX2" fmla="*/ 61702 w 123402"/>
                      <a:gd name="connsiteY2" fmla="*/ 123403 h 123402"/>
                      <a:gd name="connsiteX3" fmla="*/ 123403 w 123402"/>
                      <a:gd name="connsiteY3" fmla="*/ 61702 h 123402"/>
                      <a:gd name="connsiteX4" fmla="*/ 123403 w 123402"/>
                      <a:gd name="connsiteY4" fmla="*/ 61635 h 123402"/>
                      <a:gd name="connsiteX5" fmla="*/ 61768 w 123402"/>
                      <a:gd name="connsiteY5" fmla="*/ 0 h 123402"/>
                      <a:gd name="connsiteX6" fmla="*/ 61702 w 123402"/>
                      <a:gd name="connsiteY6" fmla="*/ 0 h 1234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3402" h="123402">
                        <a:moveTo>
                          <a:pt x="61702" y="0"/>
                        </a:moveTo>
                        <a:cubicBezTo>
                          <a:pt x="27625" y="0"/>
                          <a:pt x="0" y="27624"/>
                          <a:pt x="0" y="61702"/>
                        </a:cubicBezTo>
                        <a:cubicBezTo>
                          <a:pt x="0" y="95779"/>
                          <a:pt x="27624" y="123403"/>
                          <a:pt x="61702" y="123403"/>
                        </a:cubicBezTo>
                        <a:cubicBezTo>
                          <a:pt x="95778" y="123403"/>
                          <a:pt x="123403" y="95779"/>
                          <a:pt x="123403" y="61702"/>
                        </a:cubicBezTo>
                        <a:cubicBezTo>
                          <a:pt x="123403" y="61680"/>
                          <a:pt x="123403" y="61657"/>
                          <a:pt x="123403" y="61635"/>
                        </a:cubicBezTo>
                        <a:cubicBezTo>
                          <a:pt x="123403" y="27596"/>
                          <a:pt x="95807" y="0"/>
                          <a:pt x="61768" y="0"/>
                        </a:cubicBezTo>
                        <a:cubicBezTo>
                          <a:pt x="61746" y="0"/>
                          <a:pt x="61725" y="0"/>
                          <a:pt x="61702" y="0"/>
                        </a:cubicBezTo>
                        <a:close/>
                      </a:path>
                    </a:pathLst>
                  </a:custGeom>
                  <a:solidFill>
                    <a:srgbClr val="3A556A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A00D77D2-374D-4152-B21E-732B5F2CEEEB}"/>
                      </a:ext>
                    </a:extLst>
                  </p:cNvPr>
                  <p:cNvSpPr/>
                  <p:nvPr/>
                </p:nvSpPr>
                <p:spPr>
                  <a:xfrm>
                    <a:off x="3612820" y="6430779"/>
                    <a:ext cx="73215" cy="73215"/>
                  </a:xfrm>
                  <a:custGeom>
                    <a:avLst/>
                    <a:gdLst>
                      <a:gd name="connsiteX0" fmla="*/ 36674 w 73215"/>
                      <a:gd name="connsiteY0" fmla="*/ 0 h 73215"/>
                      <a:gd name="connsiteX1" fmla="*/ 0 w 73215"/>
                      <a:gd name="connsiteY1" fmla="*/ 36542 h 73215"/>
                      <a:gd name="connsiteX2" fmla="*/ 36542 w 73215"/>
                      <a:gd name="connsiteY2" fmla="*/ 73216 h 73215"/>
                      <a:gd name="connsiteX3" fmla="*/ 73216 w 73215"/>
                      <a:gd name="connsiteY3" fmla="*/ 36674 h 73215"/>
                      <a:gd name="connsiteX4" fmla="*/ 73216 w 73215"/>
                      <a:gd name="connsiteY4" fmla="*/ 36542 h 73215"/>
                      <a:gd name="connsiteX5" fmla="*/ 36674 w 73215"/>
                      <a:gd name="connsiteY5" fmla="*/ 0 h 73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215" h="73215">
                        <a:moveTo>
                          <a:pt x="36674" y="0"/>
                        </a:moveTo>
                        <a:cubicBezTo>
                          <a:pt x="16456" y="-36"/>
                          <a:pt x="37" y="16322"/>
                          <a:pt x="0" y="36542"/>
                        </a:cubicBezTo>
                        <a:cubicBezTo>
                          <a:pt x="-36" y="56760"/>
                          <a:pt x="16322" y="73179"/>
                          <a:pt x="36542" y="73216"/>
                        </a:cubicBezTo>
                        <a:cubicBezTo>
                          <a:pt x="56760" y="73252"/>
                          <a:pt x="73179" y="56894"/>
                          <a:pt x="73216" y="36674"/>
                        </a:cubicBezTo>
                        <a:cubicBezTo>
                          <a:pt x="73216" y="36630"/>
                          <a:pt x="73216" y="36585"/>
                          <a:pt x="73216" y="36542"/>
                        </a:cubicBezTo>
                        <a:cubicBezTo>
                          <a:pt x="73216" y="16362"/>
                          <a:pt x="56854" y="0"/>
                          <a:pt x="36674" y="0"/>
                        </a:cubicBezTo>
                        <a:close/>
                      </a:path>
                    </a:pathLst>
                  </a:custGeom>
                  <a:solidFill>
                    <a:srgbClr val="EBF0F3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95703F13-1D35-4CDF-B9A4-935613047EE1}"/>
                      </a:ext>
                    </a:extLst>
                  </p:cNvPr>
                  <p:cNvSpPr/>
                  <p:nvPr/>
                </p:nvSpPr>
                <p:spPr>
                  <a:xfrm>
                    <a:off x="3636982" y="6455142"/>
                    <a:ext cx="25025" cy="25025"/>
                  </a:xfrm>
                  <a:custGeom>
                    <a:avLst/>
                    <a:gdLst>
                      <a:gd name="connsiteX0" fmla="*/ 12513 w 25025"/>
                      <a:gd name="connsiteY0" fmla="*/ 0 h 25025"/>
                      <a:gd name="connsiteX1" fmla="*/ 0 w 25025"/>
                      <a:gd name="connsiteY1" fmla="*/ 12513 h 25025"/>
                      <a:gd name="connsiteX2" fmla="*/ 12513 w 25025"/>
                      <a:gd name="connsiteY2" fmla="*/ 25026 h 25025"/>
                      <a:gd name="connsiteX3" fmla="*/ 25026 w 25025"/>
                      <a:gd name="connsiteY3" fmla="*/ 12513 h 25025"/>
                      <a:gd name="connsiteX4" fmla="*/ 12513 w 25025"/>
                      <a:gd name="connsiteY4" fmla="*/ 0 h 25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5" h="25025">
                        <a:moveTo>
                          <a:pt x="12513" y="0"/>
                        </a:moveTo>
                        <a:cubicBezTo>
                          <a:pt x="5604" y="0"/>
                          <a:pt x="0" y="5604"/>
                          <a:pt x="0" y="12513"/>
                        </a:cubicBezTo>
                        <a:cubicBezTo>
                          <a:pt x="0" y="19422"/>
                          <a:pt x="5604" y="25026"/>
                          <a:pt x="12513" y="25026"/>
                        </a:cubicBezTo>
                        <a:cubicBezTo>
                          <a:pt x="19422" y="25026"/>
                          <a:pt x="25026" y="19422"/>
                          <a:pt x="25026" y="12513"/>
                        </a:cubicBezTo>
                        <a:cubicBezTo>
                          <a:pt x="25026" y="5601"/>
                          <a:pt x="19425" y="0"/>
                          <a:pt x="12513" y="0"/>
                        </a:cubicBezTo>
                        <a:close/>
                      </a:path>
                    </a:pathLst>
                  </a:custGeom>
                  <a:solidFill>
                    <a:srgbClr val="3A556A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27FCDB8D-5AC8-483F-BDD2-2F4D65498523}"/>
                      </a:ext>
                    </a:extLst>
                  </p:cNvPr>
                  <p:cNvSpPr/>
                  <p:nvPr/>
                </p:nvSpPr>
                <p:spPr>
                  <a:xfrm>
                    <a:off x="3110292" y="6234827"/>
                    <a:ext cx="664880" cy="256732"/>
                  </a:xfrm>
                  <a:custGeom>
                    <a:avLst/>
                    <a:gdLst>
                      <a:gd name="connsiteX0" fmla="*/ 644966 w 664880"/>
                      <a:gd name="connsiteY0" fmla="*/ 222112 h 256732"/>
                      <a:gd name="connsiteX1" fmla="*/ 623001 w 664880"/>
                      <a:gd name="connsiteY1" fmla="*/ 226506 h 256732"/>
                      <a:gd name="connsiteX2" fmla="*/ 611886 w 664880"/>
                      <a:gd name="connsiteY2" fmla="*/ 220582 h 256732"/>
                      <a:gd name="connsiteX3" fmla="*/ 598575 w 664880"/>
                      <a:gd name="connsiteY3" fmla="*/ 187301 h 256732"/>
                      <a:gd name="connsiteX4" fmla="*/ 571952 w 664880"/>
                      <a:gd name="connsiteY4" fmla="*/ 169530 h 256732"/>
                      <a:gd name="connsiteX5" fmla="*/ 511182 w 664880"/>
                      <a:gd name="connsiteY5" fmla="*/ 169530 h 256732"/>
                      <a:gd name="connsiteX6" fmla="*/ 483826 w 664880"/>
                      <a:gd name="connsiteY6" fmla="*/ 189499 h 256732"/>
                      <a:gd name="connsiteX7" fmla="*/ 469317 w 664880"/>
                      <a:gd name="connsiteY7" fmla="*/ 236756 h 256732"/>
                      <a:gd name="connsiteX8" fmla="*/ 441361 w 664880"/>
                      <a:gd name="connsiteY8" fmla="*/ 256725 h 256732"/>
                      <a:gd name="connsiteX9" fmla="*/ 224044 w 664880"/>
                      <a:gd name="connsiteY9" fmla="*/ 252199 h 256732"/>
                      <a:gd name="connsiteX10" fmla="*/ 196754 w 664880"/>
                      <a:gd name="connsiteY10" fmla="*/ 229967 h 256732"/>
                      <a:gd name="connsiteX11" fmla="*/ 193627 w 664880"/>
                      <a:gd name="connsiteY11" fmla="*/ 216656 h 256732"/>
                      <a:gd name="connsiteX12" fmla="*/ 165738 w 664880"/>
                      <a:gd name="connsiteY12" fmla="*/ 194491 h 256732"/>
                      <a:gd name="connsiteX13" fmla="*/ 107296 w 664880"/>
                      <a:gd name="connsiteY13" fmla="*/ 194491 h 256732"/>
                      <a:gd name="connsiteX14" fmla="*/ 82936 w 664880"/>
                      <a:gd name="connsiteY14" fmla="*/ 207802 h 256732"/>
                      <a:gd name="connsiteX15" fmla="*/ 70955 w 664880"/>
                      <a:gd name="connsiteY15" fmla="*/ 227636 h 256732"/>
                      <a:gd name="connsiteX16" fmla="*/ 46594 w 664880"/>
                      <a:gd name="connsiteY16" fmla="*/ 241280 h 256732"/>
                      <a:gd name="connsiteX17" fmla="*/ 0 w 664880"/>
                      <a:gd name="connsiteY17" fmla="*/ 241280 h 256732"/>
                      <a:gd name="connsiteX18" fmla="*/ 4793 w 664880"/>
                      <a:gd name="connsiteY18" fmla="*/ 162140 h 256732"/>
                      <a:gd name="connsiteX19" fmla="*/ 89857 w 664880"/>
                      <a:gd name="connsiteY19" fmla="*/ 97444 h 256732"/>
                      <a:gd name="connsiteX20" fmla="*/ 89857 w 664880"/>
                      <a:gd name="connsiteY20" fmla="*/ 96180 h 256732"/>
                      <a:gd name="connsiteX21" fmla="*/ 90323 w 664880"/>
                      <a:gd name="connsiteY21" fmla="*/ 93716 h 256732"/>
                      <a:gd name="connsiteX22" fmla="*/ 90323 w 664880"/>
                      <a:gd name="connsiteY22" fmla="*/ 92585 h 256732"/>
                      <a:gd name="connsiteX23" fmla="*/ 128928 w 664880"/>
                      <a:gd name="connsiteY23" fmla="*/ 33945 h 256732"/>
                      <a:gd name="connsiteX24" fmla="*/ 365017 w 664880"/>
                      <a:gd name="connsiteY24" fmla="*/ 3994 h 256732"/>
                      <a:gd name="connsiteX25" fmla="*/ 389445 w 664880"/>
                      <a:gd name="connsiteY25" fmla="*/ 15708 h 256732"/>
                      <a:gd name="connsiteX26" fmla="*/ 408014 w 664880"/>
                      <a:gd name="connsiteY26" fmla="*/ 51051 h 256732"/>
                      <a:gd name="connsiteX27" fmla="*/ 438166 w 664880"/>
                      <a:gd name="connsiteY27" fmla="*/ 80005 h 256732"/>
                      <a:gd name="connsiteX28" fmla="*/ 444090 w 664880"/>
                      <a:gd name="connsiteY28" fmla="*/ 86662 h 256732"/>
                      <a:gd name="connsiteX29" fmla="*/ 448017 w 664880"/>
                      <a:gd name="connsiteY29" fmla="*/ 89192 h 256732"/>
                      <a:gd name="connsiteX30" fmla="*/ 657414 w 664880"/>
                      <a:gd name="connsiteY30" fmla="*/ 117813 h 256732"/>
                      <a:gd name="connsiteX31" fmla="*/ 644966 w 664880"/>
                      <a:gd name="connsiteY31" fmla="*/ 222112 h 2567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664880" h="256732">
                        <a:moveTo>
                          <a:pt x="644966" y="222112"/>
                        </a:moveTo>
                        <a:lnTo>
                          <a:pt x="623001" y="226506"/>
                        </a:lnTo>
                        <a:cubicBezTo>
                          <a:pt x="618360" y="227411"/>
                          <a:pt x="613721" y="224940"/>
                          <a:pt x="611886" y="220582"/>
                        </a:cubicBezTo>
                        <a:lnTo>
                          <a:pt x="598575" y="187301"/>
                        </a:lnTo>
                        <a:cubicBezTo>
                          <a:pt x="594151" y="176504"/>
                          <a:pt x="583618" y="169473"/>
                          <a:pt x="571952" y="169530"/>
                        </a:cubicBezTo>
                        <a:lnTo>
                          <a:pt x="511182" y="169530"/>
                        </a:lnTo>
                        <a:cubicBezTo>
                          <a:pt x="498674" y="169476"/>
                          <a:pt x="487587" y="177569"/>
                          <a:pt x="483826" y="189499"/>
                        </a:cubicBezTo>
                        <a:lnTo>
                          <a:pt x="469317" y="236756"/>
                        </a:lnTo>
                        <a:cubicBezTo>
                          <a:pt x="465455" y="248871"/>
                          <a:pt x="454076" y="257001"/>
                          <a:pt x="441361" y="256725"/>
                        </a:cubicBezTo>
                        <a:lnTo>
                          <a:pt x="224044" y="252199"/>
                        </a:lnTo>
                        <a:cubicBezTo>
                          <a:pt x="210927" y="251919"/>
                          <a:pt x="199680" y="242758"/>
                          <a:pt x="196754" y="229967"/>
                        </a:cubicBezTo>
                        <a:lnTo>
                          <a:pt x="193627" y="216656"/>
                        </a:lnTo>
                        <a:cubicBezTo>
                          <a:pt x="190621" y="203678"/>
                          <a:pt x="179058" y="194489"/>
                          <a:pt x="165738" y="194491"/>
                        </a:cubicBezTo>
                        <a:lnTo>
                          <a:pt x="107296" y="194491"/>
                        </a:lnTo>
                        <a:cubicBezTo>
                          <a:pt x="97426" y="194442"/>
                          <a:pt x="88225" y="199470"/>
                          <a:pt x="82936" y="207802"/>
                        </a:cubicBezTo>
                        <a:lnTo>
                          <a:pt x="70955" y="227636"/>
                        </a:lnTo>
                        <a:cubicBezTo>
                          <a:pt x="65772" y="236126"/>
                          <a:pt x="56539" y="241296"/>
                          <a:pt x="46594" y="241280"/>
                        </a:cubicBezTo>
                        <a:lnTo>
                          <a:pt x="0" y="241280"/>
                        </a:lnTo>
                        <a:cubicBezTo>
                          <a:pt x="0" y="241280"/>
                          <a:pt x="0" y="217319"/>
                          <a:pt x="4793" y="162140"/>
                        </a:cubicBezTo>
                        <a:cubicBezTo>
                          <a:pt x="9586" y="106961"/>
                          <a:pt x="89857" y="97444"/>
                          <a:pt x="89857" y="97444"/>
                        </a:cubicBezTo>
                        <a:lnTo>
                          <a:pt x="89857" y="96180"/>
                        </a:lnTo>
                        <a:cubicBezTo>
                          <a:pt x="89857" y="95581"/>
                          <a:pt x="89857" y="94716"/>
                          <a:pt x="90323" y="93716"/>
                        </a:cubicBezTo>
                        <a:lnTo>
                          <a:pt x="90323" y="92585"/>
                        </a:lnTo>
                        <a:cubicBezTo>
                          <a:pt x="92787" y="83133"/>
                          <a:pt x="101039" y="60901"/>
                          <a:pt x="128928" y="33945"/>
                        </a:cubicBezTo>
                        <a:cubicBezTo>
                          <a:pt x="166068" y="-1997"/>
                          <a:pt x="321951" y="-4327"/>
                          <a:pt x="365017" y="3994"/>
                        </a:cubicBezTo>
                        <a:cubicBezTo>
                          <a:pt x="373927" y="6041"/>
                          <a:pt x="382270" y="10043"/>
                          <a:pt x="389445" y="15708"/>
                        </a:cubicBezTo>
                        <a:cubicBezTo>
                          <a:pt x="394553" y="28026"/>
                          <a:pt x="400768" y="39856"/>
                          <a:pt x="408014" y="51051"/>
                        </a:cubicBezTo>
                        <a:cubicBezTo>
                          <a:pt x="417733" y="63963"/>
                          <a:pt x="433641" y="71950"/>
                          <a:pt x="438166" y="80005"/>
                        </a:cubicBezTo>
                        <a:cubicBezTo>
                          <a:pt x="439630" y="82667"/>
                          <a:pt x="443358" y="85264"/>
                          <a:pt x="444090" y="86662"/>
                        </a:cubicBezTo>
                        <a:cubicBezTo>
                          <a:pt x="444840" y="88157"/>
                          <a:pt x="446346" y="89126"/>
                          <a:pt x="448017" y="89192"/>
                        </a:cubicBezTo>
                        <a:cubicBezTo>
                          <a:pt x="518519" y="92598"/>
                          <a:pt x="588586" y="102176"/>
                          <a:pt x="657414" y="117813"/>
                        </a:cubicBezTo>
                        <a:cubicBezTo>
                          <a:pt x="679710" y="149029"/>
                          <a:pt x="644966" y="222112"/>
                          <a:pt x="644966" y="222112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840FF716-157A-4F42-879A-1543DFBDB4F2}"/>
                      </a:ext>
                    </a:extLst>
                  </p:cNvPr>
                  <p:cNvSpPr/>
                  <p:nvPr/>
                </p:nvSpPr>
                <p:spPr>
                  <a:xfrm>
                    <a:off x="3103503" y="6446887"/>
                    <a:ext cx="30551" cy="30684"/>
                  </a:xfrm>
                  <a:custGeom>
                    <a:avLst/>
                    <a:gdLst>
                      <a:gd name="connsiteX0" fmla="*/ 7723 w 30551"/>
                      <a:gd name="connsiteY0" fmla="*/ 11116 h 30684"/>
                      <a:gd name="connsiteX1" fmla="*/ 8188 w 30551"/>
                      <a:gd name="connsiteY1" fmla="*/ 0 h 30684"/>
                      <a:gd name="connsiteX2" fmla="*/ 0 w 30551"/>
                      <a:gd name="connsiteY2" fmla="*/ 6657 h 30684"/>
                      <a:gd name="connsiteX3" fmla="*/ 0 w 30551"/>
                      <a:gd name="connsiteY3" fmla="*/ 22698 h 30684"/>
                      <a:gd name="connsiteX4" fmla="*/ 7854 w 30551"/>
                      <a:gd name="connsiteY4" fmla="*/ 30684 h 30684"/>
                      <a:gd name="connsiteX5" fmla="*/ 7921 w 30551"/>
                      <a:gd name="connsiteY5" fmla="*/ 30684 h 30684"/>
                      <a:gd name="connsiteX6" fmla="*/ 30551 w 30551"/>
                      <a:gd name="connsiteY6" fmla="*/ 30684 h 30684"/>
                      <a:gd name="connsiteX7" fmla="*/ 30551 w 30551"/>
                      <a:gd name="connsiteY7" fmla="*/ 11382 h 30684"/>
                      <a:gd name="connsiteX8" fmla="*/ 7723 w 30551"/>
                      <a:gd name="connsiteY8" fmla="*/ 11116 h 306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0551" h="30684">
                        <a:moveTo>
                          <a:pt x="7723" y="11116"/>
                        </a:moveTo>
                        <a:lnTo>
                          <a:pt x="8188" y="0"/>
                        </a:lnTo>
                        <a:cubicBezTo>
                          <a:pt x="4211" y="-43"/>
                          <a:pt x="770" y="2756"/>
                          <a:pt x="0" y="6657"/>
                        </a:cubicBezTo>
                        <a:lnTo>
                          <a:pt x="0" y="22698"/>
                        </a:lnTo>
                        <a:cubicBezTo>
                          <a:pt x="-36" y="27072"/>
                          <a:pt x="3481" y="30648"/>
                          <a:pt x="7854" y="30684"/>
                        </a:cubicBezTo>
                        <a:lnTo>
                          <a:pt x="7921" y="30684"/>
                        </a:lnTo>
                        <a:lnTo>
                          <a:pt x="30551" y="30684"/>
                        </a:lnTo>
                        <a:lnTo>
                          <a:pt x="30551" y="11382"/>
                        </a:lnTo>
                        <a:cubicBezTo>
                          <a:pt x="22946" y="11929"/>
                          <a:pt x="15310" y="11840"/>
                          <a:pt x="7723" y="11116"/>
                        </a:cubicBezTo>
                        <a:close/>
                      </a:path>
                    </a:pathLst>
                  </a:custGeom>
                  <a:solidFill>
                    <a:srgbClr val="3A556A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A1A3DD12-66BA-4FCE-890B-5849C2EAB527}"/>
                      </a:ext>
                    </a:extLst>
                  </p:cNvPr>
                  <p:cNvSpPr/>
                  <p:nvPr/>
                </p:nvSpPr>
                <p:spPr>
                  <a:xfrm>
                    <a:off x="3730697" y="6447619"/>
                    <a:ext cx="38139" cy="19768"/>
                  </a:xfrm>
                  <a:custGeom>
                    <a:avLst/>
                    <a:gdLst>
                      <a:gd name="connsiteX0" fmla="*/ 7388 w 38139"/>
                      <a:gd name="connsiteY0" fmla="*/ 0 h 19768"/>
                      <a:gd name="connsiteX1" fmla="*/ 30751 w 38139"/>
                      <a:gd name="connsiteY1" fmla="*/ 0 h 19768"/>
                      <a:gd name="connsiteX2" fmla="*/ 38140 w 38139"/>
                      <a:gd name="connsiteY2" fmla="*/ 7388 h 19768"/>
                      <a:gd name="connsiteX3" fmla="*/ 38140 w 38139"/>
                      <a:gd name="connsiteY3" fmla="*/ 12380 h 19768"/>
                      <a:gd name="connsiteX4" fmla="*/ 30751 w 38139"/>
                      <a:gd name="connsiteY4" fmla="*/ 19769 h 19768"/>
                      <a:gd name="connsiteX5" fmla="*/ 7388 w 38139"/>
                      <a:gd name="connsiteY5" fmla="*/ 19769 h 19768"/>
                      <a:gd name="connsiteX6" fmla="*/ 0 w 38139"/>
                      <a:gd name="connsiteY6" fmla="*/ 12380 h 19768"/>
                      <a:gd name="connsiteX7" fmla="*/ 0 w 38139"/>
                      <a:gd name="connsiteY7" fmla="*/ 7388 h 19768"/>
                      <a:gd name="connsiteX8" fmla="*/ 7388 w 38139"/>
                      <a:gd name="connsiteY8" fmla="*/ 0 h 197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38139" h="19768">
                        <a:moveTo>
                          <a:pt x="7388" y="0"/>
                        </a:moveTo>
                        <a:lnTo>
                          <a:pt x="30751" y="0"/>
                        </a:lnTo>
                        <a:cubicBezTo>
                          <a:pt x="34831" y="0"/>
                          <a:pt x="38140" y="3307"/>
                          <a:pt x="38140" y="7388"/>
                        </a:cubicBezTo>
                        <a:lnTo>
                          <a:pt x="38140" y="12380"/>
                        </a:lnTo>
                        <a:cubicBezTo>
                          <a:pt x="38140" y="16460"/>
                          <a:pt x="34833" y="19769"/>
                          <a:pt x="30751" y="19769"/>
                        </a:cubicBezTo>
                        <a:lnTo>
                          <a:pt x="7388" y="19769"/>
                        </a:lnTo>
                        <a:cubicBezTo>
                          <a:pt x="3309" y="19769"/>
                          <a:pt x="0" y="16462"/>
                          <a:pt x="0" y="12380"/>
                        </a:cubicBezTo>
                        <a:lnTo>
                          <a:pt x="0" y="7388"/>
                        </a:lnTo>
                        <a:cubicBezTo>
                          <a:pt x="1" y="3307"/>
                          <a:pt x="3309" y="0"/>
                          <a:pt x="7388" y="0"/>
                        </a:cubicBezTo>
                        <a:close/>
                      </a:path>
                    </a:pathLst>
                  </a:custGeom>
                  <a:solidFill>
                    <a:srgbClr val="3A556A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83" name="Freeform: Shape 82">
                    <a:extLst>
                      <a:ext uri="{FF2B5EF4-FFF2-40B4-BE49-F238E27FC236}">
                        <a16:creationId xmlns:a16="http://schemas.microsoft.com/office/drawing/2014/main" id="{6962637C-CC97-411D-8521-87B4DA24C40E}"/>
                      </a:ext>
                    </a:extLst>
                  </p:cNvPr>
                  <p:cNvSpPr/>
                  <p:nvPr/>
                </p:nvSpPr>
                <p:spPr>
                  <a:xfrm>
                    <a:off x="3246207" y="6246143"/>
                    <a:ext cx="290600" cy="216719"/>
                  </a:xfrm>
                  <a:custGeom>
                    <a:avLst/>
                    <a:gdLst>
                      <a:gd name="connsiteX0" fmla="*/ 287540 w 290600"/>
                      <a:gd name="connsiteY0" fmla="*/ 81470 h 216719"/>
                      <a:gd name="connsiteX1" fmla="*/ 237685 w 290600"/>
                      <a:gd name="connsiteY1" fmla="*/ 14244 h 216719"/>
                      <a:gd name="connsiteX2" fmla="*/ 216519 w 290600"/>
                      <a:gd name="connsiteY2" fmla="*/ 3061 h 216719"/>
                      <a:gd name="connsiteX3" fmla="*/ 135848 w 290600"/>
                      <a:gd name="connsiteY3" fmla="*/ 0 h 216719"/>
                      <a:gd name="connsiteX4" fmla="*/ 19102 w 290600"/>
                      <a:gd name="connsiteY4" fmla="*/ 29087 h 216719"/>
                      <a:gd name="connsiteX5" fmla="*/ 0 w 290600"/>
                      <a:gd name="connsiteY5" fmla="*/ 57042 h 216719"/>
                      <a:gd name="connsiteX6" fmla="*/ 0 w 290600"/>
                      <a:gd name="connsiteY6" fmla="*/ 149095 h 216719"/>
                      <a:gd name="connsiteX7" fmla="*/ 16907 w 290600"/>
                      <a:gd name="connsiteY7" fmla="*/ 165934 h 216719"/>
                      <a:gd name="connsiteX8" fmla="*/ 52450 w 290600"/>
                      <a:gd name="connsiteY8" fmla="*/ 165934 h 216719"/>
                      <a:gd name="connsiteX9" fmla="*/ 82068 w 290600"/>
                      <a:gd name="connsiteY9" fmla="*/ 187100 h 216719"/>
                      <a:gd name="connsiteX10" fmla="*/ 92319 w 290600"/>
                      <a:gd name="connsiteY10" fmla="*/ 216719 h 216719"/>
                      <a:gd name="connsiteX11" fmla="*/ 274891 w 290600"/>
                      <a:gd name="connsiteY11" fmla="*/ 216719 h 216719"/>
                      <a:gd name="connsiteX12" fmla="*/ 290601 w 290600"/>
                      <a:gd name="connsiteY12" fmla="*/ 200944 h 216719"/>
                      <a:gd name="connsiteX13" fmla="*/ 290601 w 290600"/>
                      <a:gd name="connsiteY13" fmla="*/ 90853 h 216719"/>
                      <a:gd name="connsiteX14" fmla="*/ 287540 w 290600"/>
                      <a:gd name="connsiteY14" fmla="*/ 81470 h 216719"/>
                      <a:gd name="connsiteX15" fmla="*/ 83734 w 290600"/>
                      <a:gd name="connsiteY15" fmla="*/ 186768 h 216719"/>
                      <a:gd name="connsiteX16" fmla="*/ 52450 w 290600"/>
                      <a:gd name="connsiteY16" fmla="*/ 164470 h 216719"/>
                      <a:gd name="connsiteX17" fmla="*/ 16907 w 290600"/>
                      <a:gd name="connsiteY17" fmla="*/ 164470 h 216719"/>
                      <a:gd name="connsiteX18" fmla="*/ 1796 w 290600"/>
                      <a:gd name="connsiteY18" fmla="*/ 149363 h 216719"/>
                      <a:gd name="connsiteX19" fmla="*/ 1797 w 290600"/>
                      <a:gd name="connsiteY19" fmla="*/ 149093 h 216719"/>
                      <a:gd name="connsiteX20" fmla="*/ 1797 w 290600"/>
                      <a:gd name="connsiteY20" fmla="*/ 57174 h 216719"/>
                      <a:gd name="connsiteX21" fmla="*/ 20367 w 290600"/>
                      <a:gd name="connsiteY21" fmla="*/ 30551 h 216719"/>
                      <a:gd name="connsiteX22" fmla="*/ 134984 w 290600"/>
                      <a:gd name="connsiteY22" fmla="*/ 1997 h 216719"/>
                      <a:gd name="connsiteX23" fmla="*/ 144369 w 290600"/>
                      <a:gd name="connsiteY23" fmla="*/ 215389 h 216719"/>
                      <a:gd name="connsiteX24" fmla="*/ 93584 w 290600"/>
                      <a:gd name="connsiteY24" fmla="*/ 215389 h 216719"/>
                      <a:gd name="connsiteX25" fmla="*/ 288871 w 290600"/>
                      <a:gd name="connsiteY25" fmla="*/ 201210 h 216719"/>
                      <a:gd name="connsiteX26" fmla="*/ 274894 w 290600"/>
                      <a:gd name="connsiteY26" fmla="*/ 215187 h 216719"/>
                      <a:gd name="connsiteX27" fmla="*/ 146034 w 290600"/>
                      <a:gd name="connsiteY27" fmla="*/ 215187 h 216719"/>
                      <a:gd name="connsiteX28" fmla="*/ 136783 w 290600"/>
                      <a:gd name="connsiteY28" fmla="*/ 1796 h 216719"/>
                      <a:gd name="connsiteX29" fmla="*/ 216655 w 290600"/>
                      <a:gd name="connsiteY29" fmla="*/ 4857 h 216719"/>
                      <a:gd name="connsiteX30" fmla="*/ 236625 w 290600"/>
                      <a:gd name="connsiteY30" fmla="*/ 15240 h 216719"/>
                      <a:gd name="connsiteX31" fmla="*/ 285812 w 290600"/>
                      <a:gd name="connsiteY31" fmla="*/ 82533 h 216719"/>
                      <a:gd name="connsiteX32" fmla="*/ 288606 w 290600"/>
                      <a:gd name="connsiteY32" fmla="*/ 90852 h 2167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</a:cxnLst>
                    <a:rect l="l" t="t" r="r" b="b"/>
                    <a:pathLst>
                      <a:path w="290600" h="216719">
                        <a:moveTo>
                          <a:pt x="287540" y="81470"/>
                        </a:moveTo>
                        <a:lnTo>
                          <a:pt x="237685" y="14244"/>
                        </a:lnTo>
                        <a:cubicBezTo>
                          <a:pt x="232689" y="7501"/>
                          <a:pt x="224906" y="3390"/>
                          <a:pt x="216519" y="3061"/>
                        </a:cubicBezTo>
                        <a:lnTo>
                          <a:pt x="135848" y="0"/>
                        </a:lnTo>
                        <a:cubicBezTo>
                          <a:pt x="68424" y="1131"/>
                          <a:pt x="35144" y="16440"/>
                          <a:pt x="19102" y="29087"/>
                        </a:cubicBezTo>
                        <a:cubicBezTo>
                          <a:pt x="1463" y="42998"/>
                          <a:pt x="66" y="56443"/>
                          <a:pt x="0" y="57042"/>
                        </a:cubicBezTo>
                        <a:lnTo>
                          <a:pt x="0" y="149095"/>
                        </a:lnTo>
                        <a:cubicBezTo>
                          <a:pt x="37" y="158406"/>
                          <a:pt x="7595" y="165935"/>
                          <a:pt x="16907" y="165934"/>
                        </a:cubicBezTo>
                        <a:lnTo>
                          <a:pt x="52450" y="165934"/>
                        </a:lnTo>
                        <a:cubicBezTo>
                          <a:pt x="65822" y="165966"/>
                          <a:pt x="77706" y="174460"/>
                          <a:pt x="82068" y="187100"/>
                        </a:cubicBezTo>
                        <a:lnTo>
                          <a:pt x="92319" y="216719"/>
                        </a:lnTo>
                        <a:lnTo>
                          <a:pt x="274891" y="216719"/>
                        </a:lnTo>
                        <a:cubicBezTo>
                          <a:pt x="283578" y="216683"/>
                          <a:pt x="290601" y="209630"/>
                          <a:pt x="290601" y="200944"/>
                        </a:cubicBezTo>
                        <a:lnTo>
                          <a:pt x="290601" y="90853"/>
                        </a:lnTo>
                        <a:cubicBezTo>
                          <a:pt x="290617" y="87478"/>
                          <a:pt x="289542" y="84186"/>
                          <a:pt x="287540" y="81470"/>
                        </a:cubicBezTo>
                        <a:close/>
                        <a:moveTo>
                          <a:pt x="83734" y="186768"/>
                        </a:moveTo>
                        <a:cubicBezTo>
                          <a:pt x="79082" y="173460"/>
                          <a:pt x="66549" y="164526"/>
                          <a:pt x="52450" y="164470"/>
                        </a:cubicBezTo>
                        <a:lnTo>
                          <a:pt x="16907" y="164470"/>
                        </a:lnTo>
                        <a:cubicBezTo>
                          <a:pt x="8562" y="164471"/>
                          <a:pt x="1797" y="157708"/>
                          <a:pt x="1796" y="149363"/>
                        </a:cubicBezTo>
                        <a:cubicBezTo>
                          <a:pt x="1796" y="149273"/>
                          <a:pt x="1796" y="149184"/>
                          <a:pt x="1797" y="149093"/>
                        </a:cubicBezTo>
                        <a:lnTo>
                          <a:pt x="1797" y="57174"/>
                        </a:lnTo>
                        <a:cubicBezTo>
                          <a:pt x="1797" y="56375"/>
                          <a:pt x="3660" y="43463"/>
                          <a:pt x="20367" y="30551"/>
                        </a:cubicBezTo>
                        <a:cubicBezTo>
                          <a:pt x="37073" y="17639"/>
                          <a:pt x="68888" y="3195"/>
                          <a:pt x="134984" y="1997"/>
                        </a:cubicBezTo>
                        <a:lnTo>
                          <a:pt x="144369" y="215389"/>
                        </a:lnTo>
                        <a:lnTo>
                          <a:pt x="93584" y="215389"/>
                        </a:lnTo>
                        <a:close/>
                        <a:moveTo>
                          <a:pt x="288871" y="201210"/>
                        </a:moveTo>
                        <a:cubicBezTo>
                          <a:pt x="288871" y="208930"/>
                          <a:pt x="282614" y="215187"/>
                          <a:pt x="274894" y="215187"/>
                        </a:cubicBezTo>
                        <a:lnTo>
                          <a:pt x="146034" y="215187"/>
                        </a:lnTo>
                        <a:lnTo>
                          <a:pt x="136783" y="1796"/>
                        </a:lnTo>
                        <a:lnTo>
                          <a:pt x="216655" y="4857"/>
                        </a:lnTo>
                        <a:cubicBezTo>
                          <a:pt x="224558" y="5043"/>
                          <a:pt x="231932" y="8877"/>
                          <a:pt x="236625" y="15240"/>
                        </a:cubicBezTo>
                        <a:lnTo>
                          <a:pt x="285812" y="82533"/>
                        </a:lnTo>
                        <a:cubicBezTo>
                          <a:pt x="287617" y="84932"/>
                          <a:pt x="288597" y="87849"/>
                          <a:pt x="288606" y="90852"/>
                        </a:cubicBezTo>
                        <a:close/>
                      </a:path>
                    </a:pathLst>
                  </a:custGeom>
                  <a:solidFill>
                    <a:srgbClr val="F7BE56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grpSp>
                <p:nvGrpSpPr>
                  <p:cNvPr id="84" name="Graphic 72">
                    <a:extLst>
                      <a:ext uri="{FF2B5EF4-FFF2-40B4-BE49-F238E27FC236}">
                        <a16:creationId xmlns:a16="http://schemas.microsoft.com/office/drawing/2014/main" id="{15EEC86E-4E3C-42AE-838E-8D8548907F3B}"/>
                      </a:ext>
                    </a:extLst>
                  </p:cNvPr>
                  <p:cNvGrpSpPr/>
                  <p:nvPr/>
                </p:nvGrpSpPr>
                <p:grpSpPr>
                  <a:xfrm>
                    <a:off x="3184507" y="6250536"/>
                    <a:ext cx="370606" cy="278553"/>
                    <a:chOff x="3184507" y="6250536"/>
                    <a:chExt cx="370606" cy="278553"/>
                  </a:xfrm>
                  <a:solidFill>
                    <a:srgbClr val="3A556A"/>
                  </a:solidFill>
                </p:grpSpPr>
                <p:sp>
                  <p:nvSpPr>
                    <p:cNvPr id="85" name="Freeform: Shape 84">
                      <a:extLst>
                        <a:ext uri="{FF2B5EF4-FFF2-40B4-BE49-F238E27FC236}">
                          <a16:creationId xmlns:a16="http://schemas.microsoft.com/office/drawing/2014/main" id="{FE2382A5-1270-4BDB-9C5C-9A67921B6C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94335" y="6262835"/>
                      <a:ext cx="108526" cy="59986"/>
                    </a:xfrm>
                    <a:custGeom>
                      <a:avLst/>
                      <a:gdLst>
                        <a:gd name="connsiteX0" fmla="*/ 35 w 108526"/>
                        <a:gd name="connsiteY0" fmla="*/ 7337 h 59986"/>
                        <a:gd name="connsiteX1" fmla="*/ 1299 w 108526"/>
                        <a:gd name="connsiteY1" fmla="*/ 53330 h 59986"/>
                        <a:gd name="connsiteX2" fmla="*/ 8355 w 108526"/>
                        <a:gd name="connsiteY2" fmla="*/ 59986 h 59986"/>
                        <a:gd name="connsiteX3" fmla="*/ 101538 w 108526"/>
                        <a:gd name="connsiteY3" fmla="*/ 59986 h 59986"/>
                        <a:gd name="connsiteX4" fmla="*/ 108526 w 108526"/>
                        <a:gd name="connsiteY4" fmla="*/ 52865 h 59986"/>
                        <a:gd name="connsiteX5" fmla="*/ 107461 w 108526"/>
                        <a:gd name="connsiteY5" fmla="*/ 49203 h 59986"/>
                        <a:gd name="connsiteX6" fmla="*/ 78707 w 108526"/>
                        <a:gd name="connsiteY6" fmla="*/ 4075 h 59986"/>
                        <a:gd name="connsiteX7" fmla="*/ 72851 w 108526"/>
                        <a:gd name="connsiteY7" fmla="*/ 813 h 59986"/>
                        <a:gd name="connsiteX8" fmla="*/ 7089 w 108526"/>
                        <a:gd name="connsiteY8" fmla="*/ 14 h 59986"/>
                        <a:gd name="connsiteX9" fmla="*/ 14 w 108526"/>
                        <a:gd name="connsiteY9" fmla="*/ 6221 h 59986"/>
                        <a:gd name="connsiteX10" fmla="*/ 35 w 108526"/>
                        <a:gd name="connsiteY10" fmla="*/ 7337 h 5998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</a:cxnLst>
                      <a:rect l="l" t="t" r="r" b="b"/>
                      <a:pathLst>
                        <a:path w="108526" h="59986">
                          <a:moveTo>
                            <a:pt x="35" y="7337"/>
                          </a:moveTo>
                          <a:lnTo>
                            <a:pt x="1299" y="53330"/>
                          </a:lnTo>
                          <a:cubicBezTo>
                            <a:pt x="1512" y="57069"/>
                            <a:pt x="4608" y="59993"/>
                            <a:pt x="8355" y="59986"/>
                          </a:cubicBezTo>
                          <a:lnTo>
                            <a:pt x="101538" y="59986"/>
                          </a:lnTo>
                          <a:cubicBezTo>
                            <a:pt x="105435" y="59950"/>
                            <a:pt x="108563" y="56762"/>
                            <a:pt x="108526" y="52865"/>
                          </a:cubicBezTo>
                          <a:cubicBezTo>
                            <a:pt x="108514" y="51570"/>
                            <a:pt x="108146" y="50303"/>
                            <a:pt x="107461" y="49203"/>
                          </a:cubicBezTo>
                          <a:lnTo>
                            <a:pt x="78707" y="4075"/>
                          </a:lnTo>
                          <a:cubicBezTo>
                            <a:pt x="77430" y="2071"/>
                            <a:pt x="75227" y="844"/>
                            <a:pt x="72851" y="813"/>
                          </a:cubicBezTo>
                          <a:lnTo>
                            <a:pt x="7089" y="14"/>
                          </a:lnTo>
                          <a:cubicBezTo>
                            <a:pt x="3422" y="-225"/>
                            <a:pt x="253" y="2554"/>
                            <a:pt x="14" y="6221"/>
                          </a:cubicBezTo>
                          <a:cubicBezTo>
                            <a:pt x="-9" y="6594"/>
                            <a:pt x="-4" y="6966"/>
                            <a:pt x="35" y="7337"/>
                          </a:cubicBezTo>
                          <a:close/>
                        </a:path>
                      </a:pathLst>
                    </a:custGeom>
                    <a:solidFill>
                      <a:srgbClr val="3A556A"/>
                    </a:solidFill>
                    <a:ln w="133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AT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p:txBody>
                </p:sp>
                <p:sp>
                  <p:nvSpPr>
                    <p:cNvPr id="86" name="Freeform: Shape 85">
                      <a:extLst>
                        <a:ext uri="{FF2B5EF4-FFF2-40B4-BE49-F238E27FC236}">
                          <a16:creationId xmlns:a16="http://schemas.microsoft.com/office/drawing/2014/main" id="{EB829201-955F-4B87-B351-4E02CDD1B1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8675" y="6263173"/>
                      <a:ext cx="107416" cy="63680"/>
                    </a:xfrm>
                    <a:custGeom>
                      <a:avLst/>
                      <a:gdLst>
                        <a:gd name="connsiteX0" fmla="*/ 107407 w 107416"/>
                        <a:gd name="connsiteY0" fmla="*/ 52856 h 63680"/>
                        <a:gd name="connsiteX1" fmla="*/ 105012 w 107416"/>
                        <a:gd name="connsiteY1" fmla="*/ 6930 h 63680"/>
                        <a:gd name="connsiteX2" fmla="*/ 98356 w 107416"/>
                        <a:gd name="connsiteY2" fmla="*/ 274 h 63680"/>
                        <a:gd name="connsiteX3" fmla="*/ 313 w 107416"/>
                        <a:gd name="connsiteY3" fmla="*/ 49993 h 63680"/>
                        <a:gd name="connsiteX4" fmla="*/ 912 w 107416"/>
                        <a:gd name="connsiteY4" fmla="*/ 55651 h 63680"/>
                        <a:gd name="connsiteX5" fmla="*/ 3509 w 107416"/>
                        <a:gd name="connsiteY5" fmla="*/ 60111 h 63680"/>
                        <a:gd name="connsiteX6" fmla="*/ 10166 w 107416"/>
                        <a:gd name="connsiteY6" fmla="*/ 63637 h 63680"/>
                        <a:gd name="connsiteX7" fmla="*/ 100954 w 107416"/>
                        <a:gd name="connsiteY7" fmla="*/ 60242 h 63680"/>
                        <a:gd name="connsiteX8" fmla="*/ 107407 w 107416"/>
                        <a:gd name="connsiteY8" fmla="*/ 52856 h 636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107416" h="63680">
                          <a:moveTo>
                            <a:pt x="107407" y="52856"/>
                          </a:moveTo>
                          <a:lnTo>
                            <a:pt x="105012" y="6930"/>
                          </a:lnTo>
                          <a:cubicBezTo>
                            <a:pt x="105012" y="3255"/>
                            <a:pt x="102032" y="274"/>
                            <a:pt x="98356" y="274"/>
                          </a:cubicBezTo>
                          <a:cubicBezTo>
                            <a:pt x="78387" y="-924"/>
                            <a:pt x="16088" y="-392"/>
                            <a:pt x="313" y="49993"/>
                          </a:cubicBezTo>
                          <a:cubicBezTo>
                            <a:pt x="-258" y="51882"/>
                            <a:pt x="-42" y="53923"/>
                            <a:pt x="912" y="55651"/>
                          </a:cubicBezTo>
                          <a:lnTo>
                            <a:pt x="3509" y="60111"/>
                          </a:lnTo>
                          <a:cubicBezTo>
                            <a:pt x="4785" y="62549"/>
                            <a:pt x="7429" y="63951"/>
                            <a:pt x="10166" y="63637"/>
                          </a:cubicBezTo>
                          <a:lnTo>
                            <a:pt x="100954" y="60242"/>
                          </a:lnTo>
                          <a:cubicBezTo>
                            <a:pt x="104743" y="59927"/>
                            <a:pt x="107601" y="56659"/>
                            <a:pt x="107407" y="52856"/>
                          </a:cubicBezTo>
                          <a:close/>
                        </a:path>
                      </a:pathLst>
                    </a:custGeom>
                    <a:solidFill>
                      <a:srgbClr val="3A556A"/>
                    </a:solidFill>
                    <a:ln w="133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AT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p:txBody>
                </p:sp>
                <p:sp>
                  <p:nvSpPr>
                    <p:cNvPr id="87" name="Freeform: Shape 86">
                      <a:extLst>
                        <a:ext uri="{FF2B5EF4-FFF2-40B4-BE49-F238E27FC236}">
                          <a16:creationId xmlns:a16="http://schemas.microsoft.com/office/drawing/2014/main" id="{6147C072-2AB6-4E13-BEDB-B0BC579ABD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91715" y="6250536"/>
                      <a:ext cx="63398" cy="70953"/>
                    </a:xfrm>
                    <a:custGeom>
                      <a:avLst/>
                      <a:gdLst>
                        <a:gd name="connsiteX0" fmla="*/ 63399 w 63398"/>
                        <a:gd name="connsiteY0" fmla="*/ 70953 h 70953"/>
                        <a:gd name="connsiteX1" fmla="*/ 8754 w 63398"/>
                        <a:gd name="connsiteY1" fmla="*/ 0 h 70953"/>
                        <a:gd name="connsiteX2" fmla="*/ 500 w 63398"/>
                        <a:gd name="connsiteY2" fmla="*/ 6123 h 70953"/>
                        <a:gd name="connsiteX3" fmla="*/ 33780 w 63398"/>
                        <a:gd name="connsiteY3" fmla="*/ 49187 h 70953"/>
                        <a:gd name="connsiteX4" fmla="*/ 63399 w 63398"/>
                        <a:gd name="connsiteY4" fmla="*/ 70953 h 709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63398" h="70953">
                          <a:moveTo>
                            <a:pt x="63399" y="70953"/>
                          </a:moveTo>
                          <a:cubicBezTo>
                            <a:pt x="51418" y="52983"/>
                            <a:pt x="23462" y="13445"/>
                            <a:pt x="8754" y="0"/>
                          </a:cubicBezTo>
                          <a:cubicBezTo>
                            <a:pt x="7956" y="0"/>
                            <a:pt x="-2361" y="0"/>
                            <a:pt x="500" y="6123"/>
                          </a:cubicBezTo>
                          <a:cubicBezTo>
                            <a:pt x="2762" y="11181"/>
                            <a:pt x="22266" y="32746"/>
                            <a:pt x="33780" y="49187"/>
                          </a:cubicBezTo>
                          <a:cubicBezTo>
                            <a:pt x="41069" y="59425"/>
                            <a:pt x="51450" y="67053"/>
                            <a:pt x="63399" y="70953"/>
                          </a:cubicBezTo>
                          <a:close/>
                        </a:path>
                      </a:pathLst>
                    </a:custGeom>
                    <a:solidFill>
                      <a:srgbClr val="3A556A"/>
                    </a:solidFill>
                    <a:ln w="133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AT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p:txBody>
                </p:sp>
                <p:sp>
                  <p:nvSpPr>
                    <p:cNvPr id="88" name="Freeform: Shape 87">
                      <a:extLst>
                        <a:ext uri="{FF2B5EF4-FFF2-40B4-BE49-F238E27FC236}">
                          <a16:creationId xmlns:a16="http://schemas.microsoft.com/office/drawing/2014/main" id="{E0E30799-A6E2-4743-98A6-AB63F35EE7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84507" y="6405687"/>
                      <a:ext cx="123402" cy="123402"/>
                    </a:xfrm>
                    <a:custGeom>
                      <a:avLst/>
                      <a:gdLst>
                        <a:gd name="connsiteX0" fmla="*/ 61701 w 123402"/>
                        <a:gd name="connsiteY0" fmla="*/ 0 h 123402"/>
                        <a:gd name="connsiteX1" fmla="*/ 0 w 123402"/>
                        <a:gd name="connsiteY1" fmla="*/ 61702 h 123402"/>
                        <a:gd name="connsiteX2" fmla="*/ 61701 w 123402"/>
                        <a:gd name="connsiteY2" fmla="*/ 123403 h 123402"/>
                        <a:gd name="connsiteX3" fmla="*/ 123403 w 123402"/>
                        <a:gd name="connsiteY3" fmla="*/ 61702 h 123402"/>
                        <a:gd name="connsiteX4" fmla="*/ 123403 w 123402"/>
                        <a:gd name="connsiteY4" fmla="*/ 61635 h 123402"/>
                        <a:gd name="connsiteX5" fmla="*/ 61768 w 123402"/>
                        <a:gd name="connsiteY5" fmla="*/ 0 h 123402"/>
                        <a:gd name="connsiteX6" fmla="*/ 61701 w 123402"/>
                        <a:gd name="connsiteY6" fmla="*/ 0 h 1234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23402" h="123402">
                          <a:moveTo>
                            <a:pt x="61701" y="0"/>
                          </a:moveTo>
                          <a:cubicBezTo>
                            <a:pt x="27625" y="0"/>
                            <a:pt x="0" y="27624"/>
                            <a:pt x="0" y="61702"/>
                          </a:cubicBezTo>
                          <a:cubicBezTo>
                            <a:pt x="0" y="95779"/>
                            <a:pt x="27624" y="123403"/>
                            <a:pt x="61701" y="123403"/>
                          </a:cubicBezTo>
                          <a:cubicBezTo>
                            <a:pt x="95779" y="123403"/>
                            <a:pt x="123403" y="95779"/>
                            <a:pt x="123403" y="61702"/>
                          </a:cubicBezTo>
                          <a:cubicBezTo>
                            <a:pt x="123403" y="61680"/>
                            <a:pt x="123403" y="61657"/>
                            <a:pt x="123403" y="61635"/>
                          </a:cubicBezTo>
                          <a:cubicBezTo>
                            <a:pt x="123403" y="27596"/>
                            <a:pt x="95807" y="0"/>
                            <a:pt x="61768" y="0"/>
                          </a:cubicBezTo>
                          <a:cubicBezTo>
                            <a:pt x="61746" y="0"/>
                            <a:pt x="61724" y="0"/>
                            <a:pt x="61701" y="0"/>
                          </a:cubicBezTo>
                          <a:close/>
                        </a:path>
                      </a:pathLst>
                    </a:custGeom>
                    <a:solidFill>
                      <a:srgbClr val="3A556A"/>
                    </a:solidFill>
                    <a:ln w="1337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AT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p:txBody>
                </p:sp>
              </p:grpSp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75B86EC6-ADD4-41B2-B15F-2B8B85CF65BD}"/>
                      </a:ext>
                    </a:extLst>
                  </p:cNvPr>
                  <p:cNvSpPr/>
                  <p:nvPr/>
                </p:nvSpPr>
                <p:spPr>
                  <a:xfrm>
                    <a:off x="3209600" y="6430779"/>
                    <a:ext cx="73215" cy="73215"/>
                  </a:xfrm>
                  <a:custGeom>
                    <a:avLst/>
                    <a:gdLst>
                      <a:gd name="connsiteX0" fmla="*/ 36608 w 73215"/>
                      <a:gd name="connsiteY0" fmla="*/ 0 h 73215"/>
                      <a:gd name="connsiteX1" fmla="*/ 0 w 73215"/>
                      <a:gd name="connsiteY1" fmla="*/ 36608 h 73215"/>
                      <a:gd name="connsiteX2" fmla="*/ 36608 w 73215"/>
                      <a:gd name="connsiteY2" fmla="*/ 73216 h 73215"/>
                      <a:gd name="connsiteX3" fmla="*/ 73216 w 73215"/>
                      <a:gd name="connsiteY3" fmla="*/ 36608 h 73215"/>
                      <a:gd name="connsiteX4" fmla="*/ 73216 w 73215"/>
                      <a:gd name="connsiteY4" fmla="*/ 36542 h 73215"/>
                      <a:gd name="connsiteX5" fmla="*/ 36674 w 73215"/>
                      <a:gd name="connsiteY5" fmla="*/ 0 h 73215"/>
                      <a:gd name="connsiteX6" fmla="*/ 36608 w 73215"/>
                      <a:gd name="connsiteY6" fmla="*/ 0 h 73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3215" h="73215">
                        <a:moveTo>
                          <a:pt x="36608" y="0"/>
                        </a:moveTo>
                        <a:cubicBezTo>
                          <a:pt x="16390" y="0"/>
                          <a:pt x="0" y="16391"/>
                          <a:pt x="0" y="36608"/>
                        </a:cubicBezTo>
                        <a:cubicBezTo>
                          <a:pt x="0" y="56826"/>
                          <a:pt x="16391" y="73216"/>
                          <a:pt x="36608" y="73216"/>
                        </a:cubicBezTo>
                        <a:cubicBezTo>
                          <a:pt x="56825" y="73216"/>
                          <a:pt x="73216" y="56825"/>
                          <a:pt x="73216" y="36608"/>
                        </a:cubicBezTo>
                        <a:cubicBezTo>
                          <a:pt x="73216" y="36586"/>
                          <a:pt x="73216" y="36563"/>
                          <a:pt x="73216" y="36542"/>
                        </a:cubicBezTo>
                        <a:cubicBezTo>
                          <a:pt x="73216" y="16361"/>
                          <a:pt x="56856" y="0"/>
                          <a:pt x="36674" y="0"/>
                        </a:cubicBezTo>
                        <a:cubicBezTo>
                          <a:pt x="36653" y="0"/>
                          <a:pt x="36631" y="0"/>
                          <a:pt x="36608" y="0"/>
                        </a:cubicBezTo>
                        <a:close/>
                      </a:path>
                    </a:pathLst>
                  </a:custGeom>
                  <a:solidFill>
                    <a:srgbClr val="EBF0F3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F3B39514-F51F-4943-A2E8-0292400EC6CC}"/>
                      </a:ext>
                    </a:extLst>
                  </p:cNvPr>
                  <p:cNvSpPr/>
                  <p:nvPr/>
                </p:nvSpPr>
                <p:spPr>
                  <a:xfrm>
                    <a:off x="3233695" y="6455142"/>
                    <a:ext cx="25025" cy="25025"/>
                  </a:xfrm>
                  <a:custGeom>
                    <a:avLst/>
                    <a:gdLst>
                      <a:gd name="connsiteX0" fmla="*/ 12513 w 25025"/>
                      <a:gd name="connsiteY0" fmla="*/ 0 h 25025"/>
                      <a:gd name="connsiteX1" fmla="*/ 0 w 25025"/>
                      <a:gd name="connsiteY1" fmla="*/ 12513 h 25025"/>
                      <a:gd name="connsiteX2" fmla="*/ 12513 w 25025"/>
                      <a:gd name="connsiteY2" fmla="*/ 25026 h 25025"/>
                      <a:gd name="connsiteX3" fmla="*/ 25026 w 25025"/>
                      <a:gd name="connsiteY3" fmla="*/ 12513 h 25025"/>
                      <a:gd name="connsiteX4" fmla="*/ 12513 w 25025"/>
                      <a:gd name="connsiteY4" fmla="*/ 0 h 25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025" h="25025">
                        <a:moveTo>
                          <a:pt x="12513" y="0"/>
                        </a:moveTo>
                        <a:cubicBezTo>
                          <a:pt x="5604" y="0"/>
                          <a:pt x="0" y="5604"/>
                          <a:pt x="0" y="12513"/>
                        </a:cubicBezTo>
                        <a:cubicBezTo>
                          <a:pt x="0" y="19422"/>
                          <a:pt x="5604" y="25026"/>
                          <a:pt x="12513" y="25026"/>
                        </a:cubicBezTo>
                        <a:cubicBezTo>
                          <a:pt x="19422" y="25026"/>
                          <a:pt x="25026" y="19422"/>
                          <a:pt x="25026" y="12513"/>
                        </a:cubicBezTo>
                        <a:cubicBezTo>
                          <a:pt x="25026" y="5601"/>
                          <a:pt x="19425" y="0"/>
                          <a:pt x="12513" y="0"/>
                        </a:cubicBezTo>
                        <a:close/>
                      </a:path>
                    </a:pathLst>
                  </a:custGeom>
                  <a:solidFill>
                    <a:srgbClr val="3A556A"/>
                  </a:solidFill>
                  <a:ln w="1337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</p:grpSp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8228F510-18BD-4B69-8AB6-FFC5DAE2DD97}"/>
                    </a:ext>
                  </a:extLst>
                </p:cNvPr>
                <p:cNvSpPr/>
                <p:nvPr/>
              </p:nvSpPr>
              <p:spPr>
                <a:xfrm>
                  <a:off x="2850827" y="6151322"/>
                  <a:ext cx="1049687" cy="534604"/>
                </a:xfrm>
                <a:prstGeom prst="ellipse">
                  <a:avLst/>
                </a:prstGeom>
                <a:noFill/>
                <a:ln w="19050">
                  <a:solidFill>
                    <a:schemeClr val="bg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090EBB39-39ED-424E-BCA1-B0AA0E5F22EF}"/>
                  </a:ext>
                </a:extLst>
              </p:cNvPr>
              <p:cNvGrpSpPr/>
              <p:nvPr/>
            </p:nvGrpSpPr>
            <p:grpSpPr>
              <a:xfrm>
                <a:off x="3998564" y="4558510"/>
                <a:ext cx="1049687" cy="684715"/>
                <a:chOff x="3248014" y="5592745"/>
                <a:chExt cx="1049687" cy="684715"/>
              </a:xfrm>
            </p:grpSpPr>
            <p:pic>
              <p:nvPicPr>
                <p:cNvPr id="72" name="Graphic 71">
                  <a:extLst>
                    <a:ext uri="{FF2B5EF4-FFF2-40B4-BE49-F238E27FC236}">
                      <a16:creationId xmlns:a16="http://schemas.microsoft.com/office/drawing/2014/main" id="{BF09C0F0-2DDF-481C-BB40-5820EF72C9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30500" y="5592745"/>
                  <a:ext cx="684715" cy="684715"/>
                </a:xfrm>
                <a:prstGeom prst="rect">
                  <a:avLst/>
                </a:prstGeom>
              </p:spPr>
            </p:pic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61009BC9-5365-4E9C-8B6A-A99E11B1CD2A}"/>
                    </a:ext>
                  </a:extLst>
                </p:cNvPr>
                <p:cNvSpPr/>
                <p:nvPr/>
              </p:nvSpPr>
              <p:spPr>
                <a:xfrm>
                  <a:off x="3248014" y="5667800"/>
                  <a:ext cx="1049687" cy="534604"/>
                </a:xfrm>
                <a:prstGeom prst="ellipse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</p:grpSp>
        </p:grp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A9D45017-BC77-4657-8B62-250251469BC8}"/>
                </a:ext>
              </a:extLst>
            </p:cNvPr>
            <p:cNvGrpSpPr/>
            <p:nvPr/>
          </p:nvGrpSpPr>
          <p:grpSpPr>
            <a:xfrm>
              <a:off x="1056064" y="5184784"/>
              <a:ext cx="1306945" cy="998033"/>
              <a:chOff x="1056064" y="5184784"/>
              <a:chExt cx="1306945" cy="998033"/>
            </a:xfrm>
          </p:grpSpPr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3C6ABAC5-510C-4D79-938D-B665BB0BE497}"/>
                  </a:ext>
                </a:extLst>
              </p:cNvPr>
              <p:cNvSpPr/>
              <p:nvPr/>
            </p:nvSpPr>
            <p:spPr>
              <a:xfrm>
                <a:off x="1056064" y="5259839"/>
                <a:ext cx="863408" cy="534604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T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956C2C98-A2DF-45A9-9190-85EE34DF1561}"/>
                  </a:ext>
                </a:extLst>
              </p:cNvPr>
              <p:cNvSpPr/>
              <p:nvPr/>
            </p:nvSpPr>
            <p:spPr>
              <a:xfrm>
                <a:off x="1499601" y="5573157"/>
                <a:ext cx="863408" cy="534604"/>
              </a:xfrm>
              <a:prstGeom prst="ellipse">
                <a:avLst/>
              </a:prstGeom>
              <a:noFill/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T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  <p:pic>
            <p:nvPicPr>
              <p:cNvPr id="102" name="Graphic 101">
                <a:extLst>
                  <a:ext uri="{FF2B5EF4-FFF2-40B4-BE49-F238E27FC236}">
                    <a16:creationId xmlns:a16="http://schemas.microsoft.com/office/drawing/2014/main" id="{D0C50758-5D22-42A5-8F36-3D2B0A6C5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145411" y="5184784"/>
                <a:ext cx="684715" cy="684715"/>
              </a:xfrm>
              <a:prstGeom prst="rect">
                <a:avLst/>
              </a:prstGeom>
            </p:spPr>
          </p:pic>
          <p:grpSp>
            <p:nvGrpSpPr>
              <p:cNvPr id="104" name="Graphic 102">
                <a:extLst>
                  <a:ext uri="{FF2B5EF4-FFF2-40B4-BE49-F238E27FC236}">
                    <a16:creationId xmlns:a16="http://schemas.microsoft.com/office/drawing/2014/main" id="{8BC3D848-4849-4136-AD62-2CD1E7F823D2}"/>
                  </a:ext>
                </a:extLst>
              </p:cNvPr>
              <p:cNvGrpSpPr/>
              <p:nvPr/>
            </p:nvGrpSpPr>
            <p:grpSpPr>
              <a:xfrm>
                <a:off x="1588948" y="5498102"/>
                <a:ext cx="684715" cy="684715"/>
                <a:chOff x="3160686" y="6104045"/>
                <a:chExt cx="684715" cy="684715"/>
              </a:xfrm>
            </p:grpSpPr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BC0F33BF-A772-4164-8D43-044B505168DF}"/>
                    </a:ext>
                  </a:extLst>
                </p:cNvPr>
                <p:cNvSpPr/>
                <p:nvPr/>
              </p:nvSpPr>
              <p:spPr>
                <a:xfrm>
                  <a:off x="3160686" y="6308452"/>
                  <a:ext cx="684472" cy="233997"/>
                </a:xfrm>
                <a:custGeom>
                  <a:avLst/>
                  <a:gdLst>
                    <a:gd name="connsiteX0" fmla="*/ 684473 w 684472"/>
                    <a:gd name="connsiteY0" fmla="*/ 159428 h 233997"/>
                    <a:gd name="connsiteX1" fmla="*/ 684473 w 684472"/>
                    <a:gd name="connsiteY1" fmla="*/ 194840 h 233997"/>
                    <a:gd name="connsiteX2" fmla="*/ 665707 w 684472"/>
                    <a:gd name="connsiteY2" fmla="*/ 217842 h 233997"/>
                    <a:gd name="connsiteX3" fmla="*/ 530262 w 684472"/>
                    <a:gd name="connsiteY3" fmla="*/ 217842 h 233997"/>
                    <a:gd name="connsiteX4" fmla="*/ 520312 w 684472"/>
                    <a:gd name="connsiteY4" fmla="*/ 214740 h 233997"/>
                    <a:gd name="connsiteX5" fmla="*/ 515947 w 684472"/>
                    <a:gd name="connsiteY5" fmla="*/ 224689 h 233997"/>
                    <a:gd name="connsiteX6" fmla="*/ 177933 w 684472"/>
                    <a:gd name="connsiteY6" fmla="*/ 224689 h 233997"/>
                    <a:gd name="connsiteX7" fmla="*/ 177034 w 684472"/>
                    <a:gd name="connsiteY7" fmla="*/ 224369 h 233997"/>
                    <a:gd name="connsiteX8" fmla="*/ 161778 w 684472"/>
                    <a:gd name="connsiteY8" fmla="*/ 219083 h 233997"/>
                    <a:gd name="connsiteX9" fmla="*/ 46832 w 684472"/>
                    <a:gd name="connsiteY9" fmla="*/ 233997 h 233997"/>
                    <a:gd name="connsiteX10" fmla="*/ 37973 w 684472"/>
                    <a:gd name="connsiteY10" fmla="*/ 233141 h 233997"/>
                    <a:gd name="connsiteX11" fmla="*/ 2710 w 684472"/>
                    <a:gd name="connsiteY11" fmla="*/ 207893 h 233997"/>
                    <a:gd name="connsiteX12" fmla="*/ 2710 w 684472"/>
                    <a:gd name="connsiteY12" fmla="*/ 155704 h 233997"/>
                    <a:gd name="connsiteX13" fmla="*/ 27553 w 684472"/>
                    <a:gd name="connsiteY13" fmla="*/ 119650 h 233997"/>
                    <a:gd name="connsiteX14" fmla="*/ 155552 w 684472"/>
                    <a:gd name="connsiteY14" fmla="*/ 86741 h 233997"/>
                    <a:gd name="connsiteX15" fmla="*/ 202776 w 684472"/>
                    <a:gd name="connsiteY15" fmla="*/ 63739 h 233997"/>
                    <a:gd name="connsiteX16" fmla="*/ 274842 w 684472"/>
                    <a:gd name="connsiteY16" fmla="*/ 22185 h 233997"/>
                    <a:gd name="connsiteX17" fmla="*/ 342586 w 684472"/>
                    <a:gd name="connsiteY17" fmla="*/ 5067 h 233997"/>
                    <a:gd name="connsiteX18" fmla="*/ 548236 w 684472"/>
                    <a:gd name="connsiteY18" fmla="*/ 9668 h 233997"/>
                    <a:gd name="connsiteX19" fmla="*/ 654944 w 684472"/>
                    <a:gd name="connsiteY19" fmla="*/ 72726 h 233997"/>
                    <a:gd name="connsiteX20" fmla="*/ 670650 w 684472"/>
                    <a:gd name="connsiteY20" fmla="*/ 113060 h 233997"/>
                    <a:gd name="connsiteX21" fmla="*/ 670650 w 684472"/>
                    <a:gd name="connsiteY21" fmla="*/ 126497 h 233997"/>
                    <a:gd name="connsiteX22" fmla="*/ 674993 w 684472"/>
                    <a:gd name="connsiteY22" fmla="*/ 142032 h 233997"/>
                    <a:gd name="connsiteX23" fmla="*/ 684473 w 684472"/>
                    <a:gd name="connsiteY23" fmla="*/ 159428 h 2339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684472" h="233997">
                      <a:moveTo>
                        <a:pt x="684473" y="159428"/>
                      </a:moveTo>
                      <a:lnTo>
                        <a:pt x="684473" y="194840"/>
                      </a:lnTo>
                      <a:cubicBezTo>
                        <a:pt x="684473" y="194840"/>
                        <a:pt x="673175" y="214740"/>
                        <a:pt x="665707" y="217842"/>
                      </a:cubicBezTo>
                      <a:lnTo>
                        <a:pt x="530262" y="217842"/>
                      </a:lnTo>
                      <a:lnTo>
                        <a:pt x="520312" y="214740"/>
                      </a:lnTo>
                      <a:lnTo>
                        <a:pt x="515947" y="224689"/>
                      </a:lnTo>
                      <a:lnTo>
                        <a:pt x="177933" y="224689"/>
                      </a:lnTo>
                      <a:lnTo>
                        <a:pt x="177034" y="224369"/>
                      </a:lnTo>
                      <a:lnTo>
                        <a:pt x="161778" y="219083"/>
                      </a:lnTo>
                      <a:lnTo>
                        <a:pt x="46832" y="233997"/>
                      </a:lnTo>
                      <a:cubicBezTo>
                        <a:pt x="46832" y="233997"/>
                        <a:pt x="43194" y="233826"/>
                        <a:pt x="37973" y="233141"/>
                      </a:cubicBezTo>
                      <a:cubicBezTo>
                        <a:pt x="23337" y="231237"/>
                        <a:pt x="-3687" y="225310"/>
                        <a:pt x="2710" y="207893"/>
                      </a:cubicBezTo>
                      <a:cubicBezTo>
                        <a:pt x="2710" y="207893"/>
                        <a:pt x="-3388" y="174876"/>
                        <a:pt x="2710" y="155704"/>
                      </a:cubicBezTo>
                      <a:cubicBezTo>
                        <a:pt x="2710" y="155704"/>
                        <a:pt x="4572" y="128979"/>
                        <a:pt x="27553" y="119650"/>
                      </a:cubicBezTo>
                      <a:cubicBezTo>
                        <a:pt x="50555" y="110342"/>
                        <a:pt x="118277" y="92304"/>
                        <a:pt x="155552" y="86741"/>
                      </a:cubicBezTo>
                      <a:cubicBezTo>
                        <a:pt x="155552" y="86741"/>
                        <a:pt x="188482" y="76791"/>
                        <a:pt x="202776" y="63739"/>
                      </a:cubicBezTo>
                      <a:cubicBezTo>
                        <a:pt x="202776" y="63739"/>
                        <a:pt x="235021" y="39645"/>
                        <a:pt x="274842" y="22185"/>
                      </a:cubicBezTo>
                      <a:cubicBezTo>
                        <a:pt x="296303" y="12792"/>
                        <a:pt x="319263" y="7250"/>
                        <a:pt x="342586" y="5067"/>
                      </a:cubicBezTo>
                      <a:cubicBezTo>
                        <a:pt x="387713" y="830"/>
                        <a:pt x="485798" y="-5696"/>
                        <a:pt x="548236" y="9668"/>
                      </a:cubicBezTo>
                      <a:cubicBezTo>
                        <a:pt x="601280" y="22741"/>
                        <a:pt x="636435" y="52698"/>
                        <a:pt x="654944" y="72726"/>
                      </a:cubicBezTo>
                      <a:cubicBezTo>
                        <a:pt x="665108" y="83724"/>
                        <a:pt x="670650" y="98081"/>
                        <a:pt x="670650" y="113060"/>
                      </a:cubicBezTo>
                      <a:lnTo>
                        <a:pt x="670650" y="126497"/>
                      </a:lnTo>
                      <a:lnTo>
                        <a:pt x="674993" y="142032"/>
                      </a:lnTo>
                      <a:cubicBezTo>
                        <a:pt x="675015" y="142032"/>
                        <a:pt x="684473" y="148857"/>
                        <a:pt x="684473" y="159428"/>
                      </a:cubicBezTo>
                      <a:close/>
                    </a:path>
                  </a:pathLst>
                </a:custGeom>
                <a:solidFill>
                  <a:schemeClr val="accent3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C2093E49-9A44-4F5B-B690-F45533404C3B}"/>
                    </a:ext>
                  </a:extLst>
                </p:cNvPr>
                <p:cNvSpPr/>
                <p:nvPr/>
              </p:nvSpPr>
              <p:spPr>
                <a:xfrm>
                  <a:off x="3197033" y="6456025"/>
                  <a:ext cx="140965" cy="86423"/>
                </a:xfrm>
                <a:custGeom>
                  <a:avLst/>
                  <a:gdLst>
                    <a:gd name="connsiteX0" fmla="*/ 140966 w 140965"/>
                    <a:gd name="connsiteY0" fmla="*/ 70483 h 86423"/>
                    <a:gd name="connsiteX1" fmla="*/ 140688 w 140965"/>
                    <a:gd name="connsiteY1" fmla="*/ 76795 h 86423"/>
                    <a:gd name="connsiteX2" fmla="*/ 125431 w 140965"/>
                    <a:gd name="connsiteY2" fmla="*/ 71510 h 86423"/>
                    <a:gd name="connsiteX3" fmla="*/ 10485 w 140965"/>
                    <a:gd name="connsiteY3" fmla="*/ 86424 h 86423"/>
                    <a:gd name="connsiteX4" fmla="*/ 1626 w 140965"/>
                    <a:gd name="connsiteY4" fmla="*/ 85568 h 86423"/>
                    <a:gd name="connsiteX5" fmla="*/ 0 w 140965"/>
                    <a:gd name="connsiteY5" fmla="*/ 70483 h 86423"/>
                    <a:gd name="connsiteX6" fmla="*/ 70483 w 140965"/>
                    <a:gd name="connsiteY6" fmla="*/ 0 h 86423"/>
                    <a:gd name="connsiteX7" fmla="*/ 140966 w 140965"/>
                    <a:gd name="connsiteY7" fmla="*/ 70483 h 86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0965" h="86423">
                      <a:moveTo>
                        <a:pt x="140966" y="70483"/>
                      </a:moveTo>
                      <a:cubicBezTo>
                        <a:pt x="140966" y="72601"/>
                        <a:pt x="140880" y="74719"/>
                        <a:pt x="140688" y="76795"/>
                      </a:cubicBezTo>
                      <a:lnTo>
                        <a:pt x="125431" y="71510"/>
                      </a:lnTo>
                      <a:lnTo>
                        <a:pt x="10485" y="86424"/>
                      </a:lnTo>
                      <a:cubicBezTo>
                        <a:pt x="10485" y="86424"/>
                        <a:pt x="6847" y="86253"/>
                        <a:pt x="1626" y="85568"/>
                      </a:cubicBezTo>
                      <a:cubicBezTo>
                        <a:pt x="556" y="80711"/>
                        <a:pt x="0" y="75661"/>
                        <a:pt x="0" y="70483"/>
                      </a:cubicBezTo>
                      <a:cubicBezTo>
                        <a:pt x="0" y="31561"/>
                        <a:pt x="31561" y="0"/>
                        <a:pt x="70483" y="0"/>
                      </a:cubicBezTo>
                      <a:cubicBezTo>
                        <a:pt x="109405" y="0"/>
                        <a:pt x="140966" y="31561"/>
                        <a:pt x="140966" y="70483"/>
                      </a:cubicBezTo>
                      <a:close/>
                    </a:path>
                  </a:pathLst>
                </a:custGeom>
                <a:solidFill>
                  <a:srgbClr val="2E3235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792E4B3F-FE81-46BD-A8E0-D79D207A58AE}"/>
                    </a:ext>
                  </a:extLst>
                </p:cNvPr>
                <p:cNvSpPr/>
                <p:nvPr/>
              </p:nvSpPr>
              <p:spPr>
                <a:xfrm>
                  <a:off x="3209914" y="6468907"/>
                  <a:ext cx="115203" cy="115203"/>
                </a:xfrm>
                <a:custGeom>
                  <a:avLst/>
                  <a:gdLst>
                    <a:gd name="connsiteX0" fmla="*/ 115203 w 115203"/>
                    <a:gd name="connsiteY0" fmla="*/ 57602 h 115203"/>
                    <a:gd name="connsiteX1" fmla="*/ 57602 w 115203"/>
                    <a:gd name="connsiteY1" fmla="*/ 115203 h 115203"/>
                    <a:gd name="connsiteX2" fmla="*/ 0 w 115203"/>
                    <a:gd name="connsiteY2" fmla="*/ 57602 h 115203"/>
                    <a:gd name="connsiteX3" fmla="*/ 57602 w 115203"/>
                    <a:gd name="connsiteY3" fmla="*/ 0 h 115203"/>
                    <a:gd name="connsiteX4" fmla="*/ 115203 w 115203"/>
                    <a:gd name="connsiteY4" fmla="*/ 57602 h 115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203" h="115203">
                      <a:moveTo>
                        <a:pt x="115203" y="57602"/>
                      </a:moveTo>
                      <a:cubicBezTo>
                        <a:pt x="115203" y="89414"/>
                        <a:pt x="89414" y="115203"/>
                        <a:pt x="57602" y="115203"/>
                      </a:cubicBezTo>
                      <a:cubicBezTo>
                        <a:pt x="25789" y="115203"/>
                        <a:pt x="0" y="89414"/>
                        <a:pt x="0" y="57602"/>
                      </a:cubicBezTo>
                      <a:cubicBezTo>
                        <a:pt x="0" y="25789"/>
                        <a:pt x="25789" y="0"/>
                        <a:pt x="57602" y="0"/>
                      </a:cubicBezTo>
                      <a:cubicBezTo>
                        <a:pt x="89414" y="0"/>
                        <a:pt x="115203" y="25789"/>
                        <a:pt x="115203" y="57602"/>
                      </a:cubicBezTo>
                      <a:close/>
                    </a:path>
                  </a:pathLst>
                </a:custGeom>
                <a:solidFill>
                  <a:srgbClr val="3E4347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761341E6-6CF4-4350-A856-FD9D3D37102D}"/>
                    </a:ext>
                  </a:extLst>
                </p:cNvPr>
                <p:cNvSpPr/>
                <p:nvPr/>
              </p:nvSpPr>
              <p:spPr>
                <a:xfrm>
                  <a:off x="3679650" y="6456025"/>
                  <a:ext cx="140944" cy="70247"/>
                </a:xfrm>
                <a:custGeom>
                  <a:avLst/>
                  <a:gdLst>
                    <a:gd name="connsiteX0" fmla="*/ 0 w 140944"/>
                    <a:gd name="connsiteY0" fmla="*/ 70226 h 70247"/>
                    <a:gd name="connsiteX1" fmla="*/ 1348 w 140944"/>
                    <a:gd name="connsiteY1" fmla="*/ 67145 h 70247"/>
                    <a:gd name="connsiteX2" fmla="*/ 11298 w 140944"/>
                    <a:gd name="connsiteY2" fmla="*/ 70247 h 70247"/>
                    <a:gd name="connsiteX3" fmla="*/ 140944 w 140944"/>
                    <a:gd name="connsiteY3" fmla="*/ 70247 h 70247"/>
                    <a:gd name="connsiteX4" fmla="*/ 70483 w 140944"/>
                    <a:gd name="connsiteY4" fmla="*/ 0 h 70247"/>
                    <a:gd name="connsiteX5" fmla="*/ 0 w 140944"/>
                    <a:gd name="connsiteY5" fmla="*/ 70226 h 70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40944" h="70247">
                      <a:moveTo>
                        <a:pt x="0" y="70226"/>
                      </a:moveTo>
                      <a:lnTo>
                        <a:pt x="1348" y="67145"/>
                      </a:lnTo>
                      <a:lnTo>
                        <a:pt x="11298" y="70247"/>
                      </a:lnTo>
                      <a:lnTo>
                        <a:pt x="140944" y="70247"/>
                      </a:lnTo>
                      <a:cubicBezTo>
                        <a:pt x="140816" y="31433"/>
                        <a:pt x="109319" y="0"/>
                        <a:pt x="70483" y="0"/>
                      </a:cubicBezTo>
                      <a:cubicBezTo>
                        <a:pt x="31625" y="0"/>
                        <a:pt x="128" y="31433"/>
                        <a:pt x="0" y="70226"/>
                      </a:cubicBezTo>
                      <a:close/>
                    </a:path>
                  </a:pathLst>
                </a:custGeom>
                <a:solidFill>
                  <a:srgbClr val="2E3235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grpSp>
              <p:nvGrpSpPr>
                <p:cNvPr id="109" name="Graphic 102">
                  <a:extLst>
                    <a:ext uri="{FF2B5EF4-FFF2-40B4-BE49-F238E27FC236}">
                      <a16:creationId xmlns:a16="http://schemas.microsoft.com/office/drawing/2014/main" id="{8BC3D848-4849-4136-AD62-2CD1E7F823D2}"/>
                    </a:ext>
                  </a:extLst>
                </p:cNvPr>
                <p:cNvGrpSpPr/>
                <p:nvPr/>
              </p:nvGrpSpPr>
              <p:grpSpPr>
                <a:xfrm>
                  <a:off x="3363654" y="6326122"/>
                  <a:ext cx="444059" cy="257987"/>
                  <a:chOff x="3363654" y="6326122"/>
                  <a:chExt cx="444059" cy="257987"/>
                </a:xfrm>
                <a:solidFill>
                  <a:srgbClr val="3E4347"/>
                </a:solidFill>
              </p:grpSpPr>
              <p:sp>
                <p:nvSpPr>
                  <p:cNvPr id="110" name="Freeform: Shape 109">
                    <a:extLst>
                      <a:ext uri="{FF2B5EF4-FFF2-40B4-BE49-F238E27FC236}">
                        <a16:creationId xmlns:a16="http://schemas.microsoft.com/office/drawing/2014/main" id="{7B2D635F-AD4C-478D-A363-CC331EDCAAFD}"/>
                      </a:ext>
                    </a:extLst>
                  </p:cNvPr>
                  <p:cNvSpPr/>
                  <p:nvPr/>
                </p:nvSpPr>
                <p:spPr>
                  <a:xfrm>
                    <a:off x="3692510" y="6468907"/>
                    <a:ext cx="115203" cy="115203"/>
                  </a:xfrm>
                  <a:custGeom>
                    <a:avLst/>
                    <a:gdLst>
                      <a:gd name="connsiteX0" fmla="*/ 115203 w 115203"/>
                      <a:gd name="connsiteY0" fmla="*/ 57602 h 115203"/>
                      <a:gd name="connsiteX1" fmla="*/ 57602 w 115203"/>
                      <a:gd name="connsiteY1" fmla="*/ 115203 h 115203"/>
                      <a:gd name="connsiteX2" fmla="*/ 0 w 115203"/>
                      <a:gd name="connsiteY2" fmla="*/ 57602 h 115203"/>
                      <a:gd name="connsiteX3" fmla="*/ 57602 w 115203"/>
                      <a:gd name="connsiteY3" fmla="*/ 0 h 115203"/>
                      <a:gd name="connsiteX4" fmla="*/ 115203 w 115203"/>
                      <a:gd name="connsiteY4" fmla="*/ 57602 h 115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5203" h="115203">
                        <a:moveTo>
                          <a:pt x="115203" y="57602"/>
                        </a:moveTo>
                        <a:cubicBezTo>
                          <a:pt x="115203" y="89414"/>
                          <a:pt x="89414" y="115203"/>
                          <a:pt x="57602" y="115203"/>
                        </a:cubicBezTo>
                        <a:cubicBezTo>
                          <a:pt x="25789" y="115203"/>
                          <a:pt x="0" y="89414"/>
                          <a:pt x="0" y="57602"/>
                        </a:cubicBezTo>
                        <a:cubicBezTo>
                          <a:pt x="0" y="25789"/>
                          <a:pt x="25789" y="0"/>
                          <a:pt x="57602" y="0"/>
                        </a:cubicBezTo>
                        <a:cubicBezTo>
                          <a:pt x="89414" y="0"/>
                          <a:pt x="115203" y="25789"/>
                          <a:pt x="115203" y="57602"/>
                        </a:cubicBezTo>
                        <a:close/>
                      </a:path>
                    </a:pathLst>
                  </a:custGeom>
                  <a:solidFill>
                    <a:srgbClr val="3E4347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11" name="Freeform: Shape 110">
                    <a:extLst>
                      <a:ext uri="{FF2B5EF4-FFF2-40B4-BE49-F238E27FC236}">
                        <a16:creationId xmlns:a16="http://schemas.microsoft.com/office/drawing/2014/main" id="{DA6F50F4-C61F-4670-AEBC-E3FC7BAC2847}"/>
                      </a:ext>
                    </a:extLst>
                  </p:cNvPr>
                  <p:cNvSpPr/>
                  <p:nvPr/>
                </p:nvSpPr>
                <p:spPr>
                  <a:xfrm>
                    <a:off x="3363654" y="6326914"/>
                    <a:ext cx="181513" cy="83685"/>
                  </a:xfrm>
                  <a:custGeom>
                    <a:avLst/>
                    <a:gdLst>
                      <a:gd name="connsiteX0" fmla="*/ 181514 w 181513"/>
                      <a:gd name="connsiteY0" fmla="*/ 0 h 83685"/>
                      <a:gd name="connsiteX1" fmla="*/ 161828 w 181513"/>
                      <a:gd name="connsiteY1" fmla="*/ 835 h 83685"/>
                      <a:gd name="connsiteX2" fmla="*/ 161400 w 181513"/>
                      <a:gd name="connsiteY2" fmla="*/ 856 h 83685"/>
                      <a:gd name="connsiteX3" fmla="*/ 160972 w 181513"/>
                      <a:gd name="connsiteY3" fmla="*/ 856 h 83685"/>
                      <a:gd name="connsiteX4" fmla="*/ 157377 w 181513"/>
                      <a:gd name="connsiteY4" fmla="*/ 813 h 83685"/>
                      <a:gd name="connsiteX5" fmla="*/ 26725 w 181513"/>
                      <a:gd name="connsiteY5" fmla="*/ 50327 h 83685"/>
                      <a:gd name="connsiteX6" fmla="*/ 0 w 181513"/>
                      <a:gd name="connsiteY6" fmla="*/ 83685 h 83685"/>
                      <a:gd name="connsiteX7" fmla="*/ 166450 w 181513"/>
                      <a:gd name="connsiteY7" fmla="*/ 70397 h 83685"/>
                      <a:gd name="connsiteX8" fmla="*/ 181514 w 181513"/>
                      <a:gd name="connsiteY8" fmla="*/ 0 h 83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81513" h="83685">
                        <a:moveTo>
                          <a:pt x="181514" y="0"/>
                        </a:moveTo>
                        <a:cubicBezTo>
                          <a:pt x="169553" y="407"/>
                          <a:pt x="161978" y="813"/>
                          <a:pt x="161828" y="835"/>
                        </a:cubicBezTo>
                        <a:lnTo>
                          <a:pt x="161400" y="856"/>
                        </a:lnTo>
                        <a:lnTo>
                          <a:pt x="160972" y="856"/>
                        </a:lnTo>
                        <a:cubicBezTo>
                          <a:pt x="159774" y="813"/>
                          <a:pt x="158576" y="813"/>
                          <a:pt x="157377" y="813"/>
                        </a:cubicBezTo>
                        <a:cubicBezTo>
                          <a:pt x="105147" y="813"/>
                          <a:pt x="53108" y="31839"/>
                          <a:pt x="26725" y="50327"/>
                        </a:cubicBezTo>
                        <a:cubicBezTo>
                          <a:pt x="14807" y="58672"/>
                          <a:pt x="5435" y="70419"/>
                          <a:pt x="0" y="83685"/>
                        </a:cubicBezTo>
                        <a:lnTo>
                          <a:pt x="166450" y="70397"/>
                        </a:lnTo>
                        <a:lnTo>
                          <a:pt x="181514" y="0"/>
                        </a:lnTo>
                        <a:close/>
                      </a:path>
                    </a:pathLst>
                  </a:custGeom>
                  <a:solidFill>
                    <a:srgbClr val="3E4347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12" name="Freeform: Shape 111">
                    <a:extLst>
                      <a:ext uri="{FF2B5EF4-FFF2-40B4-BE49-F238E27FC236}">
                        <a16:creationId xmlns:a16="http://schemas.microsoft.com/office/drawing/2014/main" id="{2E3D4D8F-7B0D-45F6-A52C-C4CA5D141E55}"/>
                      </a:ext>
                    </a:extLst>
                  </p:cNvPr>
                  <p:cNvSpPr/>
                  <p:nvPr/>
                </p:nvSpPr>
                <p:spPr>
                  <a:xfrm>
                    <a:off x="3564939" y="6326122"/>
                    <a:ext cx="166433" cy="68385"/>
                  </a:xfrm>
                  <a:custGeom>
                    <a:avLst/>
                    <a:gdLst>
                      <a:gd name="connsiteX0" fmla="*/ 135723 w 166433"/>
                      <a:gd name="connsiteY0" fmla="*/ 11212 h 68385"/>
                      <a:gd name="connsiteX1" fmla="*/ 24628 w 166433"/>
                      <a:gd name="connsiteY1" fmla="*/ 0 h 68385"/>
                      <a:gd name="connsiteX2" fmla="*/ 5991 w 166433"/>
                      <a:gd name="connsiteY2" fmla="*/ 150 h 68385"/>
                      <a:gd name="connsiteX3" fmla="*/ 0 w 166433"/>
                      <a:gd name="connsiteY3" fmla="*/ 68386 h 68385"/>
                      <a:gd name="connsiteX4" fmla="*/ 0 w 166433"/>
                      <a:gd name="connsiteY4" fmla="*/ 68386 h 68385"/>
                      <a:gd name="connsiteX5" fmla="*/ 164952 w 166433"/>
                      <a:gd name="connsiteY5" fmla="*/ 55227 h 68385"/>
                      <a:gd name="connsiteX6" fmla="*/ 166257 w 166433"/>
                      <a:gd name="connsiteY6" fmla="*/ 46539 h 68385"/>
                      <a:gd name="connsiteX7" fmla="*/ 166279 w 166433"/>
                      <a:gd name="connsiteY7" fmla="*/ 46325 h 68385"/>
                      <a:gd name="connsiteX8" fmla="*/ 166322 w 166433"/>
                      <a:gd name="connsiteY8" fmla="*/ 46111 h 68385"/>
                      <a:gd name="connsiteX9" fmla="*/ 135723 w 166433"/>
                      <a:gd name="connsiteY9" fmla="*/ 11212 h 6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6433" h="68385">
                        <a:moveTo>
                          <a:pt x="135723" y="11212"/>
                        </a:moveTo>
                        <a:cubicBezTo>
                          <a:pt x="119183" y="3980"/>
                          <a:pt x="79791" y="0"/>
                          <a:pt x="24628" y="0"/>
                        </a:cubicBezTo>
                        <a:cubicBezTo>
                          <a:pt x="18166" y="0"/>
                          <a:pt x="11897" y="64"/>
                          <a:pt x="5991" y="150"/>
                        </a:cubicBezTo>
                        <a:lnTo>
                          <a:pt x="0" y="68386"/>
                        </a:lnTo>
                        <a:lnTo>
                          <a:pt x="0" y="68386"/>
                        </a:lnTo>
                        <a:lnTo>
                          <a:pt x="164952" y="55227"/>
                        </a:lnTo>
                        <a:cubicBezTo>
                          <a:pt x="165487" y="52145"/>
                          <a:pt x="165936" y="49214"/>
                          <a:pt x="166257" y="46539"/>
                        </a:cubicBezTo>
                        <a:lnTo>
                          <a:pt x="166279" y="46325"/>
                        </a:lnTo>
                        <a:lnTo>
                          <a:pt x="166322" y="46111"/>
                        </a:lnTo>
                        <a:cubicBezTo>
                          <a:pt x="168055" y="36012"/>
                          <a:pt x="149268" y="19472"/>
                          <a:pt x="135723" y="11212"/>
                        </a:cubicBezTo>
                        <a:close/>
                      </a:path>
                    </a:pathLst>
                  </a:custGeom>
                  <a:solidFill>
                    <a:srgbClr val="3E4347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</p:grpSp>
            <p:grpSp>
              <p:nvGrpSpPr>
                <p:cNvPr id="113" name="Graphic 102">
                  <a:extLst>
                    <a:ext uri="{FF2B5EF4-FFF2-40B4-BE49-F238E27FC236}">
                      <a16:creationId xmlns:a16="http://schemas.microsoft.com/office/drawing/2014/main" id="{8BC3D848-4849-4136-AD62-2CD1E7F823D2}"/>
                    </a:ext>
                  </a:extLst>
                </p:cNvPr>
                <p:cNvGrpSpPr/>
                <p:nvPr/>
              </p:nvGrpSpPr>
              <p:grpSpPr>
                <a:xfrm>
                  <a:off x="3172909" y="6403758"/>
                  <a:ext cx="658897" cy="58025"/>
                  <a:chOff x="3172909" y="6403758"/>
                  <a:chExt cx="658897" cy="58025"/>
                </a:xfrm>
                <a:solidFill>
                  <a:srgbClr val="FFD83B"/>
                </a:solidFill>
              </p:grpSpPr>
              <p:sp>
                <p:nvSpPr>
                  <p:cNvPr id="114" name="Freeform: Shape 113">
                    <a:extLst>
                      <a:ext uri="{FF2B5EF4-FFF2-40B4-BE49-F238E27FC236}">
                        <a16:creationId xmlns:a16="http://schemas.microsoft.com/office/drawing/2014/main" id="{41301FF6-7266-4FFD-9C76-52EDD16E291A}"/>
                      </a:ext>
                    </a:extLst>
                  </p:cNvPr>
                  <p:cNvSpPr/>
                  <p:nvPr/>
                </p:nvSpPr>
                <p:spPr>
                  <a:xfrm>
                    <a:off x="3172909" y="6428935"/>
                    <a:ext cx="62759" cy="32848"/>
                  </a:xfrm>
                  <a:custGeom>
                    <a:avLst/>
                    <a:gdLst>
                      <a:gd name="connsiteX0" fmla="*/ 2513 w 62759"/>
                      <a:gd name="connsiteY0" fmla="*/ 24779 h 32848"/>
                      <a:gd name="connsiteX1" fmla="*/ 51106 w 62759"/>
                      <a:gd name="connsiteY1" fmla="*/ 108 h 32848"/>
                      <a:gd name="connsiteX2" fmla="*/ 46827 w 62759"/>
                      <a:gd name="connsiteY2" fmla="*/ 24779 h 32848"/>
                      <a:gd name="connsiteX3" fmla="*/ 6043 w 62759"/>
                      <a:gd name="connsiteY3" fmla="*/ 32846 h 32848"/>
                      <a:gd name="connsiteX4" fmla="*/ 2513 w 62759"/>
                      <a:gd name="connsiteY4" fmla="*/ 24779 h 32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59" h="32848">
                        <a:moveTo>
                          <a:pt x="2513" y="24779"/>
                        </a:moveTo>
                        <a:cubicBezTo>
                          <a:pt x="2513" y="24779"/>
                          <a:pt x="25429" y="-1903"/>
                          <a:pt x="51106" y="108"/>
                        </a:cubicBezTo>
                        <a:cubicBezTo>
                          <a:pt x="57354" y="600"/>
                          <a:pt x="76034" y="8967"/>
                          <a:pt x="46827" y="24779"/>
                        </a:cubicBezTo>
                        <a:cubicBezTo>
                          <a:pt x="37690" y="29722"/>
                          <a:pt x="19716" y="32632"/>
                          <a:pt x="6043" y="32846"/>
                        </a:cubicBezTo>
                        <a:cubicBezTo>
                          <a:pt x="-5040" y="32996"/>
                          <a:pt x="2513" y="24779"/>
                          <a:pt x="2513" y="24779"/>
                        </a:cubicBezTo>
                        <a:close/>
                      </a:path>
                    </a:pathLst>
                  </a:custGeom>
                  <a:solidFill>
                    <a:srgbClr val="FFD83B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15" name="Freeform: Shape 114">
                    <a:extLst>
                      <a:ext uri="{FF2B5EF4-FFF2-40B4-BE49-F238E27FC236}">
                        <a16:creationId xmlns:a16="http://schemas.microsoft.com/office/drawing/2014/main" id="{64EF800A-2C6A-445A-8143-A7258071A69C}"/>
                      </a:ext>
                    </a:extLst>
                  </p:cNvPr>
                  <p:cNvSpPr/>
                  <p:nvPr/>
                </p:nvSpPr>
                <p:spPr>
                  <a:xfrm>
                    <a:off x="3800342" y="6403758"/>
                    <a:ext cx="31464" cy="34144"/>
                  </a:xfrm>
                  <a:custGeom>
                    <a:avLst/>
                    <a:gdLst>
                      <a:gd name="connsiteX0" fmla="*/ 31015 w 31464"/>
                      <a:gd name="connsiteY0" fmla="*/ 31191 h 34144"/>
                      <a:gd name="connsiteX1" fmla="*/ 31015 w 31464"/>
                      <a:gd name="connsiteY1" fmla="*/ 17754 h 34144"/>
                      <a:gd name="connsiteX2" fmla="*/ 28341 w 31464"/>
                      <a:gd name="connsiteY2" fmla="*/ 871 h 34144"/>
                      <a:gd name="connsiteX3" fmla="*/ 3755 w 31464"/>
                      <a:gd name="connsiteY3" fmla="*/ 2904 h 34144"/>
                      <a:gd name="connsiteX4" fmla="*/ 3755 w 31464"/>
                      <a:gd name="connsiteY4" fmla="*/ 31234 h 34144"/>
                      <a:gd name="connsiteX5" fmla="*/ 31465 w 31464"/>
                      <a:gd name="connsiteY5" fmla="*/ 32860 h 34144"/>
                      <a:gd name="connsiteX6" fmla="*/ 31015 w 31464"/>
                      <a:gd name="connsiteY6" fmla="*/ 31191 h 34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64" h="34144">
                        <a:moveTo>
                          <a:pt x="31015" y="31191"/>
                        </a:moveTo>
                        <a:lnTo>
                          <a:pt x="31015" y="17754"/>
                        </a:lnTo>
                        <a:cubicBezTo>
                          <a:pt x="31015" y="11955"/>
                          <a:pt x="29946" y="6327"/>
                          <a:pt x="28341" y="871"/>
                        </a:cubicBezTo>
                        <a:cubicBezTo>
                          <a:pt x="19097" y="-284"/>
                          <a:pt x="7521" y="-862"/>
                          <a:pt x="3755" y="2904"/>
                        </a:cubicBezTo>
                        <a:cubicBezTo>
                          <a:pt x="-1252" y="7911"/>
                          <a:pt x="-1252" y="26227"/>
                          <a:pt x="3755" y="31234"/>
                        </a:cubicBezTo>
                        <a:cubicBezTo>
                          <a:pt x="7949" y="35428"/>
                          <a:pt x="21943" y="34251"/>
                          <a:pt x="31465" y="32860"/>
                        </a:cubicBezTo>
                        <a:lnTo>
                          <a:pt x="31015" y="31191"/>
                        </a:lnTo>
                        <a:close/>
                      </a:path>
                    </a:pathLst>
                  </a:custGeom>
                  <a:solidFill>
                    <a:srgbClr val="FFD83B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</p:grpSp>
            <p:sp>
              <p:nvSpPr>
                <p:cNvPr id="116" name="Freeform: Shape 115">
                  <a:extLst>
                    <a:ext uri="{FF2B5EF4-FFF2-40B4-BE49-F238E27FC236}">
                      <a16:creationId xmlns:a16="http://schemas.microsoft.com/office/drawing/2014/main" id="{C3A8EB99-5123-43A1-85B0-379DE3AEA8FE}"/>
                    </a:ext>
                  </a:extLst>
                </p:cNvPr>
                <p:cNvSpPr/>
                <p:nvPr/>
              </p:nvSpPr>
              <p:spPr>
                <a:xfrm>
                  <a:off x="3229065" y="6488057"/>
                  <a:ext cx="76902" cy="76902"/>
                </a:xfrm>
                <a:custGeom>
                  <a:avLst/>
                  <a:gdLst>
                    <a:gd name="connsiteX0" fmla="*/ 76902 w 76902"/>
                    <a:gd name="connsiteY0" fmla="*/ 38451 h 76902"/>
                    <a:gd name="connsiteX1" fmla="*/ 38451 w 76902"/>
                    <a:gd name="connsiteY1" fmla="*/ 76902 h 76902"/>
                    <a:gd name="connsiteX2" fmla="*/ 0 w 76902"/>
                    <a:gd name="connsiteY2" fmla="*/ 38451 h 76902"/>
                    <a:gd name="connsiteX3" fmla="*/ 38451 w 76902"/>
                    <a:gd name="connsiteY3" fmla="*/ 0 h 76902"/>
                    <a:gd name="connsiteX4" fmla="*/ 76902 w 76902"/>
                    <a:gd name="connsiteY4" fmla="*/ 38451 h 769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902" h="76902">
                      <a:moveTo>
                        <a:pt x="76902" y="38451"/>
                      </a:moveTo>
                      <a:cubicBezTo>
                        <a:pt x="76902" y="59687"/>
                        <a:pt x="59687" y="76902"/>
                        <a:pt x="38451" y="76902"/>
                      </a:cubicBezTo>
                      <a:cubicBezTo>
                        <a:pt x="17215" y="76902"/>
                        <a:pt x="0" y="59687"/>
                        <a:pt x="0" y="38451"/>
                      </a:cubicBezTo>
                      <a:cubicBezTo>
                        <a:pt x="0" y="17215"/>
                        <a:pt x="17215" y="0"/>
                        <a:pt x="38451" y="0"/>
                      </a:cubicBezTo>
                      <a:cubicBezTo>
                        <a:pt x="59687" y="0"/>
                        <a:pt x="76902" y="17215"/>
                        <a:pt x="76902" y="38451"/>
                      </a:cubicBezTo>
                      <a:close/>
                    </a:path>
                  </a:pathLst>
                </a:custGeom>
                <a:solidFill>
                  <a:srgbClr val="CBD6E0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sp>
              <p:nvSpPr>
                <p:cNvPr id="117" name="Freeform: Shape 116">
                  <a:extLst>
                    <a:ext uri="{FF2B5EF4-FFF2-40B4-BE49-F238E27FC236}">
                      <a16:creationId xmlns:a16="http://schemas.microsoft.com/office/drawing/2014/main" id="{3420958B-0212-4FB6-9BEA-3FF8C344754C}"/>
                    </a:ext>
                  </a:extLst>
                </p:cNvPr>
                <p:cNvSpPr/>
                <p:nvPr/>
              </p:nvSpPr>
              <p:spPr>
                <a:xfrm>
                  <a:off x="3236147" y="6495140"/>
                  <a:ext cx="62737" cy="62737"/>
                </a:xfrm>
                <a:custGeom>
                  <a:avLst/>
                  <a:gdLst>
                    <a:gd name="connsiteX0" fmla="*/ 62737 w 62737"/>
                    <a:gd name="connsiteY0" fmla="*/ 31368 h 62737"/>
                    <a:gd name="connsiteX1" fmla="*/ 31369 w 62737"/>
                    <a:gd name="connsiteY1" fmla="*/ 62737 h 62737"/>
                    <a:gd name="connsiteX2" fmla="*/ 0 w 62737"/>
                    <a:gd name="connsiteY2" fmla="*/ 31368 h 62737"/>
                    <a:gd name="connsiteX3" fmla="*/ 31369 w 62737"/>
                    <a:gd name="connsiteY3" fmla="*/ 0 h 62737"/>
                    <a:gd name="connsiteX4" fmla="*/ 62737 w 62737"/>
                    <a:gd name="connsiteY4" fmla="*/ 31368 h 62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737" h="62737">
                      <a:moveTo>
                        <a:pt x="62737" y="31368"/>
                      </a:moveTo>
                      <a:cubicBezTo>
                        <a:pt x="62737" y="48693"/>
                        <a:pt x="48693" y="62737"/>
                        <a:pt x="31369" y="62737"/>
                      </a:cubicBezTo>
                      <a:cubicBezTo>
                        <a:pt x="14044" y="62737"/>
                        <a:pt x="0" y="48693"/>
                        <a:pt x="0" y="31368"/>
                      </a:cubicBezTo>
                      <a:cubicBezTo>
                        <a:pt x="0" y="14044"/>
                        <a:pt x="14044" y="0"/>
                        <a:pt x="31369" y="0"/>
                      </a:cubicBezTo>
                      <a:cubicBezTo>
                        <a:pt x="48693" y="0"/>
                        <a:pt x="62737" y="14044"/>
                        <a:pt x="62737" y="31368"/>
                      </a:cubicBezTo>
                      <a:close/>
                    </a:path>
                  </a:pathLst>
                </a:custGeom>
                <a:solidFill>
                  <a:srgbClr val="939799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grpSp>
              <p:nvGrpSpPr>
                <p:cNvPr id="118" name="Graphic 102">
                  <a:extLst>
                    <a:ext uri="{FF2B5EF4-FFF2-40B4-BE49-F238E27FC236}">
                      <a16:creationId xmlns:a16="http://schemas.microsoft.com/office/drawing/2014/main" id="{8BC3D848-4849-4136-AD62-2CD1E7F823D2}"/>
                    </a:ext>
                  </a:extLst>
                </p:cNvPr>
                <p:cNvGrpSpPr/>
                <p:nvPr/>
              </p:nvGrpSpPr>
              <p:grpSpPr>
                <a:xfrm>
                  <a:off x="3244942" y="6488057"/>
                  <a:ext cx="543620" cy="76902"/>
                  <a:chOff x="3244942" y="6488057"/>
                  <a:chExt cx="543620" cy="76902"/>
                </a:xfrm>
                <a:solidFill>
                  <a:srgbClr val="CBD6E0"/>
                </a:solidFill>
              </p:grpSpPr>
              <p:sp>
                <p:nvSpPr>
                  <p:cNvPr id="119" name="Freeform: Shape 118">
                    <a:extLst>
                      <a:ext uri="{FF2B5EF4-FFF2-40B4-BE49-F238E27FC236}">
                        <a16:creationId xmlns:a16="http://schemas.microsoft.com/office/drawing/2014/main" id="{3CFD82AD-4832-47CB-A228-BE50C7735DC0}"/>
                      </a:ext>
                    </a:extLst>
                  </p:cNvPr>
                  <p:cNvSpPr/>
                  <p:nvPr/>
                </p:nvSpPr>
                <p:spPr>
                  <a:xfrm>
                    <a:off x="3244942" y="6503934"/>
                    <a:ext cx="45148" cy="45148"/>
                  </a:xfrm>
                  <a:custGeom>
                    <a:avLst/>
                    <a:gdLst>
                      <a:gd name="connsiteX0" fmla="*/ 45148 w 45148"/>
                      <a:gd name="connsiteY0" fmla="*/ 22574 h 45148"/>
                      <a:gd name="connsiteX1" fmla="*/ 22574 w 45148"/>
                      <a:gd name="connsiteY1" fmla="*/ 45148 h 45148"/>
                      <a:gd name="connsiteX2" fmla="*/ 0 w 45148"/>
                      <a:gd name="connsiteY2" fmla="*/ 22574 h 45148"/>
                      <a:gd name="connsiteX3" fmla="*/ 22574 w 45148"/>
                      <a:gd name="connsiteY3" fmla="*/ 0 h 45148"/>
                      <a:gd name="connsiteX4" fmla="*/ 45148 w 45148"/>
                      <a:gd name="connsiteY4" fmla="*/ 22574 h 45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5148" h="45148">
                        <a:moveTo>
                          <a:pt x="45148" y="22574"/>
                        </a:moveTo>
                        <a:cubicBezTo>
                          <a:pt x="45148" y="35042"/>
                          <a:pt x="35042" y="45148"/>
                          <a:pt x="22574" y="45148"/>
                        </a:cubicBezTo>
                        <a:cubicBezTo>
                          <a:pt x="10107" y="45148"/>
                          <a:pt x="0" y="35042"/>
                          <a:pt x="0" y="22574"/>
                        </a:cubicBezTo>
                        <a:cubicBezTo>
                          <a:pt x="0" y="10107"/>
                          <a:pt x="10107" y="0"/>
                          <a:pt x="22574" y="0"/>
                        </a:cubicBezTo>
                        <a:cubicBezTo>
                          <a:pt x="35042" y="0"/>
                          <a:pt x="45148" y="10107"/>
                          <a:pt x="45148" y="22574"/>
                        </a:cubicBezTo>
                        <a:close/>
                      </a:path>
                    </a:pathLst>
                  </a:custGeom>
                  <a:solidFill>
                    <a:srgbClr val="CBD6E0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20" name="Freeform: Shape 119">
                    <a:extLst>
                      <a:ext uri="{FF2B5EF4-FFF2-40B4-BE49-F238E27FC236}">
                        <a16:creationId xmlns:a16="http://schemas.microsoft.com/office/drawing/2014/main" id="{FF795DDC-ECB9-4E93-9981-08610D996685}"/>
                      </a:ext>
                    </a:extLst>
                  </p:cNvPr>
                  <p:cNvSpPr/>
                  <p:nvPr/>
                </p:nvSpPr>
                <p:spPr>
                  <a:xfrm>
                    <a:off x="3711660" y="6488057"/>
                    <a:ext cx="76902" cy="76902"/>
                  </a:xfrm>
                  <a:custGeom>
                    <a:avLst/>
                    <a:gdLst>
                      <a:gd name="connsiteX0" fmla="*/ 76902 w 76902"/>
                      <a:gd name="connsiteY0" fmla="*/ 38451 h 76902"/>
                      <a:gd name="connsiteX1" fmla="*/ 38451 w 76902"/>
                      <a:gd name="connsiteY1" fmla="*/ 76902 h 76902"/>
                      <a:gd name="connsiteX2" fmla="*/ 0 w 76902"/>
                      <a:gd name="connsiteY2" fmla="*/ 38451 h 76902"/>
                      <a:gd name="connsiteX3" fmla="*/ 38451 w 76902"/>
                      <a:gd name="connsiteY3" fmla="*/ 0 h 76902"/>
                      <a:gd name="connsiteX4" fmla="*/ 76902 w 76902"/>
                      <a:gd name="connsiteY4" fmla="*/ 38451 h 76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902" h="76902">
                        <a:moveTo>
                          <a:pt x="76902" y="38451"/>
                        </a:moveTo>
                        <a:cubicBezTo>
                          <a:pt x="76902" y="59687"/>
                          <a:pt x="59687" y="76902"/>
                          <a:pt x="38451" y="76902"/>
                        </a:cubicBezTo>
                        <a:cubicBezTo>
                          <a:pt x="17215" y="76902"/>
                          <a:pt x="0" y="59687"/>
                          <a:pt x="0" y="38451"/>
                        </a:cubicBezTo>
                        <a:cubicBezTo>
                          <a:pt x="0" y="17215"/>
                          <a:pt x="17215" y="0"/>
                          <a:pt x="38451" y="0"/>
                        </a:cubicBezTo>
                        <a:cubicBezTo>
                          <a:pt x="59687" y="0"/>
                          <a:pt x="76902" y="17215"/>
                          <a:pt x="76902" y="38451"/>
                        </a:cubicBezTo>
                        <a:close/>
                      </a:path>
                    </a:pathLst>
                  </a:custGeom>
                  <a:solidFill>
                    <a:srgbClr val="CBD6E0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</p:grpSp>
            <p:sp>
              <p:nvSpPr>
                <p:cNvPr id="121" name="Freeform: Shape 120">
                  <a:extLst>
                    <a:ext uri="{FF2B5EF4-FFF2-40B4-BE49-F238E27FC236}">
                      <a16:creationId xmlns:a16="http://schemas.microsoft.com/office/drawing/2014/main" id="{B6F623C8-CF6B-4664-A76B-05E0BBF75E81}"/>
                    </a:ext>
                  </a:extLst>
                </p:cNvPr>
                <p:cNvSpPr/>
                <p:nvPr/>
              </p:nvSpPr>
              <p:spPr>
                <a:xfrm>
                  <a:off x="3718743" y="6495140"/>
                  <a:ext cx="62737" cy="62737"/>
                </a:xfrm>
                <a:custGeom>
                  <a:avLst/>
                  <a:gdLst>
                    <a:gd name="connsiteX0" fmla="*/ 62737 w 62737"/>
                    <a:gd name="connsiteY0" fmla="*/ 31368 h 62737"/>
                    <a:gd name="connsiteX1" fmla="*/ 31369 w 62737"/>
                    <a:gd name="connsiteY1" fmla="*/ 62737 h 62737"/>
                    <a:gd name="connsiteX2" fmla="*/ 0 w 62737"/>
                    <a:gd name="connsiteY2" fmla="*/ 31368 h 62737"/>
                    <a:gd name="connsiteX3" fmla="*/ 31369 w 62737"/>
                    <a:gd name="connsiteY3" fmla="*/ 0 h 62737"/>
                    <a:gd name="connsiteX4" fmla="*/ 62737 w 62737"/>
                    <a:gd name="connsiteY4" fmla="*/ 31368 h 627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737" h="62737">
                      <a:moveTo>
                        <a:pt x="62737" y="31368"/>
                      </a:moveTo>
                      <a:cubicBezTo>
                        <a:pt x="62737" y="48693"/>
                        <a:pt x="48693" y="62737"/>
                        <a:pt x="31369" y="62737"/>
                      </a:cubicBezTo>
                      <a:cubicBezTo>
                        <a:pt x="14044" y="62737"/>
                        <a:pt x="0" y="48693"/>
                        <a:pt x="0" y="31368"/>
                      </a:cubicBezTo>
                      <a:cubicBezTo>
                        <a:pt x="0" y="14044"/>
                        <a:pt x="14044" y="0"/>
                        <a:pt x="31369" y="0"/>
                      </a:cubicBezTo>
                      <a:cubicBezTo>
                        <a:pt x="48693" y="0"/>
                        <a:pt x="62737" y="14044"/>
                        <a:pt x="62737" y="31368"/>
                      </a:cubicBezTo>
                      <a:close/>
                    </a:path>
                  </a:pathLst>
                </a:custGeom>
                <a:solidFill>
                  <a:srgbClr val="939799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sp>
              <p:nvSpPr>
                <p:cNvPr id="122" name="Freeform: Shape 121">
                  <a:extLst>
                    <a:ext uri="{FF2B5EF4-FFF2-40B4-BE49-F238E27FC236}">
                      <a16:creationId xmlns:a16="http://schemas.microsoft.com/office/drawing/2014/main" id="{DB991A82-849C-4D38-80BC-FB8492ACAC47}"/>
                    </a:ext>
                  </a:extLst>
                </p:cNvPr>
                <p:cNvSpPr/>
                <p:nvPr/>
              </p:nvSpPr>
              <p:spPr>
                <a:xfrm>
                  <a:off x="3727537" y="6503934"/>
                  <a:ext cx="45148" cy="45148"/>
                </a:xfrm>
                <a:custGeom>
                  <a:avLst/>
                  <a:gdLst>
                    <a:gd name="connsiteX0" fmla="*/ 45148 w 45148"/>
                    <a:gd name="connsiteY0" fmla="*/ 22574 h 45148"/>
                    <a:gd name="connsiteX1" fmla="*/ 22574 w 45148"/>
                    <a:gd name="connsiteY1" fmla="*/ 45148 h 45148"/>
                    <a:gd name="connsiteX2" fmla="*/ 0 w 45148"/>
                    <a:gd name="connsiteY2" fmla="*/ 22574 h 45148"/>
                    <a:gd name="connsiteX3" fmla="*/ 22574 w 45148"/>
                    <a:gd name="connsiteY3" fmla="*/ 0 h 45148"/>
                    <a:gd name="connsiteX4" fmla="*/ 45148 w 45148"/>
                    <a:gd name="connsiteY4" fmla="*/ 22574 h 45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5148" h="45148">
                      <a:moveTo>
                        <a:pt x="45148" y="22574"/>
                      </a:moveTo>
                      <a:cubicBezTo>
                        <a:pt x="45148" y="35042"/>
                        <a:pt x="35042" y="45148"/>
                        <a:pt x="22574" y="45148"/>
                      </a:cubicBezTo>
                      <a:cubicBezTo>
                        <a:pt x="10107" y="45148"/>
                        <a:pt x="0" y="35042"/>
                        <a:pt x="0" y="22574"/>
                      </a:cubicBezTo>
                      <a:cubicBezTo>
                        <a:pt x="0" y="10107"/>
                        <a:pt x="10107" y="0"/>
                        <a:pt x="22574" y="0"/>
                      </a:cubicBezTo>
                      <a:cubicBezTo>
                        <a:pt x="35042" y="0"/>
                        <a:pt x="45148" y="10107"/>
                        <a:pt x="45148" y="22574"/>
                      </a:cubicBezTo>
                      <a:close/>
                    </a:path>
                  </a:pathLst>
                </a:custGeom>
                <a:solidFill>
                  <a:srgbClr val="CBD6E0"/>
                </a:solidFill>
                <a:ln w="132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AT">
                    <a:latin typeface="Source Sans Pro" panose="020B0503030403020204" pitchFamily="34" charset="0"/>
                    <a:ea typeface="Source Sans Pro" panose="020B0503030403020204" pitchFamily="34" charset="0"/>
                  </a:endParaRPr>
                </a:p>
              </p:txBody>
            </p:sp>
            <p:grpSp>
              <p:nvGrpSpPr>
                <p:cNvPr id="123" name="Graphic 102">
                  <a:extLst>
                    <a:ext uri="{FF2B5EF4-FFF2-40B4-BE49-F238E27FC236}">
                      <a16:creationId xmlns:a16="http://schemas.microsoft.com/office/drawing/2014/main" id="{8BC3D848-4849-4136-AD62-2CD1E7F823D2}"/>
                    </a:ext>
                  </a:extLst>
                </p:cNvPr>
                <p:cNvGrpSpPr/>
                <p:nvPr/>
              </p:nvGrpSpPr>
              <p:grpSpPr>
                <a:xfrm>
                  <a:off x="3402576" y="6326507"/>
                  <a:ext cx="272837" cy="80967"/>
                  <a:chOff x="3402576" y="6326507"/>
                  <a:chExt cx="272837" cy="80967"/>
                </a:xfrm>
                <a:solidFill>
                  <a:srgbClr val="5A5F63"/>
                </a:solidFill>
              </p:grpSpPr>
              <p:sp>
                <p:nvSpPr>
                  <p:cNvPr id="124" name="Freeform: Shape 123">
                    <a:extLst>
                      <a:ext uri="{FF2B5EF4-FFF2-40B4-BE49-F238E27FC236}">
                        <a16:creationId xmlns:a16="http://schemas.microsoft.com/office/drawing/2014/main" id="{B78B7739-1572-42E4-B86D-97B7D3A05385}"/>
                      </a:ext>
                    </a:extLst>
                  </p:cNvPr>
                  <p:cNvSpPr/>
                  <p:nvPr/>
                </p:nvSpPr>
                <p:spPr>
                  <a:xfrm>
                    <a:off x="3402576" y="6333034"/>
                    <a:ext cx="79084" cy="74441"/>
                  </a:xfrm>
                  <a:custGeom>
                    <a:avLst/>
                    <a:gdLst>
                      <a:gd name="connsiteX0" fmla="*/ 0 w 79084"/>
                      <a:gd name="connsiteY0" fmla="*/ 74441 h 74441"/>
                      <a:gd name="connsiteX1" fmla="*/ 35027 w 79084"/>
                      <a:gd name="connsiteY1" fmla="*/ 71638 h 74441"/>
                      <a:gd name="connsiteX2" fmla="*/ 79085 w 79084"/>
                      <a:gd name="connsiteY2" fmla="*/ 0 h 74441"/>
                      <a:gd name="connsiteX3" fmla="*/ 35862 w 79084"/>
                      <a:gd name="connsiteY3" fmla="*/ 16134 h 74441"/>
                      <a:gd name="connsiteX4" fmla="*/ 0 w 79084"/>
                      <a:gd name="connsiteY4" fmla="*/ 74441 h 744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084" h="74441">
                        <a:moveTo>
                          <a:pt x="0" y="74441"/>
                        </a:moveTo>
                        <a:lnTo>
                          <a:pt x="35027" y="71638"/>
                        </a:lnTo>
                        <a:lnTo>
                          <a:pt x="79085" y="0"/>
                        </a:lnTo>
                        <a:cubicBezTo>
                          <a:pt x="63764" y="3937"/>
                          <a:pt x="49235" y="9736"/>
                          <a:pt x="35862" y="16134"/>
                        </a:cubicBezTo>
                        <a:lnTo>
                          <a:pt x="0" y="74441"/>
                        </a:lnTo>
                        <a:close/>
                      </a:path>
                    </a:pathLst>
                  </a:custGeom>
                  <a:solidFill>
                    <a:srgbClr val="5A5F63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CDADC504-178E-4BC8-BD38-A9BFC1B514EB}"/>
                      </a:ext>
                    </a:extLst>
                  </p:cNvPr>
                  <p:cNvSpPr/>
                  <p:nvPr/>
                </p:nvSpPr>
                <p:spPr>
                  <a:xfrm>
                    <a:off x="3449949" y="6328219"/>
                    <a:ext cx="63785" cy="75468"/>
                  </a:xfrm>
                  <a:custGeom>
                    <a:avLst/>
                    <a:gdLst>
                      <a:gd name="connsiteX0" fmla="*/ 0 w 63785"/>
                      <a:gd name="connsiteY0" fmla="*/ 75468 h 75468"/>
                      <a:gd name="connsiteX1" fmla="*/ 18273 w 63785"/>
                      <a:gd name="connsiteY1" fmla="*/ 74013 h 75468"/>
                      <a:gd name="connsiteX2" fmla="*/ 63785 w 63785"/>
                      <a:gd name="connsiteY2" fmla="*/ 0 h 75468"/>
                      <a:gd name="connsiteX3" fmla="*/ 45106 w 63785"/>
                      <a:gd name="connsiteY3" fmla="*/ 2118 h 75468"/>
                      <a:gd name="connsiteX4" fmla="*/ 0 w 63785"/>
                      <a:gd name="connsiteY4" fmla="*/ 75468 h 75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85" h="75468">
                        <a:moveTo>
                          <a:pt x="0" y="75468"/>
                        </a:moveTo>
                        <a:lnTo>
                          <a:pt x="18273" y="74013"/>
                        </a:lnTo>
                        <a:lnTo>
                          <a:pt x="63785" y="0"/>
                        </a:lnTo>
                        <a:cubicBezTo>
                          <a:pt x="57516" y="342"/>
                          <a:pt x="51289" y="1027"/>
                          <a:pt x="45106" y="2118"/>
                        </a:cubicBezTo>
                        <a:lnTo>
                          <a:pt x="0" y="75468"/>
                        </a:lnTo>
                        <a:close/>
                      </a:path>
                    </a:pathLst>
                  </a:custGeom>
                  <a:solidFill>
                    <a:srgbClr val="5A5F63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13EDB330-3D8B-41FD-91C2-0D2AE533083E}"/>
                      </a:ext>
                    </a:extLst>
                  </p:cNvPr>
                  <p:cNvSpPr/>
                  <p:nvPr/>
                </p:nvSpPr>
                <p:spPr>
                  <a:xfrm>
                    <a:off x="3574461" y="6326507"/>
                    <a:ext cx="73692" cy="67251"/>
                  </a:xfrm>
                  <a:custGeom>
                    <a:avLst/>
                    <a:gdLst>
                      <a:gd name="connsiteX0" fmla="*/ 0 w 73692"/>
                      <a:gd name="connsiteY0" fmla="*/ 67252 h 67251"/>
                      <a:gd name="connsiteX1" fmla="*/ 35027 w 73692"/>
                      <a:gd name="connsiteY1" fmla="*/ 64449 h 67251"/>
                      <a:gd name="connsiteX2" fmla="*/ 73692 w 73692"/>
                      <a:gd name="connsiteY2" fmla="*/ 1562 h 67251"/>
                      <a:gd name="connsiteX3" fmla="*/ 41340 w 73692"/>
                      <a:gd name="connsiteY3" fmla="*/ 0 h 67251"/>
                      <a:gd name="connsiteX4" fmla="*/ 0 w 73692"/>
                      <a:gd name="connsiteY4" fmla="*/ 67252 h 672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692" h="67251">
                        <a:moveTo>
                          <a:pt x="0" y="67252"/>
                        </a:moveTo>
                        <a:lnTo>
                          <a:pt x="35027" y="64449"/>
                        </a:lnTo>
                        <a:lnTo>
                          <a:pt x="73692" y="1562"/>
                        </a:lnTo>
                        <a:cubicBezTo>
                          <a:pt x="63935" y="834"/>
                          <a:pt x="53108" y="300"/>
                          <a:pt x="41340" y="0"/>
                        </a:cubicBezTo>
                        <a:lnTo>
                          <a:pt x="0" y="67252"/>
                        </a:lnTo>
                        <a:close/>
                      </a:path>
                    </a:pathLst>
                  </a:custGeom>
                  <a:solidFill>
                    <a:srgbClr val="5A5F63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  <p:sp>
                <p:nvSpPr>
                  <p:cNvPr id="127" name="Freeform: Shape 126">
                    <a:extLst>
                      <a:ext uri="{FF2B5EF4-FFF2-40B4-BE49-F238E27FC236}">
                        <a16:creationId xmlns:a16="http://schemas.microsoft.com/office/drawing/2014/main" id="{18C5BB1B-920D-4DF1-9EE1-EE6FBA3B4705}"/>
                      </a:ext>
                    </a:extLst>
                  </p:cNvPr>
                  <p:cNvSpPr/>
                  <p:nvPr/>
                </p:nvSpPr>
                <p:spPr>
                  <a:xfrm>
                    <a:off x="3621813" y="6329011"/>
                    <a:ext cx="53600" cy="60961"/>
                  </a:xfrm>
                  <a:custGeom>
                    <a:avLst/>
                    <a:gdLst>
                      <a:gd name="connsiteX0" fmla="*/ 0 w 53600"/>
                      <a:gd name="connsiteY0" fmla="*/ 60961 h 60961"/>
                      <a:gd name="connsiteX1" fmla="*/ 18273 w 53600"/>
                      <a:gd name="connsiteY1" fmla="*/ 59506 h 60961"/>
                      <a:gd name="connsiteX2" fmla="*/ 53600 w 53600"/>
                      <a:gd name="connsiteY2" fmla="*/ 2054 h 60961"/>
                      <a:gd name="connsiteX3" fmla="*/ 37488 w 53600"/>
                      <a:gd name="connsiteY3" fmla="*/ 0 h 60961"/>
                      <a:gd name="connsiteX4" fmla="*/ 0 w 53600"/>
                      <a:gd name="connsiteY4" fmla="*/ 60961 h 609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600" h="60961">
                        <a:moveTo>
                          <a:pt x="0" y="60961"/>
                        </a:moveTo>
                        <a:lnTo>
                          <a:pt x="18273" y="59506"/>
                        </a:lnTo>
                        <a:lnTo>
                          <a:pt x="53600" y="2054"/>
                        </a:lnTo>
                        <a:cubicBezTo>
                          <a:pt x="48679" y="1284"/>
                          <a:pt x="43394" y="578"/>
                          <a:pt x="37488" y="0"/>
                        </a:cubicBezTo>
                        <a:lnTo>
                          <a:pt x="0" y="60961"/>
                        </a:lnTo>
                        <a:close/>
                      </a:path>
                    </a:pathLst>
                  </a:custGeom>
                  <a:solidFill>
                    <a:srgbClr val="5A5F63"/>
                  </a:solidFill>
                  <a:ln w="1321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AT">
                      <a:latin typeface="Source Sans Pro" panose="020B0503030403020204" pitchFamily="34" charset="0"/>
                      <a:ea typeface="Source Sans Pro" panose="020B0503030403020204" pitchFamily="34" charset="0"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402187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4907"/>
            <a:ext cx="12115800" cy="521759"/>
          </a:xfrm>
        </p:spPr>
        <p:txBody>
          <a:bodyPr>
            <a:noAutofit/>
          </a:bodyPr>
          <a:lstStyle/>
          <a:p>
            <a:r>
              <a:rPr lang="en-US" dirty="0"/>
              <a:t>Multi-object tracking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0FA79-2E45-F747-9CEA-5FE0C3F8C044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56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3339A1C-0FF5-482A-8B5B-820C5A87D2E9}"/>
              </a:ext>
            </a:extLst>
          </p:cNvPr>
          <p:cNvGrpSpPr/>
          <p:nvPr/>
        </p:nvGrpSpPr>
        <p:grpSpPr>
          <a:xfrm>
            <a:off x="1998609" y="2779800"/>
            <a:ext cx="8194783" cy="3267705"/>
            <a:chOff x="2209800" y="2830956"/>
            <a:chExt cx="8194783" cy="326770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9800" y="3798744"/>
              <a:ext cx="8194783" cy="229991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2D3A445-0B6C-42E2-9779-97CAEDE51D08}"/>
                </a:ext>
              </a:extLst>
            </p:cNvPr>
            <p:cNvSpPr txBox="1"/>
            <p:nvPr/>
          </p:nvSpPr>
          <p:spPr>
            <a:xfrm>
              <a:off x="4068816" y="2830956"/>
              <a:ext cx="44767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AT" sz="2400" b="1">
                <a:solidFill>
                  <a:srgbClr val="C00000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C1A5823-1B67-4049-B35F-7DD170E47054}"/>
              </a:ext>
            </a:extLst>
          </p:cNvPr>
          <p:cNvSpPr txBox="1"/>
          <p:nvPr/>
        </p:nvSpPr>
        <p:spPr>
          <a:xfrm>
            <a:off x="304800" y="1006466"/>
            <a:ext cx="7304193" cy="1983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s-Latn-BA" sz="24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When</a:t>
            </a:r>
            <a:r>
              <a:rPr lang="bs-Latn-BA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24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tracking</a:t>
            </a:r>
            <a:r>
              <a:rPr lang="bs-Latn-BA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multiple </a:t>
            </a:r>
            <a:r>
              <a:rPr lang="bs-Latn-BA" sz="24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objects</a:t>
            </a:r>
            <a:r>
              <a:rPr lang="bs-Latn-BA" sz="24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are </a:t>
            </a:r>
            <a:r>
              <a:rPr lang="bs-Latn-BA" sz="20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ways </a:t>
            </a:r>
            <a:r>
              <a:rPr lang="bs-Latn-BA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approach </a:t>
            </a:r>
            <a:r>
              <a:rPr lang="bs-Latn-BA" sz="20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</a:t>
            </a:r>
            <a:r>
              <a:rPr lang="bs-Latn-BA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data association</a:t>
            </a:r>
            <a:r>
              <a:rPr lang="bs-Latn-BA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problem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are </a:t>
            </a:r>
            <a:r>
              <a:rPr lang="bs-Latn-BA" sz="20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ways </a:t>
            </a:r>
            <a:r>
              <a:rPr lang="bs-Latn-BA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to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address </a:t>
            </a:r>
            <a:r>
              <a:rPr lang="bs-Latn-BA" sz="2000" b="0" i="0" u="none" strike="noStrike" baseline="0" dirty="0" err="1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</a:t>
            </a:r>
            <a:r>
              <a:rPr lang="bs-Latn-BA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track maintenance</a:t>
            </a:r>
            <a:r>
              <a:rPr lang="bs-Latn-BA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problem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bs-Latn-BA" sz="2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Multi-</a:t>
            </a:r>
            <a:r>
              <a:rPr lang="bs-Latn-BA" sz="20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object</a:t>
            </a:r>
            <a:r>
              <a:rPr lang="bs-Latn-BA" sz="2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20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tracking</a:t>
            </a:r>
            <a:r>
              <a:rPr lang="bs-Latn-BA" sz="2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20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flow</a:t>
            </a:r>
            <a:r>
              <a:rPr lang="bs-Latn-BA" sz="2000" b="1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2000" b="1" dirty="0" err="1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chart</a:t>
            </a:r>
            <a:endParaRPr lang="en-AT" sz="2000" b="1">
              <a:solidFill>
                <a:srgbClr val="C0000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BA626E-BE0A-8BBD-0E6B-8FA06447BA47}"/>
              </a:ext>
            </a:extLst>
          </p:cNvPr>
          <p:cNvSpPr txBox="1"/>
          <p:nvPr/>
        </p:nvSpPr>
        <p:spPr>
          <a:xfrm>
            <a:off x="10072158" y="5424594"/>
            <a:ext cx="2198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C00000"/>
                </a:solidFill>
              </a:rPr>
              <a:t>KF, IMM filter…</a:t>
            </a:r>
            <a:endParaRPr lang="en-AT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6EB3A7-48B4-4046-AAF0-6DEC7C45B493}"/>
              </a:ext>
            </a:extLst>
          </p:cNvPr>
          <p:cNvSpPr txBox="1"/>
          <p:nvPr/>
        </p:nvSpPr>
        <p:spPr>
          <a:xfrm>
            <a:off x="7973306" y="3315752"/>
            <a:ext cx="2381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 err="1">
                <a:solidFill>
                  <a:srgbClr val="C00000"/>
                </a:solidFill>
              </a:rPr>
              <a:t>Add</a:t>
            </a:r>
            <a:r>
              <a:rPr lang="bs-Latn-BA" dirty="0">
                <a:solidFill>
                  <a:srgbClr val="C00000"/>
                </a:solidFill>
              </a:rPr>
              <a:t>/</a:t>
            </a:r>
            <a:r>
              <a:rPr lang="bs-Latn-BA" dirty="0" err="1">
                <a:solidFill>
                  <a:srgbClr val="C00000"/>
                </a:solidFill>
              </a:rPr>
              <a:t>delete</a:t>
            </a:r>
            <a:r>
              <a:rPr lang="bs-Latn-BA" dirty="0">
                <a:solidFill>
                  <a:srgbClr val="C00000"/>
                </a:solidFill>
              </a:rPr>
              <a:t> </a:t>
            </a:r>
            <a:r>
              <a:rPr lang="bs-Latn-BA" dirty="0" err="1">
                <a:solidFill>
                  <a:srgbClr val="C00000"/>
                </a:solidFill>
              </a:rPr>
              <a:t>tracks</a:t>
            </a:r>
            <a:endParaRPr lang="en-AT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5BB0F5-9C51-D80D-1EF9-6F9C44E88264}"/>
              </a:ext>
            </a:extLst>
          </p:cNvPr>
          <p:cNvSpPr txBox="1"/>
          <p:nvPr/>
        </p:nvSpPr>
        <p:spPr>
          <a:xfrm>
            <a:off x="4996568" y="3481075"/>
            <a:ext cx="2198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C00000"/>
                </a:solidFill>
              </a:rPr>
              <a:t>GNN, JPDA…</a:t>
            </a:r>
            <a:endParaRPr lang="en-AT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2BC5D8-8F1D-64AB-4960-19B6D370F530}"/>
              </a:ext>
            </a:extLst>
          </p:cNvPr>
          <p:cNvSpPr txBox="1"/>
          <p:nvPr/>
        </p:nvSpPr>
        <p:spPr>
          <a:xfrm>
            <a:off x="2909738" y="4897546"/>
            <a:ext cx="18957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 err="1">
                <a:solidFill>
                  <a:srgbClr val="C00000"/>
                </a:solidFill>
              </a:rPr>
              <a:t>Rejecting</a:t>
            </a:r>
            <a:r>
              <a:rPr lang="bs-Latn-BA" dirty="0">
                <a:solidFill>
                  <a:srgbClr val="C00000"/>
                </a:solidFill>
              </a:rPr>
              <a:t> </a:t>
            </a:r>
            <a:r>
              <a:rPr lang="bs-Latn-BA" dirty="0" err="1">
                <a:solidFill>
                  <a:srgbClr val="C00000"/>
                </a:solidFill>
              </a:rPr>
              <a:t>unlikely</a:t>
            </a:r>
            <a:r>
              <a:rPr lang="bs-Latn-BA" dirty="0">
                <a:solidFill>
                  <a:srgbClr val="C00000"/>
                </a:solidFill>
              </a:rPr>
              <a:t> </a:t>
            </a:r>
            <a:r>
              <a:rPr lang="bs-Latn-BA" dirty="0" err="1">
                <a:solidFill>
                  <a:srgbClr val="C00000"/>
                </a:solidFill>
              </a:rPr>
              <a:t>observations</a:t>
            </a:r>
            <a:endParaRPr lang="en-AT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AFDAE9-6F63-4E74-AF6B-80191E0FDA10}"/>
              </a:ext>
            </a:extLst>
          </p:cNvPr>
          <p:cNvSpPr txBox="1"/>
          <p:nvPr/>
        </p:nvSpPr>
        <p:spPr>
          <a:xfrm>
            <a:off x="1693334" y="3481075"/>
            <a:ext cx="2941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dirty="0">
                <a:solidFill>
                  <a:srgbClr val="C00000"/>
                </a:solidFill>
              </a:rPr>
              <a:t>1-to-1, many-to-1, 1-to-many</a:t>
            </a:r>
            <a:endParaRPr lang="en-AT">
              <a:solidFill>
                <a:srgbClr val="C00000"/>
              </a:solidFill>
            </a:endParaRPr>
          </a:p>
        </p:txBody>
      </p:sp>
      <p:pic>
        <p:nvPicPr>
          <p:cNvPr id="19" name="Picture 18" descr="A screenshot of a computer&#10;&#10;Description automatically generated">
            <a:extLst>
              <a:ext uri="{FF2B5EF4-FFF2-40B4-BE49-F238E27FC236}">
                <a16:creationId xmlns:a16="http://schemas.microsoft.com/office/drawing/2014/main" id="{A58DF429-C975-C845-43D6-2C6F285F50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925" t="57680" b="24248"/>
          <a:stretch/>
        </p:blipFill>
        <p:spPr>
          <a:xfrm>
            <a:off x="7973305" y="675160"/>
            <a:ext cx="3316633" cy="228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9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17287"/>
            <a:ext cx="12115800" cy="430887"/>
          </a:xfrm>
        </p:spPr>
        <p:txBody>
          <a:bodyPr>
            <a:noAutofit/>
          </a:bodyPr>
          <a:lstStyle/>
          <a:p>
            <a:r>
              <a:rPr lang="en-US" dirty="0">
                <a:ea typeface="Source Sans Pro" panose="020B0503030403020204" pitchFamily="34" charset="0"/>
              </a:rPr>
              <a:t>Sensor fusion using radar and vision data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B19B4-2B23-9641-A02A-9267084E3AAF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57</a:t>
            </a:fld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1BE35E5-CDC1-4B54-9B20-B6897E1DF7FF}"/>
              </a:ext>
            </a:extLst>
          </p:cNvPr>
          <p:cNvGrpSpPr/>
          <p:nvPr/>
        </p:nvGrpSpPr>
        <p:grpSpPr>
          <a:xfrm>
            <a:off x="213456" y="1061557"/>
            <a:ext cx="4124325" cy="1385767"/>
            <a:chOff x="3581400" y="2514600"/>
            <a:chExt cx="4124325" cy="1385767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7EAAFEC-C81B-4917-96A1-29681B3D7AEF}"/>
                </a:ext>
              </a:extLst>
            </p:cNvPr>
            <p:cNvGrpSpPr/>
            <p:nvPr/>
          </p:nvGrpSpPr>
          <p:grpSpPr>
            <a:xfrm>
              <a:off x="3581400" y="2585997"/>
              <a:ext cx="4124325" cy="1242972"/>
              <a:chOff x="3105150" y="3007931"/>
              <a:chExt cx="4124325" cy="124297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1B6221C-5F80-4F36-A4E9-91A3C2BB1E09}"/>
                  </a:ext>
                </a:extLst>
              </p:cNvPr>
              <p:cNvSpPr txBox="1"/>
              <p:nvPr/>
            </p:nvSpPr>
            <p:spPr>
              <a:xfrm>
                <a:off x="3105150" y="3007931"/>
                <a:ext cx="41243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s-Latn-BA" b="1">
                    <a:solidFill>
                      <a:schemeClr val="accent6"/>
                    </a:solidFill>
                    <a:effectLst/>
                    <a:latin typeface="Roboto" panose="02000000000000000000" pitchFamily="2" charset="0"/>
                  </a:rPr>
                  <a:t>Define Radar and Vision Sensors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3FFBD98-745D-4ADB-BBDF-F3BC5DB28ADD}"/>
                  </a:ext>
                </a:extLst>
              </p:cNvPr>
              <p:cNvGrpSpPr/>
              <p:nvPr/>
            </p:nvGrpSpPr>
            <p:grpSpPr>
              <a:xfrm>
                <a:off x="4081462" y="3422903"/>
                <a:ext cx="2171700" cy="828000"/>
                <a:chOff x="4038600" y="3422903"/>
                <a:chExt cx="2171700" cy="828000"/>
              </a:xfrm>
            </p:grpSpPr>
            <p:pic>
              <p:nvPicPr>
                <p:cNvPr id="42" name="Graphic 41">
                  <a:extLst>
                    <a:ext uri="{FF2B5EF4-FFF2-40B4-BE49-F238E27FC236}">
                      <a16:creationId xmlns:a16="http://schemas.microsoft.com/office/drawing/2014/main" id="{8E4A6A6D-3AA8-4207-B933-C4DDCFBB3D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38600" y="3422903"/>
                  <a:ext cx="828000" cy="828000"/>
                </a:xfrm>
                <a:prstGeom prst="rect">
                  <a:avLst/>
                </a:prstGeom>
              </p:spPr>
            </p:pic>
            <p:pic>
              <p:nvPicPr>
                <p:cNvPr id="44" name="Graphic 43">
                  <a:extLst>
                    <a:ext uri="{FF2B5EF4-FFF2-40B4-BE49-F238E27FC236}">
                      <a16:creationId xmlns:a16="http://schemas.microsoft.com/office/drawing/2014/main" id="{60E5CA61-83BC-42AB-B1F7-AE034B85AC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82300" y="3422903"/>
                  <a:ext cx="828000" cy="828000"/>
                </a:xfrm>
                <a:prstGeom prst="rect">
                  <a:avLst/>
                </a:prstGeom>
              </p:spPr>
            </p:pic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86EDF49-4E22-4A05-8E5D-9769B625A368}"/>
                </a:ext>
              </a:extLst>
            </p:cNvPr>
            <p:cNvSpPr/>
            <p:nvPr/>
          </p:nvSpPr>
          <p:spPr>
            <a:xfrm>
              <a:off x="3801723" y="2514600"/>
              <a:ext cx="3683678" cy="1385767"/>
            </a:xfrm>
            <a:prstGeom prst="rect">
              <a:avLst/>
            </a:prstGeom>
            <a:noFill/>
            <a:ln w="28575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AT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8E9D971-3880-41DB-A718-EDF19E53E6EB}"/>
              </a:ext>
            </a:extLst>
          </p:cNvPr>
          <p:cNvSpPr txBox="1"/>
          <p:nvPr/>
        </p:nvSpPr>
        <p:spPr>
          <a:xfrm>
            <a:off x="349086" y="2650804"/>
            <a:ext cx="7536741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bs-Latn-BA" sz="20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Sensors</a:t>
            </a:r>
            <a:r>
              <a:rPr lang="bs-Latn-BA" sz="20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20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defined</a:t>
            </a:r>
            <a:r>
              <a:rPr lang="bs-Latn-BA" sz="20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/ </a:t>
            </a:r>
            <a:r>
              <a:rPr lang="en-US" sz="20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ego vehicle</a:t>
            </a:r>
            <a:r>
              <a:rPr lang="bs-Latn-BA" sz="20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6 radar sensors</a:t>
            </a:r>
            <a:r>
              <a:rPr lang="bs-Latn-BA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  <a:endParaRPr lang="bs-Latn-BA" dirty="0">
              <a:solidFill>
                <a:srgbClr val="1A1A1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2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long-range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radar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sensors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covering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20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degrees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 (in front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and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back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),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4 short-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range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radar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sensors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covering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90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degrees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(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two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bs-Latn-BA" sz="1600" b="0" i="0" dirty="0" err="1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per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side),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2 vision sensors</a:t>
            </a:r>
            <a:r>
              <a:rPr lang="bs-Latn-BA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: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Front-facing camera located at front windshield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  <a:endParaRPr lang="en-US" sz="1600" b="0" i="0" dirty="0">
              <a:solidFill>
                <a:srgbClr val="1A1A1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Rear-facing camera located at rear windshield</a:t>
            </a:r>
            <a:r>
              <a:rPr lang="bs-Latn-BA" sz="1600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  <a:endParaRPr lang="bs-Latn-BA" sz="1600" dirty="0">
              <a:solidFill>
                <a:srgbClr val="1A1A1A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sensors have some overlap and some coverage gap</a:t>
            </a:r>
            <a:r>
              <a:rPr lang="bs-Latn-BA" b="0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  <a:endParaRPr lang="en-US" b="0" i="0" dirty="0">
              <a:solidFill>
                <a:srgbClr val="1A1A1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B3D6F90-7E19-4751-AF43-3E3B2F274052}"/>
              </a:ext>
            </a:extLst>
          </p:cNvPr>
          <p:cNvGrpSpPr/>
          <p:nvPr/>
        </p:nvGrpSpPr>
        <p:grpSpPr>
          <a:xfrm>
            <a:off x="6969754" y="1132954"/>
            <a:ext cx="5008790" cy="5199534"/>
            <a:chOff x="6969754" y="1132954"/>
            <a:chExt cx="5008790" cy="519953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E454A90-9E5E-48A4-B00A-D4436A64D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69754" y="1132954"/>
              <a:ext cx="5008790" cy="5199534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3BBA058-2C01-4A30-B6CA-EB98E317370A}"/>
                </a:ext>
              </a:extLst>
            </p:cNvPr>
            <p:cNvSpPr/>
            <p:nvPr/>
          </p:nvSpPr>
          <p:spPr>
            <a:xfrm>
              <a:off x="10670146" y="1669702"/>
              <a:ext cx="1308398" cy="4958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T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454F4D6-3F95-4771-8185-03872D58453B}"/>
                </a:ext>
              </a:extLst>
            </p:cNvPr>
            <p:cNvSpPr/>
            <p:nvPr/>
          </p:nvSpPr>
          <p:spPr>
            <a:xfrm>
              <a:off x="10744200" y="1362074"/>
              <a:ext cx="1112520" cy="358140"/>
            </a:xfrm>
            <a:prstGeom prst="rect">
              <a:avLst/>
            </a:prstGeom>
            <a:noFill/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T"/>
            </a:p>
          </p:txBody>
        </p:sp>
      </p:grpSp>
    </p:spTree>
    <p:extLst>
      <p:ext uri="{BB962C8B-B14F-4D97-AF65-F5344CB8AC3E}">
        <p14:creationId xmlns:p14="http://schemas.microsoft.com/office/powerpoint/2010/main" val="7143962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17287"/>
            <a:ext cx="12115800" cy="430887"/>
          </a:xfrm>
        </p:spPr>
        <p:txBody>
          <a:bodyPr>
            <a:noAutofit/>
          </a:bodyPr>
          <a:lstStyle/>
          <a:p>
            <a:r>
              <a:rPr lang="en-US" dirty="0">
                <a:ea typeface="Source Sans Pro" panose="020B0503030403020204" pitchFamily="34" charset="0"/>
              </a:rPr>
              <a:t>Sensor fusion using radar and vision data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E1AF-B126-2F42-8815-8B6B83C8D2C0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58</a:t>
            </a:fld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1106C6F-F5E6-4E47-A904-A8A20E665135}"/>
              </a:ext>
            </a:extLst>
          </p:cNvPr>
          <p:cNvGrpSpPr/>
          <p:nvPr/>
        </p:nvGrpSpPr>
        <p:grpSpPr>
          <a:xfrm>
            <a:off x="428348" y="1061556"/>
            <a:ext cx="2539920" cy="1321715"/>
            <a:chOff x="8788754" y="2677991"/>
            <a:chExt cx="2539920" cy="132171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80F912E-0A4D-4ED5-80CA-F7AA1D282210}"/>
                </a:ext>
              </a:extLst>
            </p:cNvPr>
            <p:cNvGrpSpPr/>
            <p:nvPr/>
          </p:nvGrpSpPr>
          <p:grpSpPr>
            <a:xfrm>
              <a:off x="8970959" y="2761096"/>
              <a:ext cx="2175510" cy="1155504"/>
              <a:chOff x="2493645" y="2576889"/>
              <a:chExt cx="2175510" cy="115550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632F694-9849-4DC5-946C-B3782EA7EE9F}"/>
                  </a:ext>
                </a:extLst>
              </p:cNvPr>
              <p:cNvSpPr txBox="1"/>
              <p:nvPr/>
            </p:nvSpPr>
            <p:spPr>
              <a:xfrm>
                <a:off x="2493645" y="2576889"/>
                <a:ext cx="217551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s-Latn-BA" b="1">
                    <a:solidFill>
                      <a:schemeClr val="accent2"/>
                    </a:solidFill>
                    <a:effectLst/>
                    <a:latin typeface="Roboto" panose="02000000000000000000" pitchFamily="2" charset="0"/>
                  </a:rPr>
                  <a:t>Create a Tracker</a:t>
                </a:r>
              </a:p>
            </p:txBody>
          </p:sp>
          <p:pic>
            <p:nvPicPr>
              <p:cNvPr id="46" name="Graphic 45">
                <a:extLst>
                  <a:ext uri="{FF2B5EF4-FFF2-40B4-BE49-F238E27FC236}">
                    <a16:creationId xmlns:a16="http://schemas.microsoft.com/office/drawing/2014/main" id="{252105CE-AFD5-4684-957E-F4F0C7482B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3221400" y="3012393"/>
                <a:ext cx="720000" cy="720000"/>
              </a:xfrm>
              <a:prstGeom prst="rect">
                <a:avLst/>
              </a:prstGeom>
            </p:spPr>
          </p:pic>
        </p:grp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FB472D64-D7EE-4506-BDB3-FC60C102A2FC}"/>
                </a:ext>
              </a:extLst>
            </p:cNvPr>
            <p:cNvSpPr/>
            <p:nvPr/>
          </p:nvSpPr>
          <p:spPr>
            <a:xfrm>
              <a:off x="8788754" y="2677991"/>
              <a:ext cx="2539920" cy="1321715"/>
            </a:xfrm>
            <a:prstGeom prst="rect">
              <a:avLst/>
            </a:prstGeom>
            <a:noFill/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AT"/>
            </a:p>
          </p:txBody>
        </p:sp>
      </p:grpSp>
      <p:sp>
        <p:nvSpPr>
          <p:cNvPr id="5" name="Rectangle 1">
            <a:extLst>
              <a:ext uri="{FF2B5EF4-FFF2-40B4-BE49-F238E27FC236}">
                <a16:creationId xmlns:a16="http://schemas.microsoft.com/office/drawing/2014/main" id="{B6F7218A-66F9-4099-93E3-2F62B2789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8020" y="1184467"/>
            <a:ext cx="8983980" cy="143116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bs-Latn-BA" altLang="en-AT" b="0" i="0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to </a:t>
            </a:r>
            <a:r>
              <a:rPr kumimoji="0" lang="en-AT" altLang="en-AT" b="0" i="0" strike="noStrike" cap="none" normalizeH="0" baseline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track the vehicles that are close to the ego vehicle</a:t>
            </a:r>
            <a:r>
              <a:rPr kumimoji="0" lang="bs-Latn-BA" altLang="en-AT" b="0" i="0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,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AT" b="0" i="0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Note:</a:t>
            </a:r>
            <a:r>
              <a:rPr kumimoji="0" lang="en-AT" altLang="en-AT" b="0" i="0" strike="noStrike" cap="none" normalizeH="0" baseline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endParaRPr kumimoji="0" lang="bs-Latn-BA" altLang="en-AT" b="0" i="0" strike="noStrike" cap="none" normalizeH="0" baseline="0" dirty="0">
              <a:ln>
                <a:noFill/>
              </a:ln>
              <a:solidFill>
                <a:srgbClr val="1A1A1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914400" lvl="1" indent="-457200">
              <a:spcBef>
                <a:spcPts val="600"/>
              </a:spcBef>
              <a:buFontTx/>
              <a:buAutoNum type="arabicPeriod"/>
            </a:pPr>
            <a:r>
              <a:rPr kumimoji="0" lang="en-AT" altLang="en-AT" b="0" i="0" strike="noStrike" cap="none" normalizeH="0" baseline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initialize </a:t>
            </a:r>
            <a:r>
              <a:rPr kumimoji="0" lang="de-DE" altLang="en-AT" b="0" i="0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the</a:t>
            </a:r>
            <a:r>
              <a:rPr kumimoji="0" lang="de-DE" altLang="en-AT" b="0" i="0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kumimoji="0" lang="bs-Latn-BA" altLang="en-AT" b="0" i="0" strike="noStrike" cap="none" normalizeH="0" baseline="0" dirty="0" err="1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motion</a:t>
            </a:r>
            <a:r>
              <a:rPr kumimoji="0" lang="bs-Latn-BA" altLang="en-AT" b="0" i="0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model</a:t>
            </a:r>
          </a:p>
          <a:p>
            <a:pPr marL="914400" lvl="1" indent="-457200">
              <a:spcBef>
                <a:spcPts val="600"/>
              </a:spcBef>
              <a:buFontTx/>
              <a:buAutoNum type="arabicPeriod"/>
            </a:pPr>
            <a:r>
              <a:rPr lang="bs-Latn-BA" altLang="en-AT" dirty="0" err="1">
                <a:solidFill>
                  <a:srgbClr val="1A1A1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initialize</a:t>
            </a:r>
            <a:r>
              <a:rPr lang="bs-Latn-BA" altLang="en-AT" dirty="0">
                <a:solidFill>
                  <a:srgbClr val="1A1A1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altLang="en-AT" dirty="0">
                <a:solidFill>
                  <a:srgbClr val="1A1A1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</a:t>
            </a:r>
            <a:r>
              <a:rPr kumimoji="0" lang="de-DE" altLang="en-AT" b="0" i="0" strike="noStrike" cap="none" normalizeH="0" baseline="0" dirty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EKF </a:t>
            </a:r>
            <a:r>
              <a:rPr kumimoji="0" lang="en-AT" altLang="en-AT" b="0" i="0" strike="noStrike" cap="none" normalizeH="0" baseline="0">
                <a:ln>
                  <a:noFill/>
                </a:ln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that works with position and velocity</a:t>
            </a:r>
            <a:r>
              <a:rPr kumimoji="0" lang="en-AT" altLang="en-AT" b="0" i="0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2C5092-B498-4ADA-88DB-98BC4DC1A3D9}"/>
              </a:ext>
            </a:extLst>
          </p:cNvPr>
          <p:cNvGrpSpPr/>
          <p:nvPr/>
        </p:nvGrpSpPr>
        <p:grpSpPr>
          <a:xfrm>
            <a:off x="428348" y="3628893"/>
            <a:ext cx="11489332" cy="2571843"/>
            <a:chOff x="428348" y="3628893"/>
            <a:chExt cx="11489332" cy="2571843"/>
          </a:xfrm>
        </p:grpSpPr>
        <p:sp>
          <p:nvSpPr>
            <p:cNvPr id="9" name="Rectangle 2">
              <a:extLst>
                <a:ext uri="{FF2B5EF4-FFF2-40B4-BE49-F238E27FC236}">
                  <a16:creationId xmlns:a16="http://schemas.microsoft.com/office/drawing/2014/main" id="{F1FBCEF6-56BF-4502-958D-E06FC2AEB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48" y="3628893"/>
              <a:ext cx="5227995" cy="257184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14264" tIns="0" rIns="91440" bIns="4761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T" altLang="en-AT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 typeface="+mj-lt"/>
                <a:buAutoNum type="alphaUcPeriod"/>
                <a:tabLst/>
              </a:pP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Assigning detections to tracks.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 typeface="+mj-lt"/>
                <a:buAutoNum type="alphaUcPeriod"/>
                <a:tabLst/>
              </a:pP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Initializing new tracks based on unassigned detections. All tracks are initialized as 'Tentative', accounting for the possibility that they resulted from a false detection.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 typeface="+mj-lt"/>
                <a:buAutoNum type="alphaUcPeriod"/>
                <a:tabLst/>
              </a:pP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Confirming tracks if they have more than </a:t>
              </a:r>
              <a:r>
                <a:rPr kumimoji="0" lang="en-AT" altLang="en-AT" b="0" i="1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M</a:t>
              </a: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 assigned detections in </a:t>
              </a:r>
              <a:r>
                <a:rPr kumimoji="0" lang="en-AT" altLang="en-AT" b="0" i="1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N</a:t>
              </a: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 frames.</a:t>
              </a:r>
            </a:p>
          </p:txBody>
        </p:sp>
        <p:sp>
          <p:nvSpPr>
            <p:cNvPr id="66" name="Rectangle 2">
              <a:extLst>
                <a:ext uri="{FF2B5EF4-FFF2-40B4-BE49-F238E27FC236}">
                  <a16:creationId xmlns:a16="http://schemas.microsoft.com/office/drawing/2014/main" id="{BF37D1D7-9D93-4199-A0E8-6428AABF4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89685" y="3628893"/>
              <a:ext cx="5227995" cy="201784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14264" tIns="0" rIns="91440" bIns="4761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AT" altLang="en-AT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 typeface="+mj-lt"/>
                <a:buAutoNum type="alphaUcPeriod" startAt="4"/>
                <a:tabLst/>
              </a:pP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Updating existing tracks based on assigned detections.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 typeface="+mj-lt"/>
                <a:buAutoNum type="alphaUcPeriod" startAt="4"/>
                <a:tabLst/>
              </a:pP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Coasting (predicting) existing unassigned tracks.</a:t>
              </a:r>
            </a:p>
            <a:p>
              <a:pPr marL="342900" marR="0" lvl="0" indent="-34290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200"/>
                </a:spcAft>
                <a:buClrTx/>
                <a:buSzTx/>
                <a:buFont typeface="+mj-lt"/>
                <a:buAutoNum type="alphaUcPeriod" startAt="4"/>
                <a:tabLst/>
              </a:pPr>
              <a:r>
                <a:rPr kumimoji="0" lang="en-AT" altLang="en-AT" b="0" i="0" u="none" strike="noStrike" cap="none" normalizeH="0" baseline="0">
                  <a:ln>
                    <a:noFill/>
                  </a:ln>
                  <a:solidFill>
                    <a:srgbClr val="1A1A1A"/>
                  </a:solidFill>
                  <a:effectLst/>
                  <a:latin typeface="Source Sans Pro" panose="020B0503030403020204" pitchFamily="34" charset="0"/>
                  <a:ea typeface="Source Sans Pro" panose="020B0503030403020204" pitchFamily="34" charset="0"/>
                </a:rPr>
                <a:t>Deleting tracks if they have remained unassigned (coasted) for too long</a:t>
              </a: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64970215-E426-46E5-B375-DF23458AB38B}"/>
              </a:ext>
            </a:extLst>
          </p:cNvPr>
          <p:cNvSpPr txBox="1"/>
          <p:nvPr/>
        </p:nvSpPr>
        <p:spPr>
          <a:xfrm>
            <a:off x="428348" y="3345732"/>
            <a:ext cx="6210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s-Latn-BA" sz="2000" b="1" dirty="0" err="1">
                <a:solidFill>
                  <a:srgbClr val="1A1A1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</a:t>
            </a:r>
            <a:r>
              <a:rPr lang="bs-Latn-BA" sz="2000" b="1" dirty="0">
                <a:solidFill>
                  <a:srgbClr val="1A1A1A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000" b="1" i="0" dirty="0">
                <a:solidFill>
                  <a:srgbClr val="1A1A1A"/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is the tracker responsible for?</a:t>
            </a:r>
            <a:endParaRPr lang="bs-Latn-BA" sz="2000" b="1" i="0" dirty="0">
              <a:solidFill>
                <a:srgbClr val="1A1A1A"/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7697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17287"/>
            <a:ext cx="11770179" cy="430887"/>
          </a:xfrm>
        </p:spPr>
        <p:txBody>
          <a:bodyPr>
            <a:noAutofit/>
          </a:bodyPr>
          <a:lstStyle/>
          <a:p>
            <a:r>
              <a:rPr lang="en-US" dirty="0">
                <a:ea typeface="Source Sans Pro" panose="020B0503030403020204" pitchFamily="34" charset="0"/>
              </a:rPr>
              <a:t>Sensor fusion using radar and vision data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F9DAA-BC66-7048-B27B-02848E4B7922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59</a:t>
            </a:fld>
            <a:endParaRPr lang="en-US"/>
          </a:p>
        </p:txBody>
      </p:sp>
      <p:pic>
        <p:nvPicPr>
          <p:cNvPr id="5" name="Figure 1_ Sensor Fusion with Synthetic Data Example 2021-08-26 17-41-25">
            <a:hlinkClick r:id="" action="ppaction://media"/>
            <a:extLst>
              <a:ext uri="{FF2B5EF4-FFF2-40B4-BE49-F238E27FC236}">
                <a16:creationId xmlns:a16="http://schemas.microsoft.com/office/drawing/2014/main" id="{CC7518A4-1938-4B00-A815-A051140F59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74278" y="798217"/>
            <a:ext cx="10443445" cy="556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19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6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17287"/>
            <a:ext cx="11770179" cy="430887"/>
          </a:xfrm>
        </p:spPr>
        <p:txBody>
          <a:bodyPr>
            <a:noAutofit/>
          </a:bodyPr>
          <a:lstStyle/>
          <a:p>
            <a:r>
              <a:rPr lang="en-US" dirty="0">
                <a:ea typeface="Source Sans Pro" panose="020B0503030403020204" pitchFamily="34" charset="0"/>
              </a:rPr>
              <a:t>Sensor fusion using radar and vision data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39F44-5100-A644-B712-BDE32414055D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26933B-5F6E-6845-91E3-A0B6E239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60</a:t>
            </a:fld>
            <a:endParaRPr lang="en-US"/>
          </a:p>
        </p:txBody>
      </p:sp>
      <p:pic>
        <p:nvPicPr>
          <p:cNvPr id="9" name="Picture 8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89AAC065-42F6-4AFD-A6C3-DD28D1048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905" y="858654"/>
            <a:ext cx="9182189" cy="48971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04D053-0291-4F04-8454-0B997CA7CE02}"/>
              </a:ext>
            </a:extLst>
          </p:cNvPr>
          <p:cNvSpPr txBox="1"/>
          <p:nvPr/>
        </p:nvSpPr>
        <p:spPr>
          <a:xfrm>
            <a:off x="1887990" y="5755822"/>
            <a:ext cx="88643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Gaussian mixture </a:t>
            </a:r>
            <a:r>
              <a:rPr lang="en-US" err="1"/>
              <a:t>phd</a:t>
            </a:r>
            <a:r>
              <a:rPr lang="en-US"/>
              <a:t> tracker (here: MATLAB implementation)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Can handle multiple detections per object per sensor (here: 6 radars, 2 cameras)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It estimates the size and orientation of the object (along with pose and velocity)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21921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4050" cy="1325563"/>
          </a:xfrm>
        </p:spPr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25200" cy="4716465"/>
          </a:xfrm>
        </p:spPr>
        <p:txBody>
          <a:bodyPr>
            <a:normAutofit/>
          </a:bodyPr>
          <a:lstStyle/>
          <a:p>
            <a:r>
              <a:rPr lang="bs-Latn-BA" sz="2400" b="1" dirty="0"/>
              <a:t>M</a:t>
            </a:r>
            <a:r>
              <a:rPr lang="en-US" sz="2400" b="1" dirty="0" err="1"/>
              <a:t>ultiple</a:t>
            </a:r>
            <a:r>
              <a:rPr lang="en-US" sz="2400" b="1" dirty="0"/>
              <a:t> target tracking (MTT), multi-object tracking (MOT)</a:t>
            </a:r>
            <a:endParaRPr lang="bs-Latn-BA" sz="2400" b="1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multiple detections from multiple targets,</a:t>
            </a:r>
            <a:endParaRPr lang="bs-Latn-BA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</a:t>
            </a:r>
            <a:r>
              <a:rPr lang="bs-Latn-BA" dirty="0"/>
              <a:t>se</a:t>
            </a:r>
            <a:r>
              <a:rPr lang="en-US" dirty="0"/>
              <a:t> of one or more sensors,</a:t>
            </a:r>
            <a:endParaRPr lang="bs-Latn-BA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one or more tracks are used to estimate the states of </a:t>
            </a:r>
            <a:r>
              <a:rPr lang="bs-Latn-BA" dirty="0" err="1"/>
              <a:t>the</a:t>
            </a:r>
            <a:r>
              <a:rPr lang="en-US" dirty="0"/>
              <a:t> targets.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Note: Extended object tracking </a:t>
            </a:r>
            <a:endParaRPr lang="en-US" sz="1200" b="1" dirty="0"/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high-resolution radar/lidar sensors,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can handle multiple detections per object. </a:t>
            </a:r>
          </a:p>
          <a:p>
            <a:endParaRPr lang="en-US" sz="3200" dirty="0"/>
          </a:p>
          <a:p>
            <a:endParaRPr lang="bs-Latn-BA" sz="320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2DC8B-30F7-3D4E-927D-CB21BF549081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CEF67-2120-B749-8351-CE1533E2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27656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619D1-255E-D691-41CA-7AA57814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E06C3-05DB-2D02-A8B1-9017DE08C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Emerging mathematical frameworks - outlook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C96B186-4041-CF84-580C-35758F498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0204"/>
            <a:ext cx="11263489" cy="501188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5100" dirty="0"/>
              <a:t>How to handle the </a:t>
            </a:r>
            <a:r>
              <a:rPr lang="en-US" sz="5100" dirty="0">
                <a:solidFill>
                  <a:srgbClr val="C00000"/>
                </a:solidFill>
              </a:rPr>
              <a:t>unpredictable nature of real-world environments</a:t>
            </a:r>
            <a:r>
              <a:rPr lang="en-US" sz="5100" dirty="0"/>
              <a:t>?</a:t>
            </a:r>
          </a:p>
          <a:p>
            <a:r>
              <a:rPr lang="en-US" sz="4400" b="1" dirty="0"/>
              <a:t>Dynamic Bayesian filtering: from static to dynamic uncertainty</a:t>
            </a:r>
            <a:endParaRPr lang="en-US" sz="4400" dirty="0"/>
          </a:p>
          <a:p>
            <a:pPr lvl="1"/>
            <a:r>
              <a:rPr lang="en-US" sz="3600" dirty="0"/>
              <a:t>Standard: sensor uncertainty are static, pre-defined probabilities. </a:t>
            </a:r>
          </a:p>
          <a:p>
            <a:pPr lvl="1"/>
            <a:r>
              <a:rPr lang="en-US" sz="3600" dirty="0"/>
              <a:t>Dynamically adapt probability models based on sensor performance / environmental conditions.</a:t>
            </a:r>
          </a:p>
          <a:p>
            <a:pPr lvl="1"/>
            <a:r>
              <a:rPr lang="en-US" sz="3600" dirty="0"/>
              <a:t>E.g., robot moves into a shadowy corner </a:t>
            </a:r>
            <a:r>
              <a:rPr lang="en-US" sz="3600" dirty="0">
                <a:sym typeface="Wingdings" pitchFamily="2" charset="2"/>
              </a:rPr>
              <a:t></a:t>
            </a:r>
            <a:r>
              <a:rPr lang="en-US" sz="3600" dirty="0"/>
              <a:t> system adjusts the weighting of visual vs. Lidar data. </a:t>
            </a:r>
          </a:p>
          <a:p>
            <a:r>
              <a:rPr lang="en-US" sz="4400" b="1" dirty="0"/>
              <a:t>Context-aware filtering</a:t>
            </a:r>
            <a:endParaRPr lang="en-US" sz="4400" dirty="0"/>
          </a:p>
          <a:p>
            <a:pPr lvl="1"/>
            <a:r>
              <a:rPr lang="en-US" sz="3600" dirty="0"/>
              <a:t>Standard KFs rely on fixed noise models.</a:t>
            </a:r>
          </a:p>
          <a:p>
            <a:pPr lvl="1"/>
            <a:r>
              <a:rPr lang="en-US" sz="3600" dirty="0"/>
              <a:t>Adaptive noise covariance matrices that evolve based on environmental conditions. </a:t>
            </a:r>
          </a:p>
          <a:p>
            <a:pPr lvl="1"/>
            <a:r>
              <a:rPr lang="en-US" sz="3600" dirty="0"/>
              <a:t>Effect: reduction of estimation error e.g</a:t>
            </a:r>
            <a:r>
              <a:rPr lang="en-US" sz="4400" dirty="0"/>
              <a:t>.,</a:t>
            </a:r>
            <a:r>
              <a:rPr lang="en-US" sz="3600" dirty="0"/>
              <a:t> in scenarios involving rapid environmental changes.</a:t>
            </a:r>
          </a:p>
          <a:p>
            <a:r>
              <a:rPr lang="en-US" sz="4400" b="1" dirty="0"/>
              <a:t>Hybrid architectures</a:t>
            </a:r>
            <a:endParaRPr lang="en-US" sz="4400" dirty="0"/>
          </a:p>
          <a:p>
            <a:pPr lvl="1"/>
            <a:r>
              <a:rPr lang="en-US" sz="3600" dirty="0"/>
              <a:t>They combine classical filtering with modern machine learning. </a:t>
            </a:r>
          </a:p>
          <a:p>
            <a:pPr lvl="1"/>
            <a:r>
              <a:rPr lang="en-US" sz="3600" dirty="0"/>
              <a:t>Use of neural networks to learn optimal filter parameters from experience, rather than manual tuning. </a:t>
            </a:r>
          </a:p>
          <a:p>
            <a:pPr lvl="1"/>
            <a:r>
              <a:rPr lang="en-US" sz="3600" dirty="0"/>
              <a:t>Effect: reduced calibration time while improving accuracy.</a:t>
            </a:r>
          </a:p>
          <a:p>
            <a:pPr marL="0" indent="0">
              <a:buNone/>
            </a:pPr>
            <a:endParaRPr lang="en-US" sz="2900" dirty="0"/>
          </a:p>
          <a:p>
            <a:pPr lvl="1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254C27-40D6-A57D-72BD-A1F185074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AACD-00DB-C64B-959E-C1DCA1856469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6ACA72E-352D-E44E-EA92-8F9102BA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7CDEEE-7FFC-277E-2ADF-C1D3FA779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39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BD00F-63C2-56BE-419A-6136A62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62F56-8F6B-0369-F254-DEAC794E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 fusion attention mechanisms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B42CA70-B280-DAA3-F75D-85256B124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0204"/>
            <a:ext cx="11263489" cy="5011886"/>
          </a:xfrm>
        </p:spPr>
        <p:txBody>
          <a:bodyPr>
            <a:normAutofit/>
          </a:bodyPr>
          <a:lstStyle/>
          <a:p>
            <a:r>
              <a:rPr lang="en-US" dirty="0"/>
              <a:t>Combines data from multiple sensors by </a:t>
            </a:r>
            <a:r>
              <a:rPr lang="en-US" b="1" dirty="0">
                <a:solidFill>
                  <a:srgbClr val="C00000"/>
                </a:solidFill>
              </a:rPr>
              <a:t>dynamically weighting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their contributions depending on context, reliability, and relevance.</a:t>
            </a:r>
          </a:p>
          <a:p>
            <a:r>
              <a:rPr lang="en-US" dirty="0">
                <a:solidFill>
                  <a:srgbClr val="C00000"/>
                </a:solidFill>
              </a:rPr>
              <a:t>Main benefits:</a:t>
            </a:r>
          </a:p>
          <a:p>
            <a:pPr lvl="1"/>
            <a:r>
              <a:rPr lang="en-US" dirty="0"/>
              <a:t>Prioritize high-quality signals</a:t>
            </a:r>
          </a:p>
          <a:p>
            <a:pPr lvl="1"/>
            <a:r>
              <a:rPr lang="en-US" dirty="0"/>
              <a:t>Suppress noisy or unreliable data</a:t>
            </a:r>
          </a:p>
          <a:p>
            <a:pPr lvl="1"/>
            <a:r>
              <a:rPr lang="en-US" dirty="0"/>
              <a:t>Adapt to changing environments</a:t>
            </a:r>
          </a:p>
          <a:p>
            <a:pPr lvl="1"/>
            <a:r>
              <a:rPr lang="en-US" dirty="0"/>
              <a:t>Improve robustness in edge cases</a:t>
            </a:r>
          </a:p>
          <a:p>
            <a:r>
              <a:rPr lang="en-US" dirty="0">
                <a:solidFill>
                  <a:srgbClr val="C00000"/>
                </a:solidFill>
              </a:rPr>
              <a:t>Examples:</a:t>
            </a:r>
          </a:p>
          <a:p>
            <a:pPr lvl="1"/>
            <a:r>
              <a:rPr lang="en-US" dirty="0"/>
              <a:t>Rely more on LiDAR in low-light conditions</a:t>
            </a:r>
          </a:p>
          <a:p>
            <a:pPr lvl="1"/>
            <a:r>
              <a:rPr lang="en-US" dirty="0"/>
              <a:t>Switch focus to camera when fine texture is needed</a:t>
            </a:r>
          </a:p>
          <a:p>
            <a:pPr lvl="1"/>
            <a:r>
              <a:rPr lang="en-US" dirty="0"/>
              <a:t>Elevate radar signals in fog or rain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E8DF49-8BC4-B316-CDC9-68161A763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5B423-9F01-0D4B-AE51-EE597DEFB505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60EFA9-8994-27B2-EE2F-FE9350603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3BD10A-B5C5-80F1-CB5F-10487B59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27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73C2D-852D-8CAC-C069-DB70EC5B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55F40-C6E4-2693-5CE5-9C340B2F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 (conceptually)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0D8626C-FA9C-1067-7BD3-7A76AE9B1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30204"/>
            <a:ext cx="11263489" cy="5011886"/>
          </a:xfrm>
        </p:spPr>
        <p:txBody>
          <a:bodyPr>
            <a:normAutofit/>
          </a:bodyPr>
          <a:lstStyle/>
          <a:p>
            <a:r>
              <a:rPr lang="en-US" dirty="0"/>
              <a:t>Each sensor provides a </a:t>
            </a:r>
            <a:r>
              <a:rPr lang="en-US" dirty="0">
                <a:solidFill>
                  <a:srgbClr val="C00000"/>
                </a:solidFill>
              </a:rPr>
              <a:t>feature representation</a:t>
            </a:r>
          </a:p>
          <a:p>
            <a:pPr lvl="1"/>
            <a:r>
              <a:rPr lang="en-US" dirty="0"/>
              <a:t>e.g., RGB image features, Lidar point cloud features, radar Doppler features</a:t>
            </a:r>
          </a:p>
          <a:p>
            <a:r>
              <a:rPr lang="en-US" dirty="0"/>
              <a:t>The attention module </a:t>
            </a:r>
            <a:r>
              <a:rPr lang="en-US" dirty="0">
                <a:solidFill>
                  <a:srgbClr val="C00000"/>
                </a:solidFill>
              </a:rPr>
              <a:t>computes similarity scores </a:t>
            </a:r>
            <a:r>
              <a:rPr lang="en-US" dirty="0"/>
              <a:t>between sensor features (queries, keys, values).</a:t>
            </a:r>
          </a:p>
          <a:p>
            <a:r>
              <a:rPr lang="en-US" dirty="0"/>
              <a:t>These scores determine which sensors or modalities contribute more to the fused output.</a:t>
            </a:r>
          </a:p>
          <a:p>
            <a:r>
              <a:rPr lang="en-US" dirty="0"/>
              <a:t>The result is a </a:t>
            </a:r>
            <a:r>
              <a:rPr lang="en-US" dirty="0">
                <a:solidFill>
                  <a:srgbClr val="C00000"/>
                </a:solidFill>
              </a:rPr>
              <a:t>context-dependent weighted fusion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DD9328-1385-1012-2C1C-3D80BA9A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93AAF-07CF-214F-A6DA-8E71661D33EA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6496596-F393-3D68-18F9-3EDAD81DA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C565BC-05CE-6A8D-842E-8D0285068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80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architecture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57F98-9EBD-D343-BB44-FEE2D0F42B6D}" type="datetime1">
              <a:rPr lang="en-US" smtClean="0"/>
              <a:t>8/13/26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C02E0-EA10-724D-AE3B-B3A0E1F96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65</a:t>
            </a:fld>
            <a:endParaRPr lang="en-US"/>
          </a:p>
        </p:txBody>
      </p:sp>
      <p:pic>
        <p:nvPicPr>
          <p:cNvPr id="6" name="Picture 5" descr="Diagram of a cloud computing system&#10;&#10;AI-generated content may be incorrect.">
            <a:extLst>
              <a:ext uri="{FF2B5EF4-FFF2-40B4-BE49-F238E27FC236}">
                <a16:creationId xmlns:a16="http://schemas.microsoft.com/office/drawing/2014/main" id="{35070C41-2157-6A7E-101D-7CA2AD17F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451" y="1781797"/>
            <a:ext cx="8721098" cy="3833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AF0FFC-524D-28BD-AE18-BF93502726EC}"/>
              </a:ext>
            </a:extLst>
          </p:cNvPr>
          <p:cNvSpPr txBox="1"/>
          <p:nvPr/>
        </p:nvSpPr>
        <p:spPr>
          <a:xfrm>
            <a:off x="2068689" y="5985988"/>
            <a:ext cx="79135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[Source: P. Shi et al., </a:t>
            </a:r>
            <a:r>
              <a:rPr lang="en-US" sz="1400" dirty="0" err="1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Att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-BEVFusion: An Object Detection Algorithm for Camera and LiDAR Fusion Under BEV Features, </a:t>
            </a:r>
            <a:r>
              <a:rPr lang="en-US" sz="1400" i="1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World </a:t>
            </a:r>
            <a:r>
              <a:rPr lang="en-US" sz="1400" i="1" dirty="0" err="1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Electr</a:t>
            </a:r>
            <a:r>
              <a:rPr lang="en-US" sz="1400" i="1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. Veh. J.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 2024, </a:t>
            </a:r>
            <a:r>
              <a:rPr lang="en-US" sz="1400" i="1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15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(11), 539; 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  <a:hlinkClick r:id="rId4"/>
              </a:rPr>
              <a:t>https://doi.org/10.3390/wevj15110539</a:t>
            </a:r>
            <a:r>
              <a:rPr lang="en-US" sz="1400" dirty="0">
                <a:latin typeface="Source Sans Pro" panose="020B0503030403020204" pitchFamily="34" charset="0"/>
                <a:ea typeface="Source Sans Pro" panose="020B0503030403020204" pitchFamily="34" charset="0"/>
                <a:cs typeface="Calibri" panose="020F0502020204030204" pitchFamily="34" charset="0"/>
              </a:rPr>
              <a:t>]</a:t>
            </a:r>
          </a:p>
          <a:p>
            <a:endParaRPr lang="en-US" sz="1400" dirty="0"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8120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14050" cy="1325563"/>
          </a:xfrm>
        </p:spPr>
        <p:txBody>
          <a:bodyPr/>
          <a:lstStyle/>
          <a:p>
            <a:r>
              <a:rPr lang="en-US" dirty="0"/>
              <a:t>Common problems in multi-sensor data fusion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125200" cy="471646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Registration:</a:t>
            </a:r>
            <a:r>
              <a:rPr lang="en-US" dirty="0"/>
              <a:t> Coordinates (both time and space) of different sensors or fusion agents must be aligned.</a:t>
            </a:r>
          </a:p>
          <a:p>
            <a:r>
              <a:rPr lang="en-US" b="1" dirty="0"/>
              <a:t>Bias:</a:t>
            </a:r>
            <a:r>
              <a:rPr lang="en-US" dirty="0"/>
              <a:t> Even if the coordinate axis are aligned, due to the transformations, biases can result. These have to be compensated.</a:t>
            </a:r>
          </a:p>
          <a:p>
            <a:r>
              <a:rPr lang="en-US" b="1" dirty="0"/>
              <a:t>Correlation:</a:t>
            </a:r>
            <a:r>
              <a:rPr lang="en-US" dirty="0"/>
              <a:t> Even if the sensors are independently collecting data, processed information to be fused can be correlated.</a:t>
            </a:r>
          </a:p>
          <a:p>
            <a:r>
              <a:rPr lang="en-US" b="1" dirty="0"/>
              <a:t>Data association: </a:t>
            </a:r>
            <a:r>
              <a:rPr lang="en-US" dirty="0"/>
              <a:t>multi-target tracking problems introduce a major complexity to the fusion system. </a:t>
            </a:r>
          </a:p>
          <a:p>
            <a:r>
              <a:rPr lang="en-US" b="1" dirty="0"/>
              <a:t>Out-of-sequence measurements: </a:t>
            </a:r>
            <a:r>
              <a:rPr lang="en-US" dirty="0"/>
              <a:t>Due to delayed communications between local agents, measurements belonging to a target whose more recent measurement has already been processed, might arrive to a fusion </a:t>
            </a:r>
            <a:r>
              <a:rPr lang="de-DE" dirty="0" err="1"/>
              <a:t>center</a:t>
            </a:r>
            <a:r>
              <a:rPr lang="de-DE" dirty="0"/>
              <a:t>.</a:t>
            </a:r>
          </a:p>
          <a:p>
            <a:pPr marL="311010" indent="-311010">
              <a:buFont typeface="Arial" panose="020B0604020202020204" pitchFamily="34" charset="0"/>
              <a:buChar char="•"/>
            </a:pPr>
            <a:r>
              <a:rPr lang="de-DE" dirty="0"/>
              <a:t>…</a:t>
            </a:r>
            <a:endParaRPr lang="en-US" dirty="0"/>
          </a:p>
          <a:p>
            <a:endParaRPr lang="bs-Latn-BA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D006-A821-BC47-9841-D98F164D8D72}" type="datetime1">
              <a:rPr lang="en-US" smtClean="0"/>
              <a:t>8/13/26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CS 137A | EE 160A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CEF67-2120-B749-8351-CE1533E2D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132993"/>
      </p:ext>
    </p:extLst>
  </p:cSld>
  <p:clrMapOvr>
    <a:masterClrMapping/>
  </p:clrMapOvr>
</p:sld>
</file>

<file path=ppt/theme/theme1.xml><?xml version="1.0" encoding="utf-8"?>
<a:theme xmlns:a="http://schemas.openxmlformats.org/drawingml/2006/main" name="AA27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_Masterfolien_16-9_2016_v03">
  <a:themeElements>
    <a:clrScheme name="Mastervorlage ViF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00466B"/>
      </a:accent1>
      <a:accent2>
        <a:srgbClr val="AFAFAF"/>
      </a:accent2>
      <a:accent3>
        <a:srgbClr val="EB6C24"/>
      </a:accent3>
      <a:accent4>
        <a:srgbClr val="1C5A22"/>
      </a:accent4>
      <a:accent5>
        <a:srgbClr val="11659B"/>
      </a:accent5>
      <a:accent6>
        <a:srgbClr val="900E17"/>
      </a:accent6>
      <a:hlink>
        <a:srgbClr val="008CDA"/>
      </a:hlink>
      <a:folHlink>
        <a:srgbClr val="3CC249"/>
      </a:folHlink>
    </a:clrScheme>
    <a:fontScheme name="1_20070810_vif-Standardpraesentation_v7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20070810_vif-Standardpraesentation_v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0070810_vif-Standardpraesentation_v7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0070810_vif-Standardpraesentation_v7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0070810_vif-Standardpraesentation_v7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0070810_vif-Standardpraesentation_v7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0070810_vif-Standardpraesentation_v7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0070810_vif-Standardpraesentation_v7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0070810_vif-Standardpraesentation_v7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0070810_vif-Standardpraesentation_v7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0070810_vif-Standardpraesentation_v7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0070810_vif-Standardpraesentation_v7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0070810_vif-Standardpraesentation_v7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2946</TotalTime>
  <Words>3603</Words>
  <Application>Microsoft Macintosh PowerPoint</Application>
  <PresentationFormat>Widescreen</PresentationFormat>
  <Paragraphs>729</Paragraphs>
  <Slides>66</Slides>
  <Notes>66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66</vt:i4>
      </vt:variant>
    </vt:vector>
  </HeadingPairs>
  <TitlesOfParts>
    <vt:vector size="78" baseType="lpstr">
      <vt:lpstr>Arial</vt:lpstr>
      <vt:lpstr>Arial Narrow</vt:lpstr>
      <vt:lpstr>Calibri</vt:lpstr>
      <vt:lpstr>Calibri Light</vt:lpstr>
      <vt:lpstr>Cambria Math</vt:lpstr>
      <vt:lpstr>Roboto</vt:lpstr>
      <vt:lpstr>Source Sans Pro</vt:lpstr>
      <vt:lpstr>Symbol</vt:lpstr>
      <vt:lpstr>Trebuchet MS</vt:lpstr>
      <vt:lpstr>Wingdings</vt:lpstr>
      <vt:lpstr>AA274</vt:lpstr>
      <vt:lpstr>Template_Masterfolien_16-9_2016_v03</vt:lpstr>
      <vt:lpstr>Principles of Robot Autonomy I</vt:lpstr>
      <vt:lpstr>Today’s lecture</vt:lpstr>
      <vt:lpstr>Multi-sensor approach in robotics</vt:lpstr>
      <vt:lpstr>Single-sensor vs multi-sensor perception</vt:lpstr>
      <vt:lpstr>Using stationary sensors</vt:lpstr>
      <vt:lpstr>Sensor fusion taxonomies</vt:lpstr>
      <vt:lpstr>Fusion level taxonomy</vt:lpstr>
      <vt:lpstr>Comparison</vt:lpstr>
      <vt:lpstr>Fusion class taxonomy</vt:lpstr>
      <vt:lpstr>Architectural taxonomy</vt:lpstr>
      <vt:lpstr>Data-related taxonomy</vt:lpstr>
      <vt:lpstr>Data-related taxonomy</vt:lpstr>
      <vt:lpstr>Bayesian statistics in multi-sensor data fusion </vt:lpstr>
      <vt:lpstr>Sensor fusion – a simple example</vt:lpstr>
      <vt:lpstr>Sensor fusion – a simple example</vt:lpstr>
      <vt:lpstr>Sensor fusion – a simple example</vt:lpstr>
      <vt:lpstr>Sensor fusion – a simple example</vt:lpstr>
      <vt:lpstr>Sensor fusion – a simple example</vt:lpstr>
      <vt:lpstr>Sensor fusion – a simple example</vt:lpstr>
      <vt:lpstr>Sensor fusion – a simple example</vt:lpstr>
      <vt:lpstr>Kalman filter (KF) – again</vt:lpstr>
      <vt:lpstr>Kalman filter (KF)</vt:lpstr>
      <vt:lpstr>Kalman filter: algorithm revisited</vt:lpstr>
      <vt:lpstr>Kalman filter (KF) – pose estimation</vt:lpstr>
      <vt:lpstr>Kalman filter (KF) – multi-sensor fusion</vt:lpstr>
      <vt:lpstr>Sensor fusion example</vt:lpstr>
      <vt:lpstr>Sensor fusion example: Motion model</vt:lpstr>
      <vt:lpstr>Sensor fusion example: Motion model</vt:lpstr>
      <vt:lpstr>Sensor fusion example: Measurement model</vt:lpstr>
      <vt:lpstr>Sensor fusion example: Measurement model</vt:lpstr>
      <vt:lpstr>Sensor fusion example: Initialization</vt:lpstr>
      <vt:lpstr>Sensor fusion example: Noise model tuning</vt:lpstr>
      <vt:lpstr>Sensor fusion example: Position estimation</vt:lpstr>
      <vt:lpstr>Sensor fusion example: Position estimation</vt:lpstr>
      <vt:lpstr>Sensor fusion example: Position estimation</vt:lpstr>
      <vt:lpstr>Sensor fusion example: Velocity estimation</vt:lpstr>
      <vt:lpstr>Sensor fusion example: Velocity estimation</vt:lpstr>
      <vt:lpstr>Sensor fusion example: Acceleration estimation</vt:lpstr>
      <vt:lpstr>Sensor fusion example: Acceleration estimation</vt:lpstr>
      <vt:lpstr>Sensor fusion example: Acceleration estimation</vt:lpstr>
      <vt:lpstr>Sensor fusion example: New measurement model</vt:lpstr>
      <vt:lpstr>Sensor fusion example: Noise model tuning</vt:lpstr>
      <vt:lpstr>Sensor fusion example: Position estimation</vt:lpstr>
      <vt:lpstr>Sensor fusion example: Position estimation</vt:lpstr>
      <vt:lpstr>Sensor fusion example: Position variance</vt:lpstr>
      <vt:lpstr>Sensor fusion example: Conclusion</vt:lpstr>
      <vt:lpstr>Useful trick</vt:lpstr>
      <vt:lpstr>Live demo / Autoware by M. Schratter</vt:lpstr>
      <vt:lpstr>Multi-sensor approach in robotics</vt:lpstr>
      <vt:lpstr>Modeling the environment</vt:lpstr>
      <vt:lpstr>Tracking vs. occupancy grids</vt:lpstr>
      <vt:lpstr>Occupancy grids</vt:lpstr>
      <vt:lpstr>Single object tracking</vt:lpstr>
      <vt:lpstr>Single object tracking</vt:lpstr>
      <vt:lpstr>Multi-object tracking</vt:lpstr>
      <vt:lpstr>Multi-object tracking</vt:lpstr>
      <vt:lpstr>Sensor fusion using radar and vision data</vt:lpstr>
      <vt:lpstr>Sensor fusion using radar and vision data</vt:lpstr>
      <vt:lpstr>Sensor fusion using radar and vision data</vt:lpstr>
      <vt:lpstr>Sensor fusion using radar and vision data</vt:lpstr>
      <vt:lpstr>Takeaways</vt:lpstr>
      <vt:lpstr>Emerging mathematical frameworks - outlook</vt:lpstr>
      <vt:lpstr>Sensor fusion attention mechanisms</vt:lpstr>
      <vt:lpstr>How it works (conceptually)</vt:lpstr>
      <vt:lpstr>Possible architecture</vt:lpstr>
      <vt:lpstr>Common problems in multi-sensor data fusion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dc:creator>Marco Pavone</dc:creator>
  <cp:lastModifiedBy>Daniele Gammelli</cp:lastModifiedBy>
  <cp:revision>817</cp:revision>
  <cp:lastPrinted>2022-11-23T23:42:52Z</cp:lastPrinted>
  <dcterms:created xsi:type="dcterms:W3CDTF">2017-01-06T12:29:52Z</dcterms:created>
  <dcterms:modified xsi:type="dcterms:W3CDTF">2026-08-13T23:04:16Z</dcterms:modified>
</cp:coreProperties>
</file>