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3"/>
  </p:notesMasterIdLst>
  <p:sldIdLst>
    <p:sldId id="256" r:id="rId2"/>
    <p:sldId id="374" r:id="rId3"/>
    <p:sldId id="522" r:id="rId4"/>
    <p:sldId id="478" r:id="rId5"/>
    <p:sldId id="479" r:id="rId6"/>
    <p:sldId id="480" r:id="rId7"/>
    <p:sldId id="481" r:id="rId8"/>
    <p:sldId id="482" r:id="rId9"/>
    <p:sldId id="484" r:id="rId10"/>
    <p:sldId id="485" r:id="rId11"/>
    <p:sldId id="486" r:id="rId12"/>
    <p:sldId id="487" r:id="rId13"/>
    <p:sldId id="488" r:id="rId14"/>
    <p:sldId id="489" r:id="rId15"/>
    <p:sldId id="497" r:id="rId16"/>
    <p:sldId id="490" r:id="rId17"/>
    <p:sldId id="483" r:id="rId18"/>
    <p:sldId id="495" r:id="rId19"/>
    <p:sldId id="518" r:id="rId20"/>
    <p:sldId id="521" r:id="rId21"/>
    <p:sldId id="52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522"/>
            <p14:sldId id="478"/>
            <p14:sldId id="479"/>
            <p14:sldId id="480"/>
            <p14:sldId id="481"/>
            <p14:sldId id="482"/>
            <p14:sldId id="484"/>
            <p14:sldId id="485"/>
            <p14:sldId id="486"/>
            <p14:sldId id="487"/>
            <p14:sldId id="488"/>
            <p14:sldId id="489"/>
            <p14:sldId id="497"/>
            <p14:sldId id="490"/>
            <p14:sldId id="483"/>
            <p14:sldId id="495"/>
            <p14:sldId id="518"/>
            <p14:sldId id="521"/>
            <p14:sldId id="5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227"/>
  </p:normalViewPr>
  <p:slideViewPr>
    <p:cSldViewPr snapToGrid="0">
      <p:cViewPr varScale="1">
        <p:scale>
          <a:sx n="102" d="100"/>
          <a:sy n="102" d="100"/>
        </p:scale>
        <p:origin x="1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3:05:03.827" v="1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3:04:28.458" v="0" actId="20577"/>
        <pc:sldMkLst>
          <pc:docMk/>
          <pc:sldMk cId="1856805930" sldId="478"/>
        </pc:sldMkLst>
      </pc:sldChg>
      <pc:sldChg chg="modNotesTx">
        <pc:chgData name="Daniele Gammelli" userId="292b8a31-f1ba-4b4c-b196-a231dc095d13" providerId="ADAL" clId="{6E670754-AB6A-5789-AA0A-6F6FD9CE3EEA}" dt="2026-08-13T23:04:30.645" v="1" actId="20577"/>
        <pc:sldMkLst>
          <pc:docMk/>
          <pc:sldMk cId="1782157136" sldId="479"/>
        </pc:sldMkLst>
      </pc:sldChg>
      <pc:sldChg chg="modNotesTx">
        <pc:chgData name="Daniele Gammelli" userId="292b8a31-f1ba-4b4c-b196-a231dc095d13" providerId="ADAL" clId="{6E670754-AB6A-5789-AA0A-6F6FD9CE3EEA}" dt="2026-08-13T23:04:34.933" v="2" actId="20577"/>
        <pc:sldMkLst>
          <pc:docMk/>
          <pc:sldMk cId="316722875" sldId="481"/>
        </pc:sldMkLst>
      </pc:sldChg>
      <pc:sldChg chg="modNotesTx">
        <pc:chgData name="Daniele Gammelli" userId="292b8a31-f1ba-4b4c-b196-a231dc095d13" providerId="ADAL" clId="{6E670754-AB6A-5789-AA0A-6F6FD9CE3EEA}" dt="2026-08-13T23:04:37.732" v="3" actId="20577"/>
        <pc:sldMkLst>
          <pc:docMk/>
          <pc:sldMk cId="2062168698" sldId="482"/>
        </pc:sldMkLst>
      </pc:sldChg>
      <pc:sldChg chg="modNotesTx">
        <pc:chgData name="Daniele Gammelli" userId="292b8a31-f1ba-4b4c-b196-a231dc095d13" providerId="ADAL" clId="{6E670754-AB6A-5789-AA0A-6F6FD9CE3EEA}" dt="2026-08-13T23:05:01.044" v="13" actId="20577"/>
        <pc:sldMkLst>
          <pc:docMk/>
          <pc:sldMk cId="803932821" sldId="483"/>
        </pc:sldMkLst>
      </pc:sldChg>
      <pc:sldChg chg="modNotesTx">
        <pc:chgData name="Daniele Gammelli" userId="292b8a31-f1ba-4b4c-b196-a231dc095d13" providerId="ADAL" clId="{6E670754-AB6A-5789-AA0A-6F6FD9CE3EEA}" dt="2026-08-13T23:04:39.759" v="4" actId="20577"/>
        <pc:sldMkLst>
          <pc:docMk/>
          <pc:sldMk cId="1952736816" sldId="484"/>
        </pc:sldMkLst>
      </pc:sldChg>
      <pc:sldChg chg="modNotesTx">
        <pc:chgData name="Daniele Gammelli" userId="292b8a31-f1ba-4b4c-b196-a231dc095d13" providerId="ADAL" clId="{6E670754-AB6A-5789-AA0A-6F6FD9CE3EEA}" dt="2026-08-13T23:04:42.737" v="5" actId="20577"/>
        <pc:sldMkLst>
          <pc:docMk/>
          <pc:sldMk cId="1988120443" sldId="485"/>
        </pc:sldMkLst>
      </pc:sldChg>
      <pc:sldChg chg="modNotesTx">
        <pc:chgData name="Daniele Gammelli" userId="292b8a31-f1ba-4b4c-b196-a231dc095d13" providerId="ADAL" clId="{6E670754-AB6A-5789-AA0A-6F6FD9CE3EEA}" dt="2026-08-13T23:04:45.186" v="6" actId="20577"/>
        <pc:sldMkLst>
          <pc:docMk/>
          <pc:sldMk cId="526559124" sldId="486"/>
        </pc:sldMkLst>
      </pc:sldChg>
      <pc:sldChg chg="modNotesTx">
        <pc:chgData name="Daniele Gammelli" userId="292b8a31-f1ba-4b4c-b196-a231dc095d13" providerId="ADAL" clId="{6E670754-AB6A-5789-AA0A-6F6FD9CE3EEA}" dt="2026-08-13T23:04:48.018" v="7" actId="20577"/>
        <pc:sldMkLst>
          <pc:docMk/>
          <pc:sldMk cId="1330108578" sldId="487"/>
        </pc:sldMkLst>
      </pc:sldChg>
      <pc:sldChg chg="modNotesTx">
        <pc:chgData name="Daniele Gammelli" userId="292b8a31-f1ba-4b4c-b196-a231dc095d13" providerId="ADAL" clId="{6E670754-AB6A-5789-AA0A-6F6FD9CE3EEA}" dt="2026-08-13T23:04:50.730" v="9" actId="20577"/>
        <pc:sldMkLst>
          <pc:docMk/>
          <pc:sldMk cId="1227068435" sldId="488"/>
        </pc:sldMkLst>
      </pc:sldChg>
      <pc:sldChg chg="modNotesTx">
        <pc:chgData name="Daniele Gammelli" userId="292b8a31-f1ba-4b4c-b196-a231dc095d13" providerId="ADAL" clId="{6E670754-AB6A-5789-AA0A-6F6FD9CE3EEA}" dt="2026-08-13T23:04:53.040" v="10" actId="20577"/>
        <pc:sldMkLst>
          <pc:docMk/>
          <pc:sldMk cId="1277725380" sldId="489"/>
        </pc:sldMkLst>
      </pc:sldChg>
      <pc:sldChg chg="modNotesTx">
        <pc:chgData name="Daniele Gammelli" userId="292b8a31-f1ba-4b4c-b196-a231dc095d13" providerId="ADAL" clId="{6E670754-AB6A-5789-AA0A-6F6FD9CE3EEA}" dt="2026-08-13T23:04:58.938" v="12" actId="20577"/>
        <pc:sldMkLst>
          <pc:docMk/>
          <pc:sldMk cId="1856797930" sldId="490"/>
        </pc:sldMkLst>
      </pc:sldChg>
      <pc:sldChg chg="modNotesTx">
        <pc:chgData name="Daniele Gammelli" userId="292b8a31-f1ba-4b4c-b196-a231dc095d13" providerId="ADAL" clId="{6E670754-AB6A-5789-AA0A-6F6FD9CE3EEA}" dt="2026-08-13T23:05:03.827" v="14" actId="20577"/>
        <pc:sldMkLst>
          <pc:docMk/>
          <pc:sldMk cId="295146511" sldId="495"/>
        </pc:sldMkLst>
      </pc:sldChg>
      <pc:sldChg chg="modNotesTx">
        <pc:chgData name="Daniele Gammelli" userId="292b8a31-f1ba-4b4c-b196-a231dc095d13" providerId="ADAL" clId="{6E670754-AB6A-5789-AA0A-6F6FD9CE3EEA}" dt="2026-08-13T23:04:56.759" v="11" actId="20577"/>
        <pc:sldMkLst>
          <pc:docMk/>
          <pc:sldMk cId="836620498" sldId="4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07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30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85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06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73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51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67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68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81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82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71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31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46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03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4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6FFC2-A90C-F94A-BDF0-77E1F8B722B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2F638B51-B1D2-114E-A8D3-0F43EF1AA38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80507-7988-1141-A760-AC09BEFDF79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amela-project/slambench" TargetMode="External"/><Relationship Id="rId2" Type="http://schemas.openxmlformats.org/officeDocument/2006/relationships/hyperlink" Target="https://www.openslam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Simultaneous Localization and Mapping (SLAM)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11/9/21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16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24CE0-A3AD-110B-E6C1-9F11DABF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8C3D-B9D4-D84F-9275-0B4CA0F3E1A0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r>
              <a:rPr lang="en-US" dirty="0"/>
              <a:t>Aim</a:t>
            </a:r>
          </a:p>
          <a:p>
            <a:pPr lvl="1"/>
            <a:r>
              <a:rPr lang="en-US" dirty="0"/>
              <a:t>General SLAM problem</a:t>
            </a:r>
          </a:p>
          <a:p>
            <a:pPr lvl="1"/>
            <a:r>
              <a:rPr lang="en-US" dirty="0"/>
              <a:t>EKF SLAM</a:t>
            </a:r>
          </a:p>
          <a:p>
            <a:pPr lvl="1"/>
            <a:endParaRPr lang="en-US" dirty="0"/>
          </a:p>
          <a:p>
            <a:r>
              <a:rPr lang="en-US" dirty="0"/>
              <a:t>Readings</a:t>
            </a:r>
          </a:p>
          <a:p>
            <a:pPr lvl="1"/>
            <a:r>
              <a:rPr lang="en-US" dirty="0"/>
              <a:t>Chapter 16, sections 16.1 – 16.4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  <a:p>
            <a:pPr lvl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Simultaneous Localization and Mapping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5344" y="1940720"/>
                <a:ext cx="3571589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/>
                  <a:t>The SLAM problem: </a:t>
                </a:r>
                <a:r>
                  <a:rPr lang="en-US">
                    <a:solidFill>
                      <a:srgbClr val="C00000"/>
                    </a:solidFill>
                  </a:rPr>
                  <a:t>given </a:t>
                </a:r>
                <a:r>
                  <a:rPr lang="en-US"/>
                  <a:t>measurements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1: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 and controls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1:</m:t>
                        </m:r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, </a:t>
                </a:r>
                <a:r>
                  <a:rPr lang="en-US">
                    <a:solidFill>
                      <a:srgbClr val="C00000"/>
                    </a:solidFill>
                  </a:rPr>
                  <a:t>find</a:t>
                </a:r>
                <a:r>
                  <a:rPr lang="en-US"/>
                  <a:t> the path (or pose) of the robot and acquire a map of the environment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344" y="1940720"/>
                <a:ext cx="3571589" cy="4351338"/>
              </a:xfrm>
              <a:blipFill>
                <a:blip r:embed="rId5"/>
                <a:stretch>
                  <a:fillRect l="-3584" t="-2241" r="-1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6B4B-A6CE-E043-9E17-5E95B9F8C34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vslam_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15633" y="1940720"/>
            <a:ext cx="8201724" cy="466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0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Forms of 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Online SLAM problem</a:t>
            </a:r>
            <a:r>
              <a:rPr lang="en-US"/>
              <a:t>: estimate the posterior over the momentary pose along with the map</a:t>
            </a:r>
          </a:p>
          <a:p>
            <a:endParaRPr lang="en-US"/>
          </a:p>
          <a:p>
            <a:endParaRPr lang="en-US"/>
          </a:p>
          <a:p>
            <a:r>
              <a:rPr lang="en-US">
                <a:solidFill>
                  <a:srgbClr val="C00000"/>
                </a:solidFill>
              </a:rPr>
              <a:t>Full SLAM problem</a:t>
            </a:r>
            <a:r>
              <a:rPr lang="en-US"/>
              <a:t>: estimate posterior over the entire path along with the map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D8B12-39A6-7D47-AA27-E6EA5A425CB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981" y="2923916"/>
            <a:ext cx="3026465" cy="4147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981" y="4920510"/>
            <a:ext cx="3502688" cy="4423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514" y="2910217"/>
            <a:ext cx="3752172" cy="4421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4514" y="4920694"/>
            <a:ext cx="4015063" cy="4421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73716" y="2907767"/>
            <a:ext cx="4315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3716" y="4920510"/>
            <a:ext cx="4315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78215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Graphical models of SLAM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008" y="2306684"/>
            <a:ext cx="4788605" cy="412105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2B7DD-FF77-AA40-A8E4-E8645CBED3C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11" y="2280650"/>
            <a:ext cx="4917384" cy="41470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429" y="1690688"/>
            <a:ext cx="2055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Online SLAM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0889" y="1689214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Full SLAM</a:t>
            </a:r>
          </a:p>
        </p:txBody>
      </p:sp>
    </p:spTree>
    <p:extLst>
      <p:ext uri="{BB962C8B-B14F-4D97-AF65-F5344CB8AC3E}">
        <p14:creationId xmlns:p14="http://schemas.microsoft.com/office/powerpoint/2010/main" val="88369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EKF 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Historically the earliest SLAM algorithm </a:t>
            </a:r>
          </a:p>
          <a:p>
            <a:r>
              <a:rPr lang="en-US">
                <a:solidFill>
                  <a:srgbClr val="C00000"/>
                </a:solidFill>
              </a:rPr>
              <a:t>Key idea</a:t>
            </a:r>
            <a:r>
              <a:rPr lang="en-US"/>
              <a:t>: apply EKF to online SLAM using maximum likelihood data association</a:t>
            </a:r>
          </a:p>
          <a:p>
            <a:r>
              <a:rPr lang="en-US"/>
              <a:t>Assumptions: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Gaussian assumption for motion and perception noise, and Gaussian approximation for belief (essential)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Feature-based maps (essential)</a:t>
            </a:r>
          </a:p>
          <a:p>
            <a:r>
              <a:rPr lang="en-US"/>
              <a:t>Two versions of the problem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Correspondence variables are known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Correspondence variables are not known (usual case)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94B2B-AEE7-BB4A-A86A-50CFDC67967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EKF SLAM with known correspondences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32861"/>
                <a:ext cx="10515600" cy="4351338"/>
              </a:xfrm>
            </p:spPr>
            <p:txBody>
              <a:bodyPr/>
              <a:lstStyle/>
              <a:p>
                <a:r>
                  <a:rPr lang="en-US"/>
                  <a:t>Similar to EKF localization algorithm with known correspondences</a:t>
                </a:r>
              </a:p>
              <a:p>
                <a:r>
                  <a:rPr lang="en-US">
                    <a:solidFill>
                      <a:srgbClr val="C00000"/>
                    </a:solidFill>
                  </a:rPr>
                  <a:t>Key difference</a:t>
                </a:r>
                <a:r>
                  <a:rPr lang="en-US"/>
                  <a:t>: in addition to estimate the robot 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, the EKF SLAM algorithm also estimates the coordinates of </a:t>
                </a:r>
                <a:r>
                  <a:rPr lang="en-US">
                    <a:solidFill>
                      <a:srgbClr val="C00000"/>
                    </a:solidFill>
                  </a:rPr>
                  <a:t>all</a:t>
                </a:r>
                <a:r>
                  <a:rPr lang="en-US"/>
                  <a:t> landmarks</a:t>
                </a:r>
              </a:p>
              <a:p>
                <a:r>
                  <a:rPr lang="en-US"/>
                  <a:t>Define combined state vector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r>
                  <a:rPr lang="en-US">
                    <a:solidFill>
                      <a:srgbClr val="C00000"/>
                    </a:solidFill>
                  </a:rPr>
                  <a:t>Goal</a:t>
                </a:r>
                <a:r>
                  <a:rPr lang="en-US"/>
                  <a:t>: calculate the </a:t>
                </a:r>
                <a:r>
                  <a:rPr lang="en-US">
                    <a:solidFill>
                      <a:srgbClr val="C00000"/>
                    </a:solidFill>
                  </a:rPr>
                  <a:t>online posterior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2861"/>
                <a:ext cx="10515600" cy="4351338"/>
              </a:xfrm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9537-58C2-BD44-B1EB-0678BDF36F5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904" y="3908530"/>
            <a:ext cx="10031896" cy="87628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9621078" y="4611757"/>
            <a:ext cx="596348" cy="4108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217426" y="4933001"/>
            <a:ext cx="1487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 + 2N vector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0B6625-1A1D-FE44-A587-B851C34C6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200" y="5887588"/>
            <a:ext cx="2257745" cy="37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68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Motion and sensing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(Following discussion is for illustration purposes; setup can be generalized to other motion and sensing models)</a:t>
                </a:r>
              </a:p>
              <a:p>
                <a:r>
                  <a:rPr lang="en-US"/>
                  <a:t>Assume motion model with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𝜃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/>
                  <a:t> </a:t>
                </a:r>
              </a:p>
              <a:p>
                <a:endParaRPr lang="en-US"/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/>
                  <a:t>where we assume that the landmarks are </a:t>
                </a:r>
                <a:r>
                  <a:rPr lang="en-US" i="1"/>
                  <a:t>static</a:t>
                </a:r>
                <a:r>
                  <a:rPr lang="en-US"/>
                  <a:t>, that is</a:t>
                </a:r>
                <a:endParaRPr lang="en-US" i="1"/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𝑔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i="1"/>
                  <a:t> is a 3+2N vector, whose last 2N components are the same as those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i="1"/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i="1"/>
                  <a:t> </a:t>
                </a:r>
                <a:r>
                  <a:rPr lang="en-US"/>
                  <a:t>has zero entries, except for the top left 3 x 3 block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F82C5-F82C-D643-9853-611E9A9B296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2CEFE0-6B02-C240-8A2F-5C240FA5B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799" y="3594668"/>
            <a:ext cx="9368401" cy="37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3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Motion and sensing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38028"/>
                <a:ext cx="10810460" cy="5252415"/>
              </a:xfrm>
            </p:spPr>
            <p:txBody>
              <a:bodyPr>
                <a:normAutofit/>
              </a:bodyPr>
              <a:lstStyle/>
              <a:p>
                <a:r>
                  <a:rPr lang="en-US"/>
                  <a:t>Assume range and bearing measurement model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r>
                  <a:rPr lang="en-US"/>
                  <a:t>Usual linear approximation for sensing model (with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𝑗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/>
                  <a:t>)</a:t>
                </a:r>
              </a:p>
              <a:p>
                <a:endParaRPr lang="en-US"/>
              </a:p>
              <a:p>
                <a:endParaRPr lang="en-US" sz="1100"/>
              </a:p>
              <a:p>
                <a:r>
                  <a:rPr lang="en-US"/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ℎ</m:t>
                    </m:r>
                  </m:oMath>
                </a14:m>
                <a:r>
                  <a:rPr lang="en-US"/>
                  <a:t> depends only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b="0" i="1" dirty="0" smtClean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b="0" i="1" dirty="0" smtClean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/>
                  <a:t> can be factored as</a:t>
                </a:r>
              </a:p>
              <a:p>
                <a:endParaRPr lang="en-US" sz="1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38028"/>
                <a:ext cx="10810460" cy="5252415"/>
              </a:xfrm>
              <a:blipFill>
                <a:blip r:embed="rId3"/>
                <a:stretch>
                  <a:fillRect l="-1015" t="-1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33F7-A696-DC46-8EF7-B8A71AA8BB8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246" y="4205621"/>
            <a:ext cx="8445500" cy="7595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1252" y="5698155"/>
            <a:ext cx="2029487" cy="4593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36" y="2335214"/>
            <a:ext cx="10190920" cy="11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2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419" y="4702486"/>
            <a:ext cx="4760981" cy="1905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Motion and sensing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8998"/>
                <a:ext cx="10942983" cy="4351338"/>
              </a:xfrm>
            </p:spPr>
            <p:txBody>
              <a:bodyPr/>
              <a:lstStyle/>
              <a:p>
                <a:r>
                  <a:rPr lang="en-US"/>
                  <a:t>First term, a 2 x 5 matrix, is the Jacobian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ℎ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, </m:t>
                    </m:r>
                    <m:r>
                      <a:rPr lang="en-US" i="1">
                        <a:latin typeface="Cambria Math" charset="0"/>
                      </a:rPr>
                      <m:t>𝑗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𝜇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 </a:t>
                </a:r>
                <a:r>
                  <a:rPr lang="en-US" err="1"/>
                  <a:t>w.r.t</a:t>
                </a:r>
                <a:r>
                  <a:rPr lang="en-US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/>
                  <a:t>: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 sz="2200"/>
              </a:p>
              <a:p>
                <a:r>
                  <a:rPr lang="en-US"/>
                  <a:t>Second term, a 5 x (3+2</a:t>
                </a:r>
                <a:r>
                  <a:rPr lang="en-US" i="1"/>
                  <a:t>N</a:t>
                </a:r>
                <a:r>
                  <a:rPr lang="en-US"/>
                  <a:t>) matrix, maps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charset="0"/>
                          </a:rPr>
                          <m:t>ℎ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i="1" dirty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/>
                  <a:t> into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charset="0"/>
                          </a:rPr>
                          <m:t>𝐻</m:t>
                        </m:r>
                      </m:e>
                      <m:sub>
                        <m:r>
                          <a:rPr lang="en-US" i="1" dirty="0">
                            <a:latin typeface="Cambria Math" charset="0"/>
                          </a:rPr>
                          <m:t>𝑡</m:t>
                        </m:r>
                      </m:sub>
                      <m:sup>
                        <m:r>
                          <a:rPr lang="en-US" i="1" dirty="0">
                            <a:latin typeface="Cambria Math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/>
                  <a:t>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8998"/>
                <a:ext cx="10942983" cy="4351338"/>
              </a:xfrm>
              <a:blipFill>
                <a:blip r:embed="rId4"/>
                <a:stretch>
                  <a:fillRect l="-1003" t="-2104" r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741F-F495-674F-87D3-8CF5F7C6E4B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59835" y="3475226"/>
            <a:ext cx="1099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/>
              <a:t>where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882" y="2157972"/>
            <a:ext cx="9859617" cy="10996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0435" y="3489528"/>
            <a:ext cx="5245652" cy="43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59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Initial belief expressed as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A01AB-2DAB-F344-8DB5-9696C4A592A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964" y="2584726"/>
            <a:ext cx="3374336" cy="4754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714" y="3575533"/>
            <a:ext cx="4834835" cy="278399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35165" y="3575533"/>
            <a:ext cx="1364974" cy="124825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409122" y="4037198"/>
            <a:ext cx="125895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21172" y="3575533"/>
            <a:ext cx="136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Initialization for pose variables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09800" y="5381871"/>
            <a:ext cx="165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(3+2</a:t>
            </a:r>
            <a:r>
              <a:rPr lang="en-US" i="1"/>
              <a:t>N</a:t>
            </a:r>
            <a:r>
              <a:rPr lang="en-US"/>
              <a:t>) x (3+2</a:t>
            </a:r>
            <a:r>
              <a:rPr lang="en-US" i="1"/>
              <a:t>N</a:t>
            </a:r>
            <a:r>
              <a:rPr lang="en-US"/>
              <a:t>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902226" y="5102087"/>
            <a:ext cx="581712" cy="2797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108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When a landmark is observed for the first time, the landmark estimate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𝜇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charset="0"/>
                                      </a:rPr>
                                      <m:t>𝜇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𝑗</m:t>
                                </m:r>
                                <m:r>
                                  <a:rPr lang="en-US" i="1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/>
                  <a:t> is initialized with the expected position, that is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1ED3-0963-4F4E-A3DD-D267E45FADB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208" y="3450725"/>
            <a:ext cx="6538291" cy="9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68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EKF SLAM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96339" cy="4351338"/>
          </a:xfrm>
        </p:spPr>
        <p:txBody>
          <a:bodyPr/>
          <a:lstStyle/>
          <a:p>
            <a:r>
              <a:rPr lang="en-US"/>
              <a:t>Similar to EKF localization; main differences:</a:t>
            </a:r>
          </a:p>
          <a:p>
            <a:pPr lvl="1"/>
            <a:r>
              <a:rPr lang="en-US"/>
              <a:t>Augmented state vector </a:t>
            </a:r>
          </a:p>
          <a:p>
            <a:pPr lvl="1"/>
            <a:r>
              <a:rPr lang="en-US"/>
              <a:t>Augmented dynamics (with trivial dynamics for the landmarks)</a:t>
            </a:r>
          </a:p>
          <a:p>
            <a:pPr lvl="1"/>
            <a:r>
              <a:rPr lang="en-US"/>
              <a:t>Initialization of unseen landmarks</a:t>
            </a:r>
          </a:p>
          <a:p>
            <a:pPr lvl="1"/>
            <a:r>
              <a:rPr lang="en-US"/>
              <a:t>Augmented measurement Jacobian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A2AB-AFCA-BF47-A392-872248EBD16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080" y="1054779"/>
            <a:ext cx="4547547" cy="57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16945-715A-254E-9AB4-A9FA2D9813B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0" y="2857949"/>
            <a:ext cx="2859210" cy="28472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76" y="2871064"/>
            <a:ext cx="2859210" cy="28592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164" y="2884179"/>
            <a:ext cx="2856489" cy="28329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331" y="2884179"/>
            <a:ext cx="2821067" cy="282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20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EKF SLAM with unknown correspondences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Key idea</a:t>
            </a:r>
            <a:r>
              <a:rPr lang="en-US"/>
              <a:t>: use an incremental maximum likelihood estimator to determine correspondences</a:t>
            </a:r>
          </a:p>
          <a:p>
            <a:r>
              <a:rPr lang="en-US"/>
              <a:t>Similar to EKF localization with unknown correspondences, but now we also need to create hypotheses for new landmarks</a:t>
            </a:r>
          </a:p>
          <a:p>
            <a:r>
              <a:rPr lang="en-US">
                <a:solidFill>
                  <a:srgbClr val="C00000"/>
                </a:solidFill>
              </a:rPr>
              <a:t>Caveat</a:t>
            </a:r>
            <a:r>
              <a:rPr lang="en-US"/>
              <a:t>: maximum likelihood data association often makes the algorithm brittle, as it is not possible to revise past data associations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ACC7E-3825-144D-866C-A61D6850295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97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131" y="365125"/>
            <a:ext cx="4581553" cy="6492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05939" cy="1325563"/>
          </a:xfrm>
        </p:spPr>
        <p:txBody>
          <a:bodyPr/>
          <a:lstStyle/>
          <a:p>
            <a:r>
              <a:rPr lang="en-US"/>
              <a:t>EKF SLAM with unknown correspondences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462670" cy="4351338"/>
              </a:xfrm>
            </p:spPr>
            <p:txBody>
              <a:bodyPr/>
              <a:lstStyle/>
              <a:p>
                <a:r>
                  <a:rPr lang="en-US"/>
                  <a:t>In the measurement update loop, we first create the hypothesis of a new landmark</a:t>
                </a:r>
              </a:p>
              <a:p>
                <a:r>
                  <a:rPr lang="en-US"/>
                  <a:t>A new landmark is created if the </a:t>
                </a:r>
                <a:r>
                  <a:rPr lang="en-US" err="1"/>
                  <a:t>Mahalanobis</a:t>
                </a:r>
                <a:r>
                  <a:rPr lang="en-US"/>
                  <a:t> distance to all existing landmarks exceeds the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𝛼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462670" cy="4351338"/>
              </a:xfrm>
              <a:blipFill>
                <a:blip r:embed="rId4"/>
                <a:stretch>
                  <a:fillRect l="-2459" t="-2241" r="-4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551B9-3C23-6D4D-8BE1-B36AF664F48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840279" y="767358"/>
            <a:ext cx="1351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Hypothesis for new landmark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0840279" y="1690688"/>
            <a:ext cx="212034" cy="1349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40348" y="4630367"/>
            <a:ext cx="177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Hypothesis test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037983" y="4841537"/>
            <a:ext cx="70236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628243" y="3957804"/>
            <a:ext cx="1391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/>
              <a:t>Mahalanobis</a:t>
            </a:r>
            <a:r>
              <a:rPr lang="en-US"/>
              <a:t> distance</a:t>
            </a:r>
          </a:p>
        </p:txBody>
      </p:sp>
      <p:cxnSp>
        <p:nvCxnSpPr>
          <p:cNvPr id="16" name="Straight Arrow Connector 15"/>
          <p:cNvCxnSpPr>
            <a:stCxn id="15" idx="1"/>
          </p:cNvCxnSpPr>
          <p:nvPr/>
        </p:nvCxnSpPr>
        <p:spPr>
          <a:xfrm flipH="1" flipV="1">
            <a:off x="10455965" y="4147930"/>
            <a:ext cx="172278" cy="1330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932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Making EKF SLAM robust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67921"/>
          </a:xfrm>
        </p:spPr>
        <p:txBody>
          <a:bodyPr>
            <a:normAutofit/>
          </a:bodyPr>
          <a:lstStyle/>
          <a:p>
            <a:r>
              <a:rPr lang="en-US"/>
              <a:t>A key issue is represented by the fact that </a:t>
            </a:r>
            <a:r>
              <a:rPr lang="en-US">
                <a:solidFill>
                  <a:srgbClr val="C00000"/>
                </a:solidFill>
              </a:rPr>
              <a:t>fake landmarks </a:t>
            </a:r>
            <a:r>
              <a:rPr lang="en-US"/>
              <a:t>might be created; furthermore, EKF can </a:t>
            </a:r>
            <a:r>
              <a:rPr lang="en-US" altLang="x-none">
                <a:solidFill>
                  <a:srgbClr val="C00000"/>
                </a:solidFill>
              </a:rPr>
              <a:t>diverge</a:t>
            </a:r>
            <a:r>
              <a:rPr lang="en-US" altLang="x-none"/>
              <a:t> if nonlinearities are large</a:t>
            </a:r>
            <a:endParaRPr lang="en-US"/>
          </a:p>
          <a:p>
            <a:r>
              <a:rPr lang="en-US"/>
              <a:t>Several techniques exist to mitigate such issues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Outlier rejection schemes, for example via provisional landmark lists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Strategies to enhance the distinctiveness of landmarks</a:t>
            </a:r>
          </a:p>
          <a:p>
            <a:pPr lvl="2"/>
            <a:r>
              <a:rPr lang="en-US"/>
              <a:t>Spatial arrangement</a:t>
            </a:r>
          </a:p>
          <a:p>
            <a:pPr lvl="2"/>
            <a:r>
              <a:rPr lang="en-US"/>
              <a:t>Signatures </a:t>
            </a:r>
          </a:p>
          <a:p>
            <a:pPr lvl="2"/>
            <a:r>
              <a:rPr lang="en-US"/>
              <a:t>Enforcing geometric constraints</a:t>
            </a:r>
          </a:p>
          <a:p>
            <a:pPr lvl="2"/>
            <a:endParaRPr lang="en-US"/>
          </a:p>
          <a:p>
            <a:r>
              <a:rPr lang="en-US">
                <a:solidFill>
                  <a:srgbClr val="C00000"/>
                </a:solidFill>
              </a:rPr>
              <a:t>Dilemma of EKF SLAM</a:t>
            </a:r>
            <a:r>
              <a:rPr lang="en-US"/>
              <a:t>: accurate localization typically requires dense maps, but EKF requires sparse maps due to quadratic update complexity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B0607-8036-3C42-A8DD-710DCF7EDB7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6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Gaussian filtering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16465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Key ideas</a:t>
            </a:r>
            <a:r>
              <a:rPr lang="en-US"/>
              <a:t>:</a:t>
            </a:r>
          </a:p>
          <a:p>
            <a:pPr lvl="1"/>
            <a:r>
              <a:rPr lang="en-US"/>
              <a:t>Represent a belief with  a Gaussian distribution </a:t>
            </a:r>
          </a:p>
          <a:p>
            <a:pPr lvl="1"/>
            <a:r>
              <a:rPr lang="en-US"/>
              <a:t>Assume all uncertainty sources are Gaussian </a:t>
            </a:r>
          </a:p>
          <a:p>
            <a:r>
              <a:rPr lang="en-US"/>
              <a:t>Pros:</a:t>
            </a:r>
          </a:p>
          <a:p>
            <a:pPr lvl="1"/>
            <a:r>
              <a:rPr lang="en-US"/>
              <a:t>Runs online</a:t>
            </a:r>
          </a:p>
          <a:p>
            <a:pPr lvl="1"/>
            <a:r>
              <a:rPr lang="en-US"/>
              <a:t>Well understood</a:t>
            </a:r>
          </a:p>
          <a:p>
            <a:pPr lvl="1"/>
            <a:r>
              <a:rPr lang="en-US"/>
              <a:t>Works well when uncertainty is low</a:t>
            </a:r>
          </a:p>
          <a:p>
            <a:r>
              <a:rPr lang="en-US"/>
              <a:t>Cons:</a:t>
            </a:r>
          </a:p>
          <a:p>
            <a:pPr lvl="1"/>
            <a:r>
              <a:rPr lang="en-US"/>
              <a:t>Unimodal estimate</a:t>
            </a:r>
          </a:p>
          <a:p>
            <a:pPr lvl="1"/>
            <a:r>
              <a:rPr lang="en-US"/>
              <a:t>States must be well approximated by a Gaussian</a:t>
            </a:r>
          </a:p>
          <a:p>
            <a:pPr lvl="1"/>
            <a:r>
              <a:rPr lang="en-US"/>
              <a:t>Works poorly when uncertainty is high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2FDF6-3CDE-FD48-880C-3787C26FCD0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16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697308" cy="4716465"/>
          </a:xfrm>
        </p:spPr>
        <p:txBody>
          <a:bodyPr/>
          <a:lstStyle/>
          <a:p>
            <a:r>
              <a:rPr lang="en-US"/>
              <a:t>A quite recent overview of SLAM (with strong focus on graph SLAM): </a:t>
            </a:r>
            <a:r>
              <a:rPr lang="en-US" sz="1800"/>
              <a:t>C. Cadena, L. </a:t>
            </a:r>
            <a:r>
              <a:rPr lang="en-US" sz="1800" err="1"/>
              <a:t>Carlone</a:t>
            </a:r>
            <a:r>
              <a:rPr lang="en-US" sz="1800"/>
              <a:t>, H. Carrillo, Y. Latif, D. </a:t>
            </a:r>
            <a:r>
              <a:rPr lang="en-US" sz="1800" err="1"/>
              <a:t>Scaramuzza</a:t>
            </a:r>
            <a:r>
              <a:rPr lang="en-US" sz="1800"/>
              <a:t>, J. </a:t>
            </a:r>
            <a:r>
              <a:rPr lang="en-US" sz="1800" err="1"/>
              <a:t>Neira</a:t>
            </a:r>
            <a:r>
              <a:rPr lang="en-US" sz="1800"/>
              <a:t>, I. Reid, and J. J. Leonard. "Past, present, and future of simultaneous localization and mapping: Toward the robust-perception age." IEEE Transactions on Robotics 32, no. 6 (2016): 1309-1332.</a:t>
            </a:r>
          </a:p>
          <a:p>
            <a:r>
              <a:rPr lang="en-US"/>
              <a:t>Popular software packages</a:t>
            </a:r>
          </a:p>
          <a:p>
            <a:pPr lvl="1"/>
            <a:r>
              <a:rPr lang="en-US">
                <a:hlinkClick r:id="rId2"/>
              </a:rPr>
              <a:t>https://www.openslam.org/</a:t>
            </a:r>
            <a:r>
              <a:rPr lang="en-US"/>
              <a:t>: comprehensive list of open-source SLAM software</a:t>
            </a:r>
          </a:p>
          <a:p>
            <a:pPr lvl="1"/>
            <a:r>
              <a:rPr lang="en-US">
                <a:hlinkClick r:id="rId3"/>
              </a:rPr>
              <a:t>https://github.com/pamela-project/slambench</a:t>
            </a:r>
            <a:r>
              <a:rPr lang="en-US"/>
              <a:t>: popular benchmark framework</a:t>
            </a:r>
          </a:p>
          <a:p>
            <a:pPr lvl="1"/>
            <a:r>
              <a:rPr lang="en-US"/>
              <a:t>Commercial SDKs: </a:t>
            </a:r>
            <a:r>
              <a:rPr lang="en-US" err="1"/>
              <a:t>ARCore</a:t>
            </a:r>
            <a:r>
              <a:rPr lang="en-US"/>
              <a:t>/</a:t>
            </a:r>
            <a:r>
              <a:rPr lang="en-US" err="1"/>
              <a:t>ARKit</a:t>
            </a:r>
            <a:r>
              <a:rPr lang="en-US"/>
              <a:t> from Google/Apple, Oculus Insight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34C9-E641-7D44-93E4-016B2F9BD5D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E272B-8AAF-6711-FD26-EA18F8777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8B51-B1D2-114E-A8D3-0F43EF1AA38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7F1E6-B697-ADDB-786A-1F2BFA8B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18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E79E343-28E9-CCB8-2A23-824E3CE7EC07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Thanks for a great quarter!</a:t>
            </a:r>
          </a:p>
        </p:txBody>
      </p:sp>
    </p:spTree>
    <p:extLst>
      <p:ext uri="{BB962C8B-B14F-4D97-AF65-F5344CB8AC3E}">
        <p14:creationId xmlns:p14="http://schemas.microsoft.com/office/powerpoint/2010/main" val="1413290236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988</Words>
  <Application>Microsoft Macintosh PowerPoint</Application>
  <PresentationFormat>Widescreen</PresentationFormat>
  <Paragraphs>178</Paragraphs>
  <Slides>21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AA274</vt:lpstr>
      <vt:lpstr>Principles of Robot Autonomy I</vt:lpstr>
      <vt:lpstr>Attendance Form</vt:lpstr>
      <vt:lpstr>Agenda</vt:lpstr>
      <vt:lpstr>Simultaneous Localization and Mapping</vt:lpstr>
      <vt:lpstr>Forms of SLAM</vt:lpstr>
      <vt:lpstr>Graphical models of SLAM</vt:lpstr>
      <vt:lpstr>EKF SLAM</vt:lpstr>
      <vt:lpstr>EKF SLAM with known correspondences</vt:lpstr>
      <vt:lpstr>Motion and sensing model</vt:lpstr>
      <vt:lpstr>Motion and sensing model</vt:lpstr>
      <vt:lpstr>Motion and sensing model</vt:lpstr>
      <vt:lpstr>Initialization</vt:lpstr>
      <vt:lpstr>Initialization</vt:lpstr>
      <vt:lpstr>EKF SLAM algorithm</vt:lpstr>
      <vt:lpstr>Example</vt:lpstr>
      <vt:lpstr>EKF SLAM with unknown correspondences</vt:lpstr>
      <vt:lpstr>EKF SLAM with unknown correspondences</vt:lpstr>
      <vt:lpstr>Making EKF SLAM robust</vt:lpstr>
      <vt:lpstr>Summary: Gaussian filtering  </vt:lpstr>
      <vt:lpstr>Final considerations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</cp:revision>
  <cp:lastPrinted>2018-02-28T21:24:12Z</cp:lastPrinted>
  <dcterms:created xsi:type="dcterms:W3CDTF">2017-01-06T12:29:52Z</dcterms:created>
  <dcterms:modified xsi:type="dcterms:W3CDTF">2026-08-13T23:05:08Z</dcterms:modified>
</cp:coreProperties>
</file>