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325" r:id="rId2"/>
    <p:sldId id="359" r:id="rId3"/>
    <p:sldId id="360" r:id="rId4"/>
    <p:sldId id="336" r:id="rId5"/>
    <p:sldId id="267" r:id="rId6"/>
    <p:sldId id="355" r:id="rId7"/>
    <p:sldId id="333" r:id="rId8"/>
    <p:sldId id="334" r:id="rId9"/>
    <p:sldId id="335" r:id="rId10"/>
    <p:sldId id="294" r:id="rId11"/>
    <p:sldId id="321" r:id="rId12"/>
    <p:sldId id="322" r:id="rId13"/>
    <p:sldId id="343" r:id="rId14"/>
    <p:sldId id="351" r:id="rId15"/>
    <p:sldId id="356" r:id="rId16"/>
    <p:sldId id="352" r:id="rId17"/>
    <p:sldId id="353" r:id="rId18"/>
    <p:sldId id="357" r:id="rId19"/>
    <p:sldId id="309" r:id="rId20"/>
    <p:sldId id="3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13E45F7-17A4-854B-80B1-71EB284932B7}">
          <p14:sldIdLst>
            <p14:sldId id="325"/>
            <p14:sldId id="359"/>
            <p14:sldId id="360"/>
            <p14:sldId id="336"/>
          </p14:sldIdLst>
        </p14:section>
        <p14:section name="Modeling and kinematics" id="{02E83BFE-AB16-C545-86F2-60591FD92E48}">
          <p14:sldIdLst>
            <p14:sldId id="267"/>
            <p14:sldId id="355"/>
            <p14:sldId id="333"/>
            <p14:sldId id="334"/>
            <p14:sldId id="335"/>
            <p14:sldId id="294"/>
            <p14:sldId id="321"/>
            <p14:sldId id="322"/>
          </p14:sldIdLst>
        </p14:section>
        <p14:section name="Linear models" id="{D29BFD7C-D37B-D647-B138-46041288B6FA}">
          <p14:sldIdLst>
            <p14:sldId id="343"/>
            <p14:sldId id="351"/>
            <p14:sldId id="356"/>
            <p14:sldId id="352"/>
            <p14:sldId id="353"/>
            <p14:sldId id="357"/>
          </p14:sldIdLst>
        </p14:section>
        <p14:section name="Conclusion" id="{787EB56E-3C76-9442-8888-9F52AD68A06B}">
          <p14:sldIdLst>
            <p14:sldId id="309"/>
            <p14:sldId id="3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8B242-7A63-444D-97A6-7965E59FB960}" v="1" dt="2026-08-13T22:45:04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77109"/>
  </p:normalViewPr>
  <p:slideViewPr>
    <p:cSldViewPr snapToGrid="0">
      <p:cViewPr varScale="1">
        <p:scale>
          <a:sx n="95" d="100"/>
          <a:sy n="95" d="100"/>
        </p:scale>
        <p:origin x="1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45:31.024" v="10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44:53.787" v="0" actId="20577"/>
        <pc:sldMkLst>
          <pc:docMk/>
          <pc:sldMk cId="915721143" sldId="267"/>
        </pc:sldMkLst>
      </pc:sldChg>
      <pc:sldChg chg="modNotesTx">
        <pc:chgData name="Daniele Gammelli" userId="292b8a31-f1ba-4b4c-b196-a231dc095d13" providerId="ADAL" clId="{6E670754-AB6A-5789-AA0A-6F6FD9CE3EEA}" dt="2026-08-13T22:45:08.728" v="4" actId="20577"/>
        <pc:sldMkLst>
          <pc:docMk/>
          <pc:sldMk cId="1681091823" sldId="294"/>
        </pc:sldMkLst>
      </pc:sldChg>
      <pc:sldChg chg="modNotesTx">
        <pc:chgData name="Daniele Gammelli" userId="292b8a31-f1ba-4b4c-b196-a231dc095d13" providerId="ADAL" clId="{6E670754-AB6A-5789-AA0A-6F6FD9CE3EEA}" dt="2026-08-13T22:45:11.936" v="5" actId="20577"/>
        <pc:sldMkLst>
          <pc:docMk/>
          <pc:sldMk cId="417130065" sldId="321"/>
        </pc:sldMkLst>
      </pc:sldChg>
      <pc:sldChg chg="modNotesTx">
        <pc:chgData name="Daniele Gammelli" userId="292b8a31-f1ba-4b4c-b196-a231dc095d13" providerId="ADAL" clId="{6E670754-AB6A-5789-AA0A-6F6FD9CE3EEA}" dt="2026-08-13T22:45:15.356" v="6" actId="20577"/>
        <pc:sldMkLst>
          <pc:docMk/>
          <pc:sldMk cId="3656558182" sldId="322"/>
        </pc:sldMkLst>
      </pc:sldChg>
      <pc:sldChg chg="modNotesTx">
        <pc:chgData name="Daniele Gammelli" userId="292b8a31-f1ba-4b4c-b196-a231dc095d13" providerId="ADAL" clId="{6E670754-AB6A-5789-AA0A-6F6FD9CE3EEA}" dt="2026-08-13T22:44:59.442" v="2" actId="20577"/>
        <pc:sldMkLst>
          <pc:docMk/>
          <pc:sldMk cId="449824070" sldId="333"/>
        </pc:sldMkLst>
      </pc:sldChg>
      <pc:sldChg chg="modNotesTx">
        <pc:chgData name="Daniele Gammelli" userId="292b8a31-f1ba-4b4c-b196-a231dc095d13" providerId="ADAL" clId="{6E670754-AB6A-5789-AA0A-6F6FD9CE3EEA}" dt="2026-08-13T22:45:01.857" v="3" actId="20577"/>
        <pc:sldMkLst>
          <pc:docMk/>
          <pc:sldMk cId="3126536589" sldId="334"/>
        </pc:sldMkLst>
      </pc:sldChg>
      <pc:sldChg chg="modNotesTx">
        <pc:chgData name="Daniele Gammelli" userId="292b8a31-f1ba-4b4c-b196-a231dc095d13" providerId="ADAL" clId="{6E670754-AB6A-5789-AA0A-6F6FD9CE3EEA}" dt="2026-08-13T22:45:18.785" v="7" actId="20577"/>
        <pc:sldMkLst>
          <pc:docMk/>
          <pc:sldMk cId="1947894759" sldId="343"/>
        </pc:sldMkLst>
      </pc:sldChg>
      <pc:sldChg chg="modNotesTx">
        <pc:chgData name="Daniele Gammelli" userId="292b8a31-f1ba-4b4c-b196-a231dc095d13" providerId="ADAL" clId="{6E670754-AB6A-5789-AA0A-6F6FD9CE3EEA}" dt="2026-08-13T22:45:22.153" v="8" actId="20577"/>
        <pc:sldMkLst>
          <pc:docMk/>
          <pc:sldMk cId="21137803" sldId="351"/>
        </pc:sldMkLst>
      </pc:sldChg>
      <pc:sldChg chg="modNotesTx">
        <pc:chgData name="Daniele Gammelli" userId="292b8a31-f1ba-4b4c-b196-a231dc095d13" providerId="ADAL" clId="{6E670754-AB6A-5789-AA0A-6F6FD9CE3EEA}" dt="2026-08-13T22:45:28.332" v="9" actId="20577"/>
        <pc:sldMkLst>
          <pc:docMk/>
          <pc:sldMk cId="3792176889" sldId="352"/>
        </pc:sldMkLst>
      </pc:sldChg>
      <pc:sldChg chg="modNotesTx">
        <pc:chgData name="Daniele Gammelli" userId="292b8a31-f1ba-4b4c-b196-a231dc095d13" providerId="ADAL" clId="{6E670754-AB6A-5789-AA0A-6F6FD9CE3EEA}" dt="2026-08-13T22:45:31.024" v="10" actId="20577"/>
        <pc:sldMkLst>
          <pc:docMk/>
          <pc:sldMk cId="3975127177" sldId="353"/>
        </pc:sldMkLst>
      </pc:sldChg>
      <pc:sldChg chg="modNotesTx">
        <pc:chgData name="Daniele Gammelli" userId="292b8a31-f1ba-4b4c-b196-a231dc095d13" providerId="ADAL" clId="{6E670754-AB6A-5789-AA0A-6F6FD9CE3EEA}" dt="2026-08-13T22:44:57.131" v="1" actId="20577"/>
        <pc:sldMkLst>
          <pc:docMk/>
          <pc:sldMk cId="3312396775" sldId="35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95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1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26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17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30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All admissible velocities are therefore obtained as linear combination of </a:t>
                </a:r>
                <a:r>
                  <a:rPr lang="en-US" i="0">
                    <a:latin typeface="Cambria Math" panose="02040503050406030204" pitchFamily="18" charset="0"/>
                  </a:rPr>
                  <a:t>𝑔_1 (𝜉)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:r>
                  <a:rPr lang="en-US" i="0">
                    <a:latin typeface="Cambria Math" panose="02040503050406030204" pitchFamily="18" charset="0"/>
                  </a:rPr>
                  <a:t>𝑔_2 (𝜉)</a:t>
                </a:r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1800">
                    <a:effectLst/>
                    <a:latin typeface="URWPalladioL"/>
                  </a:rPr>
                  <a:t>The null space in this case is spanned by the vectors </a:t>
                </a:r>
                <a:r>
                  <a:rPr lang="en-US" sz="1800">
                    <a:effectLst/>
                    <a:latin typeface="CMR10"/>
                  </a:rPr>
                  <a:t>[</a:t>
                </a:r>
                <a:r>
                  <a:rPr lang="en-US" sz="1800">
                    <a:effectLst/>
                    <a:latin typeface="URWPalladioL"/>
                  </a:rPr>
                  <a:t>cos</a:t>
                </a:r>
                <a:r>
                  <a:rPr lang="el-GR" sz="1800" i="1">
                    <a:effectLst/>
                    <a:latin typeface="PazoMath"/>
                  </a:rPr>
                  <a:t>θ</a:t>
                </a:r>
                <a:r>
                  <a:rPr lang="el-GR" sz="1800">
                    <a:effectLst/>
                    <a:latin typeface="URWPalladioL"/>
                  </a:rPr>
                  <a:t>, </a:t>
                </a:r>
                <a:r>
                  <a:rPr lang="en-US" sz="1800">
                    <a:effectLst/>
                    <a:latin typeface="URWPalladioL"/>
                  </a:rPr>
                  <a:t>sin</a:t>
                </a:r>
                <a:r>
                  <a:rPr lang="el-GR" sz="1800" i="1">
                    <a:effectLst/>
                    <a:latin typeface="PazoMath"/>
                  </a:rPr>
                  <a:t>θ</a:t>
                </a:r>
                <a:r>
                  <a:rPr lang="el-GR" sz="1800">
                    <a:effectLst/>
                    <a:latin typeface="URWPalladioL"/>
                  </a:rPr>
                  <a:t>, 0</a:t>
                </a:r>
                <a:r>
                  <a:rPr lang="el-GR" sz="1800">
                    <a:effectLst/>
                    <a:latin typeface="CMR10"/>
                  </a:rPr>
                  <a:t>] </a:t>
                </a:r>
                <a:r>
                  <a:rPr lang="en-US" sz="1800">
                    <a:effectLst/>
                    <a:latin typeface="URWPalladioL"/>
                  </a:rPr>
                  <a:t>and </a:t>
                </a:r>
                <a:r>
                  <a:rPr lang="en-US" sz="1800">
                    <a:effectLst/>
                    <a:latin typeface="CMR10"/>
                  </a:rPr>
                  <a:t>[</a:t>
                </a:r>
                <a:r>
                  <a:rPr lang="en-US" sz="1800">
                    <a:effectLst/>
                    <a:latin typeface="URWPalladioL"/>
                  </a:rPr>
                  <a:t>0, 0, 1</a:t>
                </a:r>
                <a:r>
                  <a:rPr lang="en-US" sz="1800">
                    <a:effectLst/>
                    <a:latin typeface="CMR10"/>
                  </a:rPr>
                  <a:t>] </a:t>
                </a:r>
                <a:r>
                  <a:rPr lang="en-US" sz="1800">
                    <a:effectLst/>
                    <a:latin typeface="URWPalladioL"/>
                  </a:rPr>
                  <a:t>which suggests that any potential motion must be made up of a linear combination of these vectors. Intuitively this would be expected because </a:t>
                </a:r>
                <a:r>
                  <a:rPr lang="en-US" sz="1800">
                    <a:effectLst/>
                    <a:latin typeface="CMR10"/>
                  </a:rPr>
                  <a:t>[</a:t>
                </a:r>
                <a:r>
                  <a:rPr lang="en-US" sz="1800">
                    <a:effectLst/>
                    <a:latin typeface="URWPalladioL"/>
                  </a:rPr>
                  <a:t>cos </a:t>
                </a:r>
                <a:r>
                  <a:rPr lang="el-GR" sz="1800" i="1">
                    <a:effectLst/>
                    <a:latin typeface="PazoMath"/>
                  </a:rPr>
                  <a:t>θ</a:t>
                </a:r>
                <a:r>
                  <a:rPr lang="el-GR" sz="1800">
                    <a:effectLst/>
                    <a:latin typeface="URWPalladioL"/>
                  </a:rPr>
                  <a:t>, </a:t>
                </a:r>
                <a:r>
                  <a:rPr lang="en-US" sz="1800">
                    <a:effectLst/>
                    <a:latin typeface="URWPalladioL"/>
                  </a:rPr>
                  <a:t>sin </a:t>
                </a:r>
                <a:r>
                  <a:rPr lang="el-GR" sz="1800" i="1">
                    <a:effectLst/>
                    <a:latin typeface="PazoMath"/>
                  </a:rPr>
                  <a:t>θ</a:t>
                </a:r>
                <a:r>
                  <a:rPr lang="el-GR" sz="1800">
                    <a:effectLst/>
                    <a:latin typeface="URWPalladioL"/>
                  </a:rPr>
                  <a:t>, 0</a:t>
                </a:r>
                <a:r>
                  <a:rPr lang="el-GR" sz="1800">
                    <a:effectLst/>
                    <a:latin typeface="CMR10"/>
                  </a:rPr>
                  <a:t>] </a:t>
                </a:r>
                <a:r>
                  <a:rPr lang="en-US" sz="1800">
                    <a:effectLst/>
                    <a:latin typeface="URWPalladioL"/>
                  </a:rPr>
                  <a:t>is the unit vector in the direction of rolling, and </a:t>
                </a:r>
                <a:r>
                  <a:rPr lang="en-US" sz="1800">
                    <a:effectLst/>
                    <a:latin typeface="CMR10"/>
                  </a:rPr>
                  <a:t>[</a:t>
                </a:r>
                <a:r>
                  <a:rPr lang="en-US" sz="1800">
                    <a:effectLst/>
                    <a:latin typeface="URWPalladioL"/>
                  </a:rPr>
                  <a:t>0, 0, 1</a:t>
                </a:r>
                <a:r>
                  <a:rPr lang="en-US" sz="1800">
                    <a:effectLst/>
                    <a:latin typeface="CMR10"/>
                  </a:rPr>
                  <a:t>] </a:t>
                </a:r>
                <a:r>
                  <a:rPr lang="en-US" sz="1800">
                    <a:effectLst/>
                    <a:latin typeface="URWPalladioL"/>
                  </a:rPr>
                  <a:t>would correspond to the wheel spinning but not rolling. </a:t>
                </a:r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constraint</a:t>
                </a:r>
                <a:r>
                  <a:rPr lang="en-US" sz="1200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non-holonomic </a:t>
                </a:r>
                <a:r>
                  <a:rPr lang="en-US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because it implies no loss of accessibility in</a:t>
                </a:r>
                <a:r>
                  <a:rPr lang="en-US" sz="1200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-US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configuration space of the disk. -&gt; simple 3-step motion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0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09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56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s-ES_tradnl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30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95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38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28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15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5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D573-476B-4E4B-801C-3CDAC5630FB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49AB-0ACD-CF49-BE51-50E026D6A57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BFD6C-9ECE-944C-A29D-36F5BBEA52F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4557C-74B3-2346-929E-12698982B5CE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B8B24-8D39-7B4E-A033-7A62D6DB1E4F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638A-9EB0-AD48-B543-0A1A0111E6A4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6194C-425D-7E47-AC94-FE8202AE6FBD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9FF06-41A0-C848-844D-55F70361245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09FA7-820F-F744-8721-C462B997D56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E5FF0-DA4E-4049-B3EB-572EF0926FB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B8B56-8DB5-4F48-8566-03AE7385CA2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aa174a-aut2526-staff@lists.stanford.ed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6.tif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10" Type="http://schemas.openxmlformats.org/officeDocument/2006/relationships/image" Target="../media/image29.png"/><Relationship Id="rId4" Type="http://schemas.openxmlformats.org/officeDocument/2006/relationships/image" Target="../media/image18.emf"/><Relationship Id="rId9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52.pn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Principles of Robot Autonomy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State space dynamics – definitions and modeling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1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Attendance Form</a:t>
            </a:r>
            <a:endParaRPr lang="en-US" dirty="0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B9C7-170B-B78E-D9C0-6DB12F0D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2A45-AE79-98CE-8F6A-B3530E72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urgent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DBFD8-7938-84C1-8908-F3DB7FF9E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hlinkClick r:id="rId2"/>
              </a:rPr>
              <a:t>aa174a-aut2526-staff@lists.stanford.edu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Please do not email Prof. Pavone or the CAs individually unless there is a specific reason!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DCB56-CFD7-1C39-060E-4114B523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3A877-0E04-046D-FB5F-98DAA8107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727DD-FEE2-7184-2F8E-A4037626C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8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State space dynamics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Definitions 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Modeling (kinematic and dynamic models)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Special case: LTI systems and linearization</a:t>
            </a: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Readings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Chapter 1, sections 1.1 – 1.3 in D.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Gammelli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J. Lorenzetti, K. Luo, G.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Zardini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M. Pavone.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Principles of Robot Autonomy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. 2026.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54016A-49EC-4595-F459-8E6BC41F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D8C48-3F53-A127-9272-8A9367BCF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2CFC-55EC-724E-A093-EC41BEE2C95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5A970-3AFA-E47C-08A6-F061E387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can control a robot through the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inputs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the system (e.g., motor torques, rotor thrusts, etc.)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a robot is a collection of variables (e.g., position, velocity) that change over time in response to the inputs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state space model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),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)</m:t>
                        </m:r>
                      </m:e>
                    </m:d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a mathematical description of how the state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evolves over time (i.e.,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in response to the inputs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980" r="-696" b="-7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57C6D-349F-8327-A7FC-BCB37DE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97CE5-AD99-B7F2-6B08-11B02B45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AB61-12BB-8245-A33D-26E2121A8BD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29DE7-B8C8-77AA-BA42-18A32EC7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2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double-integrator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Suppose we can control the force pushing on a cart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Newton’s second law tells us that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𝑠</m:t>
                        </m:r>
                      </m:e>
                    </m:acc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𝐹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Then we can write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𝑣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𝑢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+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lim>
                    </m:limLow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7582314-DE07-9951-26D2-212FC7AB7B81}"/>
              </a:ext>
            </a:extLst>
          </p:cNvPr>
          <p:cNvGrpSpPr/>
          <p:nvPr/>
        </p:nvGrpSpPr>
        <p:grpSpPr>
          <a:xfrm>
            <a:off x="6192345" y="2181006"/>
            <a:ext cx="5003800" cy="1717812"/>
            <a:chOff x="6096000" y="1781505"/>
            <a:chExt cx="5003800" cy="1717812"/>
          </a:xfrm>
        </p:grpSpPr>
        <p:pic>
          <p:nvPicPr>
            <p:cNvPr id="8" name="Picture 7" descr="A diagram of a car on a log&#10;&#10;Description automatically generated">
              <a:extLst>
                <a:ext uri="{FF2B5EF4-FFF2-40B4-BE49-F238E27FC236}">
                  <a16:creationId xmlns:a16="http://schemas.microsoft.com/office/drawing/2014/main" id="{523CDCD2-306C-72C5-9F74-9825CA70E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825625"/>
              <a:ext cx="5003800" cy="13589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E3A75FD-3CC7-0E09-065E-229EA6159626}"/>
                    </a:ext>
                  </a:extLst>
                </p:cNvPr>
                <p:cNvSpPr txBox="1"/>
                <p:nvPr/>
              </p:nvSpPr>
              <p:spPr>
                <a:xfrm>
                  <a:off x="7429500" y="2976097"/>
                  <a:ext cx="43890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E3A75FD-3CC7-0E09-065E-229EA61596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9500" y="2976097"/>
                  <a:ext cx="438903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5CF7058-F534-A2A1-05CB-85216CFD3067}"/>
                    </a:ext>
                  </a:extLst>
                </p:cNvPr>
                <p:cNvSpPr txBox="1"/>
                <p:nvPr/>
              </p:nvSpPr>
              <p:spPr>
                <a:xfrm>
                  <a:off x="8443677" y="1781505"/>
                  <a:ext cx="57393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5CF7058-F534-A2A1-05CB-85216CFD30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3677" y="1781505"/>
                  <a:ext cx="573939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0937846-4729-0393-CC97-28251A8D8A0F}"/>
                    </a:ext>
                  </a:extLst>
                </p:cNvPr>
                <p:cNvSpPr txBox="1"/>
                <p:nvPr/>
              </p:nvSpPr>
              <p:spPr>
                <a:xfrm>
                  <a:off x="7634841" y="2150785"/>
                  <a:ext cx="50007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0937846-4729-0393-CC97-28251A8D8A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4841" y="2150785"/>
                  <a:ext cx="500072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A7379-3278-4D44-C8C2-16945923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16590-54C4-0051-64D4-1482FA1B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21B0-A451-784F-96A5-0D9E5748B3A8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EE7BD-1D22-74BA-3612-53A06A23E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9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Kinematic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9392"/>
                <a:ext cx="10515600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Kinematic models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are mathematical models that describe the motion of a system without consideration of forces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Kinematic models typically result from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geometric constraints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 the motion of a system, before considering any forces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example, the “unicycle” with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generalized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should not slip sideways, i.e.,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in</m:t>
                                  </m:r>
                                </m:fName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sz="2400" b="0">
                    <a:latin typeface="Source Sans Pro" panose="020B0503030403020204" pitchFamily="34" charset="0"/>
                    <a:ea typeface="Cambria Math" panose="02040503050406030204" pitchFamily="18" charset="0"/>
                  </a:rPr>
                </a:br>
                <a:br>
                  <a:rPr lang="en-US" sz="2400" b="0">
                    <a:latin typeface="Source Sans Pro" panose="020B0503030403020204" pitchFamily="34" charset="0"/>
                    <a:ea typeface="Cambria Math" panose="02040503050406030204" pitchFamily="18" charset="0"/>
                  </a:rPr>
                </a:br>
                <a:r>
                  <a:rPr lang="en-US" sz="2400" b="0">
                    <a:latin typeface="Source Sans Pro" panose="020B0503030403020204" pitchFamily="34" charset="0"/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unc>
                                        <m:funcPr>
                                          <m:ctrl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  <m:brk m:alnAt="7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s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in</m:t>
                                          </m:r>
                                        </m:fName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  <m:e>
                                      <m:func>
                                        <m:funcPr>
                                          <m:ctrl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lim>
                    </m:limLow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9392"/>
                <a:ext cx="10515600" cy="4351338"/>
              </a:xfrm>
              <a:blipFill>
                <a:blip r:embed="rId3"/>
                <a:stretch>
                  <a:fillRect l="-812" t="-980" r="-870" b="-18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5A143E4-EF46-F7D5-07D9-9CF42DB60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612" y="4626437"/>
            <a:ext cx="4804719" cy="16439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C41ED6-DAF0-5361-A076-0C122B5DAC09}"/>
              </a:ext>
            </a:extLst>
          </p:cNvPr>
          <p:cNvSpPr txBox="1"/>
          <p:nvPr/>
        </p:nvSpPr>
        <p:spPr>
          <a:xfrm>
            <a:off x="5151863" y="6394369"/>
            <a:ext cx="5989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This relation induces a </a:t>
            </a:r>
            <a:r>
              <a:rPr lang="en-US">
                <a:solidFill>
                  <a:srgbClr val="C00000"/>
                </a:solidFill>
              </a:rPr>
              <a:t>kinematic</a:t>
            </a:r>
            <a:r>
              <a:rPr lang="en-US"/>
              <a:t> model, as we will see shortly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4AAFD7-7B83-0AF7-0CF3-C3F79FDAC458}"/>
              </a:ext>
            </a:extLst>
          </p:cNvPr>
          <p:cNvCxnSpPr/>
          <p:nvPr/>
        </p:nvCxnSpPr>
        <p:spPr>
          <a:xfrm flipH="1" flipV="1">
            <a:off x="4772722" y="6077859"/>
            <a:ext cx="379141" cy="335646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65299-CA07-568E-F5FB-34445B09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26CED-B93F-CF9F-F339-5E5F4EA95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011F3-C8FE-8845-A663-28F163C30D5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350E1-B8B6-2082-7991-28BD683C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2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Holonomic and nonholonomic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More broadly, constraints on degrees of freedom come in various forms: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ℎ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𝑞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=0</m:t>
                            </m:r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holonomic</m:t>
                            </m:r>
                          </m:e>
                          <m:e/>
                        </m:eqArr>
                      </m:lim>
                    </m:limLow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          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𝑞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=0</m:t>
                            </m:r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nonholonomic</m:t>
                            </m:r>
                          </m:e>
                          <m:e/>
                        </m:eqArr>
                      </m:lim>
                    </m:limLow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    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𝑞</m:t>
                                </m:r>
                              </m:e>
                            </m:d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𝑞</m:t>
                                </m:r>
                              </m:e>
                            </m:acc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=0</m:t>
                            </m:r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semi−holonomic / Pfaffian</m:t>
                            </m:r>
                          </m:e>
                          <m:e/>
                        </m:eqArr>
                      </m:lim>
                    </m:limLow>
                  </m:oMath>
                </a14:m>
                <a:b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Pfaffian constraints are a special, yet common case of nonholonomic constraints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has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𝑘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rows (constraints)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𝑑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columns (DOFs), then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𝑞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𝑗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𝑞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𝑞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)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𝑞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)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𝑑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−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𝑞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)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𝐵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𝑞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basis for admissible velocities, i.e., the null space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1163" r="-362" b="-35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BBD862F-A394-6E65-544C-380ADFF05D9C}"/>
              </a:ext>
            </a:extLst>
          </p:cNvPr>
          <p:cNvSpPr txBox="1"/>
          <p:nvPr/>
        </p:nvSpPr>
        <p:spPr>
          <a:xfrm>
            <a:off x="9170020" y="4224318"/>
            <a:ext cx="3021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C00000"/>
                </a:solidFill>
              </a:rPr>
              <a:t>Kinematic</a:t>
            </a:r>
            <a:r>
              <a:rPr lang="en-US"/>
              <a:t> model of the constrained system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BEB120-1A7B-8310-CDA0-D77A6ECF5022}"/>
              </a:ext>
            </a:extLst>
          </p:cNvPr>
          <p:cNvCxnSpPr>
            <a:cxnSpLocks/>
          </p:cNvCxnSpPr>
          <p:nvPr/>
        </p:nvCxnSpPr>
        <p:spPr>
          <a:xfrm flipH="1">
            <a:off x="9500839" y="4870649"/>
            <a:ext cx="332679" cy="30305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89EBA-5DDB-BA0C-F35B-0841AAB59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F8B2B-AA9D-CF1E-CAB9-02D028B5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B5A0A-D1F4-3247-B8D8-3D52B4BDE2F9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57449-495C-A82F-435C-53B428430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36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 to unicycle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“unicycle” with DOFs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should not slip sideways, i.e.,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in</m:t>
                                  </m:r>
                                </m:fName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sz="2400" b="0">
                    <a:latin typeface="Source Sans Pro" panose="020B0503030403020204" pitchFamily="34" charset="0"/>
                    <a:ea typeface="Cambria Math" panose="02040503050406030204" pitchFamily="18" charset="0"/>
                  </a:rPr>
                </a:br>
                <a:r>
                  <a:rPr lang="en-US" sz="2400" b="0">
                    <a:latin typeface="Source Sans Pro" panose="020B0503030403020204" pitchFamily="34" charset="0"/>
                    <a:ea typeface="Cambria Math" panose="02040503050406030204" pitchFamily="18" charset="0"/>
                  </a:rPr>
                  <a:t>	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unc>
                                        <m:funcPr>
                                          <m:ctrl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  <m:brk m:alnAt="7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s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in</m:t>
                                          </m:r>
                                        </m:fName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  <m:e>
                                      <m:func>
                                        <m:funcPr>
                                          <m:ctrl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lim>
                    </m:limLow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𝑞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os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os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Physically,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forward velocity of the wheel,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its rotational steering velocity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1163" b="-7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5A143E4-EF46-F7D5-07D9-9CF42DB60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040" y="2425067"/>
            <a:ext cx="4804719" cy="164395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A2C00-A572-14C2-6678-26C7F12AF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C6351-3600-B03C-CB5C-DD4CF193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87502-2EFD-2545-A3BD-A8CBB50394F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9F1A1-7485-43E5-3B19-77814A80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5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Unicycle and differential drive models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053" y="1674143"/>
            <a:ext cx="3344515" cy="100412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2F7869B-FB11-2B48-A636-5F134AEBD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813" y="1662625"/>
            <a:ext cx="3307574" cy="102867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E2E66FF-7311-34C1-E5C3-AE52C566A1A1}"/>
              </a:ext>
            </a:extLst>
          </p:cNvPr>
          <p:cNvGrpSpPr/>
          <p:nvPr/>
        </p:nvGrpSpPr>
        <p:grpSpPr>
          <a:xfrm>
            <a:off x="1059838" y="2795959"/>
            <a:ext cx="4261257" cy="2526099"/>
            <a:chOff x="316552" y="2933372"/>
            <a:chExt cx="4261257" cy="252609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552" y="2933372"/>
              <a:ext cx="2828052" cy="25260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180076" y="3263846"/>
              <a:ext cx="111081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/>
                <a:t>unicycle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89514" y="4148585"/>
              <a:ext cx="1388295" cy="77506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57B818A-A2D8-B04D-B657-378FB0F12D2D}"/>
                </a:ext>
              </a:extLst>
            </p:cNvPr>
            <p:cNvSpPr/>
            <p:nvPr/>
          </p:nvSpPr>
          <p:spPr>
            <a:xfrm>
              <a:off x="1032685" y="3217217"/>
              <a:ext cx="1815884" cy="17064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C4FC23-AC5D-574D-A178-5281E231D96D}"/>
                </a:ext>
              </a:extLst>
            </p:cNvPr>
            <p:cNvCxnSpPr/>
            <p:nvPr/>
          </p:nvCxnSpPr>
          <p:spPr>
            <a:xfrm flipV="1">
              <a:off x="1283490" y="3791397"/>
              <a:ext cx="894176" cy="714375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9991960-84EE-B54D-BF04-BC2745286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2457" y="3694733"/>
              <a:ext cx="133578" cy="225412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ECD8D8-1994-8B4F-8B3F-3A6D86DB7C0B}"/>
                </a:ext>
              </a:extLst>
            </p:cNvPr>
            <p:cNvCxnSpPr>
              <a:cxnSpLocks/>
            </p:cNvCxnSpPr>
            <p:nvPr/>
          </p:nvCxnSpPr>
          <p:spPr>
            <a:xfrm>
              <a:off x="1685019" y="4177161"/>
              <a:ext cx="100103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974AB00-AD42-1E44-8C05-7B917EACA0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7150" y="3529767"/>
              <a:ext cx="808875" cy="64739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7D0A14D-2B2F-A74A-8E47-13F50489B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84969" y="3342975"/>
              <a:ext cx="637849" cy="306499"/>
            </a:xfrm>
            <a:prstGeom prst="rect">
              <a:avLst/>
            </a:prstGeom>
          </p:spPr>
        </p:pic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BC225D8-320F-0445-B676-24A9BD4FF20E}"/>
                </a:ext>
              </a:extLst>
            </p:cNvPr>
            <p:cNvSpPr/>
            <p:nvPr/>
          </p:nvSpPr>
          <p:spPr>
            <a:xfrm>
              <a:off x="1946692" y="3803549"/>
              <a:ext cx="572002" cy="575726"/>
            </a:xfrm>
            <a:prstGeom prst="arc">
              <a:avLst>
                <a:gd name="adj1" fmla="val 16851390"/>
                <a:gd name="adj2" fmla="val 0"/>
              </a:avLst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2387D13-9AE7-FE4B-AB97-77B3D710CDB3}"/>
                </a:ext>
              </a:extLst>
            </p:cNvPr>
            <p:cNvCxnSpPr/>
            <p:nvPr/>
          </p:nvCxnSpPr>
          <p:spPr>
            <a:xfrm>
              <a:off x="1603893" y="3678691"/>
              <a:ext cx="73257" cy="3917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F167CF-A4D1-9986-3585-A45B5ACAE3EF}"/>
              </a:ext>
            </a:extLst>
          </p:cNvPr>
          <p:cNvGrpSpPr/>
          <p:nvPr/>
        </p:nvGrpSpPr>
        <p:grpSpPr>
          <a:xfrm>
            <a:off x="6428764" y="2795959"/>
            <a:ext cx="4677750" cy="2526099"/>
            <a:chOff x="6905341" y="3033972"/>
            <a:chExt cx="4677750" cy="252609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B11CF3E-7AC6-9048-A076-64040D8A9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5341" y="3033972"/>
              <a:ext cx="2828052" cy="2526099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7956CF-4216-4A47-9ED2-6C778D2718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5802" y="4297021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8750D06-2F81-D24A-96F9-C682188631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1128" y="4774973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9FC17D9-4723-2A4A-971C-BC6F3AEBFD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6727" y="4393264"/>
              <a:ext cx="214837" cy="40046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65BFE25-01AA-0640-93E2-ED8CD592A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31468" y="4588708"/>
              <a:ext cx="110518" cy="125589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89FDC92-67DF-9748-B86B-02E54F81B6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2936" y="4731127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9F9482-1C5A-5147-A1B1-6AC4AE6941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4124" y="4651502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BDC530C-15B6-494F-993C-E829F55942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7149" y="4781600"/>
              <a:ext cx="163495" cy="7893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FBE02BB-0B12-934E-A616-88955B91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474062" y="4881994"/>
              <a:ext cx="74288" cy="78931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F814419-C70F-7046-9F6B-701194E08BB9}"/>
                </a:ext>
              </a:extLst>
            </p:cNvPr>
            <p:cNvSpPr/>
            <p:nvPr/>
          </p:nvSpPr>
          <p:spPr>
            <a:xfrm>
              <a:off x="8143941" y="3368697"/>
              <a:ext cx="901531" cy="30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31EC976-B7D8-5540-A60A-A48F46494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308" y="3347234"/>
              <a:ext cx="637849" cy="306499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A215BC-31D7-FD4B-9870-499AC51C1216}"/>
                </a:ext>
              </a:extLst>
            </p:cNvPr>
            <p:cNvSpPr txBox="1"/>
            <p:nvPr/>
          </p:nvSpPr>
          <p:spPr>
            <a:xfrm>
              <a:off x="9506560" y="3302368"/>
              <a:ext cx="207653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/>
                <a:t>differential drive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9F770759-52A8-5747-83F3-F71A346AC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35505" y="4153968"/>
              <a:ext cx="1736712" cy="806957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492B0F-148C-7943-B9FF-67EA8645DE83}"/>
              </a:ext>
            </a:extLst>
          </p:cNvPr>
          <p:cNvGrpSpPr/>
          <p:nvPr/>
        </p:nvGrpSpPr>
        <p:grpSpPr>
          <a:xfrm>
            <a:off x="1058944" y="5588391"/>
            <a:ext cx="10641403" cy="1200329"/>
            <a:chOff x="1058944" y="5588391"/>
            <a:chExt cx="10641403" cy="12003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F615FA-1B5F-D84E-AD3B-6F3868FA1545}"/>
                </a:ext>
              </a:extLst>
            </p:cNvPr>
            <p:cNvSpPr txBox="1"/>
            <p:nvPr/>
          </p:nvSpPr>
          <p:spPr>
            <a:xfrm>
              <a:off x="1058944" y="5588391"/>
              <a:ext cx="57477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latin typeface="Source Sans Pro" panose="020B0503030403020204" pitchFamily="34" charset="0"/>
                  <a:ea typeface="Source Sans Pro" panose="020B0503030403020204" pitchFamily="34" charset="0"/>
                </a:rPr>
                <a:t>We can alternate between these kinematic models via the one-to-one input mappings: </a:t>
              </a:r>
            </a:p>
            <a:p>
              <a:endParaRPr lang="en-US" sz="240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EAD99DFF-9A46-1D4B-8D7C-4799DF098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44612" y="5685304"/>
              <a:ext cx="2255735" cy="610158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6ED8FCA9-E4A3-C74D-9BCF-86A7690B0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909920" y="5685304"/>
              <a:ext cx="2144797" cy="610158"/>
            </a:xfrm>
            <a:prstGeom prst="rect">
              <a:avLst/>
            </a:prstGeom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F8C878-60CA-0F8A-EC09-E76D2EC3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980E1-A978-B293-6264-63BC7FC3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C0E3-ED50-254E-97C0-5D1B7B386C3C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4943E-2B58-FCCC-5099-D3A13776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9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car model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6788E3B-76A7-F94F-90DB-C276E975C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31818"/>
            <a:ext cx="10908323" cy="82823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References: </a:t>
            </a:r>
          </a:p>
          <a:p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J.-P. </a:t>
            </a:r>
            <a:r>
              <a:rPr lang="en-US" sz="2200" err="1">
                <a:latin typeface="Source Sans Pro" panose="020B0503030403020204" pitchFamily="34" charset="0"/>
                <a:ea typeface="Source Sans Pro" panose="020B0503030403020204" pitchFamily="34" charset="0"/>
              </a:rPr>
              <a:t>Laumond</a:t>
            </a:r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  <a:r>
              <a:rPr lang="en-US" sz="2200" i="1">
                <a:latin typeface="Source Sans Pro" panose="020B0503030403020204" pitchFamily="34" charset="0"/>
                <a:ea typeface="Source Sans Pro" panose="020B0503030403020204" pitchFamily="34" charset="0"/>
              </a:rPr>
              <a:t>Robot motion planning and control</a:t>
            </a:r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. 1998. </a:t>
            </a:r>
          </a:p>
          <a:p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S. LaValle. </a:t>
            </a:r>
            <a:r>
              <a:rPr lang="en-US" sz="2200" i="1">
                <a:latin typeface="Source Sans Pro" panose="020B0503030403020204" pitchFamily="34" charset="0"/>
                <a:ea typeface="Source Sans Pro" panose="020B0503030403020204" pitchFamily="34" charset="0"/>
              </a:rPr>
              <a:t>Planning algorithms.</a:t>
            </a:r>
            <a:r>
              <a:rPr lang="en-US" sz="2200">
                <a:latin typeface="Source Sans Pro" panose="020B0503030403020204" pitchFamily="34" charset="0"/>
                <a:ea typeface="Source Sans Pro" panose="020B0503030403020204" pitchFamily="34" charset="0"/>
              </a:rPr>
              <a:t> 2006.</a:t>
            </a: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AD7756-ACAF-664F-9852-256613BCD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746" y="1751226"/>
            <a:ext cx="2986950" cy="134827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71CF4F8-4750-E9B4-6586-8EAFB600E223}"/>
              </a:ext>
            </a:extLst>
          </p:cNvPr>
          <p:cNvGrpSpPr/>
          <p:nvPr/>
        </p:nvGrpSpPr>
        <p:grpSpPr>
          <a:xfrm>
            <a:off x="7346025" y="3872009"/>
            <a:ext cx="3599343" cy="1583807"/>
            <a:chOff x="7346025" y="4118897"/>
            <a:chExt cx="3599343" cy="158380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E7FBFA8-FF89-0848-9265-910A3831D80C}"/>
                </a:ext>
              </a:extLst>
            </p:cNvPr>
            <p:cNvCxnSpPr/>
            <p:nvPr/>
          </p:nvCxnSpPr>
          <p:spPr>
            <a:xfrm>
              <a:off x="7346027" y="4317711"/>
              <a:ext cx="641155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616A245-2351-174B-AAC8-E8C32F368947}"/>
                </a:ext>
              </a:extLst>
            </p:cNvPr>
            <p:cNvCxnSpPr/>
            <p:nvPr/>
          </p:nvCxnSpPr>
          <p:spPr>
            <a:xfrm>
              <a:off x="7346025" y="4904573"/>
              <a:ext cx="641155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57020A7-B0B0-1E4C-91DF-8C3FB0ABE839}"/>
                </a:ext>
              </a:extLst>
            </p:cNvPr>
            <p:cNvCxnSpPr/>
            <p:nvPr/>
          </p:nvCxnSpPr>
          <p:spPr>
            <a:xfrm>
              <a:off x="7346026" y="5470318"/>
              <a:ext cx="641155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C43D3B7-968B-FB45-B919-DDCBA5F29E05}"/>
                </a:ext>
              </a:extLst>
            </p:cNvPr>
            <p:cNvSpPr txBox="1"/>
            <p:nvPr/>
          </p:nvSpPr>
          <p:spPr>
            <a:xfrm>
              <a:off x="8210504" y="4118897"/>
              <a:ext cx="270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Simple car model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A5A965-555A-AA4D-8156-96E6C26DCF92}"/>
                </a:ext>
              </a:extLst>
            </p:cNvPr>
            <p:cNvSpPr txBox="1"/>
            <p:nvPr/>
          </p:nvSpPr>
          <p:spPr>
            <a:xfrm>
              <a:off x="8220032" y="4663635"/>
              <a:ext cx="270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Reeds-</a:t>
              </a:r>
              <a:r>
                <a:rPr lang="en-US" sz="2400" err="1"/>
                <a:t>Shepp</a:t>
              </a:r>
              <a:r>
                <a:rPr lang="en-US" sz="2400"/>
                <a:t> car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563504-AE01-BF45-BD10-711C3582F308}"/>
                </a:ext>
              </a:extLst>
            </p:cNvPr>
            <p:cNvSpPr txBox="1"/>
            <p:nvPr/>
          </p:nvSpPr>
          <p:spPr>
            <a:xfrm>
              <a:off x="8239024" y="5241039"/>
              <a:ext cx="270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err="1"/>
                <a:t>Dubins</a:t>
              </a:r>
              <a:r>
                <a:rPr lang="en-US" sz="2400"/>
                <a:t> car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11E6675-9435-C7EC-C458-35773CE3256F}"/>
              </a:ext>
            </a:extLst>
          </p:cNvPr>
          <p:cNvGrpSpPr/>
          <p:nvPr/>
        </p:nvGrpSpPr>
        <p:grpSpPr>
          <a:xfrm>
            <a:off x="1331495" y="3811254"/>
            <a:ext cx="4690762" cy="1727252"/>
            <a:chOff x="1331495" y="4058142"/>
            <a:chExt cx="4690762" cy="1727252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08564AD-7ACC-D04D-9C93-674F6AF7F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5917" y="5241039"/>
              <a:ext cx="3400130" cy="544355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B0E3A02-FA87-9041-8DB3-B717D36FE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1046" y="4653860"/>
              <a:ext cx="4631211" cy="54435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2460F07-E577-7E42-BC45-724BAA2FF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1495" y="4058142"/>
              <a:ext cx="3474552" cy="53518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104B73-CC63-ED66-21B8-8B9D2198FE14}"/>
              </a:ext>
            </a:extLst>
          </p:cNvPr>
          <p:cNvGrpSpPr/>
          <p:nvPr/>
        </p:nvGrpSpPr>
        <p:grpSpPr>
          <a:xfrm>
            <a:off x="5781914" y="1246430"/>
            <a:ext cx="2819475" cy="2518437"/>
            <a:chOff x="7158920" y="1403853"/>
            <a:chExt cx="2819475" cy="251843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58920" y="1403853"/>
              <a:ext cx="2819475" cy="2518437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155CC2-0C85-FF4B-BB0F-F11CC5407F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62737" y="2924041"/>
              <a:ext cx="581891" cy="26604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6EC8C09-77B2-0C43-87D2-6ACAA0C1F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65251" y="3118016"/>
              <a:ext cx="110518" cy="12558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2C46B6-B23E-7947-B159-1E074CFCFC0C}"/>
                </a:ext>
              </a:extLst>
            </p:cNvPr>
            <p:cNvSpPr/>
            <p:nvPr/>
          </p:nvSpPr>
          <p:spPr>
            <a:xfrm>
              <a:off x="9538448" y="1684467"/>
              <a:ext cx="143435" cy="430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1A9F5E5-40AB-624C-B113-3ADFFF020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54828" y="1794221"/>
              <a:ext cx="162028" cy="26734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52DFAE8-6E7B-4F53-44EA-AFA579A7F4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91777" y="2011246"/>
                <a:ext cx="2591449" cy="8282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inputs: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52DFAE8-6E7B-4F53-44EA-AFA579A7F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777" y="2011246"/>
                <a:ext cx="2591449" cy="828235"/>
              </a:xfrm>
              <a:prstGeom prst="rect">
                <a:avLst/>
              </a:prstGeom>
              <a:blipFill>
                <a:blip r:embed="rId10"/>
                <a:stretch>
                  <a:fillRect l="-3765" t="-9559" b="-22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060B68-7C7C-AA3C-7986-63F7E2A1F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0D9892-519A-22A4-73C4-B36A7D3B3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40C-C56A-DB4D-B103-E93A964FBA0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D79B75-F919-904C-79E4-0E9825FC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kinematic to dynamic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kinematic state space model should be interpreted only as a subsystem of a more general dynamical model 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Improvements to the previous kinematic models can be made by placing </a:t>
                </a:r>
                <a:r>
                  <a:rPr lang="en-US" sz="240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integrators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front of action variables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example, for the unicycle model, one can set the speed as the integration of an action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𝑎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representing acceleration, that is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077766"/>
              </a:xfrm>
              <a:prstGeom prst="rect">
                <a:avLst/>
              </a:prstGeom>
              <a:blipFill>
                <a:blip r:embed="rId3"/>
                <a:stretch>
                  <a:fillRect l="-812" t="-1386" b="-3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4A2B698-4E69-2B4D-9F21-F88358756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612" y="5126976"/>
            <a:ext cx="6208776" cy="3898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2FC866-4EDB-1C73-3DBF-68A2486870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5824295"/>
                <a:ext cx="10515600" cy="53078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       inputs: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2FC866-4EDB-1C73-3DBF-68A248687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824295"/>
                <a:ext cx="10515600" cy="530786"/>
              </a:xfrm>
              <a:prstGeom prst="rect">
                <a:avLst/>
              </a:prstGeom>
              <a:blipFill>
                <a:blip r:embed="rId5"/>
                <a:stretch>
                  <a:fillRect t="-14773" b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ECD0D-16F1-ED68-3665-3165EFB3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EEC70-27B3-ED10-EB38-20B22E191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89B17-E7E5-5F4F-BB71-36A49E020E0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D71DE-518B-888E-7D7E-8E05E1B0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5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Linear time-invariant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64687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general,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nonlinear, which can make it difficult to analyze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Linear time-invariant (LTI)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models take the form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𝐴𝑥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𝐵𝑢</m:t>
                    </m:r>
                  </m:oMath>
                </a14:m>
                <a:b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</a:t>
                </a:r>
                <a:r>
                  <a:rPr lang="en-US" sz="2400" b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constant</a:t>
                </a:r>
                <a: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matrices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𝐴</m:t>
                    </m:r>
                  </m:oMath>
                </a14:m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𝐵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solution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system is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stable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i.e.,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converges to zero over time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𝐴𝑥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solution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the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matrix exponential</a:t>
                </a: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Analogously to the scalar case,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Real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each eigenvalue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𝐴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the system is stable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64687" cy="4351338"/>
              </a:xfrm>
              <a:blipFill>
                <a:blip r:embed="rId3"/>
                <a:stretch>
                  <a:fillRect l="-713" t="-1163" r="-119"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1429F1-F7CF-D684-9B63-9E774075B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41EF1-C144-012C-891D-E8918A60D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8DA6-C081-7840-9386-5F8EEFA71619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DFB7-924C-E670-9CD3-BDFF6DAC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9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PD control for a double-integrator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𝐹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Then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𝑣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𝑢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eqArr>
                      </m:lim>
                    </m:limLow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eqArr>
                      </m:lim>
                    </m:limLow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endParaRPr lang="en-US" sz="2400" b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Choose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Then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eigenvalues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box>
                      <m:box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box>
                      <m:box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𝑝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&gt;0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Real</m:t>
                        </m:r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each eigenvalue , so the cart converges to a stand-still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=0</m:t>
                    </m:r>
                  </m:oMath>
                </a14:m>
                <a:endParaRPr lang="en-US" sz="2400" b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is nice, can we use linear control tools if the system is non-linear?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  <a:blipFill>
                <a:blip r:embed="rId3"/>
                <a:stretch>
                  <a:fillRect l="-724" t="-13663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7582314-DE07-9951-26D2-212FC7AB7B81}"/>
              </a:ext>
            </a:extLst>
          </p:cNvPr>
          <p:cNvGrpSpPr/>
          <p:nvPr/>
        </p:nvGrpSpPr>
        <p:grpSpPr>
          <a:xfrm>
            <a:off x="6255732" y="2283482"/>
            <a:ext cx="5003800" cy="1717812"/>
            <a:chOff x="6096000" y="1781505"/>
            <a:chExt cx="5003800" cy="1717812"/>
          </a:xfrm>
        </p:grpSpPr>
        <p:pic>
          <p:nvPicPr>
            <p:cNvPr id="8" name="Picture 7" descr="A diagram of a car on a log&#10;&#10;Description automatically generated">
              <a:extLst>
                <a:ext uri="{FF2B5EF4-FFF2-40B4-BE49-F238E27FC236}">
                  <a16:creationId xmlns:a16="http://schemas.microsoft.com/office/drawing/2014/main" id="{523CDCD2-306C-72C5-9F74-9825CA70E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825625"/>
              <a:ext cx="5003800" cy="13589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E3A75FD-3CC7-0E09-065E-229EA6159626}"/>
                    </a:ext>
                  </a:extLst>
                </p:cNvPr>
                <p:cNvSpPr txBox="1"/>
                <p:nvPr/>
              </p:nvSpPr>
              <p:spPr>
                <a:xfrm>
                  <a:off x="7429500" y="2976097"/>
                  <a:ext cx="43890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E3A75FD-3CC7-0E09-065E-229EA61596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9500" y="2976097"/>
                  <a:ext cx="438903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5CF7058-F534-A2A1-05CB-85216CFD3067}"/>
                    </a:ext>
                  </a:extLst>
                </p:cNvPr>
                <p:cNvSpPr txBox="1"/>
                <p:nvPr/>
              </p:nvSpPr>
              <p:spPr>
                <a:xfrm>
                  <a:off x="8443677" y="1781505"/>
                  <a:ext cx="57393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5CF7058-F534-A2A1-05CB-85216CFD30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3677" y="1781505"/>
                  <a:ext cx="573939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0937846-4729-0393-CC97-28251A8D8A0F}"/>
                    </a:ext>
                  </a:extLst>
                </p:cNvPr>
                <p:cNvSpPr txBox="1"/>
                <p:nvPr/>
              </p:nvSpPr>
              <p:spPr>
                <a:xfrm>
                  <a:off x="7634841" y="2150785"/>
                  <a:ext cx="50007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0937846-4729-0393-CC97-28251A8D8A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4841" y="2150785"/>
                  <a:ext cx="500072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41335-5FC1-982A-5E74-68CB77EC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D1209-56D1-A8DE-2928-F8E6F9480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B19DA-FA2E-0546-AC12-D718A440849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44AAF-1536-2292-0B4C-9290E50A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ADF8-1F5F-5DD9-1BA4-CD66C144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Linearization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6FA8678-2EBB-942D-480A-B539DB66F58A}"/>
              </a:ext>
            </a:extLst>
          </p:cNvPr>
          <p:cNvGrpSpPr/>
          <p:nvPr/>
        </p:nvGrpSpPr>
        <p:grpSpPr>
          <a:xfrm>
            <a:off x="5288544" y="1586752"/>
            <a:ext cx="6884505" cy="4359746"/>
            <a:chOff x="3849143" y="1447156"/>
            <a:chExt cx="6884505" cy="4359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940F595-5ED9-11C3-AA6B-4DF3BB574E4B}"/>
                    </a:ext>
                  </a:extLst>
                </p:cNvPr>
                <p:cNvSpPr txBox="1"/>
                <p:nvPr/>
              </p:nvSpPr>
              <p:spPr>
                <a:xfrm>
                  <a:off x="5709400" y="2115029"/>
                  <a:ext cx="5024248" cy="4579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)≈</m:t>
                        </m:r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box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40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940F595-5ED9-11C3-AA6B-4DF3BB574E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9400" y="2115029"/>
                  <a:ext cx="5024248" cy="457946"/>
                </a:xfrm>
                <a:prstGeom prst="rect">
                  <a:avLst/>
                </a:prstGeom>
                <a:blipFill>
                  <a:blip r:embed="rId2"/>
                  <a:stretch>
                    <a:fillRect b="-162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87D1D4-135B-9AC3-E292-DAB1E1AC36A7}"/>
                </a:ext>
              </a:extLst>
            </p:cNvPr>
            <p:cNvCxnSpPr/>
            <p:nvPr/>
          </p:nvCxnSpPr>
          <p:spPr>
            <a:xfrm>
              <a:off x="4690500" y="1781818"/>
              <a:ext cx="0" cy="3600000"/>
            </a:xfrm>
            <a:prstGeom prst="line">
              <a:avLst/>
            </a:prstGeom>
            <a:ln w="25400">
              <a:head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2E58B4-986E-8434-5D67-A20011FF1CC9}"/>
                </a:ext>
              </a:extLst>
            </p:cNvPr>
            <p:cNvCxnSpPr>
              <a:cxnSpLocks/>
            </p:cNvCxnSpPr>
            <p:nvPr/>
          </p:nvCxnSpPr>
          <p:spPr>
            <a:xfrm>
              <a:off x="4690500" y="5381818"/>
              <a:ext cx="4890941" cy="0"/>
            </a:xfrm>
            <a:prstGeom prst="line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D000164-7433-A2E3-0DCA-A652C067EC64}"/>
                </a:ext>
              </a:extLst>
            </p:cNvPr>
            <p:cNvSpPr/>
            <p:nvPr/>
          </p:nvSpPr>
          <p:spPr>
            <a:xfrm>
              <a:off x="4892884" y="2813457"/>
              <a:ext cx="4116650" cy="1794511"/>
            </a:xfrm>
            <a:custGeom>
              <a:avLst/>
              <a:gdLst>
                <a:gd name="connsiteX0" fmla="*/ 0 w 2239108"/>
                <a:gd name="connsiteY0" fmla="*/ 780253 h 1404690"/>
                <a:gd name="connsiteX1" fmla="*/ 621323 w 2239108"/>
                <a:gd name="connsiteY1" fmla="*/ 1378129 h 1404690"/>
                <a:gd name="connsiteX2" fmla="*/ 1524000 w 2239108"/>
                <a:gd name="connsiteY2" fmla="*/ 6529 h 1404690"/>
                <a:gd name="connsiteX3" fmla="*/ 2239108 w 2239108"/>
                <a:gd name="connsiteY3" fmla="*/ 956099 h 1404690"/>
                <a:gd name="connsiteX0" fmla="*/ 0 w 2778369"/>
                <a:gd name="connsiteY0" fmla="*/ 780253 h 1404690"/>
                <a:gd name="connsiteX1" fmla="*/ 1160584 w 2778369"/>
                <a:gd name="connsiteY1" fmla="*/ 1378129 h 1404690"/>
                <a:gd name="connsiteX2" fmla="*/ 2063261 w 2778369"/>
                <a:gd name="connsiteY2" fmla="*/ 6529 h 1404690"/>
                <a:gd name="connsiteX3" fmla="*/ 2778369 w 2778369"/>
                <a:gd name="connsiteY3" fmla="*/ 956099 h 1404690"/>
                <a:gd name="connsiteX0" fmla="*/ 0 w 2778369"/>
                <a:gd name="connsiteY0" fmla="*/ 780253 h 1825847"/>
                <a:gd name="connsiteX1" fmla="*/ 926122 w 2778369"/>
                <a:gd name="connsiteY1" fmla="*/ 1811883 h 1825847"/>
                <a:gd name="connsiteX2" fmla="*/ 2063261 w 2778369"/>
                <a:gd name="connsiteY2" fmla="*/ 6529 h 1825847"/>
                <a:gd name="connsiteX3" fmla="*/ 2778369 w 2778369"/>
                <a:gd name="connsiteY3" fmla="*/ 956099 h 1825847"/>
                <a:gd name="connsiteX0" fmla="*/ 0 w 2791856"/>
                <a:gd name="connsiteY0" fmla="*/ 1608724 h 2687807"/>
                <a:gd name="connsiteX1" fmla="*/ 926122 w 2791856"/>
                <a:gd name="connsiteY1" fmla="*/ 2640354 h 2687807"/>
                <a:gd name="connsiteX2" fmla="*/ 2696307 w 2791856"/>
                <a:gd name="connsiteY2" fmla="*/ 2662 h 2687807"/>
                <a:gd name="connsiteX3" fmla="*/ 2778369 w 2791856"/>
                <a:gd name="connsiteY3" fmla="*/ 1784570 h 2687807"/>
                <a:gd name="connsiteX0" fmla="*/ 0 w 3892061"/>
                <a:gd name="connsiteY0" fmla="*/ 1610772 h 2689855"/>
                <a:gd name="connsiteX1" fmla="*/ 926122 w 3892061"/>
                <a:gd name="connsiteY1" fmla="*/ 2642402 h 2689855"/>
                <a:gd name="connsiteX2" fmla="*/ 2696307 w 3892061"/>
                <a:gd name="connsiteY2" fmla="*/ 4710 h 2689855"/>
                <a:gd name="connsiteX3" fmla="*/ 3892061 w 3892061"/>
                <a:gd name="connsiteY3" fmla="*/ 1177018 h 2689855"/>
                <a:gd name="connsiteX0" fmla="*/ 0 w 3892169"/>
                <a:gd name="connsiteY0" fmla="*/ 1610913 h 2689996"/>
                <a:gd name="connsiteX1" fmla="*/ 926122 w 3892169"/>
                <a:gd name="connsiteY1" fmla="*/ 2642543 h 2689996"/>
                <a:gd name="connsiteX2" fmla="*/ 2696307 w 3892169"/>
                <a:gd name="connsiteY2" fmla="*/ 4851 h 2689996"/>
                <a:gd name="connsiteX3" fmla="*/ 3892061 w 3892169"/>
                <a:gd name="connsiteY3" fmla="*/ 1177159 h 2689996"/>
                <a:gd name="connsiteX0" fmla="*/ 0 w 3892169"/>
                <a:gd name="connsiteY0" fmla="*/ 1610913 h 2689996"/>
                <a:gd name="connsiteX1" fmla="*/ 926122 w 3892169"/>
                <a:gd name="connsiteY1" fmla="*/ 2642543 h 2689996"/>
                <a:gd name="connsiteX2" fmla="*/ 2696307 w 3892169"/>
                <a:gd name="connsiteY2" fmla="*/ 4851 h 2689996"/>
                <a:gd name="connsiteX3" fmla="*/ 3892061 w 3892169"/>
                <a:gd name="connsiteY3" fmla="*/ 1177159 h 2689996"/>
                <a:gd name="connsiteX0" fmla="*/ 0 w 3892203"/>
                <a:gd name="connsiteY0" fmla="*/ 1616154 h 2695237"/>
                <a:gd name="connsiteX1" fmla="*/ 926122 w 3892203"/>
                <a:gd name="connsiteY1" fmla="*/ 2647784 h 2695237"/>
                <a:gd name="connsiteX2" fmla="*/ 2696307 w 3892203"/>
                <a:gd name="connsiteY2" fmla="*/ 10092 h 2695237"/>
                <a:gd name="connsiteX3" fmla="*/ 3892061 w 3892203"/>
                <a:gd name="connsiteY3" fmla="*/ 1182400 h 2695237"/>
                <a:gd name="connsiteX0" fmla="*/ 0 w 3892203"/>
                <a:gd name="connsiteY0" fmla="*/ 1616154 h 2762843"/>
                <a:gd name="connsiteX1" fmla="*/ 1254368 w 3892203"/>
                <a:gd name="connsiteY1" fmla="*/ 2718122 h 2762843"/>
                <a:gd name="connsiteX2" fmla="*/ 2696307 w 3892203"/>
                <a:gd name="connsiteY2" fmla="*/ 10092 h 2762843"/>
                <a:gd name="connsiteX3" fmla="*/ 3892061 w 3892203"/>
                <a:gd name="connsiteY3" fmla="*/ 1182400 h 2762843"/>
                <a:gd name="connsiteX0" fmla="*/ 0 w 3892203"/>
                <a:gd name="connsiteY0" fmla="*/ 1616154 h 2722211"/>
                <a:gd name="connsiteX1" fmla="*/ 1254368 w 3892203"/>
                <a:gd name="connsiteY1" fmla="*/ 2718122 h 2722211"/>
                <a:gd name="connsiteX2" fmla="*/ 2696307 w 3892203"/>
                <a:gd name="connsiteY2" fmla="*/ 10092 h 2722211"/>
                <a:gd name="connsiteX3" fmla="*/ 3892061 w 3892203"/>
                <a:gd name="connsiteY3" fmla="*/ 1182400 h 2722211"/>
                <a:gd name="connsiteX0" fmla="*/ 0 w 3892355"/>
                <a:gd name="connsiteY0" fmla="*/ 1203970 h 2332964"/>
                <a:gd name="connsiteX1" fmla="*/ 1254368 w 3892355"/>
                <a:gd name="connsiteY1" fmla="*/ 2305938 h 2332964"/>
                <a:gd name="connsiteX2" fmla="*/ 3071445 w 3892355"/>
                <a:gd name="connsiteY2" fmla="*/ 19939 h 2332964"/>
                <a:gd name="connsiteX3" fmla="*/ 3892061 w 3892355"/>
                <a:gd name="connsiteY3" fmla="*/ 770216 h 2332964"/>
                <a:gd name="connsiteX0" fmla="*/ 0 w 3892355"/>
                <a:gd name="connsiteY0" fmla="*/ 1203970 h 2117094"/>
                <a:gd name="connsiteX1" fmla="*/ 1101968 w 3892355"/>
                <a:gd name="connsiteY1" fmla="*/ 2083199 h 2117094"/>
                <a:gd name="connsiteX2" fmla="*/ 3071445 w 3892355"/>
                <a:gd name="connsiteY2" fmla="*/ 19939 h 2117094"/>
                <a:gd name="connsiteX3" fmla="*/ 3892061 w 3892355"/>
                <a:gd name="connsiteY3" fmla="*/ 770216 h 2117094"/>
                <a:gd name="connsiteX0" fmla="*/ 0 w 3892420"/>
                <a:gd name="connsiteY0" fmla="*/ 1563771 h 2494909"/>
                <a:gd name="connsiteX1" fmla="*/ 1101968 w 3892420"/>
                <a:gd name="connsiteY1" fmla="*/ 2443000 h 2494909"/>
                <a:gd name="connsiteX2" fmla="*/ 3135614 w 3892420"/>
                <a:gd name="connsiteY2" fmla="*/ 10772 h 2494909"/>
                <a:gd name="connsiteX3" fmla="*/ 3892061 w 3892420"/>
                <a:gd name="connsiteY3" fmla="*/ 1130017 h 2494909"/>
                <a:gd name="connsiteX0" fmla="*/ 0 w 4116852"/>
                <a:gd name="connsiteY0" fmla="*/ 1563350 h 2494488"/>
                <a:gd name="connsiteX1" fmla="*/ 1101968 w 4116852"/>
                <a:gd name="connsiteY1" fmla="*/ 2442579 h 2494488"/>
                <a:gd name="connsiteX2" fmla="*/ 3135614 w 4116852"/>
                <a:gd name="connsiteY2" fmla="*/ 10351 h 2494488"/>
                <a:gd name="connsiteX3" fmla="*/ 4116650 w 4116852"/>
                <a:gd name="connsiteY3" fmla="*/ 1161680 h 2494488"/>
                <a:gd name="connsiteX0" fmla="*/ 0 w 4116650"/>
                <a:gd name="connsiteY0" fmla="*/ 1562613 h 2493751"/>
                <a:gd name="connsiteX1" fmla="*/ 1101968 w 4116650"/>
                <a:gd name="connsiteY1" fmla="*/ 2441842 h 2493751"/>
                <a:gd name="connsiteX2" fmla="*/ 3135614 w 4116650"/>
                <a:gd name="connsiteY2" fmla="*/ 9614 h 2493751"/>
                <a:gd name="connsiteX3" fmla="*/ 4116650 w 4116650"/>
                <a:gd name="connsiteY3" fmla="*/ 1160943 h 2493751"/>
                <a:gd name="connsiteX0" fmla="*/ 0 w 4116650"/>
                <a:gd name="connsiteY0" fmla="*/ 1562613 h 2493751"/>
                <a:gd name="connsiteX1" fmla="*/ 1101968 w 4116650"/>
                <a:gd name="connsiteY1" fmla="*/ 2441842 h 2493751"/>
                <a:gd name="connsiteX2" fmla="*/ 3135614 w 4116650"/>
                <a:gd name="connsiteY2" fmla="*/ 9614 h 2493751"/>
                <a:gd name="connsiteX3" fmla="*/ 4116650 w 4116650"/>
                <a:gd name="connsiteY3" fmla="*/ 1160943 h 2493751"/>
                <a:gd name="connsiteX0" fmla="*/ 0 w 4116650"/>
                <a:gd name="connsiteY0" fmla="*/ 1659065 h 2595272"/>
                <a:gd name="connsiteX1" fmla="*/ 1101968 w 4116650"/>
                <a:gd name="connsiteY1" fmla="*/ 2538294 h 2595272"/>
                <a:gd name="connsiteX2" fmla="*/ 3159365 w 4116650"/>
                <a:gd name="connsiteY2" fmla="*/ 8654 h 2595272"/>
                <a:gd name="connsiteX3" fmla="*/ 4116650 w 4116650"/>
                <a:gd name="connsiteY3" fmla="*/ 1257395 h 2595272"/>
                <a:gd name="connsiteX0" fmla="*/ 0 w 4116650"/>
                <a:gd name="connsiteY0" fmla="*/ 1650473 h 2586681"/>
                <a:gd name="connsiteX1" fmla="*/ 1101968 w 4116650"/>
                <a:gd name="connsiteY1" fmla="*/ 2529702 h 2586681"/>
                <a:gd name="connsiteX2" fmla="*/ 3159365 w 4116650"/>
                <a:gd name="connsiteY2" fmla="*/ 62 h 2586681"/>
                <a:gd name="connsiteX3" fmla="*/ 4116650 w 4116650"/>
                <a:gd name="connsiteY3" fmla="*/ 1248803 h 2586681"/>
                <a:gd name="connsiteX0" fmla="*/ 0 w 4116650"/>
                <a:gd name="connsiteY0" fmla="*/ 1650473 h 2617395"/>
                <a:gd name="connsiteX1" fmla="*/ 1173220 w 4116650"/>
                <a:gd name="connsiteY1" fmla="*/ 2562174 h 2617395"/>
                <a:gd name="connsiteX2" fmla="*/ 3159365 w 4116650"/>
                <a:gd name="connsiteY2" fmla="*/ 62 h 2617395"/>
                <a:gd name="connsiteX3" fmla="*/ 4116650 w 4116650"/>
                <a:gd name="connsiteY3" fmla="*/ 1248803 h 2617395"/>
                <a:gd name="connsiteX0" fmla="*/ 0 w 4116650"/>
                <a:gd name="connsiteY0" fmla="*/ 1650473 h 2563409"/>
                <a:gd name="connsiteX1" fmla="*/ 1173220 w 4116650"/>
                <a:gd name="connsiteY1" fmla="*/ 2562174 h 2563409"/>
                <a:gd name="connsiteX2" fmla="*/ 3159365 w 4116650"/>
                <a:gd name="connsiteY2" fmla="*/ 62 h 2563409"/>
                <a:gd name="connsiteX3" fmla="*/ 4116650 w 4116650"/>
                <a:gd name="connsiteY3" fmla="*/ 1248803 h 2563409"/>
                <a:gd name="connsiteX0" fmla="*/ 0 w 4116650"/>
                <a:gd name="connsiteY0" fmla="*/ 1650473 h 2741717"/>
                <a:gd name="connsiteX1" fmla="*/ 888212 w 4116650"/>
                <a:gd name="connsiteY1" fmla="*/ 2740762 h 2741717"/>
                <a:gd name="connsiteX2" fmla="*/ 3159365 w 4116650"/>
                <a:gd name="connsiteY2" fmla="*/ 62 h 2741717"/>
                <a:gd name="connsiteX3" fmla="*/ 4116650 w 4116650"/>
                <a:gd name="connsiteY3" fmla="*/ 1248803 h 2741717"/>
                <a:gd name="connsiteX0" fmla="*/ 0 w 4116650"/>
                <a:gd name="connsiteY0" fmla="*/ 1650473 h 2742320"/>
                <a:gd name="connsiteX1" fmla="*/ 888212 w 4116650"/>
                <a:gd name="connsiteY1" fmla="*/ 2740762 h 2742320"/>
                <a:gd name="connsiteX2" fmla="*/ 3159365 w 4116650"/>
                <a:gd name="connsiteY2" fmla="*/ 62 h 2742320"/>
                <a:gd name="connsiteX3" fmla="*/ 4116650 w 4116650"/>
                <a:gd name="connsiteY3" fmla="*/ 1248803 h 2742320"/>
                <a:gd name="connsiteX0" fmla="*/ 0 w 4116650"/>
                <a:gd name="connsiteY0" fmla="*/ 1650473 h 2676332"/>
                <a:gd name="connsiteX1" fmla="*/ 1051714 w 4116650"/>
                <a:gd name="connsiteY1" fmla="*/ 2674530 h 2676332"/>
                <a:gd name="connsiteX2" fmla="*/ 3159365 w 4116650"/>
                <a:gd name="connsiteY2" fmla="*/ 62 h 2676332"/>
                <a:gd name="connsiteX3" fmla="*/ 4116650 w 4116650"/>
                <a:gd name="connsiteY3" fmla="*/ 1248803 h 2676332"/>
                <a:gd name="connsiteX0" fmla="*/ 0 w 4116650"/>
                <a:gd name="connsiteY0" fmla="*/ 1650473 h 2742522"/>
                <a:gd name="connsiteX1" fmla="*/ 1051714 w 4116650"/>
                <a:gd name="connsiteY1" fmla="*/ 2674530 h 2742522"/>
                <a:gd name="connsiteX2" fmla="*/ 3159365 w 4116650"/>
                <a:gd name="connsiteY2" fmla="*/ 62 h 2742522"/>
                <a:gd name="connsiteX3" fmla="*/ 4116650 w 4116650"/>
                <a:gd name="connsiteY3" fmla="*/ 1248803 h 2742522"/>
                <a:gd name="connsiteX0" fmla="*/ 0 w 4116650"/>
                <a:gd name="connsiteY0" fmla="*/ 1650473 h 2742522"/>
                <a:gd name="connsiteX1" fmla="*/ 1051714 w 4116650"/>
                <a:gd name="connsiteY1" fmla="*/ 2674530 h 2742522"/>
                <a:gd name="connsiteX2" fmla="*/ 2050082 w 4116650"/>
                <a:gd name="connsiteY2" fmla="*/ 1255641 h 2742522"/>
                <a:gd name="connsiteX3" fmla="*/ 3159365 w 4116650"/>
                <a:gd name="connsiteY3" fmla="*/ 62 h 2742522"/>
                <a:gd name="connsiteX4" fmla="*/ 4116650 w 4116650"/>
                <a:gd name="connsiteY4" fmla="*/ 1248803 h 2742522"/>
                <a:gd name="connsiteX0" fmla="*/ 0 w 4116650"/>
                <a:gd name="connsiteY0" fmla="*/ 1650473 h 2742522"/>
                <a:gd name="connsiteX1" fmla="*/ 1051714 w 4116650"/>
                <a:gd name="connsiteY1" fmla="*/ 2674530 h 2742522"/>
                <a:gd name="connsiteX2" fmla="*/ 2050082 w 4116650"/>
                <a:gd name="connsiteY2" fmla="*/ 1255641 h 2742522"/>
                <a:gd name="connsiteX3" fmla="*/ 3159365 w 4116650"/>
                <a:gd name="connsiteY3" fmla="*/ 62 h 2742522"/>
                <a:gd name="connsiteX4" fmla="*/ 4116650 w 4116650"/>
                <a:gd name="connsiteY4" fmla="*/ 1248803 h 2742522"/>
                <a:gd name="connsiteX0" fmla="*/ 0 w 4116650"/>
                <a:gd name="connsiteY0" fmla="*/ 1650473 h 2742522"/>
                <a:gd name="connsiteX1" fmla="*/ 1051714 w 4116650"/>
                <a:gd name="connsiteY1" fmla="*/ 2674530 h 2742522"/>
                <a:gd name="connsiteX2" fmla="*/ 2050082 w 4116650"/>
                <a:gd name="connsiteY2" fmla="*/ 1255641 h 2742522"/>
                <a:gd name="connsiteX3" fmla="*/ 3159365 w 4116650"/>
                <a:gd name="connsiteY3" fmla="*/ 62 h 2742522"/>
                <a:gd name="connsiteX4" fmla="*/ 4116650 w 4116650"/>
                <a:gd name="connsiteY4" fmla="*/ 1248803 h 2742522"/>
                <a:gd name="connsiteX0" fmla="*/ 0 w 4116650"/>
                <a:gd name="connsiteY0" fmla="*/ 1650473 h 2681991"/>
                <a:gd name="connsiteX1" fmla="*/ 1051714 w 4116650"/>
                <a:gd name="connsiteY1" fmla="*/ 2674530 h 2681991"/>
                <a:gd name="connsiteX2" fmla="*/ 2131003 w 4116650"/>
                <a:gd name="connsiteY2" fmla="*/ 1233516 h 2681991"/>
                <a:gd name="connsiteX3" fmla="*/ 3159365 w 4116650"/>
                <a:gd name="connsiteY3" fmla="*/ 62 h 2681991"/>
                <a:gd name="connsiteX4" fmla="*/ 4116650 w 4116650"/>
                <a:gd name="connsiteY4" fmla="*/ 1248803 h 2681991"/>
                <a:gd name="connsiteX0" fmla="*/ 0 w 4116650"/>
                <a:gd name="connsiteY0" fmla="*/ 1650473 h 2681991"/>
                <a:gd name="connsiteX1" fmla="*/ 1051714 w 4116650"/>
                <a:gd name="connsiteY1" fmla="*/ 2674530 h 2681991"/>
                <a:gd name="connsiteX2" fmla="*/ 2131003 w 4116650"/>
                <a:gd name="connsiteY2" fmla="*/ 1233516 h 2681991"/>
                <a:gd name="connsiteX3" fmla="*/ 3159365 w 4116650"/>
                <a:gd name="connsiteY3" fmla="*/ 62 h 2681991"/>
                <a:gd name="connsiteX4" fmla="*/ 4116650 w 4116650"/>
                <a:gd name="connsiteY4" fmla="*/ 1248803 h 2681991"/>
                <a:gd name="connsiteX0" fmla="*/ 0 w 4116650"/>
                <a:gd name="connsiteY0" fmla="*/ 1650473 h 2729592"/>
                <a:gd name="connsiteX1" fmla="*/ 1051714 w 4116650"/>
                <a:gd name="connsiteY1" fmla="*/ 2674530 h 2729592"/>
                <a:gd name="connsiteX2" fmla="*/ 2131003 w 4116650"/>
                <a:gd name="connsiteY2" fmla="*/ 1233516 h 2729592"/>
                <a:gd name="connsiteX3" fmla="*/ 3159365 w 4116650"/>
                <a:gd name="connsiteY3" fmla="*/ 62 h 2729592"/>
                <a:gd name="connsiteX4" fmla="*/ 4116650 w 4116650"/>
                <a:gd name="connsiteY4" fmla="*/ 1248803 h 2729592"/>
                <a:gd name="connsiteX0" fmla="*/ 0 w 4116650"/>
                <a:gd name="connsiteY0" fmla="*/ 1650473 h 2743708"/>
                <a:gd name="connsiteX1" fmla="*/ 1051714 w 4116650"/>
                <a:gd name="connsiteY1" fmla="*/ 2674530 h 2743708"/>
                <a:gd name="connsiteX2" fmla="*/ 2131003 w 4116650"/>
                <a:gd name="connsiteY2" fmla="*/ 1233516 h 2743708"/>
                <a:gd name="connsiteX3" fmla="*/ 3159365 w 4116650"/>
                <a:gd name="connsiteY3" fmla="*/ 62 h 2743708"/>
                <a:gd name="connsiteX4" fmla="*/ 4116650 w 4116650"/>
                <a:gd name="connsiteY4" fmla="*/ 1248803 h 2743708"/>
                <a:gd name="connsiteX0" fmla="*/ 0 w 4116650"/>
                <a:gd name="connsiteY0" fmla="*/ 1650473 h 2519972"/>
                <a:gd name="connsiteX1" fmla="*/ 1227327 w 4116650"/>
                <a:gd name="connsiteY1" fmla="*/ 2426163 h 2519972"/>
                <a:gd name="connsiteX2" fmla="*/ 2131003 w 4116650"/>
                <a:gd name="connsiteY2" fmla="*/ 1233516 h 2519972"/>
                <a:gd name="connsiteX3" fmla="*/ 3159365 w 4116650"/>
                <a:gd name="connsiteY3" fmla="*/ 62 h 2519972"/>
                <a:gd name="connsiteX4" fmla="*/ 4116650 w 4116650"/>
                <a:gd name="connsiteY4" fmla="*/ 1248803 h 2519972"/>
                <a:gd name="connsiteX0" fmla="*/ 0 w 4116650"/>
                <a:gd name="connsiteY0" fmla="*/ 1650473 h 2749258"/>
                <a:gd name="connsiteX1" fmla="*/ 1227327 w 4116650"/>
                <a:gd name="connsiteY1" fmla="*/ 2426163 h 2749258"/>
                <a:gd name="connsiteX2" fmla="*/ 2131003 w 4116650"/>
                <a:gd name="connsiteY2" fmla="*/ 1233516 h 2749258"/>
                <a:gd name="connsiteX3" fmla="*/ 3159365 w 4116650"/>
                <a:gd name="connsiteY3" fmla="*/ 62 h 2749258"/>
                <a:gd name="connsiteX4" fmla="*/ 4116650 w 4116650"/>
                <a:gd name="connsiteY4" fmla="*/ 1248803 h 2749258"/>
                <a:gd name="connsiteX0" fmla="*/ 0 w 4116650"/>
                <a:gd name="connsiteY0" fmla="*/ 1650473 h 2456249"/>
                <a:gd name="connsiteX1" fmla="*/ 1227327 w 4116650"/>
                <a:gd name="connsiteY1" fmla="*/ 2426163 h 2456249"/>
                <a:gd name="connsiteX2" fmla="*/ 2131003 w 4116650"/>
                <a:gd name="connsiteY2" fmla="*/ 1233516 h 2456249"/>
                <a:gd name="connsiteX3" fmla="*/ 3159365 w 4116650"/>
                <a:gd name="connsiteY3" fmla="*/ 62 h 2456249"/>
                <a:gd name="connsiteX4" fmla="*/ 4116650 w 4116650"/>
                <a:gd name="connsiteY4" fmla="*/ 1248803 h 2456249"/>
                <a:gd name="connsiteX0" fmla="*/ 0 w 4116650"/>
                <a:gd name="connsiteY0" fmla="*/ 1650473 h 2456248"/>
                <a:gd name="connsiteX1" fmla="*/ 1227327 w 4116650"/>
                <a:gd name="connsiteY1" fmla="*/ 2426163 h 2456248"/>
                <a:gd name="connsiteX2" fmla="*/ 2131003 w 4116650"/>
                <a:gd name="connsiteY2" fmla="*/ 1233516 h 2456248"/>
                <a:gd name="connsiteX3" fmla="*/ 3159365 w 4116650"/>
                <a:gd name="connsiteY3" fmla="*/ 62 h 2456248"/>
                <a:gd name="connsiteX4" fmla="*/ 4116650 w 4116650"/>
                <a:gd name="connsiteY4" fmla="*/ 1248803 h 2456248"/>
                <a:gd name="connsiteX0" fmla="*/ 0 w 4116650"/>
                <a:gd name="connsiteY0" fmla="*/ 1650473 h 2479565"/>
                <a:gd name="connsiteX1" fmla="*/ 1227327 w 4116650"/>
                <a:gd name="connsiteY1" fmla="*/ 2426163 h 2479565"/>
                <a:gd name="connsiteX2" fmla="*/ 2519473 w 4116650"/>
                <a:gd name="connsiteY2" fmla="*/ 563521 h 2479565"/>
                <a:gd name="connsiteX3" fmla="*/ 3159365 w 4116650"/>
                <a:gd name="connsiteY3" fmla="*/ 62 h 2479565"/>
                <a:gd name="connsiteX4" fmla="*/ 4116650 w 4116650"/>
                <a:gd name="connsiteY4" fmla="*/ 1248803 h 2479565"/>
                <a:gd name="connsiteX0" fmla="*/ 0 w 4116650"/>
                <a:gd name="connsiteY0" fmla="*/ 1650473 h 2479564"/>
                <a:gd name="connsiteX1" fmla="*/ 1227327 w 4116650"/>
                <a:gd name="connsiteY1" fmla="*/ 2426163 h 2479564"/>
                <a:gd name="connsiteX2" fmla="*/ 2519473 w 4116650"/>
                <a:gd name="connsiteY2" fmla="*/ 563521 h 2479564"/>
                <a:gd name="connsiteX3" fmla="*/ 3159365 w 4116650"/>
                <a:gd name="connsiteY3" fmla="*/ 62 h 2479564"/>
                <a:gd name="connsiteX4" fmla="*/ 4116650 w 4116650"/>
                <a:gd name="connsiteY4" fmla="*/ 1248803 h 2479564"/>
                <a:gd name="connsiteX0" fmla="*/ 0 w 4116650"/>
                <a:gd name="connsiteY0" fmla="*/ 1650473 h 2479564"/>
                <a:gd name="connsiteX1" fmla="*/ 1227327 w 4116650"/>
                <a:gd name="connsiteY1" fmla="*/ 2426163 h 2479564"/>
                <a:gd name="connsiteX2" fmla="*/ 2519473 w 4116650"/>
                <a:gd name="connsiteY2" fmla="*/ 563521 h 2479564"/>
                <a:gd name="connsiteX3" fmla="*/ 3159365 w 4116650"/>
                <a:gd name="connsiteY3" fmla="*/ 62 h 2479564"/>
                <a:gd name="connsiteX4" fmla="*/ 4116650 w 4116650"/>
                <a:gd name="connsiteY4" fmla="*/ 1248803 h 2479564"/>
                <a:gd name="connsiteX0" fmla="*/ 0 w 4116650"/>
                <a:gd name="connsiteY0" fmla="*/ 1650473 h 2477490"/>
                <a:gd name="connsiteX1" fmla="*/ 1227327 w 4116650"/>
                <a:gd name="connsiteY1" fmla="*/ 2426163 h 2477490"/>
                <a:gd name="connsiteX2" fmla="*/ 2507520 w 4116650"/>
                <a:gd name="connsiteY2" fmla="*/ 596204 h 2477490"/>
                <a:gd name="connsiteX3" fmla="*/ 3159365 w 4116650"/>
                <a:gd name="connsiteY3" fmla="*/ 62 h 2477490"/>
                <a:gd name="connsiteX4" fmla="*/ 4116650 w 4116650"/>
                <a:gd name="connsiteY4" fmla="*/ 1248803 h 2477490"/>
                <a:gd name="connsiteX0" fmla="*/ 0 w 4116650"/>
                <a:gd name="connsiteY0" fmla="*/ 1650473 h 2477490"/>
                <a:gd name="connsiteX1" fmla="*/ 1227327 w 4116650"/>
                <a:gd name="connsiteY1" fmla="*/ 2426163 h 2477490"/>
                <a:gd name="connsiteX2" fmla="*/ 2507520 w 4116650"/>
                <a:gd name="connsiteY2" fmla="*/ 596204 h 2477490"/>
                <a:gd name="connsiteX3" fmla="*/ 3159365 w 4116650"/>
                <a:gd name="connsiteY3" fmla="*/ 62 h 2477490"/>
                <a:gd name="connsiteX4" fmla="*/ 4116650 w 4116650"/>
                <a:gd name="connsiteY4" fmla="*/ 1248803 h 2477490"/>
                <a:gd name="connsiteX0" fmla="*/ 0 w 4116650"/>
                <a:gd name="connsiteY0" fmla="*/ 1650473 h 2477490"/>
                <a:gd name="connsiteX1" fmla="*/ 1227327 w 4116650"/>
                <a:gd name="connsiteY1" fmla="*/ 2426163 h 2477490"/>
                <a:gd name="connsiteX2" fmla="*/ 2507520 w 4116650"/>
                <a:gd name="connsiteY2" fmla="*/ 596204 h 2477490"/>
                <a:gd name="connsiteX3" fmla="*/ 3159365 w 4116650"/>
                <a:gd name="connsiteY3" fmla="*/ 62 h 2477490"/>
                <a:gd name="connsiteX4" fmla="*/ 4116650 w 4116650"/>
                <a:gd name="connsiteY4" fmla="*/ 1248803 h 2477490"/>
                <a:gd name="connsiteX0" fmla="*/ 0 w 4116650"/>
                <a:gd name="connsiteY0" fmla="*/ 1650757 h 2477774"/>
                <a:gd name="connsiteX1" fmla="*/ 1227327 w 4116650"/>
                <a:gd name="connsiteY1" fmla="*/ 2426447 h 2477774"/>
                <a:gd name="connsiteX2" fmla="*/ 2507520 w 4116650"/>
                <a:gd name="connsiteY2" fmla="*/ 596488 h 2477774"/>
                <a:gd name="connsiteX3" fmla="*/ 3159365 w 4116650"/>
                <a:gd name="connsiteY3" fmla="*/ 346 h 2477774"/>
                <a:gd name="connsiteX4" fmla="*/ 4116650 w 4116650"/>
                <a:gd name="connsiteY4" fmla="*/ 1249087 h 2477774"/>
                <a:gd name="connsiteX0" fmla="*/ 0 w 4116650"/>
                <a:gd name="connsiteY0" fmla="*/ 1611180 h 2438197"/>
                <a:gd name="connsiteX1" fmla="*/ 1227327 w 4116650"/>
                <a:gd name="connsiteY1" fmla="*/ 2386870 h 2438197"/>
                <a:gd name="connsiteX2" fmla="*/ 2507520 w 4116650"/>
                <a:gd name="connsiteY2" fmla="*/ 556911 h 2438197"/>
                <a:gd name="connsiteX3" fmla="*/ 3209015 w 4116650"/>
                <a:gd name="connsiteY3" fmla="*/ 365 h 2438197"/>
                <a:gd name="connsiteX4" fmla="*/ 4116650 w 4116650"/>
                <a:gd name="connsiteY4" fmla="*/ 1209510 h 2438197"/>
                <a:gd name="connsiteX0" fmla="*/ 0 w 4116650"/>
                <a:gd name="connsiteY0" fmla="*/ 1626331 h 2453348"/>
                <a:gd name="connsiteX1" fmla="*/ 1227327 w 4116650"/>
                <a:gd name="connsiteY1" fmla="*/ 2402021 h 2453348"/>
                <a:gd name="connsiteX2" fmla="*/ 2507520 w 4116650"/>
                <a:gd name="connsiteY2" fmla="*/ 572062 h 2453348"/>
                <a:gd name="connsiteX3" fmla="*/ 3209015 w 4116650"/>
                <a:gd name="connsiteY3" fmla="*/ 15516 h 2453348"/>
                <a:gd name="connsiteX4" fmla="*/ 4116650 w 4116650"/>
                <a:gd name="connsiteY4" fmla="*/ 1224661 h 2453348"/>
                <a:gd name="connsiteX0" fmla="*/ 0 w 4116650"/>
                <a:gd name="connsiteY0" fmla="*/ 1626331 h 2453348"/>
                <a:gd name="connsiteX1" fmla="*/ 1227327 w 4116650"/>
                <a:gd name="connsiteY1" fmla="*/ 2402021 h 2453348"/>
                <a:gd name="connsiteX2" fmla="*/ 2507520 w 4116650"/>
                <a:gd name="connsiteY2" fmla="*/ 572062 h 2453348"/>
                <a:gd name="connsiteX3" fmla="*/ 3209015 w 4116650"/>
                <a:gd name="connsiteY3" fmla="*/ 15516 h 2453348"/>
                <a:gd name="connsiteX4" fmla="*/ 4116650 w 4116650"/>
                <a:gd name="connsiteY4" fmla="*/ 1224661 h 2453348"/>
                <a:gd name="connsiteX0" fmla="*/ 0 w 4116650"/>
                <a:gd name="connsiteY0" fmla="*/ 1626331 h 2453348"/>
                <a:gd name="connsiteX1" fmla="*/ 1227327 w 4116650"/>
                <a:gd name="connsiteY1" fmla="*/ 2402021 h 2453348"/>
                <a:gd name="connsiteX2" fmla="*/ 2507520 w 4116650"/>
                <a:gd name="connsiteY2" fmla="*/ 572062 h 2453348"/>
                <a:gd name="connsiteX3" fmla="*/ 3209015 w 4116650"/>
                <a:gd name="connsiteY3" fmla="*/ 15516 h 2453348"/>
                <a:gd name="connsiteX4" fmla="*/ 4116650 w 4116650"/>
                <a:gd name="connsiteY4" fmla="*/ 1224661 h 24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650" h="2453348">
                  <a:moveTo>
                    <a:pt x="0" y="1626331"/>
                  </a:moveTo>
                  <a:cubicBezTo>
                    <a:pt x="254913" y="2298215"/>
                    <a:pt x="809407" y="2577732"/>
                    <a:pt x="1227327" y="2402021"/>
                  </a:cubicBezTo>
                  <a:cubicBezTo>
                    <a:pt x="1645247" y="2226310"/>
                    <a:pt x="2149264" y="1138992"/>
                    <a:pt x="2507520" y="572062"/>
                  </a:cubicBezTo>
                  <a:cubicBezTo>
                    <a:pt x="2904122" y="-44906"/>
                    <a:pt x="3099178" y="-20839"/>
                    <a:pt x="3209015" y="15516"/>
                  </a:cubicBezTo>
                  <a:cubicBezTo>
                    <a:pt x="3461170" y="69983"/>
                    <a:pt x="3887742" y="755429"/>
                    <a:pt x="4116650" y="1224661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F21F836-9A6B-AED6-2411-C716172BD0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0445" y="4193685"/>
              <a:ext cx="1934336" cy="679853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F464622-8BDA-B8EA-3BFC-6783311023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6430" y="2497304"/>
              <a:ext cx="1307561" cy="1559245"/>
            </a:xfrm>
            <a:prstGeom prst="line">
              <a:avLst/>
            </a:prstGeom>
            <a:ln w="38100">
              <a:solidFill>
                <a:schemeClr val="accent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9F96DC1-CFA5-A046-F1CC-34EBA9561AB8}"/>
                    </a:ext>
                  </a:extLst>
                </p:cNvPr>
                <p:cNvSpPr txBox="1"/>
                <p:nvPr/>
              </p:nvSpPr>
              <p:spPr>
                <a:xfrm>
                  <a:off x="5831317" y="5422245"/>
                  <a:ext cx="577787" cy="3846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oMath>
                    </m:oMathPara>
                  </a14:m>
                  <a:endParaRPr lang="en-US" sz="24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9F96DC1-CFA5-A046-F1CC-34EBA9561A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1317" y="5422245"/>
                  <a:ext cx="577787" cy="384657"/>
                </a:xfrm>
                <a:prstGeom prst="rect">
                  <a:avLst/>
                </a:prstGeom>
                <a:blipFill>
                  <a:blip r:embed="rId3"/>
                  <a:stretch>
                    <a:fillRect l="-6522" t="-6250" r="-108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AED6298-AC9C-1E4E-7CF4-1FBD95B44474}"/>
                    </a:ext>
                  </a:extLst>
                </p:cNvPr>
                <p:cNvSpPr txBox="1"/>
                <p:nvPr/>
              </p:nvSpPr>
              <p:spPr>
                <a:xfrm>
                  <a:off x="7113885" y="5416397"/>
                  <a:ext cx="577787" cy="3846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p>
                      </m:oMath>
                    </m:oMathPara>
                  </a14:m>
                  <a:endParaRPr lang="en-US" sz="240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AED6298-AC9C-1E4E-7CF4-1FBD95B444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3885" y="5416397"/>
                  <a:ext cx="577787" cy="384657"/>
                </a:xfrm>
                <a:prstGeom prst="rect">
                  <a:avLst/>
                </a:prstGeom>
                <a:blipFill>
                  <a:blip r:embed="rId4"/>
                  <a:stretch>
                    <a:fillRect l="-6383" t="-6250" r="-85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1DA0C8D4-F87E-FE63-8AD6-61D16F9E8848}"/>
                    </a:ext>
                  </a:extLst>
                </p:cNvPr>
                <p:cNvSpPr txBox="1"/>
                <p:nvPr/>
              </p:nvSpPr>
              <p:spPr>
                <a:xfrm>
                  <a:off x="9545114" y="5197152"/>
                  <a:ext cx="43736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40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1DA0C8D4-F87E-FE63-8AD6-61D16F9E8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5114" y="5197152"/>
                  <a:ext cx="43736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2027EFF-22C4-7025-691B-4856AC9CE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50210" y="4300424"/>
              <a:ext cx="540000" cy="540000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D0158D3-CAA1-7638-B8EE-193BBDEB63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30210" y="4480424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FC1CD08-93B9-E3D5-674C-60FC1CF355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12780" y="313604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22231F5-401B-5210-6C16-296EE80A61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45239" y="2774481"/>
              <a:ext cx="915081" cy="915081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CE957C9-60C2-BFB5-C687-F452A4EBA760}"/>
                    </a:ext>
                  </a:extLst>
                </p:cNvPr>
                <p:cNvSpPr txBox="1"/>
                <p:nvPr/>
              </p:nvSpPr>
              <p:spPr>
                <a:xfrm>
                  <a:off x="8796026" y="3658443"/>
                  <a:ext cx="1186174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CE957C9-60C2-BFB5-C687-F452A4EBA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96026" y="3658443"/>
                  <a:ext cx="11861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B6B2D21-F5D0-2544-2B0B-661A523651CB}"/>
                    </a:ext>
                  </a:extLst>
                </p:cNvPr>
                <p:cNvSpPr txBox="1"/>
                <p:nvPr/>
              </p:nvSpPr>
              <p:spPr>
                <a:xfrm>
                  <a:off x="4956239" y="4808735"/>
                  <a:ext cx="4890941" cy="4579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)≈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box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4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B6B2D21-F5D0-2544-2B0B-661A523651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6239" y="4808735"/>
                  <a:ext cx="4890941" cy="457946"/>
                </a:xfrm>
                <a:prstGeom prst="rect">
                  <a:avLst/>
                </a:prstGeom>
                <a:blipFill>
                  <a:blip r:embed="rId7"/>
                  <a:stretch>
                    <a:fillRect l="-777" b="-189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Left Brace 75">
              <a:extLst>
                <a:ext uri="{FF2B5EF4-FFF2-40B4-BE49-F238E27FC236}">
                  <a16:creationId xmlns:a16="http://schemas.microsoft.com/office/drawing/2014/main" id="{F0825D5A-CD92-384A-B716-154DEB765CB6}"/>
                </a:ext>
              </a:extLst>
            </p:cNvPr>
            <p:cNvSpPr/>
            <p:nvPr/>
          </p:nvSpPr>
          <p:spPr>
            <a:xfrm rot="5400000">
              <a:off x="8584406" y="1464474"/>
              <a:ext cx="260570" cy="1080290"/>
            </a:xfrm>
            <a:prstGeom prst="leftBrace">
              <a:avLst>
                <a:gd name="adj1" fmla="val 35228"/>
                <a:gd name="adj2" fmla="val 50657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Left Brace 76">
              <a:extLst>
                <a:ext uri="{FF2B5EF4-FFF2-40B4-BE49-F238E27FC236}">
                  <a16:creationId xmlns:a16="http://schemas.microsoft.com/office/drawing/2014/main" id="{48239348-3D76-1C00-7BB3-FE97DFEC43FD}"/>
                </a:ext>
              </a:extLst>
            </p:cNvPr>
            <p:cNvSpPr/>
            <p:nvPr/>
          </p:nvSpPr>
          <p:spPr>
            <a:xfrm rot="5400000">
              <a:off x="9797073" y="1409973"/>
              <a:ext cx="260570" cy="1200561"/>
            </a:xfrm>
            <a:prstGeom prst="leftBrace">
              <a:avLst>
                <a:gd name="adj1" fmla="val 35228"/>
                <a:gd name="adj2" fmla="val 50657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085F6BA-B9FC-6647-8869-AB5E00A057A9}"/>
                </a:ext>
              </a:extLst>
            </p:cNvPr>
            <p:cNvSpPr txBox="1"/>
            <p:nvPr/>
          </p:nvSpPr>
          <p:spPr>
            <a:xfrm>
              <a:off x="8286111" y="1458547"/>
              <a:ext cx="85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slope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DC4D656-DB7D-BA15-600D-CA763CED5D6B}"/>
                </a:ext>
              </a:extLst>
            </p:cNvPr>
            <p:cNvSpPr txBox="1"/>
            <p:nvPr/>
          </p:nvSpPr>
          <p:spPr>
            <a:xfrm>
              <a:off x="9497261" y="1461704"/>
              <a:ext cx="8172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delta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A652400-E9B1-2C49-D128-70A56B07495C}"/>
                </a:ext>
              </a:extLst>
            </p:cNvPr>
            <p:cNvSpPr txBox="1"/>
            <p:nvPr/>
          </p:nvSpPr>
          <p:spPr>
            <a:xfrm>
              <a:off x="6897680" y="1447156"/>
              <a:ext cx="903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offset</a:t>
              </a:r>
            </a:p>
          </p:txBody>
        </p:sp>
        <p:sp>
          <p:nvSpPr>
            <p:cNvPr id="81" name="Left Brace 80">
              <a:extLst>
                <a:ext uri="{FF2B5EF4-FFF2-40B4-BE49-F238E27FC236}">
                  <a16:creationId xmlns:a16="http://schemas.microsoft.com/office/drawing/2014/main" id="{CA8D9E6B-0AD3-19E6-9CBB-570772D0DBB6}"/>
                </a:ext>
              </a:extLst>
            </p:cNvPr>
            <p:cNvSpPr/>
            <p:nvPr/>
          </p:nvSpPr>
          <p:spPr>
            <a:xfrm rot="5400000">
              <a:off x="7219248" y="1522524"/>
              <a:ext cx="260570" cy="983533"/>
            </a:xfrm>
            <a:prstGeom prst="leftBrace">
              <a:avLst>
                <a:gd name="adj1" fmla="val 35228"/>
                <a:gd name="adj2" fmla="val 50657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773D8837-CFD1-F063-1E69-4C3EA9220D56}"/>
                    </a:ext>
                  </a:extLst>
                </p:cNvPr>
                <p:cNvSpPr txBox="1"/>
                <p:nvPr/>
              </p:nvSpPr>
              <p:spPr>
                <a:xfrm>
                  <a:off x="3849143" y="1714212"/>
                  <a:ext cx="76645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773D8837-CFD1-F063-1E69-4C3EA9220D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9143" y="1714212"/>
                  <a:ext cx="76645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8197" r="-8197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214D0E0-6B8A-D790-72F2-D58202C0C5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886603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Linearization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approximates a nonlinear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near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by a line, i.e., linear function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“slope” of the line is the derivative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 change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near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slope multiplied by the distance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quality of the approximation can vary with the linearization point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distance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84" name="Content Placeholder 2">
                <a:extLst>
                  <a:ext uri="{FF2B5EF4-FFF2-40B4-BE49-F238E27FC236}">
                    <a16:creationId xmlns:a16="http://schemas.microsoft.com/office/drawing/2014/main" id="{9214D0E0-6B8A-D790-72F2-D58202C0C5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886603" cy="4351338"/>
              </a:xfrm>
              <a:blipFill>
                <a:blip r:embed="rId9"/>
                <a:stretch>
                  <a:fillRect l="-1818" t="-1163" r="-519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DDF6B-6283-C681-C81C-BCB7E978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369F5-567F-A5E3-840C-07532772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7CED-A969-7742-AD8C-1A77EFA9557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AA3C9-6DC5-577A-29C9-B251DA64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16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36405" cy="1325563"/>
          </a:xfrm>
        </p:spPr>
        <p:txBody>
          <a:bodyPr/>
          <a:lstStyle/>
          <a:p>
            <a:r>
              <a:rPr lang="en-US"/>
              <a:t>Linearization of non-linear state-space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36404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the nonlinear system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linearization around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</a:t>
                </a:r>
                <a:b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𝑥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  <m:t>𝑢</m:t>
                                    </m:r>
                                  </m:e>
                                </m:acc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eqArr>
                      </m:lim>
                    </m:limLow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pos m:val="bot"/>
                            <m:vertJc m:val="top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groupChr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𝑢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Source Sans Pro" panose="020B0503030403020204" pitchFamily="34" charset="0"/>
                                      </a:rPr>
                                      <m:t>𝑢</m:t>
                                    </m:r>
                                  </m:e>
                                </m:acc>
                              </m:e>
                            </m:d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eqArr>
                      </m:lim>
                    </m:limLow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b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can be vectors, we generalize derivatives to Jacobian matrices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an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equilibrium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i.e.,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can consider an LTI approximation of the system near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with state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input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>
                  <a:latin typeface="Source Sans Pro" panose="020B0503030403020204" pitchFamily="34" charset="0"/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𝐵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𝑢</m:t>
                      </m:r>
                    </m:oMath>
                  </m:oMathPara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  <a:spcAft>
                    <a:spcPts val="14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near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we can use tools from linear systems analysis and control on nonlinear systems -- more on this later with LQR control!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36404" cy="4351338"/>
              </a:xfrm>
              <a:blipFill>
                <a:blip r:embed="rId3"/>
                <a:stretch>
                  <a:fillRect l="-835" t="-1163" r="-955" b="-8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12D67-FA61-5571-1856-EDDEEC22C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28C96-7A56-626B-4349-DE1C4839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8D6C-ED24-9F47-AE37-F49149E5FE3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8A5F5-B1D6-3CF7-6449-53675CF6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76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Inverted pendulum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dynamics are described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𝑚𝑔</m:t>
                    </m:r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func>
                      <m:funcPr>
                        <m:ctrlPr>
                          <a:rPr lang="en-US" sz="2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br>
                  <a:rPr lang="en-US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state space form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they are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box>
                                <m:box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𝑔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ℓ</m:t>
                                      </m:r>
                                    </m:den>
                                  </m:f>
                                </m:e>
                              </m:box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box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𝑢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=0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an equilibrium, the linearization here is 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mr>
                          <m:mr>
                            <m:e>
                              <m:box>
                                <m:box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𝑔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ℓ</m:t>
                                      </m:r>
                                    </m:den>
                                  </m:f>
                                </m:e>
                              </m:box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box>
                                <m:box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ℓ</m:t>
                                      </m:r>
                                    </m:den>
                                  </m:f>
                                </m:e>
                              </m:box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box>
                                <m:box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box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Source Sans Pro" panose="020B0503030403020204" pitchFamily="34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box>
                            </m:e>
                          </m:mr>
                        </m:m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is close to a double-integrator! We could try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stabilize the pendulum near the upright equilibrium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sz="2400" i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872" r="-483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0916A13-EEE9-1834-E520-4751082AD3FD}"/>
              </a:ext>
            </a:extLst>
          </p:cNvPr>
          <p:cNvGrpSpPr>
            <a:grpSpLocks noChangeAspect="1"/>
          </p:cNvGrpSpPr>
          <p:nvPr/>
        </p:nvGrpSpPr>
        <p:grpSpPr>
          <a:xfrm>
            <a:off x="8548561" y="1757479"/>
            <a:ext cx="3643439" cy="4602048"/>
            <a:chOff x="4445673" y="2937710"/>
            <a:chExt cx="1818213" cy="229659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2E9C2B6-C4DD-2A0E-E15C-9398EB1570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8317" y="3081710"/>
              <a:ext cx="546463" cy="1252595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48FEF1B-5984-64D2-5B87-61262C5F37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45673" y="3434305"/>
              <a:ext cx="1818213" cy="1800000"/>
            </a:xfrm>
            <a:prstGeom prst="arc">
              <a:avLst>
                <a:gd name="adj1" fmla="val 14812507"/>
                <a:gd name="adj2" fmla="val 16172983"/>
              </a:avLst>
            </a:prstGeom>
            <a:ln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93CE5A-88D6-4550-742B-9071FBF824E4}"/>
                </a:ext>
              </a:extLst>
            </p:cNvPr>
            <p:cNvSpPr/>
            <p:nvPr/>
          </p:nvSpPr>
          <p:spPr>
            <a:xfrm>
              <a:off x="4682316" y="2955709"/>
              <a:ext cx="251999" cy="25199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CD1CE0-9CCF-048B-C0A7-0B4255C64E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4780" y="2937710"/>
              <a:ext cx="0" cy="1396595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F1100C7-9665-121D-A7BB-D6D1DAAC8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0377" y="4334305"/>
              <a:ext cx="748806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ie 19">
              <a:extLst>
                <a:ext uri="{FF2B5EF4-FFF2-40B4-BE49-F238E27FC236}">
                  <a16:creationId xmlns:a16="http://schemas.microsoft.com/office/drawing/2014/main" id="{ACE88303-991F-A6B6-2CD2-4DA30D18D3C8}"/>
                </a:ext>
              </a:extLst>
            </p:cNvPr>
            <p:cNvSpPr/>
            <p:nvPr/>
          </p:nvSpPr>
          <p:spPr>
            <a:xfrm>
              <a:off x="5264781" y="4246868"/>
              <a:ext cx="180000" cy="180000"/>
            </a:xfrm>
            <a:prstGeom prst="pie">
              <a:avLst>
                <a:gd name="adj1" fmla="val 10867896"/>
                <a:gd name="adj2" fmla="val 21551198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9DC287D-15B7-B814-B2C1-DA8C92C19E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8315" y="3081708"/>
              <a:ext cx="0" cy="468826"/>
            </a:xfrm>
            <a:prstGeom prst="line">
              <a:avLst/>
            </a:prstGeom>
            <a:ln w="12700">
              <a:prstDash val="solid"/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2C8E2A7-1945-EF2B-E6DD-0D2312457D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36595" y="4118305"/>
              <a:ext cx="436371" cy="432000"/>
            </a:xfrm>
            <a:prstGeom prst="arc">
              <a:avLst>
                <a:gd name="adj1" fmla="val 12272034"/>
                <a:gd name="adj2" fmla="val 18663804"/>
              </a:avLst>
            </a:prstGeom>
            <a:ln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B44F7F-F235-7342-EFE0-4DD3FBE694FD}"/>
                    </a:ext>
                  </a:extLst>
                </p:cNvPr>
                <p:cNvSpPr txBox="1"/>
                <p:nvPr/>
              </p:nvSpPr>
              <p:spPr>
                <a:xfrm>
                  <a:off x="4495563" y="3275046"/>
                  <a:ext cx="259411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𝑚𝑔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B44F7F-F235-7342-EFE0-4DD3FBE694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5563" y="3275046"/>
                  <a:ext cx="259411" cy="184311"/>
                </a:xfrm>
                <a:prstGeom prst="rect">
                  <a:avLst/>
                </a:prstGeom>
                <a:blipFill>
                  <a:blip r:embed="rId4"/>
                  <a:stretch>
                    <a:fillRect l="-14634" r="-12195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542E29-AB34-7018-CA34-3BF40957B84A}"/>
                    </a:ext>
                  </a:extLst>
                </p:cNvPr>
                <p:cNvSpPr txBox="1"/>
                <p:nvPr/>
              </p:nvSpPr>
              <p:spPr>
                <a:xfrm>
                  <a:off x="5103476" y="3258658"/>
                  <a:ext cx="125305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542E29-AB34-7018-CA34-3BF40957B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3476" y="3258658"/>
                  <a:ext cx="125305" cy="184311"/>
                </a:xfrm>
                <a:prstGeom prst="rect">
                  <a:avLst/>
                </a:prstGeom>
                <a:blipFill>
                  <a:blip r:embed="rId5"/>
                  <a:stretch>
                    <a:fillRect l="-30000" r="-25000" b="-103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465F024-E38F-0B38-4ECA-72A942F7DA69}"/>
                    </a:ext>
                  </a:extLst>
                </p:cNvPr>
                <p:cNvSpPr txBox="1"/>
                <p:nvPr/>
              </p:nvSpPr>
              <p:spPr>
                <a:xfrm>
                  <a:off x="5401035" y="3928204"/>
                  <a:ext cx="126297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465F024-E38F-0B38-4ECA-72A942F7DA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035" y="3928204"/>
                  <a:ext cx="126297" cy="184311"/>
                </a:xfrm>
                <a:prstGeom prst="rect">
                  <a:avLst/>
                </a:prstGeom>
                <a:blipFill>
                  <a:blip r:embed="rId6"/>
                  <a:stretch>
                    <a:fillRect l="-14286" r="-1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FE9495D-FBF2-6B0C-4FDA-D9A55ECAD3A6}"/>
                    </a:ext>
                  </a:extLst>
                </p:cNvPr>
                <p:cNvSpPr txBox="1"/>
                <p:nvPr/>
              </p:nvSpPr>
              <p:spPr>
                <a:xfrm>
                  <a:off x="4934315" y="3708007"/>
                  <a:ext cx="113594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FE9495D-FBF2-6B0C-4FDA-D9A55ECAD3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4315" y="3708007"/>
                  <a:ext cx="113594" cy="184311"/>
                </a:xfrm>
                <a:prstGeom prst="rect">
                  <a:avLst/>
                </a:prstGeom>
                <a:blipFill>
                  <a:blip r:embed="rId7"/>
                  <a:stretch>
                    <a:fillRect l="-33333" r="-38889" b="-103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10970-239F-B4C3-623A-F2C9A9B09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D8E96-56D0-62A4-CE92-5C454F58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AF312-95BE-4342-9718-4F5E709A247F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FAF78-DD86-7A4A-C110-D0B0BF8A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27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1" y="1825625"/>
                <a:ext cx="6800054" cy="43513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try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stabilize the pendulum near the upright equilibrium: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will later discuss how we actually simulate this system on a computer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sz="2400" i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825625"/>
                <a:ext cx="6800054" cy="4351338"/>
              </a:xfrm>
              <a:blipFill>
                <a:blip r:embed="rId3"/>
                <a:stretch>
                  <a:fillRect l="-1256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0AB796E-6060-CA86-BE01-C45BEBE9F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241" y="2839579"/>
            <a:ext cx="4928603" cy="25651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Inverted pendulum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0916A13-EEE9-1834-E520-4751082AD3FD}"/>
              </a:ext>
            </a:extLst>
          </p:cNvPr>
          <p:cNvGrpSpPr>
            <a:grpSpLocks noChangeAspect="1"/>
          </p:cNvGrpSpPr>
          <p:nvPr/>
        </p:nvGrpSpPr>
        <p:grpSpPr>
          <a:xfrm>
            <a:off x="8548561" y="1757479"/>
            <a:ext cx="3643439" cy="4602048"/>
            <a:chOff x="4445673" y="2937710"/>
            <a:chExt cx="1818213" cy="229659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2E9C2B6-C4DD-2A0E-E15C-9398EB1570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8317" y="3081710"/>
              <a:ext cx="546463" cy="1252595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48FEF1B-5984-64D2-5B87-61262C5F37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45673" y="3434305"/>
              <a:ext cx="1818213" cy="1800000"/>
            </a:xfrm>
            <a:prstGeom prst="arc">
              <a:avLst>
                <a:gd name="adj1" fmla="val 14812507"/>
                <a:gd name="adj2" fmla="val 16172983"/>
              </a:avLst>
            </a:prstGeom>
            <a:ln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93CE5A-88D6-4550-742B-9071FBF824E4}"/>
                </a:ext>
              </a:extLst>
            </p:cNvPr>
            <p:cNvSpPr/>
            <p:nvPr/>
          </p:nvSpPr>
          <p:spPr>
            <a:xfrm>
              <a:off x="4682316" y="2955709"/>
              <a:ext cx="251999" cy="25199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BCD1CE0-9CCF-048B-C0A7-0B4255C64E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4780" y="2937710"/>
              <a:ext cx="0" cy="1396595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F1100C7-9665-121D-A7BB-D6D1DAAC8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0377" y="4334305"/>
              <a:ext cx="748806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ie 19">
              <a:extLst>
                <a:ext uri="{FF2B5EF4-FFF2-40B4-BE49-F238E27FC236}">
                  <a16:creationId xmlns:a16="http://schemas.microsoft.com/office/drawing/2014/main" id="{ACE88303-991F-A6B6-2CD2-4DA30D18D3C8}"/>
                </a:ext>
              </a:extLst>
            </p:cNvPr>
            <p:cNvSpPr/>
            <p:nvPr/>
          </p:nvSpPr>
          <p:spPr>
            <a:xfrm>
              <a:off x="5264781" y="4246868"/>
              <a:ext cx="180000" cy="180000"/>
            </a:xfrm>
            <a:prstGeom prst="pie">
              <a:avLst>
                <a:gd name="adj1" fmla="val 10867896"/>
                <a:gd name="adj2" fmla="val 21551198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9DC287D-15B7-B814-B2C1-DA8C92C19E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8315" y="3081708"/>
              <a:ext cx="0" cy="468826"/>
            </a:xfrm>
            <a:prstGeom prst="line">
              <a:avLst/>
            </a:prstGeom>
            <a:ln w="12700">
              <a:prstDash val="solid"/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2C8E2A7-1945-EF2B-E6DD-0D2312457D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36595" y="4118305"/>
              <a:ext cx="436371" cy="432000"/>
            </a:xfrm>
            <a:prstGeom prst="arc">
              <a:avLst>
                <a:gd name="adj1" fmla="val 12272034"/>
                <a:gd name="adj2" fmla="val 18663804"/>
              </a:avLst>
            </a:prstGeom>
            <a:ln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B44F7F-F235-7342-EFE0-4DD3FBE694FD}"/>
                    </a:ext>
                  </a:extLst>
                </p:cNvPr>
                <p:cNvSpPr txBox="1"/>
                <p:nvPr/>
              </p:nvSpPr>
              <p:spPr>
                <a:xfrm>
                  <a:off x="4495563" y="3275046"/>
                  <a:ext cx="259411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𝑚𝑔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2B44F7F-F235-7342-EFE0-4DD3FBE694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5563" y="3275046"/>
                  <a:ext cx="259411" cy="184311"/>
                </a:xfrm>
                <a:prstGeom prst="rect">
                  <a:avLst/>
                </a:prstGeom>
                <a:blipFill>
                  <a:blip r:embed="rId5"/>
                  <a:stretch>
                    <a:fillRect l="-14118" r="-14118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542E29-AB34-7018-CA34-3BF40957B84A}"/>
                    </a:ext>
                  </a:extLst>
                </p:cNvPr>
                <p:cNvSpPr txBox="1"/>
                <p:nvPr/>
              </p:nvSpPr>
              <p:spPr>
                <a:xfrm>
                  <a:off x="5103476" y="3258658"/>
                  <a:ext cx="125305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542E29-AB34-7018-CA34-3BF40957B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3476" y="3258658"/>
                  <a:ext cx="125305" cy="184311"/>
                </a:xfrm>
                <a:prstGeom prst="rect">
                  <a:avLst/>
                </a:prstGeom>
                <a:blipFill>
                  <a:blip r:embed="rId6"/>
                  <a:stretch>
                    <a:fillRect l="-29268" r="-2439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465F024-E38F-0B38-4ECA-72A942F7DA69}"/>
                    </a:ext>
                  </a:extLst>
                </p:cNvPr>
                <p:cNvSpPr txBox="1"/>
                <p:nvPr/>
              </p:nvSpPr>
              <p:spPr>
                <a:xfrm>
                  <a:off x="5401035" y="3928204"/>
                  <a:ext cx="126297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465F024-E38F-0B38-4ECA-72A942F7DA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1035" y="3928204"/>
                  <a:ext cx="126297" cy="184311"/>
                </a:xfrm>
                <a:prstGeom prst="rect">
                  <a:avLst/>
                </a:prstGeom>
                <a:blipFill>
                  <a:blip r:embed="rId7"/>
                  <a:stretch>
                    <a:fillRect l="-14286" r="-1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FE9495D-FBF2-6B0C-4FDA-D9A55ECAD3A6}"/>
                    </a:ext>
                  </a:extLst>
                </p:cNvPr>
                <p:cNvSpPr txBox="1"/>
                <p:nvPr/>
              </p:nvSpPr>
              <p:spPr>
                <a:xfrm>
                  <a:off x="4934315" y="3708007"/>
                  <a:ext cx="113594" cy="18431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240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5FE9495D-FBF2-6B0C-4FDA-D9A55ECAD3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4315" y="3708007"/>
                  <a:ext cx="113594" cy="184311"/>
                </a:xfrm>
                <a:prstGeom prst="rect">
                  <a:avLst/>
                </a:prstGeom>
                <a:blipFill>
                  <a:blip r:embed="rId8"/>
                  <a:stretch>
                    <a:fillRect l="-32432" r="-3513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A61247-B6B1-35A1-43DD-F345322C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4F818-A17F-0E64-89A9-DAE9D44E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E93ED-92BB-6B43-BC0E-85DBE05849C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920E5-CA71-EB73-8A7B-1E2F765D1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87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</a:t>
            </a:r>
          </a:p>
        </p:txBody>
      </p:sp>
      <p:pic>
        <p:nvPicPr>
          <p:cNvPr id="3" name="Picture 2" descr="A graph of a function&#10;&#10;Description automatically generated">
            <a:extLst>
              <a:ext uri="{FF2B5EF4-FFF2-40B4-BE49-F238E27FC236}">
                <a16:creationId xmlns:a16="http://schemas.microsoft.com/office/drawing/2014/main" id="{E2E31690-1591-61C7-B7D4-5ADF3A6B9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883" y="1690688"/>
            <a:ext cx="6566233" cy="466913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EFE47-83EA-1894-B2D7-A146C7D2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69907-DEEB-FE3A-320E-FE79524B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396A7-D606-374B-9265-E10448C84F0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DEFD1-9990-A7AA-02AE-1B7594CD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17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FF78D-9689-806A-A23B-29292949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Attendance Form</a:t>
            </a:r>
            <a:endParaRPr lang="en-US" dirty="0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04E28637-E63C-B501-DC94-F1C030F26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0C107-668C-E019-8CC8-04DAC23A9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BFD2-37C8-12FB-A598-F90288F5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D5E8B-69CC-93CF-FA87-A3AD3AE0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76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1420</Words>
  <Application>Microsoft Macintosh PowerPoint</Application>
  <PresentationFormat>Widescreen</PresentationFormat>
  <Paragraphs>181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Source Sans Pro</vt:lpstr>
      <vt:lpstr>Office Theme</vt:lpstr>
      <vt:lpstr>Principles of Robot Autonomy I</vt:lpstr>
      <vt:lpstr>Attendance Form</vt:lpstr>
      <vt:lpstr>For urgent questions</vt:lpstr>
      <vt:lpstr>Agenda</vt:lpstr>
      <vt:lpstr>State space models</vt:lpstr>
      <vt:lpstr>Example: double-integrator</vt:lpstr>
      <vt:lpstr>Kinematic models</vt:lpstr>
      <vt:lpstr>Holonomic and nonholonomic constraints</vt:lpstr>
      <vt:lpstr>Back to unicycle example</vt:lpstr>
      <vt:lpstr>Unicycle and differential drive models</vt:lpstr>
      <vt:lpstr>Simple car model</vt:lpstr>
      <vt:lpstr>From kinematic to dynamic models</vt:lpstr>
      <vt:lpstr>Linear time-invariant models</vt:lpstr>
      <vt:lpstr>Example: PD control for a double-integrator</vt:lpstr>
      <vt:lpstr>Linearization</vt:lpstr>
      <vt:lpstr>Linearization of non-linear state-space models</vt:lpstr>
      <vt:lpstr>Example: Inverted pendulum</vt:lpstr>
      <vt:lpstr>Example: Inverted pendulum</vt:lpstr>
      <vt:lpstr>Next time</vt:lpstr>
      <vt:lpstr>Attendance Form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</cp:revision>
  <cp:lastPrinted>2019-01-07T20:05:58Z</cp:lastPrinted>
  <dcterms:created xsi:type="dcterms:W3CDTF">2017-01-06T12:29:52Z</dcterms:created>
  <dcterms:modified xsi:type="dcterms:W3CDTF">2026-08-13T22:45:37Z</dcterms:modified>
</cp:coreProperties>
</file>