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8"/>
  </p:notesMasterIdLst>
  <p:sldIdLst>
    <p:sldId id="325" r:id="rId2"/>
    <p:sldId id="359" r:id="rId3"/>
    <p:sldId id="336" r:id="rId4"/>
    <p:sldId id="337" r:id="rId5"/>
    <p:sldId id="338" r:id="rId6"/>
    <p:sldId id="339" r:id="rId7"/>
    <p:sldId id="340" r:id="rId8"/>
    <p:sldId id="342" r:id="rId9"/>
    <p:sldId id="345" r:id="rId10"/>
    <p:sldId id="347" r:id="rId11"/>
    <p:sldId id="349" r:id="rId12"/>
    <p:sldId id="350" r:id="rId13"/>
    <p:sldId id="348" r:id="rId14"/>
    <p:sldId id="356" r:id="rId15"/>
    <p:sldId id="309" r:id="rId16"/>
    <p:sldId id="360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513E45F7-17A4-854B-80B1-71EB284932B7}">
          <p14:sldIdLst>
            <p14:sldId id="325"/>
            <p14:sldId id="359"/>
            <p14:sldId id="336"/>
          </p14:sldIdLst>
        </p14:section>
        <p14:section name="Simulation" id="{82F3EB14-A168-D041-8C08-707A7200322F}">
          <p14:sldIdLst>
            <p14:sldId id="337"/>
            <p14:sldId id="338"/>
            <p14:sldId id="339"/>
            <p14:sldId id="340"/>
            <p14:sldId id="342"/>
            <p14:sldId id="345"/>
            <p14:sldId id="347"/>
            <p14:sldId id="349"/>
            <p14:sldId id="350"/>
          </p14:sldIdLst>
        </p14:section>
        <p14:section name="Auto-differentiation" id="{2B371844-DA3B-5541-BF57-E9C2D5436826}">
          <p14:sldIdLst>
            <p14:sldId id="348"/>
            <p14:sldId id="356"/>
          </p14:sldIdLst>
        </p14:section>
        <p14:section name="Conclusion" id="{787EB56E-3C76-9442-8888-9F52AD68A06B}">
          <p14:sldIdLst>
            <p14:sldId id="309"/>
            <p14:sldId id="36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78354"/>
  </p:normalViewPr>
  <p:slideViewPr>
    <p:cSldViewPr snapToGrid="0">
      <p:cViewPr varScale="1">
        <p:scale>
          <a:sx n="97" d="100"/>
          <a:sy n="97" d="100"/>
        </p:scale>
        <p:origin x="135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e Gammelli" userId="292b8a31-f1ba-4b4c-b196-a231dc095d13" providerId="ADAL" clId="{6E670754-AB6A-5789-AA0A-6F6FD9CE3EEA}"/>
    <pc:docChg chg="modSld">
      <pc:chgData name="Daniele Gammelli" userId="292b8a31-f1ba-4b4c-b196-a231dc095d13" providerId="ADAL" clId="{6E670754-AB6A-5789-AA0A-6F6FD9CE3EEA}" dt="2026-08-13T22:46:10.679" v="7" actId="20577"/>
      <pc:docMkLst>
        <pc:docMk/>
      </pc:docMkLst>
      <pc:sldChg chg="modNotesTx">
        <pc:chgData name="Daniele Gammelli" userId="292b8a31-f1ba-4b4c-b196-a231dc095d13" providerId="ADAL" clId="{6E670754-AB6A-5789-AA0A-6F6FD9CE3EEA}" dt="2026-08-13T22:45:49.139" v="0" actId="20577"/>
        <pc:sldMkLst>
          <pc:docMk/>
          <pc:sldMk cId="2127083319" sldId="337"/>
        </pc:sldMkLst>
      </pc:sldChg>
      <pc:sldChg chg="modNotesTx">
        <pc:chgData name="Daniele Gammelli" userId="292b8a31-f1ba-4b4c-b196-a231dc095d13" providerId="ADAL" clId="{6E670754-AB6A-5789-AA0A-6F6FD9CE3EEA}" dt="2026-08-13T22:45:51.471" v="1" actId="20577"/>
        <pc:sldMkLst>
          <pc:docMk/>
          <pc:sldMk cId="1977322933" sldId="338"/>
        </pc:sldMkLst>
      </pc:sldChg>
      <pc:sldChg chg="modNotesTx">
        <pc:chgData name="Daniele Gammelli" userId="292b8a31-f1ba-4b4c-b196-a231dc095d13" providerId="ADAL" clId="{6E670754-AB6A-5789-AA0A-6F6FD9CE3EEA}" dt="2026-08-13T22:45:55.237" v="2" actId="20577"/>
        <pc:sldMkLst>
          <pc:docMk/>
          <pc:sldMk cId="1742142696" sldId="340"/>
        </pc:sldMkLst>
      </pc:sldChg>
      <pc:sldChg chg="modNotesTx">
        <pc:chgData name="Daniele Gammelli" userId="292b8a31-f1ba-4b4c-b196-a231dc095d13" providerId="ADAL" clId="{6E670754-AB6A-5789-AA0A-6F6FD9CE3EEA}" dt="2026-08-13T22:45:57.564" v="3" actId="20577"/>
        <pc:sldMkLst>
          <pc:docMk/>
          <pc:sldMk cId="2081290362" sldId="342"/>
        </pc:sldMkLst>
      </pc:sldChg>
      <pc:sldChg chg="modNotesTx">
        <pc:chgData name="Daniele Gammelli" userId="292b8a31-f1ba-4b4c-b196-a231dc095d13" providerId="ADAL" clId="{6E670754-AB6A-5789-AA0A-6F6FD9CE3EEA}" dt="2026-08-13T22:46:02.038" v="4" actId="20577"/>
        <pc:sldMkLst>
          <pc:docMk/>
          <pc:sldMk cId="3412605029" sldId="347"/>
        </pc:sldMkLst>
      </pc:sldChg>
      <pc:sldChg chg="modNotesTx">
        <pc:chgData name="Daniele Gammelli" userId="292b8a31-f1ba-4b4c-b196-a231dc095d13" providerId="ADAL" clId="{6E670754-AB6A-5789-AA0A-6F6FD9CE3EEA}" dt="2026-08-13T22:46:08.728" v="6" actId="20577"/>
        <pc:sldMkLst>
          <pc:docMk/>
          <pc:sldMk cId="3552068747" sldId="348"/>
        </pc:sldMkLst>
      </pc:sldChg>
      <pc:sldChg chg="modNotesTx">
        <pc:chgData name="Daniele Gammelli" userId="292b8a31-f1ba-4b4c-b196-a231dc095d13" providerId="ADAL" clId="{6E670754-AB6A-5789-AA0A-6F6FD9CE3EEA}" dt="2026-08-13T22:46:04.256" v="5" actId="20577"/>
        <pc:sldMkLst>
          <pc:docMk/>
          <pc:sldMk cId="832643236" sldId="349"/>
        </pc:sldMkLst>
      </pc:sldChg>
      <pc:sldChg chg="modNotesTx">
        <pc:chgData name="Daniele Gammelli" userId="292b8a31-f1ba-4b4c-b196-a231dc095d13" providerId="ADAL" clId="{6E670754-AB6A-5789-AA0A-6F6FD9CE3EEA}" dt="2026-08-13T22:46:10.679" v="7" actId="20577"/>
        <pc:sldMkLst>
          <pc:docMk/>
          <pc:sldMk cId="2716331048" sldId="35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D6F028-2067-3740-AA48-A91E93570B1D}" type="datetimeFigureOut">
              <a:rPr lang="en-US" smtClean="0"/>
              <a:t>8/13/26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B2D7EC-928D-0645-AAE8-498D7443D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72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063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2954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2606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6274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4151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5743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9444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2073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9719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6856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5217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b="0" i="0" dirty="0">
              <a:solidFill>
                <a:srgbClr val="222832"/>
              </a:solidFill>
              <a:effectLst/>
              <a:latin typeface="-apple-system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9559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2632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628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6FB1B-797C-B846-8D40-2A5711AA3FE9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013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542090"/>
            <a:ext cx="2743200" cy="365125"/>
          </a:xfrm>
        </p:spPr>
        <p:txBody>
          <a:bodyPr/>
          <a:lstStyle/>
          <a:p>
            <a:fld id="{5BD7217A-6C1A-E942-8546-0EEBFD2E3886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542090"/>
            <a:ext cx="4114800" cy="365125"/>
          </a:xfrm>
        </p:spPr>
        <p:txBody>
          <a:bodyPr/>
          <a:lstStyle/>
          <a:p>
            <a:r>
              <a:rPr lang="hr-HR"/>
              <a:t>AA 174A | Lecture 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542090"/>
            <a:ext cx="2743200" cy="365125"/>
          </a:xfrm>
        </p:spPr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804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61396-1C19-FF4D-A115-25C4945E757E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980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C0105-FE19-944C-9853-0C49D697009D}" type="datetime1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4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319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7E71C-0A24-4F4B-B1B0-F58962A357D2}" type="datetime1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4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834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E58D8-195D-2B45-B37E-4B59D9D8D3AE}" type="datetime1">
              <a:rPr lang="en-US" smtClean="0"/>
              <a:t>8/13/26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137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9BF27-B54B-1B42-9DE9-641A59F70F6D}" type="datetime1">
              <a:rPr lang="en-US" smtClean="0"/>
              <a:t>8/13/26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4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430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198CB-DA2D-A948-AA64-57AF44B50190}" type="datetime1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4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752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29BE3-C1E6-1444-BDE5-D7F478283520}" type="datetime1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4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784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604C-D23D-E148-9492-84D4EB13D3B6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234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538F9-BB56-274C-9CB0-1F4E69450CFE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022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D6F93F-C8A2-784F-88DB-D3A54134357F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hr-HR"/>
              <a:t>AA 174A | Lecture 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964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hyperlink" Target="https://matplotlib.org/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tiff"/><Relationship Id="rId7" Type="http://schemas.openxmlformats.org/officeDocument/2006/relationships/image" Target="../media/image14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emf"/><Relationship Id="rId5" Type="http://schemas.openxmlformats.org/officeDocument/2006/relationships/image" Target="../media/image12.emf"/><Relationship Id="rId4" Type="http://schemas.openxmlformats.org/officeDocument/2006/relationships/image" Target="../media/image11.emf"/><Relationship Id="rId9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0.tiff"/><Relationship Id="rId7" Type="http://schemas.openxmlformats.org/officeDocument/2006/relationships/image" Target="../media/image14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emf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emf"/><Relationship Id="rId3" Type="http://schemas.openxmlformats.org/officeDocument/2006/relationships/image" Target="../media/image18.png"/><Relationship Id="rId7" Type="http://schemas.openxmlformats.org/officeDocument/2006/relationships/image" Target="../media/image13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emf"/><Relationship Id="rId5" Type="http://schemas.openxmlformats.org/officeDocument/2006/relationships/image" Target="../media/image11.emf"/><Relationship Id="rId4" Type="http://schemas.openxmlformats.org/officeDocument/2006/relationships/image" Target="../media/image10.tiff"/><Relationship Id="rId9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emf"/><Relationship Id="rId3" Type="http://schemas.openxmlformats.org/officeDocument/2006/relationships/image" Target="../media/image22.png"/><Relationship Id="rId7" Type="http://schemas.openxmlformats.org/officeDocument/2006/relationships/image" Target="../media/image13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emf"/><Relationship Id="rId5" Type="http://schemas.openxmlformats.org/officeDocument/2006/relationships/image" Target="../media/image11.emf"/><Relationship Id="rId4" Type="http://schemas.openxmlformats.org/officeDocument/2006/relationships/image" Target="../media/image10.tiff"/><Relationship Id="rId9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/>
              <a:t>Principles of Robot Autonomy 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State space dynamics – computation and simulation</a:t>
            </a: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687942"/>
            <a:ext cx="12192000" cy="1170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914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8290B0-EB37-BE5C-04E7-4EA8696DA5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9C11F-9CF3-5417-5DC4-4E4B8E153C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Calibri Light"/>
                <a:cs typeface="Calibri Light"/>
              </a:rPr>
              <a:t>Attendance Form</a:t>
            </a:r>
            <a:endParaRPr lang="en-US"/>
          </a:p>
        </p:txBody>
      </p:sp>
      <p:pic>
        <p:nvPicPr>
          <p:cNvPr id="7" name="Content Placeholder 6" descr="A qr code with black squares&#10;&#10;AI-generated content may be incorrect.">
            <a:extLst>
              <a:ext uri="{FF2B5EF4-FFF2-40B4-BE49-F238E27FC236}">
                <a16:creationId xmlns:a16="http://schemas.microsoft.com/office/drawing/2014/main" id="{6FC79A78-5555-5B36-D187-31F9DBD9AC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38600" y="1943894"/>
            <a:ext cx="4114800" cy="41148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403DC6-C8A8-2ACD-BAD1-55817AEB56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8A9F6-D5E6-2845-9990-457223861935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95E3F-D2F3-70F1-92FC-D72CF33D9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3 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D9B9C7-170B-B78E-D9C0-6DB12F0DB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5917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State space dynamics</a:t>
            </a:r>
          </a:p>
          <a:p>
            <a:pPr lvl="1"/>
            <a:r>
              <a:rPr lang="en-US" dirty="0"/>
              <a:t>Simulation / numerical integration</a:t>
            </a:r>
          </a:p>
          <a:p>
            <a:pPr lvl="1"/>
            <a:r>
              <a:rPr lang="en-US" dirty="0"/>
              <a:t>Efficient computation (</a:t>
            </a: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a</a:t>
            </a:r>
            <a:r>
              <a:rPr lang="en-US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uto-differentiation</a:t>
            </a:r>
            <a:r>
              <a:rPr lang="en-US" dirty="0"/>
              <a:t>) </a:t>
            </a:r>
          </a:p>
          <a:p>
            <a:pPr lvl="1"/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Readings</a:t>
            </a:r>
          </a:p>
          <a:p>
            <a:pPr lvl="1"/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Chapter 1, sections 1.4 – 1.5 in D. </a:t>
            </a:r>
            <a:r>
              <a:rPr lang="en-US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Gammelli</a:t>
            </a: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, J. Lorenzetti, K. Luo, G. </a:t>
            </a:r>
            <a:r>
              <a:rPr lang="en-US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Zardini</a:t>
            </a: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, M. Pavone. </a:t>
            </a:r>
            <a:r>
              <a:rPr lang="en-US" i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Principles of Robot Autonomy</a:t>
            </a: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. 2026.</a:t>
            </a:r>
          </a:p>
          <a:p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CBB92E8-0DCF-55F4-A147-71D606A549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0A922-13CA-CD4F-8AA9-1C6445E0CC77}" type="datetime1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FDD8B47-3DF7-D505-CD5C-B7479775B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4</a:t>
            </a: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89072F-F466-A72E-8B8B-883897A50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8406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1B1E6C-5789-4F4D-86C8-7F3967F4B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Simulation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6DB8FA7E-7289-2544-96F4-85E96F530917}"/>
                  </a:ext>
                </a:extLst>
              </p:cNvPr>
              <p:cNvSpPr txBox="1"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5704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00000"/>
                  </a:lnSpc>
                  <a:spcAft>
                    <a:spcPts val="2000"/>
                  </a:spcAft>
                </a:pPr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Suppose we have a state space model for our robot and have fixed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𝑢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i.e.,</a:t>
                </a:r>
                <a:b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</a:b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𝑥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)=</m:t>
                    </m:r>
                    <m:r>
                      <a:rPr lang="en-US" sz="2400" i="1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𝑡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),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𝑢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𝑡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)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𝑡</m:t>
                        </m:r>
                      </m:e>
                    </m:d>
                  </m:oMath>
                </a14:m>
                <a:b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</a:br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where we “embedded”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𝑢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)</m:t>
                    </m:r>
                  </m:oMath>
                </a14:m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within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𝑓</m:t>
                    </m:r>
                    <m:r>
                      <a:rPr lang="en-US" sz="2400" i="1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 </m:t>
                    </m:r>
                  </m:oMath>
                </a14:m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for simplicity (and keep using “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𝑓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”</m:t>
                    </m:r>
                  </m:oMath>
                </a14:m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with a slight abuse of notation). This is an </a:t>
                </a:r>
                <a:r>
                  <a:rPr lang="en-US" sz="2400" i="1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ordinary differential equation (ODE) </a:t>
                </a:r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in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)</m:t>
                    </m:r>
                  </m:oMath>
                </a14:m>
                <a:endParaRPr lang="en-US" sz="240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>
                  <a:lnSpc>
                    <a:spcPct val="100000"/>
                  </a:lnSpc>
                  <a:spcAft>
                    <a:spcPts val="2000"/>
                  </a:spcAft>
                </a:pPr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Given an </a:t>
                </a:r>
                <a:r>
                  <a:rPr lang="en-US" sz="2400" i="1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initial condition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𝑥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i="1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</a:t>
                </a:r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solving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𝑥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)=</m:t>
                    </m:r>
                    <m:r>
                      <a:rPr lang="en-US" sz="2400" i="1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𝑡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),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for a </a:t>
                </a:r>
                <a:r>
                  <a:rPr lang="en-US" sz="2400" i="1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trajectory</a:t>
                </a:r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)</m:t>
                    </m:r>
                  </m:oMath>
                </a14:m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an </a:t>
                </a:r>
                <a:r>
                  <a:rPr lang="en-US" sz="2400" i="1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initial value problem (IVP)</a:t>
                </a:r>
                <a:endParaRPr lang="en-US" sz="240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>
                  <a:lnSpc>
                    <a:spcPct val="100000"/>
                  </a:lnSpc>
                  <a:spcAft>
                    <a:spcPts val="2000"/>
                  </a:spcAft>
                </a:pPr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𝑓</m:t>
                    </m:r>
                  </m:oMath>
                </a14:m>
                <a:r>
                  <a:rPr lang="en-US" sz="2400" i="1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is Lipschitz continuous in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𝑥</m:t>
                    </m:r>
                  </m:oMath>
                </a14:m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and continuous in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𝑡</m:t>
                    </m:r>
                  </m:oMath>
                </a14:m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then the trajectory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)</m:t>
                    </m:r>
                  </m:oMath>
                </a14:m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exists and is </a:t>
                </a:r>
                <a:r>
                  <a:rPr lang="en-US" sz="2400" i="1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unique</a:t>
                </a:r>
              </a:p>
              <a:p>
                <a:pPr>
                  <a:lnSpc>
                    <a:spcPct val="100000"/>
                  </a:lnSpc>
                  <a:spcAft>
                    <a:spcPts val="2000"/>
                  </a:spcAft>
                </a:pPr>
                <a:r>
                  <a:rPr lang="en-US" sz="2400" i="1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Simulation</a:t>
                </a:r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of a system simply means solving an IVP for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)</m:t>
                    </m:r>
                  </m:oMath>
                </a14:m>
                <a:endParaRPr lang="en-US" sz="240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6DB8FA7E-7289-2544-96F4-85E96F530917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570482"/>
              </a:xfrm>
              <a:prstGeom prst="rect">
                <a:avLst/>
              </a:prstGeom>
              <a:blipFill>
                <a:blip r:embed="rId3"/>
                <a:stretch>
                  <a:fillRect l="-812" t="-933" r="-232" b="-181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D41BBF-94CF-6018-8A4B-E794CC07A5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1BEFC-ACFE-2742-9C67-2050E96DCB4A}" type="datetime1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5F9360E-8BCA-8B97-62D6-54E9B22DC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4</a:t>
            </a: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609BC52-88B9-B6B4-A8F2-EAD94C52F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0833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1B1E6C-5789-4F4D-86C8-7F3967F4B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Numerical integration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6DB8FA7E-7289-2544-96F4-85E96F530917}"/>
                  </a:ext>
                </a:extLst>
              </p:cNvPr>
              <p:cNvSpPr txBox="1"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68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00000"/>
                  </a:lnSpc>
                  <a:spcAft>
                    <a:spcPts val="2000"/>
                  </a:spcAft>
                </a:pPr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Simulating a system ODE is done by marching forward in time from the initial condition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𝑥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0</m:t>
                        </m:r>
                      </m:sub>
                    </m:sSub>
                  </m:oMath>
                </a14:m>
                <a:endParaRPr lang="en-US" sz="240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>
                  <a:lnSpc>
                    <a:spcPct val="100000"/>
                  </a:lnSpc>
                  <a:spcAft>
                    <a:spcPts val="2000"/>
                  </a:spcAft>
                </a:pPr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According to the Fundamental Theorem of Calculus,</a:t>
                </a:r>
                <a:b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</a:b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𝑥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𝑥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+</m:t>
                    </m:r>
                    <m:nary>
                      <m:nary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0</m:t>
                            </m:r>
                          </m:sub>
                        </m:sSub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sup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𝑥</m:t>
                            </m:r>
                            <m:d>
                              <m:d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𝜏</m:t>
                                </m:r>
                              </m:e>
                            </m:d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,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𝜏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𝑑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</m:nary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𝑥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+</m:t>
                    </m:r>
                    <m:nary>
                      <m:naryPr>
                        <m:chr m:val="∑"/>
                        <m:limLoc m:val="subSup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𝑘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=0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𝑁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−1</m:t>
                        </m:r>
                      </m:sup>
                      <m:e>
                        <m:nary>
                          <m:nary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naryPr>
                          <m:sub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Source Sans Pro" panose="020B0503030403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Source Sans Pro" panose="020B0503030403020204" pitchFamily="34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ea typeface="Source Sans Pro" panose="020B0503030403020204" pitchFamily="34" charset="0"/>
                                  </a:rPr>
                                  <m:t>𝑘</m:t>
                                </m:r>
                              </m:sub>
                            </m:sSub>
                          </m:sub>
                          <m:sup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𝑘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+1</m:t>
                                </m:r>
                              </m:sub>
                            </m:sSub>
                          </m:sup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Source Sans Pro" panose="020B0503030403020204" pitchFamily="34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Source Sans Pro" panose="020B0503030403020204" pitchFamily="34" charset="0"/>
                                  </a:rPr>
                                  <m:t>𝑥</m:t>
                                </m:r>
                                <m:d>
                                  <m:d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𝜏</m:t>
                                    </m:r>
                                  </m:e>
                                </m:d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Source Sans Pro" panose="020B0503030403020204" pitchFamily="34" charset="0"/>
                                  </a:rPr>
                                  <m:t>,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𝜏</m:t>
                                </m:r>
                              </m:e>
                            </m:d>
                            <m: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 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𝑑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𝜏</m:t>
                            </m:r>
                          </m:e>
                        </m:nary>
                      </m:e>
                    </m:nary>
                  </m:oMath>
                </a14:m>
                <a:b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</a:br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for timestamps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𝑡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0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&lt;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𝑡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&lt;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⋯&lt;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</m:t>
                        </m:r>
                      </m:sub>
                    </m:sSub>
                  </m:oMath>
                </a14:m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. This is </a:t>
                </a:r>
                <a:r>
                  <a:rPr lang="en-US" sz="2400" i="1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time discretization</a:t>
                </a:r>
                <a:endParaRPr lang="en-US" sz="240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>
                  <a:lnSpc>
                    <a:spcPct val="100000"/>
                  </a:lnSpc>
                  <a:spcAft>
                    <a:spcPts val="2000"/>
                  </a:spcAft>
                </a:pPr>
                <a:r>
                  <a:rPr lang="en-US" sz="2400" i="1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Numerical integration </a:t>
                </a:r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refers to how we compute each discrete step; for example, from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𝑡</m:t>
                    </m:r>
                  </m:oMath>
                </a14:m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to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+∆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we could apply the </a:t>
                </a:r>
                <a:r>
                  <a:rPr lang="en-US" sz="2400" i="1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Euler step</a:t>
                </a:r>
                <a:br>
                  <a:rPr lang="en-US" sz="2400" i="1">
                    <a:latin typeface="Source Sans Pro" panose="020B0503030403020204" pitchFamily="34" charset="0"/>
                    <a:ea typeface="Source Sans Pro" panose="020B0503030403020204" pitchFamily="34" charset="0"/>
                  </a:rPr>
                </a:b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𝑥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𝑡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+∆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≈</m:t>
                    </m:r>
                    <m:r>
                      <a:rPr lang="en-US" sz="2400" i="1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𝑥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𝑥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𝑡</m:t>
                        </m:r>
                      </m:e>
                    </m:d>
                  </m:oMath>
                </a14:m>
                <a:br>
                  <a:rPr lang="en-US" sz="2400" i="1">
                    <a:latin typeface="Source Sans Pro" panose="020B0503030403020204" pitchFamily="34" charset="0"/>
                    <a:ea typeface="Source Sans Pro" panose="020B0503030403020204" pitchFamily="34" charset="0"/>
                  </a:rPr>
                </a:br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which treats the dynamics as constant from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𝑡</m:t>
                    </m:r>
                  </m:oMath>
                </a14:m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to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𝑡</m:t>
                    </m:r>
                    <m:r>
                      <a:rPr lang="en-US" sz="2400" i="1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+∆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</m:oMath>
                </a14:m>
                <a:endParaRPr lang="en-US" sz="2400" i="1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6DB8FA7E-7289-2544-96F4-85E96F530917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687886"/>
              </a:xfrm>
              <a:prstGeom prst="rect">
                <a:avLst/>
              </a:prstGeom>
              <a:blipFill>
                <a:blip r:embed="rId3"/>
                <a:stretch>
                  <a:fillRect l="-812" t="-910" b="-20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BA12683-EF91-1AC2-177F-3A78B2B7B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4A547-62F0-8041-BD0E-CD79DC3D7E44}" type="datetime1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EBF55E6-F313-C1CE-7428-FBCEF7C2B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4</a:t>
            </a: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9E20CCC-D1B9-330B-2BD4-BCAB2A089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3229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1B1E6C-5789-4F4D-86C8-7F3967F4B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Numerical integration methods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6DB8FA7E-7289-2544-96F4-85E96F530917}"/>
                  </a:ext>
                </a:extLst>
              </p:cNvPr>
              <p:cNvSpPr txBox="1"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8730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00000"/>
                  </a:lnSpc>
                  <a:spcAft>
                    <a:spcPts val="2000"/>
                  </a:spcAft>
                  <a:buFont typeface="Arial" panose="020B0604020202020204" pitchFamily="34" charset="0"/>
                  <a:buChar char="•"/>
                </a:pPr>
                <a:r>
                  <a:rPr lang="en-US" sz="2400" b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Euler (just use the slope at the beginning of the interval):</a:t>
                </a:r>
                <a:br>
                  <a:rPr lang="en-US" sz="2400" b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</a:b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𝑥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𝑡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+∆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≈</m:t>
                    </m:r>
                    <m:r>
                      <a:rPr lang="en-US" sz="2400" i="1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𝑥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𝑥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𝑡</m:t>
                        </m:r>
                      </m:e>
                    </m:d>
                  </m:oMath>
                </a14:m>
                <a:endParaRPr lang="en-US" sz="240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>
                  <a:lnSpc>
                    <a:spcPct val="100000"/>
                  </a:lnSpc>
                  <a:spcAft>
                    <a:spcPts val="2000"/>
                  </a:spcAft>
                  <a:buFont typeface="Arial" panose="020B0604020202020204" pitchFamily="34" charset="0"/>
                  <a:buChar char="•"/>
                </a:pPr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Midpoint (use the slope after an Euler step to the middle of the interval):</a:t>
                </a:r>
                <a:b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</a:b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𝑥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𝑡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+∆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≈</m:t>
                    </m:r>
                    <m:r>
                      <a:rPr lang="en-US" sz="2400" i="1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𝑥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𝑥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+</m:t>
                        </m:r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2</m:t>
                            </m:r>
                          </m:den>
                        </m:f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𝑥</m:t>
                            </m:r>
                            <m:d>
                              <m:d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  <a:ea typeface="Source Sans Pro" panose="020B0503030403020204" pitchFamily="34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ea typeface="Source Sans Pro" panose="020B0503030403020204" pitchFamily="34" charset="0"/>
                                  </a:rPr>
                                  <m:t>𝑡</m:t>
                                </m:r>
                              </m:e>
                            </m:d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,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𝑡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+</m:t>
                        </m:r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num>
                          <m:den>
                            <m: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endParaRPr lang="en-US" sz="240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>
                  <a:lnSpc>
                    <a:spcPct val="100000"/>
                  </a:lnSpc>
                  <a:spcAft>
                    <a:spcPts val="2000"/>
                  </a:spcAft>
                  <a:buFont typeface="Arial" panose="020B0604020202020204" pitchFamily="34" charset="0"/>
                  <a:buChar char="•"/>
                </a:pPr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Runge-Kutta-4 (RK4) (use a weighted average of four slopes across the interval):</a:t>
                </a:r>
                <a:br>
                  <a:rPr lang="en-US" sz="2400" i="1">
                    <a:latin typeface="Cambria Math" panose="02040503050406030204" pitchFamily="18" charset="0"/>
                    <a:ea typeface="Source Sans Pro" panose="020B0503030403020204" pitchFamily="34" charset="0"/>
                  </a:rPr>
                </a:b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𝑥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𝑡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+∆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den>
                    </m:f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e>
                    </m:d>
                  </m:oMath>
                </a14:m>
                <a:b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𝑘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𝑥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                            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𝑘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𝑥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+</m:t>
                        </m:r>
                        <m:box>
                          <m:box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boxPr>
                          <m:e>
                            <m:f>
                              <m:f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∆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</m:num>
                              <m:den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Source Sans Pro" panose="020B0503030403020204" pitchFamily="34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box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𝑡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+</m:t>
                        </m:r>
                        <m:box>
                          <m:box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boxPr>
                          <m:e>
                            <m:f>
                              <m:f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∆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</m:num>
                              <m:den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Source Sans Pro" panose="020B0503030403020204" pitchFamily="34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box>
                      </m:e>
                    </m:d>
                  </m:oMath>
                </a14:m>
                <a:br>
                  <a:rPr lang="en-US" sz="2400" b="0" i="1">
                    <a:latin typeface="Source Sans Pro" panose="020B0503030403020204" pitchFamily="34" charset="0"/>
                    <a:ea typeface="Source Sans Pro" panose="020B0503030403020204" pitchFamily="34" charset="0"/>
                  </a:rPr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𝑘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3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𝑥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+</m:t>
                        </m:r>
                        <m:box>
                          <m:box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boxPr>
                          <m:e>
                            <m:f>
                              <m:f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∆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</m:num>
                              <m:den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Source Sans Pro" panose="020B0503030403020204" pitchFamily="34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box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𝑡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+</m:t>
                        </m:r>
                        <m:box>
                          <m:box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boxPr>
                          <m:e>
                            <m:f>
                              <m:f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∆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</m:num>
                              <m:den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Source Sans Pro" panose="020B0503030403020204" pitchFamily="34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box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     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𝑘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4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𝑓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+∆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sz="2400" i="1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𝑡</m:t>
                    </m:r>
                    <m:r>
                      <a:rPr lang="en-US" sz="2400" i="1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+∆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6DB8FA7E-7289-2544-96F4-85E96F530917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873065"/>
              </a:xfrm>
              <a:prstGeom prst="rect">
                <a:avLst/>
              </a:prstGeom>
              <a:blipFill>
                <a:blip r:embed="rId3"/>
                <a:stretch>
                  <a:fillRect l="-812" t="-875" b="-28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CCDF684-D87F-FDCB-C6AC-D7A3AF0F4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95119-DB35-0F4A-A3F0-F63ADEC622CC}" type="datetime1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2BA5424-8DFB-D32C-E1F7-1EBFFBBC6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4</a:t>
            </a: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F9A7E4-9411-B58E-F825-5FDE39D4B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8390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graph of a function&#10;&#10;Description automatically generated">
            <a:extLst>
              <a:ext uri="{FF2B5EF4-FFF2-40B4-BE49-F238E27FC236}">
                <a16:creationId xmlns:a16="http://schemas.microsoft.com/office/drawing/2014/main" id="{7FA8CC79-301B-8745-2B35-3F8DB884E3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7669" y="2642365"/>
            <a:ext cx="5665084" cy="402834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B1B1E6C-5789-4F4D-86C8-7F3967F4B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Truncation error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6DB8FA7E-7289-2544-96F4-85E96F530917}"/>
                  </a:ext>
                </a:extLst>
              </p:cNvPr>
              <p:cNvSpPr txBox="1"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0283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00000"/>
                  </a:lnSpc>
                  <a:spcAft>
                    <a:spcPts val="2000"/>
                  </a:spcAft>
                </a:pPr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Higher-order integration schemes use more function evaluations to reduce “local” (i.e., one-step) and “global” (i.e., accumulated) truncation error.</a:t>
                </a:r>
              </a:p>
              <a:p>
                <a:pPr>
                  <a:lnSpc>
                    <a:spcPct val="100000"/>
                  </a:lnSpc>
                  <a:spcAft>
                    <a:spcPts val="2000"/>
                  </a:spcAft>
                </a:pPr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Local / global truncation errors </a:t>
                </a:r>
                <a:b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</a:br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for each method:</a:t>
                </a:r>
              </a:p>
              <a:p>
                <a:pPr lvl="1">
                  <a:lnSpc>
                    <a:spcPct val="100000"/>
                  </a:lnSpc>
                  <a:spcAft>
                    <a:spcPts val="2000"/>
                  </a:spcAft>
                  <a:buFont typeface="Courier New" panose="02070309020205020404" pitchFamily="49" charset="0"/>
                  <a:buChar char="o"/>
                </a:pPr>
                <a:r>
                  <a:rPr lang="en-US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Euler:   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/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endParaRPr lang="en-US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lvl="1">
                  <a:lnSpc>
                    <a:spcPct val="100000"/>
                  </a:lnSpc>
                  <a:spcAft>
                    <a:spcPts val="2000"/>
                  </a:spcAft>
                  <a:buFont typeface="Courier New" panose="02070309020205020404" pitchFamily="49" charset="0"/>
                  <a:buChar char="o"/>
                </a:pPr>
                <a:r>
                  <a:rPr lang="en-US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midpoint:   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/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endParaRPr lang="en-US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lvl="1">
                  <a:lnSpc>
                    <a:spcPct val="100000"/>
                  </a:lnSpc>
                  <a:spcAft>
                    <a:spcPts val="2000"/>
                  </a:spcAft>
                  <a:buFont typeface="Courier New" panose="02070309020205020404" pitchFamily="49" charset="0"/>
                  <a:buChar char="o"/>
                </a:pPr>
                <a:r>
                  <a:rPr lang="en-US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Runge-</a:t>
                </a:r>
                <a:r>
                  <a:rPr lang="en-US" err="1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Kutta</a:t>
                </a:r>
                <a:r>
                  <a:rPr lang="en-US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(RK4):   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/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</m:e>
                    </m:d>
                  </m:oMath>
                </a14:m>
                <a:endParaRPr lang="en-US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6DB8FA7E-7289-2544-96F4-85E96F530917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028347"/>
              </a:xfrm>
              <a:prstGeom prst="rect">
                <a:avLst/>
              </a:prstGeom>
              <a:blipFill>
                <a:blip r:embed="rId4"/>
                <a:stretch>
                  <a:fillRect l="-812" t="-1059" r="-928" b="-28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C727E4-E1B6-97C6-77CB-E7A7E5DD0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92F83-E8C1-0346-9B1C-D3CA0A616080}" type="datetime1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A139243-514D-8AB3-87DF-E3AC019FA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4</a:t>
            </a:r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D1AF3E6-5D9D-096F-A733-67BC86254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1426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raph of a function&#10;&#10;Description automatically generated">
            <a:extLst>
              <a:ext uri="{FF2B5EF4-FFF2-40B4-BE49-F238E27FC236}">
                <a16:creationId xmlns:a16="http://schemas.microsoft.com/office/drawing/2014/main" id="{FEBA889E-FE49-F1E6-3372-22B20B1779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324" y="3190719"/>
            <a:ext cx="4921292" cy="3499450"/>
          </a:xfrm>
          <a:prstGeom prst="rect">
            <a:avLst/>
          </a:prstGeom>
        </p:spPr>
      </p:pic>
      <p:pic>
        <p:nvPicPr>
          <p:cNvPr id="12" name="Picture 11" descr="A screenshot of a computer program&#10;&#10;Description automatically generated">
            <a:extLst>
              <a:ext uri="{FF2B5EF4-FFF2-40B4-BE49-F238E27FC236}">
                <a16:creationId xmlns:a16="http://schemas.microsoft.com/office/drawing/2014/main" id="{D6976F67-214A-7E1D-FF5C-FD9B8448976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75770"/>
          <a:stretch/>
        </p:blipFill>
        <p:spPr>
          <a:xfrm>
            <a:off x="998744" y="1518231"/>
            <a:ext cx="5165312" cy="159066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B1B1E6C-5789-4F4D-86C8-7F3967F4B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Example: ODE integration “by hand”</a:t>
            </a:r>
          </a:p>
        </p:txBody>
      </p:sp>
      <p:pic>
        <p:nvPicPr>
          <p:cNvPr id="13" name="Picture 12" descr="A screenshot of a computer program&#10;&#10;Description automatically generated">
            <a:extLst>
              <a:ext uri="{FF2B5EF4-FFF2-40B4-BE49-F238E27FC236}">
                <a16:creationId xmlns:a16="http://schemas.microsoft.com/office/drawing/2014/main" id="{78274F4F-5B7F-122A-E1C5-E0D430CC03A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4230"/>
          <a:stretch/>
        </p:blipFill>
        <p:spPr>
          <a:xfrm>
            <a:off x="6419118" y="1518231"/>
            <a:ext cx="5165754" cy="4974644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4001B-8A15-4B7B-2ED6-DF873386E5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959FD-2ADA-964B-BA55-A812A1F03CFC}" type="datetime1">
              <a:rPr lang="en-US" smtClean="0"/>
              <a:t>8/13/26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64873CF-3AF5-6F39-CCB4-D945034C4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4</a:t>
            </a: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971CC5-B7D3-A321-C0DE-79E8617ED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2903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of a function&#10;&#10;Description automatically generated">
            <a:extLst>
              <a:ext uri="{FF2B5EF4-FFF2-40B4-BE49-F238E27FC236}">
                <a16:creationId xmlns:a16="http://schemas.microsoft.com/office/drawing/2014/main" id="{369696E4-01DF-A6C8-17D8-BD654FA6D3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9565" y="1542414"/>
            <a:ext cx="5044133" cy="35867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B1B1E6C-5789-4F4D-86C8-7F3967F4B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Example: ODE integration “by hand”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DB8FA7E-7289-2544-96F4-85E96F530917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825625"/>
            <a:ext cx="5342466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Aft>
                <a:spcPts val="2000"/>
              </a:spcAft>
            </a:pPr>
            <a:r>
              <a:rPr lang="en-US" sz="2400">
                <a:latin typeface="Source Sans Pro" panose="020B0503030403020204" pitchFamily="34" charset="0"/>
                <a:ea typeface="Source Sans Pro" panose="020B0503030403020204" pitchFamily="34" charset="0"/>
              </a:rPr>
              <a:t>Free, open-source plotting functionality is provided by Matplotlib</a:t>
            </a:r>
          </a:p>
          <a:p>
            <a:pPr>
              <a:lnSpc>
                <a:spcPct val="100000"/>
              </a:lnSpc>
              <a:spcAft>
                <a:spcPts val="2000"/>
              </a:spcAft>
            </a:pPr>
            <a:r>
              <a:rPr lang="en-US" sz="2400">
                <a:latin typeface="Source Sans Pro" panose="020B0503030403020204" pitchFamily="34" charset="0"/>
                <a:ea typeface="Source Sans Pro" panose="020B0503030403020204" pitchFamily="34" charset="0"/>
              </a:rPr>
              <a:t>Check out the documentation!</a:t>
            </a:r>
            <a:br>
              <a:rPr lang="en-US" sz="2400"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US" sz="2400">
                <a:latin typeface="Source Sans Pro" panose="020B0503030403020204" pitchFamily="34" charset="0"/>
                <a:ea typeface="Source Sans Pro" panose="020B0503030403020204" pitchFamily="34" charset="0"/>
                <a:hlinkClick r:id="rId4"/>
              </a:rPr>
              <a:t>https://matplotlib.org</a:t>
            </a:r>
            <a:endParaRPr lang="en-US" sz="240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pic>
        <p:nvPicPr>
          <p:cNvPr id="10" name="Picture 9" descr="A screen shot of a computer program&#10;&#10;Description automatically generated">
            <a:extLst>
              <a:ext uri="{FF2B5EF4-FFF2-40B4-BE49-F238E27FC236}">
                <a16:creationId xmlns:a16="http://schemas.microsoft.com/office/drawing/2014/main" id="{7337E4C9-FF49-4216-C1A9-2632AC100E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3914943"/>
            <a:ext cx="5991365" cy="2560412"/>
          </a:xfrm>
          <a:prstGeom prst="rect">
            <a:avLst/>
          </a:prstGeom>
        </p:spPr>
      </p:pic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4AAAEA2B-37FD-8D76-AE49-0ED928E78D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B0568-E0CA-DF4C-A770-ACF978993DE1}" type="datetime1">
              <a:rPr lang="en-US" smtClean="0"/>
              <a:t>8/13/26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8D6548C-2DBB-1BEE-DA42-5A2880B8D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4</a:t>
            </a:r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CB920C96-B2BE-E077-892F-2FE805387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0828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1B1E6C-5789-4F4D-86C8-7F3967F4B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Example: Unicycle robot simulation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B6A1828A-3EC7-360A-ADB8-BB2F04E57B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5181" y="2845178"/>
            <a:ext cx="3344515" cy="1004127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96EE1B85-17E1-4834-5BA3-A902A47F984F}"/>
              </a:ext>
            </a:extLst>
          </p:cNvPr>
          <p:cNvGrpSpPr/>
          <p:nvPr/>
        </p:nvGrpSpPr>
        <p:grpSpPr>
          <a:xfrm>
            <a:off x="1371597" y="4063763"/>
            <a:ext cx="2743201" cy="2430308"/>
            <a:chOff x="6905341" y="3033972"/>
            <a:chExt cx="2828052" cy="2526099"/>
          </a:xfrm>
        </p:grpSpPr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EE714951-4D8A-7466-D6B7-0A063611671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905341" y="3033972"/>
              <a:ext cx="2828052" cy="2526099"/>
            </a:xfrm>
            <a:prstGeom prst="rect">
              <a:avLst/>
            </a:prstGeom>
          </p:spPr>
        </p:pic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9281266B-A22E-049C-B7CF-F2A862901E0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725802" y="4297021"/>
              <a:ext cx="152813" cy="82254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02EF7DD2-E073-BE6A-5D67-DE4F63B7A3D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991128" y="4774973"/>
              <a:ext cx="152813" cy="82254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2095390C-8B6C-858D-9243-509105293A9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786727" y="4393264"/>
              <a:ext cx="214837" cy="400467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24C44DB8-0049-8999-7CB7-B84174603F9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31468" y="4588708"/>
              <a:ext cx="110518" cy="125589"/>
            </a:xfrm>
            <a:prstGeom prst="rect">
              <a:avLst/>
            </a:prstGeom>
          </p:spPr>
        </p:pic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EACDC4A2-B355-34B4-B143-4AA1410EE7D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32936" y="4731127"/>
              <a:ext cx="50839" cy="101803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4BD6BB00-70BE-2D68-83A5-2D74E264B02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474124" y="4651502"/>
              <a:ext cx="50839" cy="101803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0645742A-9DA2-F384-46AD-5369C451B91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77149" y="4781600"/>
              <a:ext cx="163495" cy="78931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6A5CE4C4-AB6B-4904-D93A-4DB73D82C53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474062" y="4881994"/>
              <a:ext cx="74288" cy="78931"/>
            </a:xfrm>
            <a:prstGeom prst="rect">
              <a:avLst/>
            </a:prstGeom>
          </p:spPr>
        </p:pic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75838BF9-D594-7FE9-05CB-6CA5E3EED180}"/>
                </a:ext>
              </a:extLst>
            </p:cNvPr>
            <p:cNvSpPr/>
            <p:nvPr/>
          </p:nvSpPr>
          <p:spPr>
            <a:xfrm>
              <a:off x="8143941" y="3368697"/>
              <a:ext cx="901531" cy="3064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77147B60-FB05-B1DA-7814-FC17A259167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273308" y="3347234"/>
              <a:ext cx="637849" cy="306499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Content Placeholder 6">
                <a:extLst>
                  <a:ext uri="{FF2B5EF4-FFF2-40B4-BE49-F238E27FC236}">
                    <a16:creationId xmlns:a16="http://schemas.microsoft.com/office/drawing/2014/main" id="{B75AC508-1A0B-734E-146D-94DF8AB4155E}"/>
                  </a:ext>
                </a:extLst>
              </p:cNvPr>
              <p:cNvSpPr txBox="1"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00000"/>
                  </a:lnSpc>
                  <a:spcAft>
                    <a:spcPts val="2000"/>
                  </a:spcAft>
                </a:pPr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Set the control input to guide the robot towards a target point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𝑑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𝑑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and simulate the “closed-loop” system</a:t>
                </a:r>
              </a:p>
            </p:txBody>
          </p:sp>
        </mc:Choice>
        <mc:Fallback xmlns="">
          <p:sp>
            <p:nvSpPr>
              <p:cNvPr id="55" name="Content Placeholder 6">
                <a:extLst>
                  <a:ext uri="{FF2B5EF4-FFF2-40B4-BE49-F238E27FC236}">
                    <a16:creationId xmlns:a16="http://schemas.microsoft.com/office/drawing/2014/main" id="{B75AC508-1A0B-734E-146D-94DF8AB4155E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830997"/>
              </a:xfrm>
              <a:prstGeom prst="rect">
                <a:avLst/>
              </a:prstGeom>
              <a:blipFill>
                <a:blip r:embed="rId8"/>
                <a:stretch>
                  <a:fillRect l="-812" t="-5109" r="-348" b="-160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 descr="A screenshot of a computer program&#10;&#10;Description automatically generated">
            <a:extLst>
              <a:ext uri="{FF2B5EF4-FFF2-40B4-BE49-F238E27FC236}">
                <a16:creationId xmlns:a16="http://schemas.microsoft.com/office/drawing/2014/main" id="{818CED79-ECB2-080D-B6CA-7C8362815B8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44880" y="2667721"/>
            <a:ext cx="6938371" cy="3825154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41876E-99EA-CAFA-AF5F-F9CF765CC7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6FDD1-86FE-3849-83E5-F6862296CFDA}" type="datetime1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C58139D-30DC-6742-5640-95499A6E1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4</a:t>
            </a: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15472FB-9E21-E1DE-76A0-0F089E25E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6050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1B1E6C-5789-4F4D-86C8-7F3967F4B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Example: Unicycle robot simulation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B6A1828A-3EC7-360A-ADB8-BB2F04E57B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5181" y="2845178"/>
            <a:ext cx="3344515" cy="1004127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96EE1B85-17E1-4834-5BA3-A902A47F984F}"/>
              </a:ext>
            </a:extLst>
          </p:cNvPr>
          <p:cNvGrpSpPr/>
          <p:nvPr/>
        </p:nvGrpSpPr>
        <p:grpSpPr>
          <a:xfrm>
            <a:off x="1371597" y="4063763"/>
            <a:ext cx="2743201" cy="2430308"/>
            <a:chOff x="6905341" y="3033972"/>
            <a:chExt cx="2828052" cy="2526099"/>
          </a:xfrm>
        </p:grpSpPr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EE714951-4D8A-7466-D6B7-0A063611671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905341" y="3033972"/>
              <a:ext cx="2828052" cy="2526099"/>
            </a:xfrm>
            <a:prstGeom prst="rect">
              <a:avLst/>
            </a:prstGeom>
          </p:spPr>
        </p:pic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9281266B-A22E-049C-B7CF-F2A862901E0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725802" y="4297021"/>
              <a:ext cx="152813" cy="82254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02EF7DD2-E073-BE6A-5D67-DE4F63B7A3D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991128" y="4774973"/>
              <a:ext cx="152813" cy="82254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2095390C-8B6C-858D-9243-509105293A9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786727" y="4393264"/>
              <a:ext cx="214837" cy="400467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24C44DB8-0049-8999-7CB7-B84174603F9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31468" y="4588708"/>
              <a:ext cx="110518" cy="125589"/>
            </a:xfrm>
            <a:prstGeom prst="rect">
              <a:avLst/>
            </a:prstGeom>
          </p:spPr>
        </p:pic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EACDC4A2-B355-34B4-B143-4AA1410EE7D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32936" y="4731127"/>
              <a:ext cx="50839" cy="101803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4BD6BB00-70BE-2D68-83A5-2D74E264B02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474124" y="4651502"/>
              <a:ext cx="50839" cy="101803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0645742A-9DA2-F384-46AD-5369C451B91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77149" y="4781600"/>
              <a:ext cx="163495" cy="78931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6A5CE4C4-AB6B-4904-D93A-4DB73D82C53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474062" y="4881994"/>
              <a:ext cx="74288" cy="78931"/>
            </a:xfrm>
            <a:prstGeom prst="rect">
              <a:avLst/>
            </a:prstGeom>
          </p:spPr>
        </p:pic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75838BF9-D594-7FE9-05CB-6CA5E3EED180}"/>
                </a:ext>
              </a:extLst>
            </p:cNvPr>
            <p:cNvSpPr/>
            <p:nvPr/>
          </p:nvSpPr>
          <p:spPr>
            <a:xfrm>
              <a:off x="8143941" y="3368697"/>
              <a:ext cx="901531" cy="3064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77147B60-FB05-B1DA-7814-FC17A259167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273308" y="3347234"/>
              <a:ext cx="637849" cy="306499"/>
            </a:xfrm>
            <a:prstGeom prst="rect">
              <a:avLst/>
            </a:prstGeom>
          </p:spPr>
        </p:pic>
      </p:grpSp>
      <p:sp>
        <p:nvSpPr>
          <p:cNvPr id="55" name="Content Placeholder 6">
            <a:extLst>
              <a:ext uri="{FF2B5EF4-FFF2-40B4-BE49-F238E27FC236}">
                <a16:creationId xmlns:a16="http://schemas.microsoft.com/office/drawing/2014/main" id="{B75AC508-1A0B-734E-146D-94DF8AB4155E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825625"/>
            <a:ext cx="10515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Aft>
                <a:spcPts val="2000"/>
              </a:spcAft>
            </a:pPr>
            <a:r>
              <a:rPr lang="en-US" sz="2400">
                <a:latin typeface="Source Sans Pro" panose="020B0503030403020204" pitchFamily="34" charset="0"/>
                <a:ea typeface="Source Sans Pro" panose="020B0503030403020204" pitchFamily="34" charset="0"/>
              </a:rPr>
              <a:t>ODE integration is done by </a:t>
            </a:r>
            <a:r>
              <a:rPr lang="en-US" sz="2400" err="1">
                <a:solidFill>
                  <a:schemeClr val="accent6"/>
                </a:solidFill>
                <a:latin typeface="Andale Mono" panose="020B0509000000000004" pitchFamily="49" charset="0"/>
                <a:ea typeface="Source Sans Pro" panose="020B0503030403020204" pitchFamily="34" charset="0"/>
              </a:rPr>
              <a:t>odeint</a:t>
            </a:r>
            <a:r>
              <a:rPr lang="en-US" sz="2400">
                <a:latin typeface="Source Sans Pro" panose="020B0503030403020204" pitchFamily="34" charset="0"/>
                <a:ea typeface="Source Sans Pro" panose="020B0503030403020204" pitchFamily="34" charset="0"/>
              </a:rPr>
              <a:t> from </a:t>
            </a:r>
            <a:r>
              <a:rPr lang="en-US" sz="2400" err="1">
                <a:solidFill>
                  <a:schemeClr val="accent6"/>
                </a:solidFill>
                <a:latin typeface="Andale Mono" panose="020B0509000000000004" pitchFamily="49" charset="0"/>
                <a:ea typeface="Source Sans Pro" panose="020B0503030403020204" pitchFamily="34" charset="0"/>
              </a:rPr>
              <a:t>scipy.integrate</a:t>
            </a:r>
            <a:r>
              <a:rPr lang="en-US" sz="2400">
                <a:latin typeface="Source Sans Pro" panose="020B0503030403020204" pitchFamily="34" charset="0"/>
                <a:ea typeface="Source Sans Pro" panose="020B0503030403020204" pitchFamily="34" charset="0"/>
              </a:rPr>
              <a:t>, which uses the RK45 scheme (i.e., Runge-</a:t>
            </a:r>
            <a:r>
              <a:rPr lang="en-US" sz="2400" err="1">
                <a:latin typeface="Source Sans Pro" panose="020B0503030403020204" pitchFamily="34" charset="0"/>
                <a:ea typeface="Source Sans Pro" panose="020B0503030403020204" pitchFamily="34" charset="0"/>
              </a:rPr>
              <a:t>Kutta</a:t>
            </a:r>
            <a:r>
              <a:rPr lang="en-US" sz="2400">
                <a:latin typeface="Source Sans Pro" panose="020B0503030403020204" pitchFamily="34" charset="0"/>
                <a:ea typeface="Source Sans Pro" panose="020B0503030403020204" pitchFamily="34" charset="0"/>
              </a:rPr>
              <a:t> with an adaptive step size)</a:t>
            </a:r>
          </a:p>
        </p:txBody>
      </p:sp>
      <p:pic>
        <p:nvPicPr>
          <p:cNvPr id="12" name="Picture 11" descr="A screenshot of a computer code&#10;&#10;Description automatically generated">
            <a:extLst>
              <a:ext uri="{FF2B5EF4-FFF2-40B4-BE49-F238E27FC236}">
                <a16:creationId xmlns:a16="http://schemas.microsoft.com/office/drawing/2014/main" id="{D2B86F1F-D119-62E0-5796-3B76654ECD2B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1591"/>
          <a:stretch/>
        </p:blipFill>
        <p:spPr>
          <a:xfrm>
            <a:off x="4774440" y="2908441"/>
            <a:ext cx="6938371" cy="1934966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F91F4B9-2B70-28AE-45A8-AA15E87EA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C2A26-7B6A-6946-89F8-35FF280698E6}" type="datetime1">
              <a:rPr lang="en-US" smtClean="0"/>
              <a:t>8/13/26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FC0C155-5BB2-B0A4-75A9-A0416E2E0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4</a:t>
            </a:r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9D143E0-201A-2AEE-5779-82134240D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6432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62BD0492-E54D-256E-873E-F487DE5EE6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1134" y="3451216"/>
            <a:ext cx="4727856" cy="32613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B1B1E6C-5789-4F4D-86C8-7F3967F4B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Example: Unicycle robot simulation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B6A1828A-3EC7-360A-ADB8-BB2F04E57B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5181" y="2845178"/>
            <a:ext cx="3344515" cy="1004127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96EE1B85-17E1-4834-5BA3-A902A47F984F}"/>
              </a:ext>
            </a:extLst>
          </p:cNvPr>
          <p:cNvGrpSpPr/>
          <p:nvPr/>
        </p:nvGrpSpPr>
        <p:grpSpPr>
          <a:xfrm>
            <a:off x="1371597" y="4063763"/>
            <a:ext cx="2743201" cy="2430308"/>
            <a:chOff x="6905341" y="3033972"/>
            <a:chExt cx="2828052" cy="2526099"/>
          </a:xfrm>
        </p:grpSpPr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EE714951-4D8A-7466-D6B7-0A063611671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905341" y="3033972"/>
              <a:ext cx="2828052" cy="2526099"/>
            </a:xfrm>
            <a:prstGeom prst="rect">
              <a:avLst/>
            </a:prstGeom>
          </p:spPr>
        </p:pic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9281266B-A22E-049C-B7CF-F2A862901E0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725802" y="4297021"/>
              <a:ext cx="152813" cy="82254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02EF7DD2-E073-BE6A-5D67-DE4F63B7A3D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991128" y="4774973"/>
              <a:ext cx="152813" cy="82254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2095390C-8B6C-858D-9243-509105293A9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786727" y="4393264"/>
              <a:ext cx="214837" cy="400467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24C44DB8-0049-8999-7CB7-B84174603F9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731468" y="4588708"/>
              <a:ext cx="110518" cy="125589"/>
            </a:xfrm>
            <a:prstGeom prst="rect">
              <a:avLst/>
            </a:prstGeom>
          </p:spPr>
        </p:pic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EACDC4A2-B355-34B4-B143-4AA1410EE7D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32936" y="4731127"/>
              <a:ext cx="50839" cy="101803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4BD6BB00-70BE-2D68-83A5-2D74E264B02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474124" y="4651502"/>
              <a:ext cx="50839" cy="101803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0645742A-9DA2-F384-46AD-5369C451B91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77149" y="4781600"/>
              <a:ext cx="163495" cy="78931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6A5CE4C4-AB6B-4904-D93A-4DB73D82C53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474062" y="4881994"/>
              <a:ext cx="74288" cy="78931"/>
            </a:xfrm>
            <a:prstGeom prst="rect">
              <a:avLst/>
            </a:prstGeom>
          </p:spPr>
        </p:pic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75838BF9-D594-7FE9-05CB-6CA5E3EED180}"/>
                </a:ext>
              </a:extLst>
            </p:cNvPr>
            <p:cNvSpPr/>
            <p:nvPr/>
          </p:nvSpPr>
          <p:spPr>
            <a:xfrm>
              <a:off x="8143941" y="3368697"/>
              <a:ext cx="901531" cy="3064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77147B60-FB05-B1DA-7814-FC17A259167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273308" y="3347234"/>
              <a:ext cx="637849" cy="306499"/>
            </a:xfrm>
            <a:prstGeom prst="rect">
              <a:avLst/>
            </a:prstGeom>
          </p:spPr>
        </p:pic>
      </p:grpSp>
      <p:pic>
        <p:nvPicPr>
          <p:cNvPr id="7" name="Picture 6" descr="A computer screen shot of a code&#10;&#10;Description automatically generated">
            <a:extLst>
              <a:ext uri="{FF2B5EF4-FFF2-40B4-BE49-F238E27FC236}">
                <a16:creationId xmlns:a16="http://schemas.microsoft.com/office/drawing/2014/main" id="{B11084B7-A91C-A7CC-A78D-A68D3C5CFD7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70450" y="1555765"/>
            <a:ext cx="6565900" cy="1801962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7675F8-1C50-2106-02AB-0ABA66801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65029-3893-5741-87EE-3FE8E1607127}" type="datetime1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9BEE92A-C2EE-B010-47F3-FF9ED58F9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4</a:t>
            </a: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F600345-8714-9E4C-54E4-FA1D6DC6F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4247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1B1E6C-5789-4F4D-86C8-7F3967F4B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Auto-differentiation in Python via JAX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6DB8FA7E-7289-2544-96F4-85E96F530917}"/>
                  </a:ext>
                </a:extLst>
              </p:cNvPr>
              <p:cNvSpPr txBox="1"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38875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00000"/>
                  </a:lnSpc>
                  <a:spcAft>
                    <a:spcPts val="2000"/>
                  </a:spcAft>
                </a:pPr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Previously, we discussed linearizing nonlinear systems so we could apply tools from linear system analysis and control</a:t>
                </a:r>
              </a:p>
              <a:p>
                <a:pPr>
                  <a:lnSpc>
                    <a:spcPct val="100000"/>
                  </a:lnSpc>
                  <a:spcAft>
                    <a:spcPts val="2000"/>
                  </a:spcAft>
                </a:pPr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This requires derivatives, specifically Jacobians. </a:t>
                </a:r>
                <a:r>
                  <a:rPr lang="en-US" sz="2400" i="1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Auto-differentiation (AD, </a:t>
                </a:r>
                <a:r>
                  <a:rPr lang="en-US" sz="2400" i="1" err="1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autodiff</a:t>
                </a:r>
                <a:r>
                  <a:rPr lang="en-US" sz="2400" i="1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)</a:t>
                </a:r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libraries (e.g., JAX) can automatically compute derivative </a:t>
                </a:r>
                <a:r>
                  <a:rPr lang="en-US" sz="2400" i="1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functions</a:t>
                </a:r>
                <a:endParaRPr lang="en-US" sz="240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>
                  <a:lnSpc>
                    <a:spcPct val="100000"/>
                  </a:lnSpc>
                  <a:spcAft>
                    <a:spcPts val="2000"/>
                  </a:spcAft>
                </a:pPr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E.g., for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=</m:t>
                    </m:r>
                    <m:box>
                      <m:box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boxPr>
                      <m:e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2</m:t>
                            </m:r>
                          </m:den>
                        </m:f>
                        <m:sSubSup>
                          <m:sSub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sSubSupPr>
                          <m:e>
                            <m:d>
                              <m:dPr>
                                <m:begChr m:val="‖"/>
                                <m:endChr m:val="‖"/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  <a:ea typeface="Source Sans Pro" panose="020B0503030403020204" pitchFamily="34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ea typeface="Source Sans Pro" panose="020B0503030403020204" pitchFamily="34" charset="0"/>
                                  </a:rPr>
                                  <m:t>𝑥</m:t>
                                </m:r>
                              </m:e>
                            </m:d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2</m:t>
                            </m:r>
                          </m:sup>
                        </m:sSubSup>
                      </m:e>
                    </m:box>
                    <m:r>
                      <a:rPr lang="en-US" sz="2400" i="1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=</m:t>
                    </m:r>
                    <m:box>
                      <m:boxPr>
                        <m:ctrlP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boxPr>
                      <m:e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2</m:t>
                            </m:r>
                          </m:den>
                        </m:f>
                      </m:e>
                    </m:box>
                    <m:nary>
                      <m:naryPr>
                        <m:chr m:val="∑"/>
                        <m:limLoc m:val="subSup"/>
                        <m:supHide m:val="on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naryPr>
                      <m:sub>
                        <m:r>
                          <m:rPr>
                            <m:brk m:alnAt="9"/>
                          </m:r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𝑖</m:t>
                        </m:r>
                      </m:sub>
                      <m:sup/>
                      <m:e>
                        <m:sSubSup>
                          <m:sSub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sSub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2</m:t>
                            </m:r>
                          </m:sup>
                        </m:sSubSup>
                      </m:e>
                    </m:nary>
                  </m:oMath>
                </a14:m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we can use</a:t>
                </a:r>
                <a:b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</a:br>
                <a:r>
                  <a:rPr lang="en-US" sz="2400" err="1">
                    <a:solidFill>
                      <a:schemeClr val="accent6"/>
                    </a:solidFill>
                    <a:latin typeface="Andale Mono" panose="020B0509000000000004" pitchFamily="49" charset="0"/>
                    <a:ea typeface="Source Sans Pro" panose="020B0503030403020204" pitchFamily="34" charset="0"/>
                  </a:rPr>
                  <a:t>jax.grad</a:t>
                </a:r>
                <a:r>
                  <a:rPr lang="en-US" sz="2400">
                    <a:solidFill>
                      <a:schemeClr val="accent6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to return the function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∇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>
                  <a:lnSpc>
                    <a:spcPct val="100000"/>
                  </a:lnSpc>
                  <a:spcAft>
                    <a:spcPts val="2000"/>
                  </a:spcAft>
                </a:pPr>
                <a:endParaRPr lang="en-US" sz="240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6DB8FA7E-7289-2544-96F4-85E96F530917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3887539"/>
              </a:xfrm>
              <a:prstGeom prst="rect">
                <a:avLst/>
              </a:prstGeom>
              <a:blipFill>
                <a:blip r:embed="rId3"/>
                <a:stretch>
                  <a:fillRect l="-812" t="-10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 descr="A screenshot of a computer code&#10;&#10;Description automatically generated">
            <a:extLst>
              <a:ext uri="{FF2B5EF4-FFF2-40B4-BE49-F238E27FC236}">
                <a16:creationId xmlns:a16="http://schemas.microsoft.com/office/drawing/2014/main" id="{06F982DA-FD9B-07DC-632F-075743CA7E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9614" y="3887787"/>
            <a:ext cx="4684713" cy="2638286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E24E67-8F82-E1D1-1133-DA831A143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34D00-FD2C-5D4D-A33C-9ED9AAB3B391}" type="datetime1">
              <a:rPr lang="en-US" smtClean="0"/>
              <a:t>8/13/26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5C249DD-AEC7-C94D-D781-109967D41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4</a:t>
            </a:r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1E7D7D9-8F29-9273-E17F-F49B91AE4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0687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6">
                <a:extLst>
                  <a:ext uri="{FF2B5EF4-FFF2-40B4-BE49-F238E27FC236}">
                    <a16:creationId xmlns:a16="http://schemas.microsoft.com/office/drawing/2014/main" id="{D3993DB1-050B-16D3-B769-F6E339CDFA5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200" y="1825625"/>
                <a:ext cx="6379564" cy="4814523"/>
              </a:xfrm>
              <a:prstGeom prst="rect">
                <a:avLst/>
              </a:prstGeom>
              <a:noFill/>
            </p:spPr>
            <p:txBody>
              <a:bodyPr vert="horz" wrap="square" lIns="91440" tIns="45720" rIns="91440" bIns="45720" rtlCol="0">
                <a:sp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00000"/>
                  </a:lnSpc>
                  <a:spcAft>
                    <a:spcPts val="2000"/>
                  </a:spcAft>
                </a:pPr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You can derive the Jacobians of</a:t>
                </a:r>
                <a:b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</a:br>
                <a:b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</a:br>
                <a:b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</a:br>
                <a:b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</a:br>
                <a:b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</a:br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around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dPr>
                      <m:e>
                        <m:acc>
                          <m:accPr>
                            <m:chr m:val="̅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𝑞</m:t>
                            </m:r>
                          </m:e>
                        </m:acc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,</m:t>
                        </m:r>
                        <m:acc>
                          <m:accPr>
                            <m:chr m:val="̅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𝑢</m:t>
                            </m:r>
                          </m:e>
                        </m:acc>
                      </m:e>
                    </m:d>
                  </m:oMath>
                </a14:m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to show</a:t>
                </a:r>
                <a:b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</a:br>
                <a:b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</a:b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fPr>
                      <m:num>
                        <m:r>
                          <a:rPr lang="en-US" sz="240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𝜕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𝑓</m:t>
                        </m:r>
                      </m:num>
                      <m:den>
                        <m:r>
                          <a:rPr lang="en-US" sz="240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𝜕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𝑞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400" b="0" i="1" smtClean="0">
                                  <a:latin typeface="Cambria Math" panose="02040503050406030204" pitchFamily="18" charset="0"/>
                                  <a:ea typeface="Source Sans Pro" panose="020B0503030403020204" pitchFamily="34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Source Sans Pro" panose="020B0503030403020204" pitchFamily="34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Source Sans Pro" panose="020B0503030403020204" pitchFamily="34" charset="0"/>
                                </a:rPr>
                                <m:t>−</m:t>
                              </m:r>
                              <m:acc>
                                <m:accPr>
                                  <m:chr m:val="̅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Source Sans Pro" panose="020B0503030403020204" pitchFamily="34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Source Sans Pro" panose="020B0503030403020204" pitchFamily="34" charset="0"/>
                                    </a:rPr>
                                    <m:t>𝑣</m:t>
                                  </m:r>
                                </m:e>
                              </m:acc>
                              <m:func>
                                <m:funcPr>
                                  <m:ctrlPr>
                                    <a:rPr lang="en-US" sz="2400" b="0" i="0" smtClean="0">
                                      <a:latin typeface="Cambria Math" panose="02040503050406030204" pitchFamily="18" charset="0"/>
                                      <a:ea typeface="Source Sans Pro" panose="020B0503030403020204" pitchFamily="34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2400" b="0" i="0" smtClean="0">
                                      <a:latin typeface="Cambria Math" panose="02040503050406030204" pitchFamily="18" charset="0"/>
                                      <a:ea typeface="Source Sans Pro" panose="020B0503030403020204" pitchFamily="34" charset="0"/>
                                    </a:rPr>
                                    <m:t>sin</m:t>
                                  </m:r>
                                </m:fName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</m:acc>
                                </m:e>
                              </m:func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Source Sans Pro" panose="020B0503030403020204" pitchFamily="34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Source Sans Pro" panose="020B0503030403020204" pitchFamily="34" charset="0"/>
                                </a:rPr>
                                <m:t>0</m:t>
                              </m:r>
                            </m:e>
                            <m:e>
                              <m:acc>
                                <m:accPr>
                                  <m:chr m:val="̅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Source Sans Pro" panose="020B0503030403020204" pitchFamily="34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Source Sans Pro" panose="020B0503030403020204" pitchFamily="34" charset="0"/>
                                    </a:rPr>
                                    <m:t>𝑣</m:t>
                                  </m:r>
                                </m:e>
                              </m:acc>
                              <m:func>
                                <m:funcPr>
                                  <m:ctrlPr>
                                    <a:rPr lang="en-US" sz="2400" i="0" smtClean="0">
                                      <a:latin typeface="Cambria Math" panose="02040503050406030204" pitchFamily="18" charset="0"/>
                                      <a:ea typeface="Source Sans Pro" panose="020B0503030403020204" pitchFamily="34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2400" i="0" smtClean="0">
                                      <a:latin typeface="Cambria Math" panose="02040503050406030204" pitchFamily="18" charset="0"/>
                                      <a:ea typeface="Source Sans Pro" panose="020B0503030403020204" pitchFamily="34" charset="0"/>
                                    </a:rPr>
                                    <m:t>cos</m:t>
                                  </m:r>
                                </m:fName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</m:acc>
                                </m:e>
                              </m:func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Source Sans Pro" panose="020B0503030403020204" pitchFamily="34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Source Sans Pro" panose="020B0503030403020204" pitchFamily="34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Source Sans Pro" panose="020B0503030403020204" pitchFamily="34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𝑢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i="1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mPr>
                          <m:mr>
                            <m:e>
                              <m:func>
                                <m:funcPr>
                                  <m:ctrlPr>
                                    <a:rPr lang="en-US" sz="2400">
                                      <a:latin typeface="Cambria Math" panose="02040503050406030204" pitchFamily="18" charset="0"/>
                                      <a:ea typeface="Source Sans Pro" panose="020B0503030403020204" pitchFamily="34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2400">
                                      <a:latin typeface="Cambria Math" panose="02040503050406030204" pitchFamily="18" charset="0"/>
                                      <a:ea typeface="Source Sans Pro" panose="020B0503030403020204" pitchFamily="34" charset="0"/>
                                    </a:rPr>
                                    <m:t>cos</m:t>
                                  </m:r>
                                </m:fName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</m:acc>
                                </m:e>
                              </m:func>
                            </m:e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Source Sans Pro" panose="020B0503030403020204" pitchFamily="34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func>
                                <m:funcPr>
                                  <m:ctrlPr>
                                    <a:rPr lang="en-US" sz="2400">
                                      <a:latin typeface="Cambria Math" panose="02040503050406030204" pitchFamily="18" charset="0"/>
                                      <a:ea typeface="Source Sans Pro" panose="020B0503030403020204" pitchFamily="34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2400">
                                      <a:latin typeface="Cambria Math" panose="02040503050406030204" pitchFamily="18" charset="0"/>
                                      <a:ea typeface="Source Sans Pro" panose="020B0503030403020204" pitchFamily="34" charset="0"/>
                                    </a:rPr>
                                    <m:t>sin</m:t>
                                  </m:r>
                                </m:fName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</m:acc>
                                </m:e>
                              </m:func>
                            </m:e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Source Sans Pro" panose="020B0503030403020204" pitchFamily="34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Source Sans Pro" panose="020B0503030403020204" pitchFamily="34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Source Sans Pro" panose="020B0503030403020204" pitchFamily="34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b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</a:br>
                <a:b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</a:br>
                <a:r>
                  <a:rPr lang="en-US" sz="240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or use JAX to compute them automatically (useful for more complicated systems later)</a:t>
                </a:r>
              </a:p>
            </p:txBody>
          </p:sp>
        </mc:Choice>
        <mc:Fallback xmlns="">
          <p:sp>
            <p:nvSpPr>
              <p:cNvPr id="22" name="Content Placeholder 6">
                <a:extLst>
                  <a:ext uri="{FF2B5EF4-FFF2-40B4-BE49-F238E27FC236}">
                    <a16:creationId xmlns:a16="http://schemas.microsoft.com/office/drawing/2014/main" id="{D3993DB1-050B-16D3-B769-F6E339CDFA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825625"/>
                <a:ext cx="6379564" cy="4814523"/>
              </a:xfrm>
              <a:prstGeom prst="rect">
                <a:avLst/>
              </a:prstGeom>
              <a:blipFill>
                <a:blip r:embed="rId3"/>
                <a:stretch>
                  <a:fillRect l="-1338" t="-886" b="-20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9B1B1E6C-5789-4F4D-86C8-7F3967F4B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Example: Jacobians of unicycle dynamics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DB8FA7E-7289-2544-96F4-85E96F530917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825625"/>
            <a:ext cx="10515600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Aft>
                <a:spcPts val="2000"/>
              </a:spcAft>
            </a:pPr>
            <a:endParaRPr lang="en-US" sz="240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>
              <a:lnSpc>
                <a:spcPct val="100000"/>
              </a:lnSpc>
              <a:spcAft>
                <a:spcPts val="2000"/>
              </a:spcAft>
            </a:pPr>
            <a:endParaRPr lang="en-US" sz="240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B38887D-A9BA-7E09-D4D2-1B74DF4B16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3021" y="2561413"/>
            <a:ext cx="2855579" cy="857333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82E114A0-5E7B-CAEB-EB9B-A7D2871381BC}"/>
              </a:ext>
            </a:extLst>
          </p:cNvPr>
          <p:cNvGrpSpPr>
            <a:grpSpLocks noChangeAspect="1"/>
          </p:cNvGrpSpPr>
          <p:nvPr/>
        </p:nvGrpSpPr>
        <p:grpSpPr>
          <a:xfrm>
            <a:off x="4383421" y="2199964"/>
            <a:ext cx="1899403" cy="1682755"/>
            <a:chOff x="6905341" y="3033972"/>
            <a:chExt cx="2828052" cy="2526099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4542212E-B0B3-93AF-2037-FC2A5A7A2F7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905341" y="3033972"/>
              <a:ext cx="2828052" cy="2526099"/>
            </a:xfrm>
            <a:prstGeom prst="rect">
              <a:avLst/>
            </a:prstGeom>
          </p:spPr>
        </p:pic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B9A232C-E724-854B-CCA9-131BDD184DA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725802" y="4297021"/>
              <a:ext cx="152813" cy="82254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FE86D59-D951-215C-6B86-61A6EBBF753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991128" y="4774973"/>
              <a:ext cx="152813" cy="82254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8A95B586-7523-5A20-79C7-5F6ED11D2CE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786727" y="4393264"/>
              <a:ext cx="214837" cy="400467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69F504E1-A13F-70B8-BBB0-21CBF335A72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731468" y="4588708"/>
              <a:ext cx="110518" cy="125589"/>
            </a:xfrm>
            <a:prstGeom prst="rect">
              <a:avLst/>
            </a:prstGeom>
          </p:spPr>
        </p:pic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B9812D75-3E32-CB7A-57F4-649DB5AAF66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32936" y="4731127"/>
              <a:ext cx="50839" cy="101803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B1E16EB0-2512-D49C-652C-035E784B988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474124" y="4651502"/>
              <a:ext cx="50839" cy="101803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3E7A966B-4B48-E332-2282-584AD0FA002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77149" y="4781600"/>
              <a:ext cx="163495" cy="78931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14BAF9E7-64FD-AD8D-0867-0A84BADF2DA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474062" y="4881994"/>
              <a:ext cx="74288" cy="78931"/>
            </a:xfrm>
            <a:prstGeom prst="rect">
              <a:avLst/>
            </a:prstGeom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42936F6C-9A15-025B-792E-4E3B10F2D6AA}"/>
                </a:ext>
              </a:extLst>
            </p:cNvPr>
            <p:cNvSpPr/>
            <p:nvPr/>
          </p:nvSpPr>
          <p:spPr>
            <a:xfrm>
              <a:off x="8143941" y="3368697"/>
              <a:ext cx="901531" cy="3064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A3EBC8D3-56DD-44B6-03A4-5814B0F5FE6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273308" y="3347234"/>
              <a:ext cx="637849" cy="306499"/>
            </a:xfrm>
            <a:prstGeom prst="rect">
              <a:avLst/>
            </a:prstGeom>
          </p:spPr>
        </p:pic>
      </p:grpSp>
      <p:pic>
        <p:nvPicPr>
          <p:cNvPr id="25" name="Picture 24" descr="A screenshot of a computer program&#10;&#10;Description automatically generated">
            <a:extLst>
              <a:ext uri="{FF2B5EF4-FFF2-40B4-BE49-F238E27FC236}">
                <a16:creationId xmlns:a16="http://schemas.microsoft.com/office/drawing/2014/main" id="{609061BE-E815-EF27-0878-54EC49907C9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20793" y="1428363"/>
            <a:ext cx="5318912" cy="4776592"/>
          </a:xfrm>
          <a:prstGeom prst="rect">
            <a:avLst/>
          </a:prstGeom>
        </p:spPr>
      </p:pic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5C17BAB0-B613-E109-5E1F-9339BE8C2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71515-2A8E-A141-ACFE-F6DB01B31B16}" type="datetime1">
              <a:rPr lang="en-US" smtClean="0"/>
              <a:t>8/13/26</a:t>
            </a:fld>
            <a:endParaRPr lang="en-US"/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F8A7A2CF-D344-0863-46B7-A0AA57CC3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4</a:t>
            </a:r>
            <a:endParaRPr lang="en-US"/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2FCD4965-A520-2F93-033A-68770272C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3310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Next time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0F15E1-2023-008A-3F96-8661CF15E4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37262-014B-2048-84D6-E75439470112}" type="datetime1">
              <a:rPr lang="en-US" smtClean="0"/>
              <a:t>8/13/26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D53C75-4C12-981A-2A5F-5807904B59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4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33313B-81D5-4BBE-A594-68699D009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15</a:t>
            </a:fld>
            <a:endParaRPr lang="en-US"/>
          </a:p>
        </p:txBody>
      </p:sp>
      <p:pic>
        <p:nvPicPr>
          <p:cNvPr id="6" name="Google Shape;348;p31" descr="\begin{align*}&#10;\min\limits_u\quad&#10;&amp;\int_0^Tg(x(t),u(t),t)dt&#10;\\&#10;\text{s.t.} \quad \&#10;&amp; \dot{x}(t)=f(x(t),u(t),t),&#10;\\&#10;&amp;x(t)\in\mathcal{X},\quad &#10;\\&#10;&amp;u(t)\in\mathcal{U}.&#10;\end{align*}" title="MathEquation,#000000">
            <a:extLst>
              <a:ext uri="{FF2B5EF4-FFF2-40B4-BE49-F238E27FC236}">
                <a16:creationId xmlns:a16="http://schemas.microsoft.com/office/drawing/2014/main" id="{37C41249-9F00-423E-5C48-7F2D3737FC3C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84363" y="2357438"/>
            <a:ext cx="5223273" cy="28432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132172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392277-494A-6A95-AB4D-E91A7B879D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90108-2F6C-0B02-2A25-9063C16A7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Calibri Light"/>
                <a:cs typeface="Calibri Light"/>
              </a:rPr>
              <a:t>Attendance Form</a:t>
            </a:r>
            <a:endParaRPr lang="en-US"/>
          </a:p>
        </p:txBody>
      </p:sp>
      <p:pic>
        <p:nvPicPr>
          <p:cNvPr id="7" name="Content Placeholder 6" descr="A qr code with black squares&#10;&#10;AI-generated content may be incorrect.">
            <a:extLst>
              <a:ext uri="{FF2B5EF4-FFF2-40B4-BE49-F238E27FC236}">
                <a16:creationId xmlns:a16="http://schemas.microsoft.com/office/drawing/2014/main" id="{13D30A8B-A8D5-ED1F-37D5-757AD6562D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38600" y="1943894"/>
            <a:ext cx="4114800" cy="41148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28B5EC-9433-6242-77FD-1FC62963C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8A9F6-D5E6-2845-9990-457223861935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D71EF3-4BAC-A428-1BB7-E1244D82E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3 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C9863E-FADD-23F7-F284-9673FB79E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9337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396573cb-f378-4b68-9bc8-15755c0c51f3}" enabled="0" method="" siteId="{396573cb-f378-4b68-9bc8-15755c0c51f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846</Words>
  <Application>Microsoft Macintosh PowerPoint</Application>
  <PresentationFormat>Widescreen</PresentationFormat>
  <Paragraphs>105</Paragraphs>
  <Slides>16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-apple-system</vt:lpstr>
      <vt:lpstr>Andale Mono</vt:lpstr>
      <vt:lpstr>Arial</vt:lpstr>
      <vt:lpstr>Calibri</vt:lpstr>
      <vt:lpstr>Calibri Light</vt:lpstr>
      <vt:lpstr>Cambria Math</vt:lpstr>
      <vt:lpstr>Courier New</vt:lpstr>
      <vt:lpstr>Source Sans Pro</vt:lpstr>
      <vt:lpstr>Office Theme</vt:lpstr>
      <vt:lpstr>Principles of Robot Autonomy I</vt:lpstr>
      <vt:lpstr>Attendance Form</vt:lpstr>
      <vt:lpstr>Agenda</vt:lpstr>
      <vt:lpstr>Simulation</vt:lpstr>
      <vt:lpstr>Numerical integration</vt:lpstr>
      <vt:lpstr>Numerical integration methods</vt:lpstr>
      <vt:lpstr>Truncation error</vt:lpstr>
      <vt:lpstr>Example: ODE integration “by hand”</vt:lpstr>
      <vt:lpstr>Example: ODE integration “by hand”</vt:lpstr>
      <vt:lpstr>Example: Unicycle robot simulation</vt:lpstr>
      <vt:lpstr>Example: Unicycle robot simulation</vt:lpstr>
      <vt:lpstr>Example: Unicycle robot simulation</vt:lpstr>
      <vt:lpstr>Auto-differentiation in Python via JAX</vt:lpstr>
      <vt:lpstr>Example: Jacobians of unicycle dynamics</vt:lpstr>
      <vt:lpstr>Next time</vt:lpstr>
      <vt:lpstr>Attendance Form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AA 274 Principles of Robotic Autonomy</dc:title>
  <dc:creator>Marco Pavone</dc:creator>
  <cp:lastModifiedBy>Daniele Gammelli</cp:lastModifiedBy>
  <cp:revision>2</cp:revision>
  <cp:lastPrinted>2019-01-07T20:05:58Z</cp:lastPrinted>
  <dcterms:created xsi:type="dcterms:W3CDTF">2017-01-06T12:29:52Z</dcterms:created>
  <dcterms:modified xsi:type="dcterms:W3CDTF">2026-08-13T22:46:14Z</dcterms:modified>
</cp:coreProperties>
</file>