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2"/>
  </p:notesMasterIdLst>
  <p:sldIdLst>
    <p:sldId id="325" r:id="rId2"/>
    <p:sldId id="374" r:id="rId3"/>
    <p:sldId id="357" r:id="rId4"/>
    <p:sldId id="358" r:id="rId5"/>
    <p:sldId id="259" r:id="rId6"/>
    <p:sldId id="296" r:id="rId7"/>
    <p:sldId id="297" r:id="rId8"/>
    <p:sldId id="262" r:id="rId9"/>
    <p:sldId id="263" r:id="rId10"/>
    <p:sldId id="359" r:id="rId11"/>
    <p:sldId id="360" r:id="rId12"/>
    <p:sldId id="361" r:id="rId13"/>
    <p:sldId id="346" r:id="rId14"/>
    <p:sldId id="363" r:id="rId15"/>
    <p:sldId id="266" r:id="rId16"/>
    <p:sldId id="364" r:id="rId17"/>
    <p:sldId id="365" r:id="rId18"/>
    <p:sldId id="330" r:id="rId19"/>
    <p:sldId id="271" r:id="rId20"/>
    <p:sldId id="329" r:id="rId21"/>
    <p:sldId id="366" r:id="rId22"/>
    <p:sldId id="367" r:id="rId23"/>
    <p:sldId id="368" r:id="rId24"/>
    <p:sldId id="369" r:id="rId25"/>
    <p:sldId id="316" r:id="rId26"/>
    <p:sldId id="317" r:id="rId27"/>
    <p:sldId id="370" r:id="rId28"/>
    <p:sldId id="371" r:id="rId29"/>
    <p:sldId id="331" r:id="rId30"/>
    <p:sldId id="37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513E45F7-17A4-854B-80B1-71EB284932B7}">
          <p14:sldIdLst>
            <p14:sldId id="325"/>
            <p14:sldId id="374"/>
            <p14:sldId id="357"/>
            <p14:sldId id="358"/>
            <p14:sldId id="259"/>
            <p14:sldId id="296"/>
            <p14:sldId id="297"/>
            <p14:sldId id="262"/>
            <p14:sldId id="263"/>
            <p14:sldId id="359"/>
            <p14:sldId id="360"/>
            <p14:sldId id="361"/>
            <p14:sldId id="346"/>
            <p14:sldId id="363"/>
            <p14:sldId id="266"/>
            <p14:sldId id="364"/>
            <p14:sldId id="365"/>
            <p14:sldId id="330"/>
            <p14:sldId id="271"/>
            <p14:sldId id="329"/>
            <p14:sldId id="366"/>
            <p14:sldId id="367"/>
            <p14:sldId id="368"/>
            <p14:sldId id="369"/>
            <p14:sldId id="316"/>
            <p14:sldId id="317"/>
            <p14:sldId id="370"/>
            <p14:sldId id="371"/>
            <p14:sldId id="331"/>
            <p14:sldId id="3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67CEC9-5974-D34F-A852-DE0557972F99}" v="1" dt="2026-08-13T22:47:13.8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09"/>
    <p:restoredTop sz="77524"/>
  </p:normalViewPr>
  <p:slideViewPr>
    <p:cSldViewPr snapToGrid="0" snapToObjects="1">
      <p:cViewPr varScale="1">
        <p:scale>
          <a:sx n="96" d="100"/>
          <a:sy n="96" d="100"/>
        </p:scale>
        <p:origin x="151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e Gammelli" userId="292b8a31-f1ba-4b4c-b196-a231dc095d13" providerId="ADAL" clId="{6E670754-AB6A-5789-AA0A-6F6FD9CE3EEA}"/>
    <pc:docChg chg="modSld">
      <pc:chgData name="Daniele Gammelli" userId="292b8a31-f1ba-4b4c-b196-a231dc095d13" providerId="ADAL" clId="{6E670754-AB6A-5789-AA0A-6F6FD9CE3EEA}" dt="2026-08-13T22:47:27.221" v="16" actId="20577"/>
      <pc:docMkLst>
        <pc:docMk/>
      </pc:docMkLst>
      <pc:sldChg chg="modNotesTx">
        <pc:chgData name="Daniele Gammelli" userId="292b8a31-f1ba-4b4c-b196-a231dc095d13" providerId="ADAL" clId="{6E670754-AB6A-5789-AA0A-6F6FD9CE3EEA}" dt="2026-08-13T22:46:32.845" v="2" actId="20577"/>
        <pc:sldMkLst>
          <pc:docMk/>
          <pc:sldMk cId="0" sldId="262"/>
        </pc:sldMkLst>
      </pc:sldChg>
      <pc:sldChg chg="modNotesTx">
        <pc:chgData name="Daniele Gammelli" userId="292b8a31-f1ba-4b4c-b196-a231dc095d13" providerId="ADAL" clId="{6E670754-AB6A-5789-AA0A-6F6FD9CE3EEA}" dt="2026-08-13T22:46:35.606" v="3" actId="20577"/>
        <pc:sldMkLst>
          <pc:docMk/>
          <pc:sldMk cId="0" sldId="263"/>
        </pc:sldMkLst>
      </pc:sldChg>
      <pc:sldChg chg="modNotesTx">
        <pc:chgData name="Daniele Gammelli" userId="292b8a31-f1ba-4b4c-b196-a231dc095d13" providerId="ADAL" clId="{6E670754-AB6A-5789-AA0A-6F6FD9CE3EEA}" dt="2026-08-13T22:46:51.686" v="9" actId="20577"/>
        <pc:sldMkLst>
          <pc:docMk/>
          <pc:sldMk cId="0" sldId="266"/>
        </pc:sldMkLst>
      </pc:sldChg>
      <pc:sldChg chg="modNotesTx">
        <pc:chgData name="Daniele Gammelli" userId="292b8a31-f1ba-4b4c-b196-a231dc095d13" providerId="ADAL" clId="{6E670754-AB6A-5789-AA0A-6F6FD9CE3EEA}" dt="2026-08-13T22:46:27.697" v="0" actId="20577"/>
        <pc:sldMkLst>
          <pc:docMk/>
          <pc:sldMk cId="1571545577" sldId="296"/>
        </pc:sldMkLst>
      </pc:sldChg>
      <pc:sldChg chg="modNotesTx">
        <pc:chgData name="Daniele Gammelli" userId="292b8a31-f1ba-4b4c-b196-a231dc095d13" providerId="ADAL" clId="{6E670754-AB6A-5789-AA0A-6F6FD9CE3EEA}" dt="2026-08-13T22:46:30.779" v="1" actId="20577"/>
        <pc:sldMkLst>
          <pc:docMk/>
          <pc:sldMk cId="80239633" sldId="297"/>
        </pc:sldMkLst>
      </pc:sldChg>
      <pc:sldChg chg="modNotesTx">
        <pc:chgData name="Daniele Gammelli" userId="292b8a31-f1ba-4b4c-b196-a231dc095d13" providerId="ADAL" clId="{6E670754-AB6A-5789-AA0A-6F6FD9CE3EEA}" dt="2026-08-13T22:46:58.222" v="10" actId="20577"/>
        <pc:sldMkLst>
          <pc:docMk/>
          <pc:sldMk cId="2293138134" sldId="329"/>
        </pc:sldMkLst>
      </pc:sldChg>
      <pc:sldChg chg="modNotesTx">
        <pc:chgData name="Daniele Gammelli" userId="292b8a31-f1ba-4b4c-b196-a231dc095d13" providerId="ADAL" clId="{6E670754-AB6A-5789-AA0A-6F6FD9CE3EEA}" dt="2026-08-13T22:47:27.221" v="16" actId="20577"/>
        <pc:sldMkLst>
          <pc:docMk/>
          <pc:sldMk cId="450946619" sldId="331"/>
        </pc:sldMkLst>
      </pc:sldChg>
      <pc:sldChg chg="modNotesTx">
        <pc:chgData name="Daniele Gammelli" userId="292b8a31-f1ba-4b4c-b196-a231dc095d13" providerId="ADAL" clId="{6E670754-AB6A-5789-AA0A-6F6FD9CE3EEA}" dt="2026-08-13T22:46:46.827" v="7" actId="20577"/>
        <pc:sldMkLst>
          <pc:docMk/>
          <pc:sldMk cId="309462042" sldId="346"/>
        </pc:sldMkLst>
      </pc:sldChg>
      <pc:sldChg chg="modNotesTx">
        <pc:chgData name="Daniele Gammelli" userId="292b8a31-f1ba-4b4c-b196-a231dc095d13" providerId="ADAL" clId="{6E670754-AB6A-5789-AA0A-6F6FD9CE3EEA}" dt="2026-08-13T22:46:38.512" v="4" actId="20577"/>
        <pc:sldMkLst>
          <pc:docMk/>
          <pc:sldMk cId="3550627275" sldId="359"/>
        </pc:sldMkLst>
      </pc:sldChg>
      <pc:sldChg chg="modNotesTx">
        <pc:chgData name="Daniele Gammelli" userId="292b8a31-f1ba-4b4c-b196-a231dc095d13" providerId="ADAL" clId="{6E670754-AB6A-5789-AA0A-6F6FD9CE3EEA}" dt="2026-08-13T22:46:41.646" v="5" actId="20577"/>
        <pc:sldMkLst>
          <pc:docMk/>
          <pc:sldMk cId="683792164" sldId="360"/>
        </pc:sldMkLst>
      </pc:sldChg>
      <pc:sldChg chg="modNotesTx">
        <pc:chgData name="Daniele Gammelli" userId="292b8a31-f1ba-4b4c-b196-a231dc095d13" providerId="ADAL" clId="{6E670754-AB6A-5789-AA0A-6F6FD9CE3EEA}" dt="2026-08-13T22:46:44.710" v="6" actId="20577"/>
        <pc:sldMkLst>
          <pc:docMk/>
          <pc:sldMk cId="658440458" sldId="361"/>
        </pc:sldMkLst>
      </pc:sldChg>
      <pc:sldChg chg="modNotesTx">
        <pc:chgData name="Daniele Gammelli" userId="292b8a31-f1ba-4b4c-b196-a231dc095d13" providerId="ADAL" clId="{6E670754-AB6A-5789-AA0A-6F6FD9CE3EEA}" dt="2026-08-13T22:46:49.509" v="8" actId="20577"/>
        <pc:sldMkLst>
          <pc:docMk/>
          <pc:sldMk cId="1937771770" sldId="363"/>
        </pc:sldMkLst>
      </pc:sldChg>
      <pc:sldChg chg="modNotesTx">
        <pc:chgData name="Daniele Gammelli" userId="292b8a31-f1ba-4b4c-b196-a231dc095d13" providerId="ADAL" clId="{6E670754-AB6A-5789-AA0A-6F6FD9CE3EEA}" dt="2026-08-13T22:47:02.744" v="11" actId="20577"/>
        <pc:sldMkLst>
          <pc:docMk/>
          <pc:sldMk cId="3410039294" sldId="367"/>
        </pc:sldMkLst>
      </pc:sldChg>
      <pc:sldChg chg="modNotesTx">
        <pc:chgData name="Daniele Gammelli" userId="292b8a31-f1ba-4b4c-b196-a231dc095d13" providerId="ADAL" clId="{6E670754-AB6A-5789-AA0A-6F6FD9CE3EEA}" dt="2026-08-13T22:47:06.999" v="12" actId="20577"/>
        <pc:sldMkLst>
          <pc:docMk/>
          <pc:sldMk cId="1617080547" sldId="368"/>
        </pc:sldMkLst>
      </pc:sldChg>
      <pc:sldChg chg="modNotesTx">
        <pc:chgData name="Daniele Gammelli" userId="292b8a31-f1ba-4b4c-b196-a231dc095d13" providerId="ADAL" clId="{6E670754-AB6A-5789-AA0A-6F6FD9CE3EEA}" dt="2026-08-13T22:47:09.712" v="13" actId="20577"/>
        <pc:sldMkLst>
          <pc:docMk/>
          <pc:sldMk cId="2461020592" sldId="369"/>
        </pc:sldMkLst>
      </pc:sldChg>
      <pc:sldChg chg="modNotesTx">
        <pc:chgData name="Daniele Gammelli" userId="292b8a31-f1ba-4b4c-b196-a231dc095d13" providerId="ADAL" clId="{6E670754-AB6A-5789-AA0A-6F6FD9CE3EEA}" dt="2026-08-13T22:47:19.723" v="14" actId="20577"/>
        <pc:sldMkLst>
          <pc:docMk/>
          <pc:sldMk cId="2141111929" sldId="370"/>
        </pc:sldMkLst>
      </pc:sldChg>
      <pc:sldChg chg="modNotesTx">
        <pc:chgData name="Daniele Gammelli" userId="292b8a31-f1ba-4b4c-b196-a231dc095d13" providerId="ADAL" clId="{6E670754-AB6A-5789-AA0A-6F6FD9CE3EEA}" dt="2026-08-13T22:47:24.357" v="15" actId="20577"/>
        <pc:sldMkLst>
          <pc:docMk/>
          <pc:sldMk cId="294883171" sldId="3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D6F028-2067-3740-AA48-A91E93570B1D}" type="datetimeFigureOut">
              <a:rPr lang="en-US" smtClean="0"/>
              <a:t>8/13/26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B2D7EC-928D-0645-AAE8-498D7443D60E}" type="slidenum">
              <a:rPr lang="en-US" smtClean="0"/>
              <a:t>‹#›</a:t>
            </a:fld>
            <a:endParaRPr lang="en-US"/>
          </a:p>
        </p:txBody>
      </p:sp>
    </p:spTree>
    <p:extLst>
      <p:ext uri="{BB962C8B-B14F-4D97-AF65-F5344CB8AC3E}">
        <p14:creationId xmlns:p14="http://schemas.microsoft.com/office/powerpoint/2010/main" val="329372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B2D7EC-928D-0645-AAE8-498D7443D60E}" type="slidenum">
              <a:rPr lang="en-US" smtClean="0"/>
              <a:t>1</a:t>
            </a:fld>
            <a:endParaRPr lang="en-US"/>
          </a:p>
        </p:txBody>
      </p:sp>
    </p:spTree>
    <p:extLst>
      <p:ext uri="{BB962C8B-B14F-4D97-AF65-F5344CB8AC3E}">
        <p14:creationId xmlns:p14="http://schemas.microsoft.com/office/powerpoint/2010/main" val="178006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63B2D7EC-928D-0645-AAE8-498D7443D60E}" type="slidenum">
              <a:rPr lang="en-US" smtClean="0"/>
              <a:t>3</a:t>
            </a:fld>
            <a:endParaRPr lang="en-US"/>
          </a:p>
        </p:txBody>
      </p:sp>
    </p:spTree>
    <p:extLst>
      <p:ext uri="{BB962C8B-B14F-4D97-AF65-F5344CB8AC3E}">
        <p14:creationId xmlns:p14="http://schemas.microsoft.com/office/powerpoint/2010/main" val="2340215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3B2D7EC-928D-0645-AAE8-498D7443D60E}" type="slidenum">
              <a:rPr lang="en-US" smtClean="0"/>
              <a:t>4</a:t>
            </a:fld>
            <a:endParaRPr lang="en-US"/>
          </a:p>
        </p:txBody>
      </p:sp>
    </p:spTree>
    <p:extLst>
      <p:ext uri="{BB962C8B-B14F-4D97-AF65-F5344CB8AC3E}">
        <p14:creationId xmlns:p14="http://schemas.microsoft.com/office/powerpoint/2010/main" val="519996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48c8d4dad0_7_4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g248c8d4dad0_7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B2D7EC-928D-0645-AAE8-498D7443D60E}" type="slidenum">
              <a:rPr lang="en-US" smtClean="0"/>
              <a:t>6</a:t>
            </a:fld>
            <a:endParaRPr lang="en-US"/>
          </a:p>
        </p:txBody>
      </p:sp>
    </p:spTree>
    <p:extLst>
      <p:ext uri="{BB962C8B-B14F-4D97-AF65-F5344CB8AC3E}">
        <p14:creationId xmlns:p14="http://schemas.microsoft.com/office/powerpoint/2010/main" val="2803751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B2D7EC-928D-0645-AAE8-498D7443D60E}" type="slidenum">
              <a:rPr lang="en-US" smtClean="0"/>
              <a:t>7</a:t>
            </a:fld>
            <a:endParaRPr lang="en-US"/>
          </a:p>
        </p:txBody>
      </p:sp>
    </p:spTree>
    <p:extLst>
      <p:ext uri="{BB962C8B-B14F-4D97-AF65-F5344CB8AC3E}">
        <p14:creationId xmlns:p14="http://schemas.microsoft.com/office/powerpoint/2010/main" val="3133298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48c8d4dad0_0_10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7" name="Google Shape;187;g248c8d4dad0_0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48e20519dc_0_2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12" name="Google Shape;212;g248e20519dc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10</a:t>
            </a:fld>
            <a:endParaRPr lang="en-US"/>
          </a:p>
        </p:txBody>
      </p:sp>
    </p:spTree>
    <p:extLst>
      <p:ext uri="{BB962C8B-B14F-4D97-AF65-F5344CB8AC3E}">
        <p14:creationId xmlns:p14="http://schemas.microsoft.com/office/powerpoint/2010/main" val="1454016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11</a:t>
            </a:fld>
            <a:endParaRPr lang="en-US"/>
          </a:p>
        </p:txBody>
      </p:sp>
    </p:spTree>
    <p:extLst>
      <p:ext uri="{BB962C8B-B14F-4D97-AF65-F5344CB8AC3E}">
        <p14:creationId xmlns:p14="http://schemas.microsoft.com/office/powerpoint/2010/main" val="3210259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12</a:t>
            </a:fld>
            <a:endParaRPr lang="en-US"/>
          </a:p>
        </p:txBody>
      </p:sp>
    </p:spTree>
    <p:extLst>
      <p:ext uri="{BB962C8B-B14F-4D97-AF65-F5344CB8AC3E}">
        <p14:creationId xmlns:p14="http://schemas.microsoft.com/office/powerpoint/2010/main" val="2764166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13</a:t>
            </a:fld>
            <a:endParaRPr lang="en-US"/>
          </a:p>
        </p:txBody>
      </p:sp>
    </p:spTree>
    <p:extLst>
      <p:ext uri="{BB962C8B-B14F-4D97-AF65-F5344CB8AC3E}">
        <p14:creationId xmlns:p14="http://schemas.microsoft.com/office/powerpoint/2010/main" val="2274610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14</a:t>
            </a:fld>
            <a:endParaRPr lang="en-US"/>
          </a:p>
        </p:txBody>
      </p:sp>
    </p:spTree>
    <p:extLst>
      <p:ext uri="{BB962C8B-B14F-4D97-AF65-F5344CB8AC3E}">
        <p14:creationId xmlns:p14="http://schemas.microsoft.com/office/powerpoint/2010/main" val="215873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84e04350c7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88" name="Google Shape;288;g284e04350c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16</a:t>
            </a:fld>
            <a:endParaRPr lang="en-US"/>
          </a:p>
        </p:txBody>
      </p:sp>
    </p:spTree>
    <p:extLst>
      <p:ext uri="{BB962C8B-B14F-4D97-AF65-F5344CB8AC3E}">
        <p14:creationId xmlns:p14="http://schemas.microsoft.com/office/powerpoint/2010/main" val="4017564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248c8d4dad0_7_16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9" name="Google Shape;399;g248c8d4dad0_7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20</a:t>
            </a:fld>
            <a:endParaRPr lang="en-US"/>
          </a:p>
        </p:txBody>
      </p:sp>
    </p:spTree>
    <p:extLst>
      <p:ext uri="{BB962C8B-B14F-4D97-AF65-F5344CB8AC3E}">
        <p14:creationId xmlns:p14="http://schemas.microsoft.com/office/powerpoint/2010/main" val="184017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21</a:t>
            </a:fld>
            <a:endParaRPr lang="en-US"/>
          </a:p>
        </p:txBody>
      </p:sp>
    </p:spTree>
    <p:extLst>
      <p:ext uri="{BB962C8B-B14F-4D97-AF65-F5344CB8AC3E}">
        <p14:creationId xmlns:p14="http://schemas.microsoft.com/office/powerpoint/2010/main" val="2272202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63B2D7EC-928D-0645-AAE8-498D7443D60E}" type="slidenum">
              <a:rPr lang="en-US" smtClean="0"/>
              <a:t>22</a:t>
            </a:fld>
            <a:endParaRPr lang="en-US"/>
          </a:p>
        </p:txBody>
      </p:sp>
    </p:spTree>
    <p:extLst>
      <p:ext uri="{BB962C8B-B14F-4D97-AF65-F5344CB8AC3E}">
        <p14:creationId xmlns:p14="http://schemas.microsoft.com/office/powerpoint/2010/main" val="1532091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B2D7EC-928D-0645-AAE8-498D7443D60E}" type="slidenum">
              <a:rPr lang="en-US" smtClean="0"/>
              <a:t>23</a:t>
            </a:fld>
            <a:endParaRPr lang="en-US"/>
          </a:p>
        </p:txBody>
      </p:sp>
    </p:spTree>
    <p:extLst>
      <p:ext uri="{BB962C8B-B14F-4D97-AF65-F5344CB8AC3E}">
        <p14:creationId xmlns:p14="http://schemas.microsoft.com/office/powerpoint/2010/main" val="765794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24</a:t>
            </a:fld>
            <a:endParaRPr lang="en-US"/>
          </a:p>
        </p:txBody>
      </p:sp>
    </p:spTree>
    <p:extLst>
      <p:ext uri="{BB962C8B-B14F-4D97-AF65-F5344CB8AC3E}">
        <p14:creationId xmlns:p14="http://schemas.microsoft.com/office/powerpoint/2010/main" val="298502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Flat outputs are “magic coordinates” that make the system look like a chain of integrators.</a:t>
                </a:r>
                <a:r>
                  <a:rPr lang="en-US" baseline="0" dirty="0"/>
                  <a:t> </a:t>
                </a:r>
                <a:r>
                  <a:rPr lang="en-US" dirty="0"/>
                  <a:t>Once you express the system in terms of them, </a:t>
                </a:r>
                <a:r>
                  <a:rPr lang="en-US" b="1" dirty="0"/>
                  <a:t>trajectory planning and control</a:t>
                </a:r>
                <a:r>
                  <a:rPr lang="en-US" dirty="0"/>
                  <a:t> become much simpler — you can design trajectories for z</a:t>
                </a:r>
                <a:r>
                  <a:rPr lang="ar-AE" sz="1200" i="0" kern="1200">
                    <a:solidFill>
                      <a:schemeClr val="tx1"/>
                    </a:solidFill>
                    <a:latin typeface="Cambria Math" panose="02040503050406030204" pitchFamily="18" charset="0"/>
                    <a:ea typeface="+mn-ea"/>
                    <a:cs typeface="+mn-cs"/>
                  </a:rPr>
                  <a:t>(𝑡)</a:t>
                </a:r>
                <a:r>
                  <a:rPr lang="ar-AE" dirty="0"/>
                  <a:t>, </a:t>
                </a:r>
                <a:r>
                  <a:rPr lang="en-US" dirty="0"/>
                  <a:t>then algebraically recover all required states and inputs.</a:t>
                </a:r>
              </a:p>
              <a:p>
                <a:endParaRPr lang="en-US" dirty="0"/>
              </a:p>
            </p:txBody>
          </p:sp>
        </mc:Fallback>
      </mc:AlternateContent>
      <p:sp>
        <p:nvSpPr>
          <p:cNvPr id="4" name="Slide Number Placeholder 3"/>
          <p:cNvSpPr>
            <a:spLocks noGrp="1"/>
          </p:cNvSpPr>
          <p:nvPr>
            <p:ph type="sldNum" sz="quarter" idx="5"/>
          </p:nvPr>
        </p:nvSpPr>
        <p:spPr/>
        <p:txBody>
          <a:bodyPr/>
          <a:lstStyle/>
          <a:p>
            <a:fld id="{63B2D7EC-928D-0645-AAE8-498D7443D60E}" type="slidenum">
              <a:rPr lang="en-US" smtClean="0"/>
              <a:t>25</a:t>
            </a:fld>
            <a:endParaRPr lang="en-US"/>
          </a:p>
        </p:txBody>
      </p:sp>
    </p:spTree>
    <p:extLst>
      <p:ext uri="{BB962C8B-B14F-4D97-AF65-F5344CB8AC3E}">
        <p14:creationId xmlns:p14="http://schemas.microsoft.com/office/powerpoint/2010/main" val="29515821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26</a:t>
            </a:fld>
            <a:endParaRPr lang="en-US"/>
          </a:p>
        </p:txBody>
      </p:sp>
    </p:spTree>
    <p:extLst>
      <p:ext uri="{BB962C8B-B14F-4D97-AF65-F5344CB8AC3E}">
        <p14:creationId xmlns:p14="http://schemas.microsoft.com/office/powerpoint/2010/main" val="701331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B2D7EC-928D-0645-AAE8-498D7443D60E}" type="slidenum">
              <a:rPr lang="en-US" smtClean="0"/>
              <a:t>27</a:t>
            </a:fld>
            <a:endParaRPr lang="en-US"/>
          </a:p>
        </p:txBody>
      </p:sp>
    </p:spTree>
    <p:extLst>
      <p:ext uri="{BB962C8B-B14F-4D97-AF65-F5344CB8AC3E}">
        <p14:creationId xmlns:p14="http://schemas.microsoft.com/office/powerpoint/2010/main" val="2406098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28</a:t>
            </a:fld>
            <a:endParaRPr lang="en-US"/>
          </a:p>
        </p:txBody>
      </p:sp>
    </p:spTree>
    <p:extLst>
      <p:ext uri="{BB962C8B-B14F-4D97-AF65-F5344CB8AC3E}">
        <p14:creationId xmlns:p14="http://schemas.microsoft.com/office/powerpoint/2010/main" val="2324825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29</a:t>
            </a:fld>
            <a:endParaRPr lang="en-US"/>
          </a:p>
        </p:txBody>
      </p:sp>
    </p:spTree>
    <p:extLst>
      <p:ext uri="{BB962C8B-B14F-4D97-AF65-F5344CB8AC3E}">
        <p14:creationId xmlns:p14="http://schemas.microsoft.com/office/powerpoint/2010/main" val="2288966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F1E40C-A8C6-754D-96E6-8A14688F5938}" type="datetime1">
              <a:rPr lang="en-US" smtClean="0"/>
              <a:t>8/13/26</a:t>
            </a:fld>
            <a:endParaRPr lang="en-US" dirty="0"/>
          </a:p>
        </p:txBody>
      </p:sp>
      <p:sp>
        <p:nvSpPr>
          <p:cNvPr id="5" name="Footer Placeholder 4"/>
          <p:cNvSpPr>
            <a:spLocks noGrp="1"/>
          </p:cNvSpPr>
          <p:nvPr>
            <p:ph type="ftr" sz="quarter" idx="11"/>
          </p:nvPr>
        </p:nvSpPr>
        <p:spPr/>
        <p:txBody>
          <a:bodyPr/>
          <a:lstStyle/>
          <a:p>
            <a:r>
              <a:rPr lang="hr-HR"/>
              <a:t>AA 174A | Lecture 5</a:t>
            </a:r>
            <a:endParaRPr lang="en-US" dirty="0"/>
          </a:p>
        </p:txBody>
      </p:sp>
      <p:sp>
        <p:nvSpPr>
          <p:cNvPr id="6" name="Slide Number Placeholder 5"/>
          <p:cNvSpPr>
            <a:spLocks noGrp="1"/>
          </p:cNvSpPr>
          <p:nvPr>
            <p:ph type="sldNum" sz="quarter" idx="12"/>
          </p:nvPr>
        </p:nvSpPr>
        <p:spPr/>
        <p:txBody>
          <a:bodyPr/>
          <a:lstStyle/>
          <a:p>
            <a:fld id="{8AA1F273-EF2F-3941-BBF8-D365CB27DD6A}" type="slidenum">
              <a:rPr lang="en-US" smtClean="0"/>
              <a:t>‹#›</a:t>
            </a:fld>
            <a:endParaRPr lang="en-US" dirty="0"/>
          </a:p>
        </p:txBody>
      </p:sp>
      <p:sp>
        <p:nvSpPr>
          <p:cNvPr id="7" name="Rectangle 6"/>
          <p:cNvSpPr/>
          <p:nvPr userDrawn="1"/>
        </p:nvSpPr>
        <p:spPr>
          <a:xfrm>
            <a:off x="0" y="0"/>
            <a:ext cx="12192000" cy="274320"/>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69013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542090"/>
            <a:ext cx="2743200" cy="365125"/>
          </a:xfrm>
        </p:spPr>
        <p:txBody>
          <a:bodyPr/>
          <a:lstStyle/>
          <a:p>
            <a:fld id="{158D8B51-FBA5-9848-8E33-BA212B7EC661}" type="datetime1">
              <a:rPr lang="en-US" smtClean="0"/>
              <a:t>8/13/26</a:t>
            </a:fld>
            <a:endParaRPr lang="en-US"/>
          </a:p>
        </p:txBody>
      </p:sp>
      <p:sp>
        <p:nvSpPr>
          <p:cNvPr id="5" name="Footer Placeholder 4"/>
          <p:cNvSpPr>
            <a:spLocks noGrp="1"/>
          </p:cNvSpPr>
          <p:nvPr>
            <p:ph type="ftr" sz="quarter" idx="11"/>
          </p:nvPr>
        </p:nvSpPr>
        <p:spPr>
          <a:xfrm>
            <a:off x="4038600" y="6542090"/>
            <a:ext cx="4114800" cy="365125"/>
          </a:xfrm>
        </p:spPr>
        <p:txBody>
          <a:bodyPr/>
          <a:lstStyle/>
          <a:p>
            <a:r>
              <a:rPr lang="hr-HR"/>
              <a:t>AA 174A | Lecture 5</a:t>
            </a:r>
            <a:endParaRPr lang="en-US" dirty="0"/>
          </a:p>
        </p:txBody>
      </p:sp>
      <p:sp>
        <p:nvSpPr>
          <p:cNvPr id="6" name="Slide Number Placeholder 5"/>
          <p:cNvSpPr>
            <a:spLocks noGrp="1"/>
          </p:cNvSpPr>
          <p:nvPr>
            <p:ph type="sldNum" sz="quarter" idx="12"/>
          </p:nvPr>
        </p:nvSpPr>
        <p:spPr>
          <a:xfrm>
            <a:off x="8610600" y="6542090"/>
            <a:ext cx="2743200" cy="365125"/>
          </a:xfrm>
        </p:spPr>
        <p:txBody>
          <a:bodyPr/>
          <a:lstStyle/>
          <a:p>
            <a:fld id="{8AA1F273-EF2F-3941-BBF8-D365CB27DD6A}" type="slidenum">
              <a:rPr lang="en-US" smtClean="0"/>
              <a:t>‹#›</a:t>
            </a:fld>
            <a:endParaRPr lang="en-US"/>
          </a:p>
        </p:txBody>
      </p:sp>
      <p:sp>
        <p:nvSpPr>
          <p:cNvPr id="7" name="Rectangle 6"/>
          <p:cNvSpPr/>
          <p:nvPr userDrawn="1"/>
        </p:nvSpPr>
        <p:spPr>
          <a:xfrm>
            <a:off x="0" y="0"/>
            <a:ext cx="12192000" cy="274320"/>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59804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604B5B-6773-9342-BF28-57026B66297B}" type="datetime1">
              <a:rPr lang="en-US" smtClean="0"/>
              <a:t>8/13/26</a:t>
            </a:fld>
            <a:endParaRPr lang="en-US"/>
          </a:p>
        </p:txBody>
      </p:sp>
      <p:sp>
        <p:nvSpPr>
          <p:cNvPr id="5" name="Footer Placeholder 4"/>
          <p:cNvSpPr>
            <a:spLocks noGrp="1"/>
          </p:cNvSpPr>
          <p:nvPr>
            <p:ph type="ftr" sz="quarter" idx="11"/>
          </p:nvPr>
        </p:nvSpPr>
        <p:spPr/>
        <p:txBody>
          <a:bodyPr/>
          <a:lstStyle/>
          <a:p>
            <a:r>
              <a:rPr lang="hr-HR"/>
              <a:t>AA 174A | Lecture 5</a:t>
            </a:r>
            <a:endParaRPr lang="en-US"/>
          </a:p>
        </p:txBody>
      </p:sp>
      <p:sp>
        <p:nvSpPr>
          <p:cNvPr id="6" name="Slide Number Placeholder 5"/>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904980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A933ECE-829A-494C-BAA4-A8197829C9AD}" type="datetime1">
              <a:rPr lang="en-US" smtClean="0"/>
              <a:t>8/13/26</a:t>
            </a:fld>
            <a:endParaRPr lang="en-US"/>
          </a:p>
        </p:txBody>
      </p:sp>
      <p:sp>
        <p:nvSpPr>
          <p:cNvPr id="6" name="Footer Placeholder 5"/>
          <p:cNvSpPr>
            <a:spLocks noGrp="1"/>
          </p:cNvSpPr>
          <p:nvPr>
            <p:ph type="ftr" sz="quarter" idx="11"/>
          </p:nvPr>
        </p:nvSpPr>
        <p:spPr/>
        <p:txBody>
          <a:bodyPr/>
          <a:lstStyle/>
          <a:p>
            <a:r>
              <a:rPr lang="hr-HR"/>
              <a:t>AA 174A | Lecture 5</a:t>
            </a:r>
            <a:endParaRPr lang="en-US"/>
          </a:p>
        </p:txBody>
      </p:sp>
      <p:sp>
        <p:nvSpPr>
          <p:cNvPr id="7" name="Slide Number Placeholder 6"/>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1535319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22AA7A-8C29-A849-9F1A-77E7D0A8266D}" type="datetime1">
              <a:rPr lang="en-US" smtClean="0"/>
              <a:t>8/13/26</a:t>
            </a:fld>
            <a:endParaRPr lang="en-US"/>
          </a:p>
        </p:txBody>
      </p:sp>
      <p:sp>
        <p:nvSpPr>
          <p:cNvPr id="8" name="Footer Placeholder 7"/>
          <p:cNvSpPr>
            <a:spLocks noGrp="1"/>
          </p:cNvSpPr>
          <p:nvPr>
            <p:ph type="ftr" sz="quarter" idx="11"/>
          </p:nvPr>
        </p:nvSpPr>
        <p:spPr/>
        <p:txBody>
          <a:bodyPr/>
          <a:lstStyle/>
          <a:p>
            <a:r>
              <a:rPr lang="hr-HR"/>
              <a:t>AA 174A | Lecture 5</a:t>
            </a:r>
            <a:endParaRPr lang="en-US"/>
          </a:p>
        </p:txBody>
      </p:sp>
      <p:sp>
        <p:nvSpPr>
          <p:cNvPr id="9" name="Slide Number Placeholder 8"/>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2094834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788885-67F4-414D-AEB5-B926150838E0}" type="datetime1">
              <a:rPr lang="en-US" smtClean="0"/>
              <a:t>8/13/26</a:t>
            </a:fld>
            <a:endParaRPr lang="en-US"/>
          </a:p>
        </p:txBody>
      </p:sp>
      <p:sp>
        <p:nvSpPr>
          <p:cNvPr id="4" name="Footer Placeholder 3"/>
          <p:cNvSpPr>
            <a:spLocks noGrp="1"/>
          </p:cNvSpPr>
          <p:nvPr>
            <p:ph type="ftr" sz="quarter" idx="11"/>
          </p:nvPr>
        </p:nvSpPr>
        <p:spPr/>
        <p:txBody>
          <a:bodyPr/>
          <a:lstStyle/>
          <a:p>
            <a:r>
              <a:rPr lang="hr-HR"/>
              <a:t>AA 174A | Lecture 5</a:t>
            </a:r>
            <a:endParaRPr lang="en-US"/>
          </a:p>
        </p:txBody>
      </p:sp>
      <p:sp>
        <p:nvSpPr>
          <p:cNvPr id="5" name="Slide Number Placeholder 4"/>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203713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F35B1E-6F1E-314E-AED1-9A16359AB2BA}" type="datetime1">
              <a:rPr lang="en-US" smtClean="0"/>
              <a:t>8/13/26</a:t>
            </a:fld>
            <a:endParaRPr lang="en-US"/>
          </a:p>
        </p:txBody>
      </p:sp>
      <p:sp>
        <p:nvSpPr>
          <p:cNvPr id="3" name="Footer Placeholder 2"/>
          <p:cNvSpPr>
            <a:spLocks noGrp="1"/>
          </p:cNvSpPr>
          <p:nvPr>
            <p:ph type="ftr" sz="quarter" idx="11"/>
          </p:nvPr>
        </p:nvSpPr>
        <p:spPr/>
        <p:txBody>
          <a:bodyPr/>
          <a:lstStyle/>
          <a:p>
            <a:r>
              <a:rPr lang="hr-HR"/>
              <a:t>AA 174A | Lecture 5</a:t>
            </a:r>
            <a:endParaRPr lang="en-US"/>
          </a:p>
        </p:txBody>
      </p:sp>
      <p:sp>
        <p:nvSpPr>
          <p:cNvPr id="4" name="Slide Number Placeholder 3"/>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840430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D052E8-CCC0-CE44-854D-E7A85541A386}" type="datetime1">
              <a:rPr lang="en-US" smtClean="0"/>
              <a:t>8/13/26</a:t>
            </a:fld>
            <a:endParaRPr lang="en-US"/>
          </a:p>
        </p:txBody>
      </p:sp>
      <p:sp>
        <p:nvSpPr>
          <p:cNvPr id="6" name="Footer Placeholder 5"/>
          <p:cNvSpPr>
            <a:spLocks noGrp="1"/>
          </p:cNvSpPr>
          <p:nvPr>
            <p:ph type="ftr" sz="quarter" idx="11"/>
          </p:nvPr>
        </p:nvSpPr>
        <p:spPr/>
        <p:txBody>
          <a:bodyPr/>
          <a:lstStyle/>
          <a:p>
            <a:r>
              <a:rPr lang="hr-HR"/>
              <a:t>AA 174A | Lecture 5</a:t>
            </a:r>
            <a:endParaRPr lang="en-US"/>
          </a:p>
        </p:txBody>
      </p:sp>
      <p:sp>
        <p:nvSpPr>
          <p:cNvPr id="7" name="Slide Number Placeholder 6"/>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1115752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CD4517-3FE5-2243-A7FF-8BB6E1859726}" type="datetime1">
              <a:rPr lang="en-US" smtClean="0"/>
              <a:t>8/13/26</a:t>
            </a:fld>
            <a:endParaRPr lang="en-US"/>
          </a:p>
        </p:txBody>
      </p:sp>
      <p:sp>
        <p:nvSpPr>
          <p:cNvPr id="6" name="Footer Placeholder 5"/>
          <p:cNvSpPr>
            <a:spLocks noGrp="1"/>
          </p:cNvSpPr>
          <p:nvPr>
            <p:ph type="ftr" sz="quarter" idx="11"/>
          </p:nvPr>
        </p:nvSpPr>
        <p:spPr/>
        <p:txBody>
          <a:bodyPr/>
          <a:lstStyle/>
          <a:p>
            <a:r>
              <a:rPr lang="hr-HR"/>
              <a:t>AA 174A | Lecture 5</a:t>
            </a:r>
            <a:endParaRPr lang="en-US"/>
          </a:p>
        </p:txBody>
      </p:sp>
      <p:sp>
        <p:nvSpPr>
          <p:cNvPr id="7" name="Slide Number Placeholder 6"/>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631784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27ED27-A453-6045-89F2-E93DA9185582}" type="datetime1">
              <a:rPr lang="en-US" smtClean="0"/>
              <a:t>8/13/26</a:t>
            </a:fld>
            <a:endParaRPr lang="en-US"/>
          </a:p>
        </p:txBody>
      </p:sp>
      <p:sp>
        <p:nvSpPr>
          <p:cNvPr id="5" name="Footer Placeholder 4"/>
          <p:cNvSpPr>
            <a:spLocks noGrp="1"/>
          </p:cNvSpPr>
          <p:nvPr>
            <p:ph type="ftr" sz="quarter" idx="11"/>
          </p:nvPr>
        </p:nvSpPr>
        <p:spPr/>
        <p:txBody>
          <a:bodyPr/>
          <a:lstStyle/>
          <a:p>
            <a:r>
              <a:rPr lang="hr-HR"/>
              <a:t>AA 174A | Lecture 5</a:t>
            </a:r>
            <a:endParaRPr lang="en-US"/>
          </a:p>
        </p:txBody>
      </p:sp>
      <p:sp>
        <p:nvSpPr>
          <p:cNvPr id="6" name="Slide Number Placeholder 5"/>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1246234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CA3F60-E12D-B047-AC45-252533FF897C}" type="datetime1">
              <a:rPr lang="en-US" smtClean="0"/>
              <a:t>8/13/26</a:t>
            </a:fld>
            <a:endParaRPr lang="en-US"/>
          </a:p>
        </p:txBody>
      </p:sp>
      <p:sp>
        <p:nvSpPr>
          <p:cNvPr id="5" name="Footer Placeholder 4"/>
          <p:cNvSpPr>
            <a:spLocks noGrp="1"/>
          </p:cNvSpPr>
          <p:nvPr>
            <p:ph type="ftr" sz="quarter" idx="11"/>
          </p:nvPr>
        </p:nvSpPr>
        <p:spPr/>
        <p:txBody>
          <a:bodyPr/>
          <a:lstStyle/>
          <a:p>
            <a:r>
              <a:rPr lang="hr-HR"/>
              <a:t>AA 174A | Lecture 5</a:t>
            </a:r>
            <a:endParaRPr lang="en-US"/>
          </a:p>
        </p:txBody>
      </p:sp>
      <p:sp>
        <p:nvSpPr>
          <p:cNvPr id="6" name="Slide Number Placeholder 5"/>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1062022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0242F7-FB53-534C-9064-BEB50DEC5148}" type="datetime1">
              <a:rPr lang="en-US" smtClean="0"/>
              <a:t>8/13/26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hr-HR"/>
              <a:t>AA 174A | Lecture 5</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A1F273-EF2F-3941-BBF8-D365CB27DD6A}" type="slidenum">
              <a:rPr lang="en-US" smtClean="0"/>
              <a:t>‹#›</a:t>
            </a:fld>
            <a:endParaRPr lang="en-US"/>
          </a:p>
        </p:txBody>
      </p:sp>
    </p:spTree>
    <p:extLst>
      <p:ext uri="{BB962C8B-B14F-4D97-AF65-F5344CB8AC3E}">
        <p14:creationId xmlns:p14="http://schemas.microsoft.com/office/powerpoint/2010/main" val="1371964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tiff"/><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tiff"/></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0.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4.png"/><Relationship Id="rId4" Type="http://schemas.openxmlformats.org/officeDocument/2006/relationships/image" Target="../media/image39.png"/><Relationship Id="rId9"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20.png"/><Relationship Id="rId5" Type="http://schemas.openxmlformats.org/officeDocument/2006/relationships/image" Target="../media/image5.png"/><Relationship Id="rId10" Type="http://schemas.openxmlformats.org/officeDocument/2006/relationships/image" Target="../media/image49.jpg"/><Relationship Id="rId4" Type="http://schemas.openxmlformats.org/officeDocument/2006/relationships/image" Target="../media/image36.png"/><Relationship Id="rId9"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62.png"/></Relationships>
</file>

<file path=ppt/slides/_rels/slide19.xml.rels><?xml version="1.0" encoding="UTF-8" standalone="yes"?>
<Relationships xmlns="http://schemas.openxmlformats.org/package/2006/relationships"><Relationship Id="rId8" Type="http://schemas.openxmlformats.org/officeDocument/2006/relationships/hyperlink" Target="https://github.com/google/trajax" TargetMode="External"/><Relationship Id="rId3" Type="http://schemas.openxmlformats.org/officeDocument/2006/relationships/hyperlink" Target="http://www.elissarglobal.com/academic/products/" TargetMode="External"/><Relationship Id="rId7" Type="http://schemas.openxmlformats.org/officeDocument/2006/relationships/hyperlink" Target="http://acado.github.io/"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github.com/casadi/casadi/wiki" TargetMode="External"/><Relationship Id="rId5" Type="http://schemas.openxmlformats.org/officeDocument/2006/relationships/hyperlink" Target="http://www.gpops2.com/" TargetMode="External"/><Relationship Id="rId4" Type="http://schemas.openxmlformats.org/officeDocument/2006/relationships/hyperlink" Target="http://tomopt.com/tomlab/products/propt/"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65.emf"/><Relationship Id="rId4" Type="http://schemas.openxmlformats.org/officeDocument/2006/relationships/image" Target="../media/image64.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9.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8.emf"/><Relationship Id="rId5" Type="http://schemas.openxmlformats.org/officeDocument/2006/relationships/image" Target="../media/image67.emf"/><Relationship Id="rId4" Type="http://schemas.openxmlformats.org/officeDocument/2006/relationships/image" Target="../media/image66.emf"/></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emf"/><Relationship Id="rId4" Type="http://schemas.openxmlformats.org/officeDocument/2006/relationships/image" Target="../media/image70.emf"/></Relationships>
</file>

<file path=ppt/slides/_rels/slide2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50.png"/><Relationship Id="rId5" Type="http://schemas.openxmlformats.org/officeDocument/2006/relationships/image" Target="../media/image270.png"/><Relationship Id="rId4" Type="http://schemas.openxmlformats.org/officeDocument/2006/relationships/image" Target="../media/image740.png"/></Relationships>
</file>

<file path=ppt/slides/_rels/slide2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00.png"/></Relationships>
</file>

<file path=ppt/slides/_rels/slide2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75.emf"/><Relationship Id="rId4" Type="http://schemas.openxmlformats.org/officeDocument/2006/relationships/image" Target="../media/image74.emf"/></Relationships>
</file>

<file path=ppt/slides/_rels/slide2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79.emf"/><Relationship Id="rId3" Type="http://schemas.openxmlformats.org/officeDocument/2006/relationships/image" Target="../media/image63.png"/><Relationship Id="rId7" Type="http://schemas.openxmlformats.org/officeDocument/2006/relationships/image" Target="../media/image78.emf"/><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7.emf"/><Relationship Id="rId5" Type="http://schemas.openxmlformats.org/officeDocument/2006/relationships/image" Target="../media/image76.emf"/><Relationship Id="rId4" Type="http://schemas.openxmlformats.org/officeDocument/2006/relationships/image" Target="../media/image65.emf"/><Relationship Id="rId9" Type="http://schemas.openxmlformats.org/officeDocument/2006/relationships/image" Target="../media/image80.emf"/></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a:t>Principles of Robot Autonomy I</a:t>
            </a:r>
          </a:p>
        </p:txBody>
      </p:sp>
      <p:sp>
        <p:nvSpPr>
          <p:cNvPr id="3" name="Subtitle 2"/>
          <p:cNvSpPr>
            <a:spLocks noGrp="1"/>
          </p:cNvSpPr>
          <p:nvPr>
            <p:ph type="subTitle" idx="1"/>
          </p:nvPr>
        </p:nvSpPr>
        <p:spPr/>
        <p:txBody>
          <a:bodyPr/>
          <a:lstStyle/>
          <a:p>
            <a:r>
              <a:rPr lang="en-CA" b="0" i="0" u="none" strike="noStrike" dirty="0">
                <a:solidFill>
                  <a:srgbClr val="000000"/>
                </a:solidFill>
                <a:effectLst/>
                <a:latin typeface="Calibri" panose="020F0502020204030204" pitchFamily="34" charset="0"/>
              </a:rPr>
              <a:t>Trajectory Optimization</a:t>
            </a:r>
            <a:endParaRPr lang="en-US" dirty="0"/>
          </a:p>
        </p:txBody>
      </p:sp>
      <p:pic>
        <p:nvPicPr>
          <p:cNvPr id="4" name="Picture 3"/>
          <p:cNvPicPr>
            <a:picLocks noChangeAspect="1"/>
          </p:cNvPicPr>
          <p:nvPr/>
        </p:nvPicPr>
        <p:blipFill>
          <a:blip r:embed="rId3"/>
          <a:stretch>
            <a:fillRect/>
          </a:stretch>
        </p:blipFill>
        <p:spPr>
          <a:xfrm>
            <a:off x="0" y="5687942"/>
            <a:ext cx="12192000" cy="1170058"/>
          </a:xfrm>
          <a:prstGeom prst="rect">
            <a:avLst/>
          </a:prstGeom>
        </p:spPr>
      </p:pic>
    </p:spTree>
    <p:extLst>
      <p:ext uri="{BB962C8B-B14F-4D97-AF65-F5344CB8AC3E}">
        <p14:creationId xmlns:p14="http://schemas.microsoft.com/office/powerpoint/2010/main" val="3789914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290B0-EB37-BE5C-04E7-4EA8696DA5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C9C11F-9CF3-5417-5DC4-4E4B8E153C8A}"/>
              </a:ext>
            </a:extLst>
          </p:cNvPr>
          <p:cNvSpPr>
            <a:spLocks noGrp="1"/>
          </p:cNvSpPr>
          <p:nvPr>
            <p:ph type="title"/>
          </p:nvPr>
        </p:nvSpPr>
        <p:spPr/>
        <p:txBody>
          <a:bodyPr/>
          <a:lstStyle/>
          <a:p>
            <a:r>
              <a:rPr lang="en-US">
                <a:ea typeface="Calibri Light"/>
                <a:cs typeface="Calibri Light"/>
              </a:rPr>
              <a:t>Attendance Form</a:t>
            </a:r>
            <a:endParaRPr lang="en-US"/>
          </a:p>
        </p:txBody>
      </p:sp>
      <p:pic>
        <p:nvPicPr>
          <p:cNvPr id="7" name="Content Placeholder 6" descr="A qr code with black squares&#10;&#10;AI-generated content may be incorrect.">
            <a:extLst>
              <a:ext uri="{FF2B5EF4-FFF2-40B4-BE49-F238E27FC236}">
                <a16:creationId xmlns:a16="http://schemas.microsoft.com/office/drawing/2014/main" id="{6FC79A78-5555-5B36-D187-31F9DBD9AC04}"/>
              </a:ext>
            </a:extLst>
          </p:cNvPr>
          <p:cNvPicPr>
            <a:picLocks noGrp="1" noChangeAspect="1"/>
          </p:cNvPicPr>
          <p:nvPr>
            <p:ph idx="1"/>
          </p:nvPr>
        </p:nvPicPr>
        <p:blipFill>
          <a:blip r:embed="rId2"/>
          <a:stretch>
            <a:fillRect/>
          </a:stretch>
        </p:blipFill>
        <p:spPr>
          <a:xfrm>
            <a:off x="4038600" y="1943894"/>
            <a:ext cx="4114800" cy="4114800"/>
          </a:xfrm>
          <a:prstGeom prst="rect">
            <a:avLst/>
          </a:prstGeom>
        </p:spPr>
      </p:pic>
      <p:sp>
        <p:nvSpPr>
          <p:cNvPr id="4" name="Date Placeholder 3">
            <a:extLst>
              <a:ext uri="{FF2B5EF4-FFF2-40B4-BE49-F238E27FC236}">
                <a16:creationId xmlns:a16="http://schemas.microsoft.com/office/drawing/2014/main" id="{25403DC6-C8A8-2ACD-BAD1-55817AEB56A5}"/>
              </a:ext>
            </a:extLst>
          </p:cNvPr>
          <p:cNvSpPr>
            <a:spLocks noGrp="1"/>
          </p:cNvSpPr>
          <p:nvPr>
            <p:ph type="dt" sz="half" idx="10"/>
          </p:nvPr>
        </p:nvSpPr>
        <p:spPr/>
        <p:txBody>
          <a:bodyPr/>
          <a:lstStyle/>
          <a:p>
            <a:fld id="{A558A9F6-D5E6-2845-9990-457223861935}" type="datetime1">
              <a:rPr lang="en-US" smtClean="0"/>
              <a:t>8/13/26</a:t>
            </a:fld>
            <a:endParaRPr lang="en-US"/>
          </a:p>
        </p:txBody>
      </p:sp>
      <p:sp>
        <p:nvSpPr>
          <p:cNvPr id="5" name="Footer Placeholder 4">
            <a:extLst>
              <a:ext uri="{FF2B5EF4-FFF2-40B4-BE49-F238E27FC236}">
                <a16:creationId xmlns:a16="http://schemas.microsoft.com/office/drawing/2014/main" id="{05195E3F-D2F3-70F1-92FC-D72CF33D9AF4}"/>
              </a:ext>
            </a:extLst>
          </p:cNvPr>
          <p:cNvSpPr>
            <a:spLocks noGrp="1"/>
          </p:cNvSpPr>
          <p:nvPr>
            <p:ph type="ftr" sz="quarter" idx="11"/>
          </p:nvPr>
        </p:nvSpPr>
        <p:spPr/>
        <p:txBody>
          <a:bodyPr/>
          <a:lstStyle/>
          <a:p>
            <a:r>
              <a:rPr lang="hr-HR"/>
              <a:t>AA 174A | Lecture 3 </a:t>
            </a:r>
            <a:endParaRPr lang="en-US"/>
          </a:p>
        </p:txBody>
      </p:sp>
      <p:sp>
        <p:nvSpPr>
          <p:cNvPr id="6" name="Slide Number Placeholder 5">
            <a:extLst>
              <a:ext uri="{FF2B5EF4-FFF2-40B4-BE49-F238E27FC236}">
                <a16:creationId xmlns:a16="http://schemas.microsoft.com/office/drawing/2014/main" id="{5ED9B9C7-170B-B78E-D9C0-6DB12F0DBD34}"/>
              </a:ext>
            </a:extLst>
          </p:cNvPr>
          <p:cNvSpPr>
            <a:spLocks noGrp="1"/>
          </p:cNvSpPr>
          <p:nvPr>
            <p:ph type="sldNum" sz="quarter" idx="12"/>
          </p:nvPr>
        </p:nvSpPr>
        <p:spPr/>
        <p:txBody>
          <a:bodyPr/>
          <a:lstStyle/>
          <a:p>
            <a:fld id="{8AA1F273-EF2F-3941-BBF8-D365CB27DD6A}" type="slidenum">
              <a:rPr lang="en-US" smtClean="0"/>
              <a:t>2</a:t>
            </a:fld>
            <a:endParaRPr lang="en-US"/>
          </a:p>
        </p:txBody>
      </p:sp>
    </p:spTree>
    <p:extLst>
      <p:ext uri="{BB962C8B-B14F-4D97-AF65-F5344CB8AC3E}">
        <p14:creationId xmlns:p14="http://schemas.microsoft.com/office/powerpoint/2010/main" val="3374591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r>
              <a:rPr lang="en-US" dirty="0">
                <a:latin typeface="Source Sans Pro" panose="020B0503030403020204" pitchFamily="34" charset="0"/>
                <a:ea typeface="Source Sans Pro" panose="020B0503030403020204" pitchFamily="34" charset="0"/>
              </a:rPr>
              <a:t>Trajectory optimization</a:t>
            </a:r>
          </a:p>
          <a:p>
            <a:pPr lvl="1"/>
            <a:r>
              <a:rPr lang="en-US" dirty="0">
                <a:latin typeface="Source Sans Pro" panose="020B0503030403020204" pitchFamily="34" charset="0"/>
                <a:ea typeface="Source Sans Pro" panose="020B0503030403020204" pitchFamily="34" charset="0"/>
              </a:rPr>
              <a:t>Optimization-based methods</a:t>
            </a:r>
          </a:p>
          <a:p>
            <a:pPr lvl="1"/>
            <a:r>
              <a:rPr lang="en-US" dirty="0">
                <a:latin typeface="Source Sans Pro" panose="020B0503030403020204" pitchFamily="34" charset="0"/>
                <a:ea typeface="Source Sans Pro" panose="020B0503030403020204" pitchFamily="34" charset="0"/>
              </a:rPr>
              <a:t>Differential flatness</a:t>
            </a:r>
            <a:endParaRPr lang="en-US" dirty="0"/>
          </a:p>
          <a:p>
            <a:pPr lvl="1"/>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Readings</a:t>
            </a:r>
          </a:p>
          <a:p>
            <a:pPr lvl="1"/>
            <a:r>
              <a:rPr lang="en-US" dirty="0">
                <a:latin typeface="Source Sans Pro" panose="020B0503030403020204" pitchFamily="34" charset="0"/>
                <a:ea typeface="Source Sans Pro" panose="020B0503030403020204" pitchFamily="34" charset="0"/>
              </a:rPr>
              <a:t>Chapter 2, section 2.1 and sections 2.3 – 2.4 in D. </a:t>
            </a:r>
            <a:r>
              <a:rPr lang="en-US" dirty="0" err="1">
                <a:latin typeface="Source Sans Pro" panose="020B0503030403020204" pitchFamily="34" charset="0"/>
                <a:ea typeface="Source Sans Pro" panose="020B0503030403020204" pitchFamily="34" charset="0"/>
              </a:rPr>
              <a:t>Gammelli</a:t>
            </a:r>
            <a:r>
              <a:rPr lang="en-US" dirty="0">
                <a:latin typeface="Source Sans Pro" panose="020B0503030403020204" pitchFamily="34" charset="0"/>
                <a:ea typeface="Source Sans Pro" panose="020B0503030403020204" pitchFamily="34" charset="0"/>
              </a:rPr>
              <a:t>, J. Lorenzetti, K. Luo, G. </a:t>
            </a:r>
            <a:r>
              <a:rPr lang="en-US" dirty="0" err="1">
                <a:latin typeface="Source Sans Pro" panose="020B0503030403020204" pitchFamily="34" charset="0"/>
                <a:ea typeface="Source Sans Pro" panose="020B0503030403020204" pitchFamily="34" charset="0"/>
              </a:rPr>
              <a:t>Zardini</a:t>
            </a:r>
            <a:r>
              <a:rPr lang="en-US" dirty="0">
                <a:latin typeface="Source Sans Pro" panose="020B0503030403020204" pitchFamily="34" charset="0"/>
                <a:ea typeface="Source Sans Pro" panose="020B0503030403020204" pitchFamily="34" charset="0"/>
              </a:rPr>
              <a:t>, M. Pavone. </a:t>
            </a:r>
            <a:r>
              <a:rPr lang="en-US" i="1" dirty="0">
                <a:latin typeface="Source Sans Pro" panose="020B0503030403020204" pitchFamily="34" charset="0"/>
                <a:ea typeface="Source Sans Pro" panose="020B0503030403020204" pitchFamily="34" charset="0"/>
              </a:rPr>
              <a:t>Principles of Robot Autonomy</a:t>
            </a:r>
            <a:r>
              <a:rPr lang="en-US" dirty="0">
                <a:latin typeface="Source Sans Pro" panose="020B0503030403020204" pitchFamily="34" charset="0"/>
                <a:ea typeface="Source Sans Pro" panose="020B0503030403020204" pitchFamily="34" charset="0"/>
              </a:rPr>
              <a:t>. 2026.</a:t>
            </a:r>
          </a:p>
        </p:txBody>
      </p:sp>
      <p:sp>
        <p:nvSpPr>
          <p:cNvPr id="7" name="Date Placeholder 6">
            <a:extLst>
              <a:ext uri="{FF2B5EF4-FFF2-40B4-BE49-F238E27FC236}">
                <a16:creationId xmlns:a16="http://schemas.microsoft.com/office/drawing/2014/main" id="{6CBB92E8-0DCF-55F4-A147-71D606A549A5}"/>
              </a:ext>
            </a:extLst>
          </p:cNvPr>
          <p:cNvSpPr>
            <a:spLocks noGrp="1"/>
          </p:cNvSpPr>
          <p:nvPr>
            <p:ph type="dt" sz="half" idx="10"/>
          </p:nvPr>
        </p:nvSpPr>
        <p:spPr/>
        <p:txBody>
          <a:bodyPr/>
          <a:lstStyle/>
          <a:p>
            <a:fld id="{4216A95E-AB9C-BD49-BFA6-1690E5EDA05E}" type="datetime1">
              <a:rPr lang="en-US" smtClean="0"/>
              <a:t>8/13/26</a:t>
            </a:fld>
            <a:endParaRPr lang="en-US"/>
          </a:p>
        </p:txBody>
      </p:sp>
      <p:sp>
        <p:nvSpPr>
          <p:cNvPr id="8" name="Footer Placeholder 7">
            <a:extLst>
              <a:ext uri="{FF2B5EF4-FFF2-40B4-BE49-F238E27FC236}">
                <a16:creationId xmlns:a16="http://schemas.microsoft.com/office/drawing/2014/main" id="{2FDD8B47-3DF7-D505-CD5C-B7479775BB0B}"/>
              </a:ext>
            </a:extLst>
          </p:cNvPr>
          <p:cNvSpPr>
            <a:spLocks noGrp="1"/>
          </p:cNvSpPr>
          <p:nvPr>
            <p:ph type="ftr" sz="quarter" idx="11"/>
          </p:nvPr>
        </p:nvSpPr>
        <p:spPr/>
        <p:txBody>
          <a:bodyPr/>
          <a:lstStyle/>
          <a:p>
            <a:r>
              <a:rPr lang="hr-HR"/>
              <a:t>AA 174A | Lecture 5</a:t>
            </a:r>
            <a:endParaRPr lang="en-US" dirty="0"/>
          </a:p>
        </p:txBody>
      </p:sp>
      <p:sp>
        <p:nvSpPr>
          <p:cNvPr id="9" name="Slide Number Placeholder 8">
            <a:extLst>
              <a:ext uri="{FF2B5EF4-FFF2-40B4-BE49-F238E27FC236}">
                <a16:creationId xmlns:a16="http://schemas.microsoft.com/office/drawing/2014/main" id="{7989072F-F466-A72E-8B8B-883897A509AF}"/>
              </a:ext>
            </a:extLst>
          </p:cNvPr>
          <p:cNvSpPr>
            <a:spLocks noGrp="1"/>
          </p:cNvSpPr>
          <p:nvPr>
            <p:ph type="sldNum" sz="quarter" idx="12"/>
          </p:nvPr>
        </p:nvSpPr>
        <p:spPr/>
        <p:txBody>
          <a:bodyPr/>
          <a:lstStyle/>
          <a:p>
            <a:fld id="{8AA1F273-EF2F-3941-BBF8-D365CB27DD6A}" type="slidenum">
              <a:rPr lang="en-US" smtClean="0"/>
              <a:t>3</a:t>
            </a:fld>
            <a:endParaRPr lang="en-US"/>
          </a:p>
        </p:txBody>
      </p:sp>
    </p:spTree>
    <p:extLst>
      <p:ext uri="{BB962C8B-B14F-4D97-AF65-F5344CB8AC3E}">
        <p14:creationId xmlns:p14="http://schemas.microsoft.com/office/powerpoint/2010/main" val="597979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tretch>
            <a:fillRect/>
          </a:stretch>
        </p:blipFill>
        <p:spPr>
          <a:xfrm>
            <a:off x="1100593" y="1537546"/>
            <a:ext cx="9990814" cy="4990030"/>
          </a:xfrm>
          <a:prstGeom prst="rect">
            <a:avLst/>
          </a:prstGeom>
        </p:spPr>
      </p:pic>
      <p:sp>
        <p:nvSpPr>
          <p:cNvPr id="2" name="Title 1"/>
          <p:cNvSpPr>
            <a:spLocks noGrp="1"/>
          </p:cNvSpPr>
          <p:nvPr>
            <p:ph type="title"/>
          </p:nvPr>
        </p:nvSpPr>
        <p:spPr/>
        <p:txBody>
          <a:bodyPr/>
          <a:lstStyle/>
          <a:p>
            <a:r>
              <a:rPr lang="en-US"/>
              <a:t>The see-think-act cycle</a:t>
            </a:r>
          </a:p>
        </p:txBody>
      </p:sp>
      <p:grpSp>
        <p:nvGrpSpPr>
          <p:cNvPr id="8" name="Group 7">
            <a:extLst>
              <a:ext uri="{FF2B5EF4-FFF2-40B4-BE49-F238E27FC236}">
                <a16:creationId xmlns:a16="http://schemas.microsoft.com/office/drawing/2014/main" id="{0734819C-A17C-5C57-5B2E-217F9308A888}"/>
              </a:ext>
            </a:extLst>
          </p:cNvPr>
          <p:cNvGrpSpPr/>
          <p:nvPr/>
        </p:nvGrpSpPr>
        <p:grpSpPr>
          <a:xfrm>
            <a:off x="7779991" y="2175627"/>
            <a:ext cx="4018786" cy="2471928"/>
            <a:chOff x="7779991" y="2175627"/>
            <a:chExt cx="4018786" cy="2471928"/>
          </a:xfrm>
        </p:grpSpPr>
        <p:sp>
          <p:nvSpPr>
            <p:cNvPr id="3" name="Google Shape;133;p21">
              <a:extLst>
                <a:ext uri="{FF2B5EF4-FFF2-40B4-BE49-F238E27FC236}">
                  <a16:creationId xmlns:a16="http://schemas.microsoft.com/office/drawing/2014/main" id="{D294494B-6F7F-90F3-A429-77349A14CDAA}"/>
                </a:ext>
              </a:extLst>
            </p:cNvPr>
            <p:cNvSpPr/>
            <p:nvPr/>
          </p:nvSpPr>
          <p:spPr>
            <a:xfrm>
              <a:off x="7779991" y="2175627"/>
              <a:ext cx="1896675" cy="1856934"/>
            </a:xfrm>
            <a:prstGeom prst="ellipse">
              <a:avLst/>
            </a:prstGeom>
            <a:noFill/>
            <a:ln w="28575" cap="flat" cmpd="sng">
              <a:solidFill>
                <a:srgbClr val="C00000"/>
              </a:solidFill>
              <a:prstDash val="solid"/>
              <a:miter lim="800000"/>
              <a:headEnd type="none" w="sm" len="sm"/>
              <a:tailEnd type="none" w="sm" len="sm"/>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cxnSp>
          <p:nvCxnSpPr>
            <p:cNvPr id="4" name="Google Shape;134;p21">
              <a:extLst>
                <a:ext uri="{FF2B5EF4-FFF2-40B4-BE49-F238E27FC236}">
                  <a16:creationId xmlns:a16="http://schemas.microsoft.com/office/drawing/2014/main" id="{F8DFDF37-2792-DC46-1E76-60CF80D1311A}"/>
                </a:ext>
              </a:extLst>
            </p:cNvPr>
            <p:cNvCxnSpPr>
              <a:cxnSpLocks/>
            </p:cNvCxnSpPr>
            <p:nvPr/>
          </p:nvCxnSpPr>
          <p:spPr>
            <a:xfrm flipH="1" flipV="1">
              <a:off x="9641731" y="3460999"/>
              <a:ext cx="761600" cy="355600"/>
            </a:xfrm>
            <a:prstGeom prst="straightConnector1">
              <a:avLst/>
            </a:prstGeom>
            <a:noFill/>
            <a:ln w="28575" cap="flat" cmpd="sng">
              <a:solidFill>
                <a:srgbClr val="C00000"/>
              </a:solidFill>
              <a:prstDash val="solid"/>
              <a:miter lim="800000"/>
              <a:headEnd type="none" w="sm" len="sm"/>
              <a:tailEnd type="triangle" w="med" len="med"/>
            </a:ln>
          </p:spPr>
        </p:cxnSp>
        <p:sp>
          <p:nvSpPr>
            <p:cNvPr id="5" name="Google Shape;135;p21">
              <a:extLst>
                <a:ext uri="{FF2B5EF4-FFF2-40B4-BE49-F238E27FC236}">
                  <a16:creationId xmlns:a16="http://schemas.microsoft.com/office/drawing/2014/main" id="{29FA072A-B3C7-2B4B-E136-8C505B489E08}"/>
                </a:ext>
              </a:extLst>
            </p:cNvPr>
            <p:cNvSpPr txBox="1"/>
            <p:nvPr/>
          </p:nvSpPr>
          <p:spPr>
            <a:xfrm>
              <a:off x="10086598" y="3816599"/>
              <a:ext cx="1712179" cy="830956"/>
            </a:xfrm>
            <a:prstGeom prst="rect">
              <a:avLst/>
            </a:prstGeom>
            <a:noFill/>
            <a:ln>
              <a:noFill/>
            </a:ln>
          </p:spPr>
          <p:txBody>
            <a:bodyPr spcFirstLastPara="1" wrap="square" lIns="91433" tIns="45700" rIns="91433" bIns="45700" anchor="t" anchorCtr="0">
              <a:spAutoFit/>
            </a:bodyPr>
            <a:lstStyle/>
            <a:p>
              <a:r>
                <a:rPr lang="en" sz="2400" dirty="0">
                  <a:solidFill>
                    <a:srgbClr val="C00000"/>
                  </a:solidFill>
                  <a:latin typeface="Source Sans Pro" panose="020B0503030403020204" pitchFamily="34" charset="0"/>
                  <a:ea typeface="Source Sans Pro" panose="020B0503030403020204" pitchFamily="34" charset="0"/>
                  <a:cs typeface="Calibri"/>
                  <a:sym typeface="Calibri"/>
                </a:rPr>
                <a:t>This week’s focus</a:t>
              </a:r>
              <a:endParaRPr sz="2400" dirty="0">
                <a:solidFill>
                  <a:srgbClr val="C00000"/>
                </a:solidFill>
                <a:latin typeface="Source Sans Pro" panose="020B0503030403020204" pitchFamily="34" charset="0"/>
                <a:ea typeface="Source Sans Pro" panose="020B0503030403020204" pitchFamily="34" charset="0"/>
              </a:endParaRPr>
            </a:p>
          </p:txBody>
        </p:sp>
      </p:grpSp>
      <p:sp>
        <p:nvSpPr>
          <p:cNvPr id="9" name="Date Placeholder 8">
            <a:extLst>
              <a:ext uri="{FF2B5EF4-FFF2-40B4-BE49-F238E27FC236}">
                <a16:creationId xmlns:a16="http://schemas.microsoft.com/office/drawing/2014/main" id="{FEA0C5B9-6AA8-0568-1591-28EBD5E3032B}"/>
              </a:ext>
            </a:extLst>
          </p:cNvPr>
          <p:cNvSpPr>
            <a:spLocks noGrp="1"/>
          </p:cNvSpPr>
          <p:nvPr>
            <p:ph type="dt" sz="half" idx="10"/>
          </p:nvPr>
        </p:nvSpPr>
        <p:spPr/>
        <p:txBody>
          <a:bodyPr/>
          <a:lstStyle/>
          <a:p>
            <a:fld id="{FE0578AC-D93B-B04C-95DA-D3098DBD7392}" type="datetime1">
              <a:rPr lang="en-US" smtClean="0"/>
              <a:t>8/13/26</a:t>
            </a:fld>
            <a:endParaRPr lang="en-US"/>
          </a:p>
        </p:txBody>
      </p:sp>
      <p:sp>
        <p:nvSpPr>
          <p:cNvPr id="10" name="Footer Placeholder 9">
            <a:extLst>
              <a:ext uri="{FF2B5EF4-FFF2-40B4-BE49-F238E27FC236}">
                <a16:creationId xmlns:a16="http://schemas.microsoft.com/office/drawing/2014/main" id="{6B003DBA-FC21-9C2D-A819-B5BB29A9C8AD}"/>
              </a:ext>
            </a:extLst>
          </p:cNvPr>
          <p:cNvSpPr>
            <a:spLocks noGrp="1"/>
          </p:cNvSpPr>
          <p:nvPr>
            <p:ph type="ftr" sz="quarter" idx="11"/>
          </p:nvPr>
        </p:nvSpPr>
        <p:spPr/>
        <p:txBody>
          <a:bodyPr/>
          <a:lstStyle/>
          <a:p>
            <a:r>
              <a:rPr lang="hr-HR"/>
              <a:t>AA 174A | Lecture 5</a:t>
            </a:r>
            <a:endParaRPr lang="en-US" dirty="0"/>
          </a:p>
        </p:txBody>
      </p:sp>
      <p:sp>
        <p:nvSpPr>
          <p:cNvPr id="11" name="Slide Number Placeholder 10">
            <a:extLst>
              <a:ext uri="{FF2B5EF4-FFF2-40B4-BE49-F238E27FC236}">
                <a16:creationId xmlns:a16="http://schemas.microsoft.com/office/drawing/2014/main" id="{0A47E5BE-FB4D-8FA2-AF5D-84261AB120C3}"/>
              </a:ext>
            </a:extLst>
          </p:cNvPr>
          <p:cNvSpPr>
            <a:spLocks noGrp="1"/>
          </p:cNvSpPr>
          <p:nvPr>
            <p:ph type="sldNum" sz="quarter" idx="12"/>
          </p:nvPr>
        </p:nvSpPr>
        <p:spPr/>
        <p:txBody>
          <a:bodyPr/>
          <a:lstStyle/>
          <a:p>
            <a:fld id="{8AA1F273-EF2F-3941-BBF8-D365CB27DD6A}" type="slidenum">
              <a:rPr lang="en-US" smtClean="0"/>
              <a:t>4</a:t>
            </a:fld>
            <a:endParaRPr lang="en-US"/>
          </a:p>
        </p:txBody>
      </p:sp>
    </p:spTree>
    <p:extLst>
      <p:ext uri="{BB962C8B-B14F-4D97-AF65-F5344CB8AC3E}">
        <p14:creationId xmlns:p14="http://schemas.microsoft.com/office/powerpoint/2010/main" val="185555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2"/>
          <p:cNvSpPr txBox="1">
            <a:spLocks noGrp="1"/>
          </p:cNvSpPr>
          <p:nvPr>
            <p:ph type="title"/>
          </p:nvPr>
        </p:nvSpPr>
        <p:spPr>
          <a:xfrm>
            <a:off x="838200" y="263525"/>
            <a:ext cx="10515600" cy="1325600"/>
          </a:xfrm>
          <a:prstGeom prst="rect">
            <a:avLst/>
          </a:prstGeom>
          <a:noFill/>
          <a:ln>
            <a:noFill/>
          </a:ln>
        </p:spPr>
        <p:txBody>
          <a:bodyPr spcFirstLastPara="1" vert="horz" wrap="square" lIns="91433" tIns="45700" rIns="91433" bIns="45700" rtlCol="0" anchor="ctr" anchorCtr="0">
            <a:normAutofit/>
          </a:bodyPr>
          <a:lstStyle/>
          <a:p>
            <a:pPr>
              <a:spcBef>
                <a:spcPts val="0"/>
              </a:spcBef>
              <a:buClr>
                <a:schemeClr val="dk1"/>
              </a:buClr>
              <a:buSzPts val="3300"/>
            </a:pPr>
            <a:r>
              <a:rPr lang="en-US" dirty="0"/>
              <a:t>Motion generation and control</a:t>
            </a:r>
          </a:p>
        </p:txBody>
      </p:sp>
      <mc:AlternateContent xmlns:mc="http://schemas.openxmlformats.org/markup-compatibility/2006" xmlns:a14="http://schemas.microsoft.com/office/drawing/2010/main">
        <mc:Choice Requires="a14">
          <p:sp>
            <p:nvSpPr>
              <p:cNvPr id="146" name="Google Shape;146;p22"/>
              <p:cNvSpPr txBox="1">
                <a:spLocks noGrp="1"/>
              </p:cNvSpPr>
              <p:nvPr>
                <p:ph type="body" idx="1"/>
              </p:nvPr>
            </p:nvSpPr>
            <p:spPr>
              <a:xfrm>
                <a:off x="838200" y="1477196"/>
                <a:ext cx="10515600" cy="5264400"/>
              </a:xfrm>
              <a:prstGeom prst="rect">
                <a:avLst/>
              </a:prstGeom>
              <a:noFill/>
              <a:ln>
                <a:noFill/>
              </a:ln>
            </p:spPr>
            <p:txBody>
              <a:bodyPr spcFirstLastPara="1" vert="horz" wrap="square" lIns="91433" tIns="45700" rIns="91433" bIns="45700" rtlCol="0" anchor="t" anchorCtr="0">
                <a:normAutofit/>
              </a:bodyPr>
              <a:lstStyle/>
              <a:p>
                <a:pPr marL="17620" indent="0">
                  <a:lnSpc>
                    <a:spcPct val="100000"/>
                  </a:lnSpc>
                  <a:spcBef>
                    <a:spcPts val="0"/>
                  </a:spcBef>
                  <a:buClr>
                    <a:schemeClr val="dk1"/>
                  </a:buClr>
                  <a:buSzPts val="1992"/>
                  <a:buNone/>
                </a:pPr>
                <a:r>
                  <a:rPr lang="en-US" sz="2655" dirty="0">
                    <a:latin typeface="Source Sans Pro" panose="020B0503030403020204" pitchFamily="34" charset="0"/>
                    <a:ea typeface="Source Sans Pro" panose="020B0503030403020204" pitchFamily="34" charset="0"/>
                  </a:rPr>
                  <a:t>Given the state space model of a robotic system, that is</a:t>
                </a:r>
              </a:p>
              <a:p>
                <a:pPr marL="17620" indent="0" algn="ctr">
                  <a:lnSpc>
                    <a:spcPct val="100000"/>
                  </a:lnSpc>
                  <a:spcBef>
                    <a:spcPts val="0"/>
                  </a:spcBef>
                  <a:buClr>
                    <a:schemeClr val="dk1"/>
                  </a:buClr>
                  <a:buSzPts val="1992"/>
                  <a:buNone/>
                </a:pPr>
                <a14:m>
                  <m:oMathPara xmlns:m="http://schemas.openxmlformats.org/officeDocument/2006/math">
                    <m:oMath>
                      <m:acc>
                        <m:accPr>
                          <m:chr m:val="̇"/>
                          <m:ctrlPr>
                            <a:rPr lang="ar-AE" sz="2400" b="1">
                              <a:latin typeface="Cambria Math" panose="02040503050406030204" pitchFamily="18" charset="0"/>
                            </a:rPr>
                          </m:ctrlPr>
                        </m:accPr>
                        <m:e>
                          <m:r>
                            <a:rPr lang="ar-AE" sz="2400" b="1">
                              <a:latin typeface="Cambria Math" panose="02040503050406030204" pitchFamily="18" charset="0"/>
                            </a:rPr>
                            <m:t>𝐱</m:t>
                          </m:r>
                        </m:e>
                      </m:acc>
                      <m:r>
                        <a:rPr lang="ar-AE" sz="2400" i="1">
                          <a:latin typeface="Cambria Math" panose="02040503050406030204" pitchFamily="18" charset="0"/>
                        </a:rPr>
                        <m:t>(</m:t>
                      </m:r>
                      <m:r>
                        <a:rPr lang="ar-AE" sz="2400" i="1">
                          <a:latin typeface="Cambria Math" panose="02040503050406030204" pitchFamily="18" charset="0"/>
                        </a:rPr>
                        <m:t>𝑡</m:t>
                      </m:r>
                      <m:r>
                        <a:rPr lang="ar-AE" sz="2400" i="1">
                          <a:latin typeface="Cambria Math" panose="02040503050406030204" pitchFamily="18" charset="0"/>
                        </a:rPr>
                        <m:t>)=</m:t>
                      </m:r>
                      <m:r>
                        <a:rPr lang="ar-AE" sz="2400" b="1" i="0" smtClean="0">
                          <a:latin typeface="Cambria Math" panose="02040503050406030204" pitchFamily="18" charset="0"/>
                        </a:rPr>
                        <m:t>𝐟</m:t>
                      </m:r>
                      <m:d>
                        <m:dPr>
                          <m:ctrlPr>
                            <a:rPr lang="ar-AE" sz="2400" b="1">
                              <a:latin typeface="Cambria Math" panose="02040503050406030204" pitchFamily="18" charset="0"/>
                            </a:rPr>
                          </m:ctrlPr>
                        </m:dPr>
                        <m:e>
                          <m:r>
                            <a:rPr lang="ar-AE" sz="2400" b="1">
                              <a:latin typeface="Cambria Math" panose="02040503050406030204" pitchFamily="18" charset="0"/>
                            </a:rPr>
                            <m:t>𝐱</m:t>
                          </m:r>
                          <m:d>
                            <m:dPr>
                              <m:ctrlPr>
                                <a:rPr lang="ar-AE" sz="2400" i="1">
                                  <a:latin typeface="Cambria Math" panose="02040503050406030204" pitchFamily="18" charset="0"/>
                                </a:rPr>
                              </m:ctrlPr>
                            </m:dPr>
                            <m:e>
                              <m:r>
                                <a:rPr lang="ar-AE" sz="2400" i="1">
                                  <a:latin typeface="Cambria Math" panose="02040503050406030204" pitchFamily="18" charset="0"/>
                                </a:rPr>
                                <m:t>𝑡</m:t>
                              </m:r>
                            </m:e>
                          </m:d>
                          <m:r>
                            <a:rPr lang="ar-AE" sz="2400" i="1">
                              <a:latin typeface="Cambria Math" panose="02040503050406030204" pitchFamily="18" charset="0"/>
                            </a:rPr>
                            <m:t>,</m:t>
                          </m:r>
                          <m:r>
                            <a:rPr lang="ar-AE" sz="2400" b="1">
                              <a:latin typeface="Cambria Math" panose="02040503050406030204" pitchFamily="18" charset="0"/>
                            </a:rPr>
                            <m:t>𝐮</m:t>
                          </m:r>
                          <m:d>
                            <m:dPr>
                              <m:ctrlPr>
                                <a:rPr lang="ar-AE" sz="2400" i="1">
                                  <a:latin typeface="Cambria Math" panose="02040503050406030204" pitchFamily="18" charset="0"/>
                                </a:rPr>
                              </m:ctrlPr>
                            </m:dPr>
                            <m:e>
                              <m:r>
                                <a:rPr lang="ar-AE" sz="2400" i="1">
                                  <a:latin typeface="Cambria Math" panose="02040503050406030204" pitchFamily="18" charset="0"/>
                                </a:rPr>
                                <m:t>𝑡</m:t>
                              </m:r>
                            </m:e>
                          </m:d>
                          <m:r>
                            <a:rPr lang="ar-AE" sz="2400" i="1">
                              <a:latin typeface="Cambria Math" panose="02040503050406030204" pitchFamily="18" charset="0"/>
                            </a:rPr>
                            <m:t>,</m:t>
                          </m:r>
                          <m:r>
                            <a:rPr lang="ar-AE" sz="2400" i="1">
                              <a:latin typeface="Cambria Math" panose="02040503050406030204" pitchFamily="18" charset="0"/>
                            </a:rPr>
                            <m:t>𝑡</m:t>
                          </m:r>
                        </m:e>
                      </m:d>
                    </m:oMath>
                  </m:oMathPara>
                </a14:m>
                <a:endParaRPr lang="ar-AE" sz="2655" dirty="0">
                  <a:latin typeface="Source Sans Pro" panose="020B0503030403020204" pitchFamily="34" charset="0"/>
                  <a:ea typeface="Source Sans Pro" panose="020B0503030403020204" pitchFamily="34" charset="0"/>
                </a:endParaRPr>
              </a:p>
              <a:p>
                <a:pPr marL="237061" indent="-50799">
                  <a:lnSpc>
                    <a:spcPct val="100000"/>
                  </a:lnSpc>
                  <a:spcBef>
                    <a:spcPts val="1067"/>
                  </a:spcBef>
                  <a:buClr>
                    <a:schemeClr val="dk1"/>
                  </a:buClr>
                  <a:buSzPts val="2100"/>
                  <a:buNone/>
                </a:pPr>
                <a:endParaRPr lang="en-US" dirty="0">
                  <a:latin typeface="Source Sans Pro" panose="020B0503030403020204" pitchFamily="34" charset="0"/>
                  <a:ea typeface="Source Sans Pro" panose="020B0503030403020204" pitchFamily="34" charset="0"/>
                </a:endParaRPr>
              </a:p>
              <a:p>
                <a:pPr marL="237061" indent="-50799">
                  <a:lnSpc>
                    <a:spcPct val="100000"/>
                  </a:lnSpc>
                  <a:spcBef>
                    <a:spcPts val="1067"/>
                  </a:spcBef>
                  <a:buClr>
                    <a:schemeClr val="dk1"/>
                  </a:buClr>
                  <a:buSzPts val="2100"/>
                  <a:buNone/>
                </a:pPr>
                <a:endParaRPr sz="2933" dirty="0">
                  <a:latin typeface="Source Sans Pro" panose="020B0503030403020204" pitchFamily="34" charset="0"/>
                  <a:ea typeface="Source Sans Pro" panose="020B0503030403020204" pitchFamily="34" charset="0"/>
                </a:endParaRPr>
              </a:p>
            </p:txBody>
          </p:sp>
        </mc:Choice>
        <mc:Fallback xmlns="">
          <p:sp>
            <p:nvSpPr>
              <p:cNvPr id="146" name="Google Shape;146;p22"/>
              <p:cNvSpPr txBox="1">
                <a:spLocks noGrp="1" noRot="1" noChangeAspect="1" noMove="1" noResize="1" noEditPoints="1" noAdjustHandles="1" noChangeArrowheads="1" noChangeShapeType="1" noTextEdit="1"/>
              </p:cNvSpPr>
              <p:nvPr>
                <p:ph type="body" idx="1"/>
              </p:nvPr>
            </p:nvSpPr>
            <p:spPr>
              <a:xfrm>
                <a:off x="838200" y="1477196"/>
                <a:ext cx="10515600" cy="5264400"/>
              </a:xfrm>
              <a:prstGeom prst="rect">
                <a:avLst/>
              </a:prstGeom>
              <a:blipFill>
                <a:blip r:embed="rId3"/>
                <a:stretch>
                  <a:fillRect l="-965" t="-1205"/>
                </a:stretch>
              </a:blipFill>
              <a:ln>
                <a:noFill/>
              </a:ln>
            </p:spPr>
            <p:txBody>
              <a:bodyPr/>
              <a:lstStyle/>
              <a:p>
                <a:r>
                  <a:rPr lang="en-US">
                    <a:noFill/>
                  </a:rPr>
                  <a:t> </a:t>
                </a:r>
              </a:p>
            </p:txBody>
          </p:sp>
        </mc:Fallback>
      </mc:AlternateContent>
      <p:pic>
        <p:nvPicPr>
          <p:cNvPr id="147" name="Google Shape;147;p22"/>
          <p:cNvPicPr preferRelativeResize="0"/>
          <p:nvPr/>
        </p:nvPicPr>
        <p:blipFill rotWithShape="1">
          <a:blip r:embed="rId4">
            <a:alphaModFix/>
          </a:blip>
          <a:srcRect/>
          <a:stretch/>
        </p:blipFill>
        <p:spPr>
          <a:xfrm>
            <a:off x="3157269" y="4354126"/>
            <a:ext cx="5567973" cy="1212827"/>
          </a:xfrm>
          <a:prstGeom prst="rect">
            <a:avLst/>
          </a:prstGeom>
          <a:noFill/>
          <a:ln>
            <a:noFill/>
          </a:ln>
        </p:spPr>
      </p:pic>
      <p:sp>
        <p:nvSpPr>
          <p:cNvPr id="148" name="Google Shape;148;p22"/>
          <p:cNvSpPr txBox="1">
            <a:spLocks noGrp="1"/>
          </p:cNvSpPr>
          <p:nvPr>
            <p:ph type="sldNum" idx="12"/>
          </p:nvPr>
        </p:nvSpPr>
        <p:spPr>
          <a:xfrm>
            <a:off x="8610600" y="6542091"/>
            <a:ext cx="2743200" cy="365125"/>
          </a:xfrm>
          <a:prstGeom prst="rect">
            <a:avLst/>
          </a:prstGeom>
          <a:noFill/>
          <a:ln>
            <a:noFill/>
          </a:ln>
        </p:spPr>
        <p:txBody>
          <a:bodyPr spcFirstLastPara="1" vert="horz" wrap="square" lIns="91433" tIns="45700" rIns="91433" bIns="45700" rtlCol="0" anchor="ctr" anchorCtr="0">
            <a:noAutofit/>
          </a:bodyPr>
          <a:lstStyle/>
          <a:p>
            <a:fld id="{00000000-1234-1234-1234-123412341234}" type="slidenum">
              <a:rPr lang="en"/>
              <a:pPr/>
              <a:t>5</a:t>
            </a:fld>
            <a:endParaRPr dirty="0"/>
          </a:p>
        </p:txBody>
      </p:sp>
      <p:pic>
        <p:nvPicPr>
          <p:cNvPr id="149" name="Google Shape;149;p22" descr="x_0" title="MathEquation,#000000"/>
          <p:cNvPicPr preferRelativeResize="0"/>
          <p:nvPr/>
        </p:nvPicPr>
        <p:blipFill>
          <a:blip r:embed="rId5">
            <a:alphaModFix/>
          </a:blip>
          <a:stretch>
            <a:fillRect/>
          </a:stretch>
        </p:blipFill>
        <p:spPr>
          <a:xfrm>
            <a:off x="4345555" y="4806254"/>
            <a:ext cx="413467" cy="308568"/>
          </a:xfrm>
          <a:prstGeom prst="rect">
            <a:avLst/>
          </a:prstGeom>
          <a:noFill/>
          <a:ln>
            <a:noFill/>
          </a:ln>
        </p:spPr>
      </p:pic>
      <p:pic>
        <p:nvPicPr>
          <p:cNvPr id="150" name="Google Shape;150;p22" descr="x_T" title="MathEquation,#000000"/>
          <p:cNvPicPr preferRelativeResize="0"/>
          <p:nvPr/>
        </p:nvPicPr>
        <p:blipFill>
          <a:blip r:embed="rId6">
            <a:alphaModFix/>
          </a:blip>
          <a:stretch>
            <a:fillRect/>
          </a:stretch>
        </p:blipFill>
        <p:spPr>
          <a:xfrm>
            <a:off x="8783084" y="5441502"/>
            <a:ext cx="413467" cy="270303"/>
          </a:xfrm>
          <a:prstGeom prst="rect">
            <a:avLst/>
          </a:prstGeom>
          <a:noFill/>
          <a:ln>
            <a:noFill/>
          </a:ln>
        </p:spPr>
      </p:pic>
      <p:sp>
        <p:nvSpPr>
          <p:cNvPr id="2" name="Google Shape;146;p22">
            <a:extLst>
              <a:ext uri="{FF2B5EF4-FFF2-40B4-BE49-F238E27FC236}">
                <a16:creationId xmlns:a16="http://schemas.microsoft.com/office/drawing/2014/main" id="{FAD8E590-C8F7-CE9E-F531-EF59C94EBF94}"/>
              </a:ext>
            </a:extLst>
          </p:cNvPr>
          <p:cNvSpPr txBox="1">
            <a:spLocks/>
          </p:cNvSpPr>
          <p:nvPr/>
        </p:nvSpPr>
        <p:spPr>
          <a:xfrm>
            <a:off x="872782" y="2735329"/>
            <a:ext cx="10136946" cy="1166666"/>
          </a:xfrm>
          <a:prstGeom prst="rect">
            <a:avLst/>
          </a:prstGeom>
          <a:noFill/>
          <a:ln>
            <a:noFill/>
          </a:ln>
        </p:spPr>
        <p:txBody>
          <a:bodyPr spcFirstLastPara="1" vert="horz" wrap="square" lIns="91433" tIns="45700" rIns="91433" bIns="45700" rtlCol="0" anchor="t" anchorCtr="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17620" indent="0">
              <a:lnSpc>
                <a:spcPct val="100000"/>
              </a:lnSpc>
              <a:spcBef>
                <a:spcPts val="0"/>
              </a:spcBef>
              <a:buClr>
                <a:schemeClr val="dk1"/>
              </a:buClr>
              <a:buSzPts val="1992"/>
              <a:buFont typeface="Arial"/>
              <a:buNone/>
            </a:pPr>
            <a:r>
              <a:rPr lang="en-US" sz="2655" dirty="0">
                <a:latin typeface="Source Sans Pro" panose="020B0503030403020204" pitchFamily="34" charset="0"/>
                <a:ea typeface="Source Sans Pro" panose="020B0503030403020204" pitchFamily="34" charset="0"/>
              </a:rPr>
              <a:t>how can we control its motion from an initial configuration to a desired configuration?</a:t>
            </a:r>
            <a:endParaRPr lang="en-US" dirty="0">
              <a:latin typeface="Source Sans Pro" panose="020B0503030403020204" pitchFamily="34" charset="0"/>
              <a:ea typeface="Source Sans Pro" panose="020B0503030403020204" pitchFamily="34" charset="0"/>
            </a:endParaRPr>
          </a:p>
          <a:p>
            <a:pPr marL="237061" indent="-50799">
              <a:lnSpc>
                <a:spcPct val="100000"/>
              </a:lnSpc>
              <a:spcBef>
                <a:spcPts val="1067"/>
              </a:spcBef>
              <a:buClr>
                <a:schemeClr val="dk1"/>
              </a:buClr>
              <a:buSzPts val="2100"/>
              <a:buFont typeface="Arial"/>
              <a:buNone/>
            </a:pPr>
            <a:endParaRPr lang="en-US" dirty="0">
              <a:latin typeface="Source Sans Pro" panose="020B0503030403020204" pitchFamily="34" charset="0"/>
              <a:ea typeface="Source Sans Pro" panose="020B0503030403020204" pitchFamily="34" charset="0"/>
            </a:endParaRPr>
          </a:p>
          <a:p>
            <a:pPr marL="237061" indent="-50799">
              <a:lnSpc>
                <a:spcPct val="100000"/>
              </a:lnSpc>
              <a:spcBef>
                <a:spcPts val="1067"/>
              </a:spcBef>
              <a:buClr>
                <a:schemeClr val="dk1"/>
              </a:buClr>
              <a:buSzPts val="2100"/>
              <a:buFont typeface="Arial"/>
              <a:buNone/>
            </a:pPr>
            <a:endParaRPr lang="en-US" sz="2933" dirty="0">
              <a:latin typeface="Source Sans Pro" panose="020B0503030403020204" pitchFamily="34" charset="0"/>
              <a:ea typeface="Source Sans Pro" panose="020B0503030403020204" pitchFamily="34" charset="0"/>
            </a:endParaRPr>
          </a:p>
        </p:txBody>
      </p:sp>
      <p:sp>
        <p:nvSpPr>
          <p:cNvPr id="3" name="Date Placeholder 2">
            <a:extLst>
              <a:ext uri="{FF2B5EF4-FFF2-40B4-BE49-F238E27FC236}">
                <a16:creationId xmlns:a16="http://schemas.microsoft.com/office/drawing/2014/main" id="{74D3522B-08D2-AF61-FB27-1F752F653F53}"/>
              </a:ext>
            </a:extLst>
          </p:cNvPr>
          <p:cNvSpPr>
            <a:spLocks noGrp="1"/>
          </p:cNvSpPr>
          <p:nvPr>
            <p:ph type="dt" sz="half" idx="10"/>
          </p:nvPr>
        </p:nvSpPr>
        <p:spPr/>
        <p:txBody>
          <a:bodyPr/>
          <a:lstStyle/>
          <a:p>
            <a:fld id="{12243579-7CC2-564A-BBA4-170E8F71940E}" type="datetime1">
              <a:rPr lang="en-US" smtClean="0"/>
              <a:t>8/13/26</a:t>
            </a:fld>
            <a:endParaRPr lang="en-US"/>
          </a:p>
        </p:txBody>
      </p:sp>
      <p:sp>
        <p:nvSpPr>
          <p:cNvPr id="4" name="Footer Placeholder 3">
            <a:extLst>
              <a:ext uri="{FF2B5EF4-FFF2-40B4-BE49-F238E27FC236}">
                <a16:creationId xmlns:a16="http://schemas.microsoft.com/office/drawing/2014/main" id="{E5F8F1AC-05A0-231F-D656-3FE40A31B713}"/>
              </a:ext>
            </a:extLst>
          </p:cNvPr>
          <p:cNvSpPr>
            <a:spLocks noGrp="1"/>
          </p:cNvSpPr>
          <p:nvPr>
            <p:ph type="ftr" sz="quarter" idx="11"/>
          </p:nvPr>
        </p:nvSpPr>
        <p:spPr/>
        <p:txBody>
          <a:bodyPr/>
          <a:lstStyle/>
          <a:p>
            <a:r>
              <a:rPr lang="hr-HR"/>
              <a:t>AA 174A | Lecture 5</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838200" y="1572406"/>
                <a:ext cx="10515600" cy="5320763"/>
              </a:xfrm>
            </p:spPr>
            <p:txBody>
              <a:bodyPr>
                <a:normAutofit/>
              </a:bodyPr>
              <a:lstStyle/>
              <a:p>
                <a:pPr marL="0" indent="0">
                  <a:buNone/>
                </a:pPr>
                <a:r>
                  <a:rPr lang="en-US" dirty="0"/>
                  <a:t>The problem:</a:t>
                </a:r>
              </a:p>
              <a:p>
                <a:pPr marL="0" indent="0">
                  <a:buNone/>
                </a:pPr>
                <a:endParaRPr lang="en-US" dirty="0"/>
              </a:p>
              <a:p>
                <a:pPr marL="0" indent="0">
                  <a:buNone/>
                </a:pPr>
                <a:endParaRPr lang="en-US" dirty="0"/>
              </a:p>
              <a:p>
                <a:pPr marL="0" indent="0">
                  <a:buNone/>
                </a:pPr>
                <a:endParaRPr lang="en-US" dirty="0"/>
              </a:p>
              <a:p>
                <a:pPr marL="0" indent="0">
                  <a:buNone/>
                </a:pPr>
                <a:endParaRPr lang="en-US" sz="200" dirty="0"/>
              </a:p>
              <a:p>
                <a:pPr marL="0" indent="0">
                  <a:buNone/>
                </a:pPr>
                <a:endParaRPr lang="en-US" sz="600" dirty="0"/>
              </a:p>
              <a:p>
                <a:pPr marL="0" indent="0">
                  <a:buNone/>
                </a:pPr>
                <a:r>
                  <a:rPr lang="en-US" dirty="0"/>
                  <a:t>where </a:t>
                </a:r>
                <a14:m>
                  <m:oMath xmlns:m="http://schemas.openxmlformats.org/officeDocument/2006/math">
                    <m:r>
                      <a:rPr lang="en-US" b="1" i="0" smtClean="0">
                        <a:latin typeface="Cambria Math" charset="0"/>
                      </a:rPr>
                      <m:t>𝐱</m:t>
                    </m:r>
                    <m:d>
                      <m:dPr>
                        <m:ctrlPr>
                          <a:rPr lang="en-US" b="0" i="1" smtClean="0">
                            <a:latin typeface="Cambria Math" charset="0"/>
                          </a:rPr>
                        </m:ctrlPr>
                      </m:dPr>
                      <m:e>
                        <m:r>
                          <a:rPr lang="en-US" b="0" i="1" smtClean="0">
                            <a:latin typeface="Cambria Math" charset="0"/>
                          </a:rPr>
                          <m:t>𝑡</m:t>
                        </m:r>
                      </m:e>
                    </m:d>
                    <m:r>
                      <a:rPr lang="en-US" b="0" i="1" smtClean="0">
                        <a:latin typeface="Cambria Math" charset="0"/>
                      </a:rPr>
                      <m:t>∈</m:t>
                    </m:r>
                    <m:sSup>
                      <m:sSupPr>
                        <m:ctrlPr>
                          <a:rPr lang="en-US" b="0" i="1" smtClean="0">
                            <a:latin typeface="Cambria Math" charset="0"/>
                          </a:rPr>
                        </m:ctrlPr>
                      </m:sSupPr>
                      <m:e>
                        <m:r>
                          <a:rPr lang="en-US" b="0" i="1" smtClean="0">
                            <a:latin typeface="Cambria Math" charset="0"/>
                          </a:rPr>
                          <m:t>𝑅</m:t>
                        </m:r>
                      </m:e>
                      <m:sup>
                        <m:r>
                          <a:rPr lang="en-US" b="0" i="1" smtClean="0">
                            <a:latin typeface="Cambria Math" charset="0"/>
                          </a:rPr>
                          <m:t>𝑛</m:t>
                        </m:r>
                      </m:sup>
                    </m:sSup>
                    <m:r>
                      <a:rPr lang="en-US" b="0" i="1" smtClean="0">
                        <a:latin typeface="Cambria Math" charset="0"/>
                      </a:rPr>
                      <m:t>, </m:t>
                    </m:r>
                    <m:r>
                      <a:rPr lang="en-US" b="1" i="0" smtClean="0">
                        <a:latin typeface="Cambria Math" charset="0"/>
                      </a:rPr>
                      <m:t>𝐮</m:t>
                    </m:r>
                    <m:d>
                      <m:dPr>
                        <m:ctrlPr>
                          <a:rPr lang="en-US" b="0" i="1" smtClean="0">
                            <a:latin typeface="Cambria Math" charset="0"/>
                          </a:rPr>
                        </m:ctrlPr>
                      </m:dPr>
                      <m:e>
                        <m:r>
                          <a:rPr lang="en-US" b="0" i="1" smtClean="0">
                            <a:latin typeface="Cambria Math" charset="0"/>
                          </a:rPr>
                          <m:t>𝑡</m:t>
                        </m:r>
                      </m:e>
                    </m:d>
                    <m:r>
                      <a:rPr lang="en-US" b="0" i="1" smtClean="0">
                        <a:latin typeface="Cambria Math" charset="0"/>
                      </a:rPr>
                      <m:t>∈</m:t>
                    </m:r>
                    <m:sSup>
                      <m:sSupPr>
                        <m:ctrlPr>
                          <a:rPr lang="en-US" b="0" i="1" smtClean="0">
                            <a:latin typeface="Cambria Math" charset="0"/>
                          </a:rPr>
                        </m:ctrlPr>
                      </m:sSupPr>
                      <m:e>
                        <m:r>
                          <a:rPr lang="en-US" b="0" i="1" smtClean="0">
                            <a:latin typeface="Cambria Math" charset="0"/>
                          </a:rPr>
                          <m:t>𝑅</m:t>
                        </m:r>
                      </m:e>
                      <m:sup>
                        <m:r>
                          <a:rPr lang="en-US" b="0" i="1" smtClean="0">
                            <a:latin typeface="Cambria Math" charset="0"/>
                          </a:rPr>
                          <m:t>𝑚</m:t>
                        </m:r>
                      </m:sup>
                    </m:sSup>
                    <m:r>
                      <a:rPr lang="en-US" b="0" i="1" smtClean="0">
                        <a:latin typeface="Cambria Math" charset="0"/>
                      </a:rPr>
                      <m:t>, </m:t>
                    </m:r>
                    <m:r>
                      <m:rPr>
                        <m:sty m:val="p"/>
                      </m:rPr>
                      <a:rPr lang="en-US" b="0" i="0" smtClean="0">
                        <a:latin typeface="Cambria Math" charset="0"/>
                      </a:rPr>
                      <m:t>and</m:t>
                    </m:r>
                    <m:r>
                      <a:rPr lang="en-US" b="0" i="0" smtClean="0">
                        <a:latin typeface="Cambria Math" charset="0"/>
                      </a:rPr>
                      <m:t> </m:t>
                    </m:r>
                    <m:r>
                      <a:rPr lang="en-US" b="1" i="0" smtClean="0">
                        <a:latin typeface="Cambria Math" charset="0"/>
                      </a:rPr>
                      <m:t>𝐱</m:t>
                    </m:r>
                    <m:d>
                      <m:dPr>
                        <m:ctrlPr>
                          <a:rPr lang="en-US" b="0" i="1" smtClean="0">
                            <a:latin typeface="Cambria Math" panose="02040503050406030204" pitchFamily="18" charset="0"/>
                          </a:rPr>
                        </m:ctrlPr>
                      </m:dPr>
                      <m:e>
                        <m:sSub>
                          <m:sSubPr>
                            <m:ctrlPr>
                              <a:rPr lang="en-US" b="0" i="1" smtClean="0">
                                <a:latin typeface="Cambria Math" charset="0"/>
                              </a:rPr>
                            </m:ctrlPr>
                          </m:sSubPr>
                          <m:e>
                            <m:r>
                              <a:rPr lang="en-US" b="0" i="1" smtClean="0">
                                <a:latin typeface="Cambria Math" charset="0"/>
                              </a:rPr>
                              <m:t>𝑡</m:t>
                            </m:r>
                          </m:e>
                          <m:sub>
                            <m:r>
                              <a:rPr lang="en-US" b="0" i="1" smtClean="0">
                                <a:latin typeface="Cambria Math" charset="0"/>
                              </a:rPr>
                              <m:t>0</m:t>
                            </m:r>
                          </m:sub>
                        </m:sSub>
                      </m:e>
                    </m:d>
                    <m:r>
                      <a:rPr lang="en-US" b="0" i="1" smtClean="0">
                        <a:latin typeface="Cambria Math" charset="0"/>
                      </a:rPr>
                      <m:t>=</m:t>
                    </m:r>
                    <m:sSub>
                      <m:sSubPr>
                        <m:ctrlPr>
                          <a:rPr lang="en-US" b="1" i="0" smtClean="0">
                            <a:latin typeface="Cambria Math" charset="0"/>
                          </a:rPr>
                        </m:ctrlPr>
                      </m:sSubPr>
                      <m:e>
                        <m:r>
                          <a:rPr lang="en-US" b="1" i="0" smtClean="0">
                            <a:latin typeface="Cambria Math" charset="0"/>
                          </a:rPr>
                          <m:t>𝐱</m:t>
                        </m:r>
                      </m:e>
                      <m:sub>
                        <m:r>
                          <a:rPr lang="en-US" b="0" i="1" smtClean="0">
                            <a:latin typeface="Cambria Math" charset="0"/>
                          </a:rPr>
                          <m:t>0</m:t>
                        </m:r>
                      </m:sub>
                    </m:sSub>
                  </m:oMath>
                </a14:m>
                <a:endParaRPr lang="en-US" sz="200" dirty="0"/>
              </a:p>
              <a:p>
                <a:endParaRPr lang="en-US" sz="600" dirty="0"/>
              </a:p>
              <a:p>
                <a:r>
                  <a:rPr lang="en-US" dirty="0"/>
                  <a:t>We’ll focus on the case               ; state constraints will be addressed in the context of </a:t>
                </a:r>
                <a:r>
                  <a:rPr lang="en-US" dirty="0">
                    <a:solidFill>
                      <a:srgbClr val="C00000"/>
                    </a:solidFill>
                  </a:rPr>
                  <a:t>motion planning </a:t>
                </a:r>
              </a:p>
              <a:p>
                <a:pPr marL="0" indent="0">
                  <a:buNone/>
                </a:pPr>
                <a:endParaRPr lang="en-US" sz="200" dirty="0"/>
              </a:p>
              <a:p>
                <a:pPr marL="0" indent="0">
                  <a:buNone/>
                </a:pPr>
                <a:endParaRPr lang="en-US" sz="200" dirty="0"/>
              </a:p>
              <a:p>
                <a:pPr marL="0" indent="0">
                  <a:buNone/>
                </a:pPr>
                <a:endParaRPr lang="en-US" sz="200" dirty="0"/>
              </a:p>
              <a:p>
                <a:pPr marL="0" indent="0">
                  <a:buNone/>
                </a:pPr>
                <a:endParaRPr lang="en-US" sz="200" dirty="0"/>
              </a:p>
              <a:p>
                <a:pPr marL="0" indent="0">
                  <a:buNone/>
                </a:pPr>
                <a:endParaRPr lang="en-US" sz="2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838200" y="1572406"/>
                <a:ext cx="10515600" cy="5320763"/>
              </a:xfrm>
              <a:blipFill>
                <a:blip r:embed="rId3"/>
                <a:stretch>
                  <a:fillRect l="-1206" t="-1905" r="-1086"/>
                </a:stretch>
              </a:blipFill>
            </p:spPr>
            <p:txBody>
              <a:bodyPr/>
              <a:lstStyle/>
              <a:p>
                <a:r>
                  <a:rPr lang="en-US">
                    <a:noFill/>
                  </a:rPr>
                  <a:t> </a:t>
                </a:r>
              </a:p>
            </p:txBody>
          </p:sp>
        </mc:Fallback>
      </mc:AlternateContent>
      <p:pic>
        <p:nvPicPr>
          <p:cNvPr id="8" name="Picture 7" descr="A group of math equations&#10;&#10;Description automatically generated">
            <a:extLst>
              <a:ext uri="{FF2B5EF4-FFF2-40B4-BE49-F238E27FC236}">
                <a16:creationId xmlns:a16="http://schemas.microsoft.com/office/drawing/2014/main" id="{38FB5539-EA61-4018-5C14-29F2ED3B61C5}"/>
              </a:ext>
            </a:extLst>
          </p:cNvPr>
          <p:cNvPicPr>
            <a:picLocks noChangeAspect="1"/>
          </p:cNvPicPr>
          <p:nvPr/>
        </p:nvPicPr>
        <p:blipFill rotWithShape="1">
          <a:blip r:embed="rId4"/>
          <a:srcRect t="10295"/>
          <a:stretch/>
        </p:blipFill>
        <p:spPr>
          <a:xfrm>
            <a:off x="2966933" y="2048574"/>
            <a:ext cx="6258133" cy="1648525"/>
          </a:xfrm>
          <a:prstGeom prst="rect">
            <a:avLst/>
          </a:prstGeom>
        </p:spPr>
      </p:pic>
      <p:sp>
        <p:nvSpPr>
          <p:cNvPr id="2" name="Title 1"/>
          <p:cNvSpPr>
            <a:spLocks noGrp="1"/>
          </p:cNvSpPr>
          <p:nvPr>
            <p:ph type="title"/>
          </p:nvPr>
        </p:nvSpPr>
        <p:spPr/>
        <p:txBody>
          <a:bodyPr/>
          <a:lstStyle/>
          <a:p>
            <a:r>
              <a:rPr lang="en-US" dirty="0"/>
              <a:t>Optimal control problem</a:t>
            </a:r>
          </a:p>
        </p:txBody>
      </p:sp>
      <p:pic>
        <p:nvPicPr>
          <p:cNvPr id="10" name="Picture 9"/>
          <p:cNvPicPr>
            <a:picLocks noChangeAspect="1"/>
          </p:cNvPicPr>
          <p:nvPr/>
        </p:nvPicPr>
        <p:blipFill>
          <a:blip r:embed="rId5"/>
          <a:stretch>
            <a:fillRect/>
          </a:stretch>
        </p:blipFill>
        <p:spPr>
          <a:xfrm>
            <a:off x="4596870" y="4809426"/>
            <a:ext cx="962269" cy="253219"/>
          </a:xfrm>
          <a:prstGeom prst="rect">
            <a:avLst/>
          </a:prstGeom>
        </p:spPr>
      </p:pic>
      <p:sp>
        <p:nvSpPr>
          <p:cNvPr id="3" name="Footer Placeholder 2"/>
          <p:cNvSpPr>
            <a:spLocks noGrp="1"/>
          </p:cNvSpPr>
          <p:nvPr>
            <p:ph type="ftr" sz="quarter" idx="11"/>
          </p:nvPr>
        </p:nvSpPr>
        <p:spPr/>
        <p:txBody>
          <a:bodyPr/>
          <a:lstStyle/>
          <a:p>
            <a:r>
              <a:rPr lang="hr-HR"/>
              <a:t>AA 174A | Lecture 5</a:t>
            </a:r>
            <a:endParaRPr lang="en-US" dirty="0"/>
          </a:p>
        </p:txBody>
      </p:sp>
      <p:sp>
        <p:nvSpPr>
          <p:cNvPr id="5" name="Slide Number Placeholder 4"/>
          <p:cNvSpPr>
            <a:spLocks noGrp="1"/>
          </p:cNvSpPr>
          <p:nvPr>
            <p:ph type="sldNum" sz="quarter" idx="12"/>
          </p:nvPr>
        </p:nvSpPr>
        <p:spPr/>
        <p:txBody>
          <a:bodyPr/>
          <a:lstStyle/>
          <a:p>
            <a:fld id="{8AA1F273-EF2F-3941-BBF8-D365CB27DD6A}" type="slidenum">
              <a:rPr lang="en-US" smtClean="0"/>
              <a:t>6</a:t>
            </a:fld>
            <a:endParaRPr lang="en-US"/>
          </a:p>
        </p:txBody>
      </p:sp>
      <p:sp>
        <p:nvSpPr>
          <p:cNvPr id="11" name="Date Placeholder 10"/>
          <p:cNvSpPr>
            <a:spLocks noGrp="1"/>
          </p:cNvSpPr>
          <p:nvPr>
            <p:ph type="dt" sz="half" idx="10"/>
          </p:nvPr>
        </p:nvSpPr>
        <p:spPr/>
        <p:txBody>
          <a:bodyPr/>
          <a:lstStyle/>
          <a:p>
            <a:fld id="{A0DAD57B-E737-2F4B-BA1B-0F7627405AB3}" type="datetime1">
              <a:rPr lang="en-US" smtClean="0"/>
              <a:t>8/13/26</a:t>
            </a:fld>
            <a:endParaRPr lang="en-US"/>
          </a:p>
        </p:txBody>
      </p:sp>
    </p:spTree>
    <p:extLst>
      <p:ext uri="{BB962C8B-B14F-4D97-AF65-F5344CB8AC3E}">
        <p14:creationId xmlns:p14="http://schemas.microsoft.com/office/powerpoint/2010/main" val="1571545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Forms of optimal control</a:t>
            </a:r>
          </a:p>
        </p:txBody>
      </p:sp>
      <p:sp>
        <p:nvSpPr>
          <p:cNvPr id="3" name="Content Placeholder 2"/>
          <p:cNvSpPr>
            <a:spLocks noGrp="1"/>
          </p:cNvSpPr>
          <p:nvPr>
            <p:ph idx="1"/>
          </p:nvPr>
        </p:nvSpPr>
        <p:spPr>
          <a:xfrm>
            <a:off x="838200" y="1502066"/>
            <a:ext cx="10717696" cy="4351338"/>
          </a:xfrm>
        </p:spPr>
        <p:txBody>
          <a:bodyPr/>
          <a:lstStyle/>
          <a:p>
            <a:r>
              <a:rPr lang="en-US" dirty="0">
                <a:latin typeface="Source Sans Pro" panose="020B0503030403020204" pitchFamily="34" charset="0"/>
                <a:ea typeface="Source Sans Pro" panose="020B0503030403020204" pitchFamily="34" charset="0"/>
              </a:rPr>
              <a:t>If a functional relationship of the form</a:t>
            </a:r>
          </a:p>
          <a:p>
            <a:endParaRPr lang="en-US" dirty="0">
              <a:latin typeface="Source Sans Pro" panose="020B0503030403020204" pitchFamily="34" charset="0"/>
              <a:ea typeface="Source Sans Pro" panose="020B0503030403020204" pitchFamily="34" charset="0"/>
            </a:endParaRPr>
          </a:p>
          <a:p>
            <a:pPr marL="0" indent="0">
              <a:buNone/>
            </a:pPr>
            <a:r>
              <a:rPr lang="en-US" dirty="0">
                <a:latin typeface="Source Sans Pro" panose="020B0503030403020204" pitchFamily="34" charset="0"/>
                <a:ea typeface="Source Sans Pro" panose="020B0503030403020204" pitchFamily="34" charset="0"/>
              </a:rPr>
              <a:t>can be found, then the optimal control is said to be in </a:t>
            </a:r>
            <a:r>
              <a:rPr lang="en-US" i="1" dirty="0">
                <a:latin typeface="Source Sans Pro" panose="020B0503030403020204" pitchFamily="34" charset="0"/>
                <a:ea typeface="Source Sans Pro" panose="020B0503030403020204" pitchFamily="34" charset="0"/>
              </a:rPr>
              <a:t>closed-loop</a:t>
            </a:r>
            <a:r>
              <a:rPr lang="en-US" dirty="0">
                <a:latin typeface="Source Sans Pro" panose="020B0503030403020204" pitchFamily="34" charset="0"/>
                <a:ea typeface="Source Sans Pro" panose="020B0503030403020204" pitchFamily="34" charset="0"/>
              </a:rPr>
              <a:t> form </a:t>
            </a:r>
          </a:p>
          <a:p>
            <a:r>
              <a:rPr lang="en-US" dirty="0">
                <a:latin typeface="Source Sans Pro" panose="020B0503030403020204" pitchFamily="34" charset="0"/>
                <a:ea typeface="Source Sans Pro" panose="020B0503030403020204" pitchFamily="34" charset="0"/>
              </a:rPr>
              <a:t>If the optimal control law is determined as a function of time for a specified initial state value</a:t>
            </a:r>
          </a:p>
          <a:p>
            <a:endParaRPr lang="en-US" dirty="0">
              <a:latin typeface="Source Sans Pro" panose="020B0503030403020204" pitchFamily="34" charset="0"/>
              <a:ea typeface="Source Sans Pro" panose="020B0503030403020204" pitchFamily="34" charset="0"/>
            </a:endParaRPr>
          </a:p>
          <a:p>
            <a:pPr marL="0" indent="0">
              <a:buNone/>
            </a:pPr>
            <a:r>
              <a:rPr lang="en-US" dirty="0">
                <a:latin typeface="Source Sans Pro" panose="020B0503030403020204" pitchFamily="34" charset="0"/>
                <a:ea typeface="Source Sans Pro" panose="020B0503030403020204" pitchFamily="34" charset="0"/>
              </a:rPr>
              <a:t>then the optimal control is said to be in </a:t>
            </a:r>
            <a:r>
              <a:rPr lang="en-US" i="1" dirty="0">
                <a:latin typeface="Source Sans Pro" panose="020B0503030403020204" pitchFamily="34" charset="0"/>
                <a:ea typeface="Source Sans Pro" panose="020B0503030403020204" pitchFamily="34" charset="0"/>
              </a:rPr>
              <a:t>open-loop</a:t>
            </a:r>
            <a:r>
              <a:rPr lang="en-US" dirty="0">
                <a:latin typeface="Source Sans Pro" panose="020B0503030403020204" pitchFamily="34" charset="0"/>
                <a:ea typeface="Source Sans Pro" panose="020B0503030403020204" pitchFamily="34" charset="0"/>
              </a:rPr>
              <a:t> form </a:t>
            </a:r>
          </a:p>
          <a:p>
            <a:r>
              <a:rPr lang="en-US" dirty="0">
                <a:latin typeface="Source Sans Pro" panose="020B0503030403020204" pitchFamily="34" charset="0"/>
                <a:ea typeface="Source Sans Pro" panose="020B0503030403020204" pitchFamily="34" charset="0"/>
              </a:rPr>
              <a:t>A good compromise: two-step design </a:t>
            </a:r>
          </a:p>
          <a:p>
            <a:endParaRPr lang="en-US" dirty="0">
              <a:latin typeface="Source Sans Pro" panose="020B0503030403020204" pitchFamily="34" charset="0"/>
              <a:ea typeface="Source Sans Pro" panose="020B0503030403020204" pitchFamily="34" charset="0"/>
            </a:endParaRPr>
          </a:p>
          <a:p>
            <a:pPr marL="0" indent="0">
              <a:buNone/>
            </a:pPr>
            <a:endParaRPr lang="en-US" dirty="0">
              <a:latin typeface="Source Sans Pro" panose="020B0503030403020204" pitchFamily="34" charset="0"/>
              <a:ea typeface="Source Sans Pro" panose="020B0503030403020204" pitchFamily="34" charset="0"/>
            </a:endParaRPr>
          </a:p>
        </p:txBody>
      </p:sp>
      <p:pic>
        <p:nvPicPr>
          <p:cNvPr id="7" name="Picture 6"/>
          <p:cNvPicPr>
            <a:picLocks noChangeAspect="1"/>
          </p:cNvPicPr>
          <p:nvPr/>
        </p:nvPicPr>
        <p:blipFill>
          <a:blip r:embed="rId3"/>
          <a:stretch>
            <a:fillRect/>
          </a:stretch>
        </p:blipFill>
        <p:spPr>
          <a:xfrm>
            <a:off x="4910797" y="2103836"/>
            <a:ext cx="2370406" cy="330962"/>
          </a:xfrm>
          <a:prstGeom prst="rect">
            <a:avLst/>
          </a:prstGeom>
        </p:spPr>
      </p:pic>
      <p:pic>
        <p:nvPicPr>
          <p:cNvPr id="9" name="Picture 8"/>
          <p:cNvPicPr>
            <a:picLocks noChangeAspect="1"/>
          </p:cNvPicPr>
          <p:nvPr/>
        </p:nvPicPr>
        <p:blipFill>
          <a:blip r:embed="rId4"/>
          <a:stretch>
            <a:fillRect/>
          </a:stretch>
        </p:blipFill>
        <p:spPr>
          <a:xfrm>
            <a:off x="3382889" y="5502902"/>
            <a:ext cx="5426221" cy="357242"/>
          </a:xfrm>
          <a:prstGeom prst="rect">
            <a:avLst/>
          </a:prstGeom>
        </p:spPr>
      </p:pic>
      <p:cxnSp>
        <p:nvCxnSpPr>
          <p:cNvPr id="11" name="Straight Arrow Connector 10"/>
          <p:cNvCxnSpPr/>
          <p:nvPr/>
        </p:nvCxnSpPr>
        <p:spPr>
          <a:xfrm flipV="1">
            <a:off x="4038600" y="5829275"/>
            <a:ext cx="603738" cy="31557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278706" y="5866399"/>
            <a:ext cx="603738" cy="31557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p:cNvCxnSpPr>
          <p:nvPr/>
        </p:nvCxnSpPr>
        <p:spPr>
          <a:xfrm flipH="1">
            <a:off x="8153400" y="5218201"/>
            <a:ext cx="655710" cy="33998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Left Brace 17"/>
          <p:cNvSpPr/>
          <p:nvPr/>
        </p:nvSpPr>
        <p:spPr>
          <a:xfrm rot="5400000" flipH="1">
            <a:off x="7717221" y="5178925"/>
            <a:ext cx="144836" cy="1641921"/>
          </a:xfrm>
          <a:prstGeom prst="lef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p:cNvSpPr txBox="1"/>
          <p:nvPr/>
        </p:nvSpPr>
        <p:spPr>
          <a:xfrm>
            <a:off x="7048987" y="6139766"/>
            <a:ext cx="1481303" cy="369332"/>
          </a:xfrm>
          <a:prstGeom prst="rect">
            <a:avLst/>
          </a:prstGeom>
          <a:noFill/>
        </p:spPr>
        <p:txBody>
          <a:bodyPr wrap="none" rtlCol="0">
            <a:spAutoFit/>
          </a:bodyPr>
          <a:lstStyle/>
          <a:p>
            <a:r>
              <a:rPr lang="en-US" dirty="0"/>
              <a:t>Tracking error</a:t>
            </a:r>
          </a:p>
        </p:txBody>
      </p:sp>
      <p:sp>
        <p:nvSpPr>
          <p:cNvPr id="20" name="TextBox 19"/>
          <p:cNvSpPr txBox="1"/>
          <p:nvPr/>
        </p:nvSpPr>
        <p:spPr>
          <a:xfrm>
            <a:off x="8935695" y="5033535"/>
            <a:ext cx="2093009" cy="369332"/>
          </a:xfrm>
          <a:prstGeom prst="rect">
            <a:avLst/>
          </a:prstGeom>
          <a:noFill/>
        </p:spPr>
        <p:txBody>
          <a:bodyPr wrap="none" rtlCol="0">
            <a:spAutoFit/>
          </a:bodyPr>
          <a:lstStyle/>
          <a:p>
            <a:r>
              <a:rPr lang="en-US" dirty="0"/>
              <a:t>Reference trajectory</a:t>
            </a:r>
          </a:p>
        </p:txBody>
      </p:sp>
      <p:sp>
        <p:nvSpPr>
          <p:cNvPr id="21" name="TextBox 20"/>
          <p:cNvSpPr txBox="1"/>
          <p:nvPr/>
        </p:nvSpPr>
        <p:spPr>
          <a:xfrm>
            <a:off x="2209800" y="5934223"/>
            <a:ext cx="1845890" cy="646331"/>
          </a:xfrm>
          <a:prstGeom prst="rect">
            <a:avLst/>
          </a:prstGeom>
          <a:noFill/>
        </p:spPr>
        <p:txBody>
          <a:bodyPr wrap="none" rtlCol="0">
            <a:spAutoFit/>
          </a:bodyPr>
          <a:lstStyle/>
          <a:p>
            <a:r>
              <a:rPr lang="en-US" dirty="0"/>
              <a:t>Reference control</a:t>
            </a:r>
          </a:p>
          <a:p>
            <a:r>
              <a:rPr lang="en-US" dirty="0"/>
              <a:t>(open-loop)</a:t>
            </a:r>
          </a:p>
        </p:txBody>
      </p:sp>
      <p:sp>
        <p:nvSpPr>
          <p:cNvPr id="22" name="TextBox 21"/>
          <p:cNvSpPr txBox="1"/>
          <p:nvPr/>
        </p:nvSpPr>
        <p:spPr>
          <a:xfrm>
            <a:off x="4141578" y="6089273"/>
            <a:ext cx="2312941" cy="646331"/>
          </a:xfrm>
          <a:prstGeom prst="rect">
            <a:avLst/>
          </a:prstGeom>
          <a:noFill/>
        </p:spPr>
        <p:txBody>
          <a:bodyPr wrap="none" rtlCol="0">
            <a:spAutoFit/>
          </a:bodyPr>
          <a:lstStyle/>
          <a:p>
            <a:r>
              <a:rPr lang="en-US" dirty="0"/>
              <a:t>Trajectory-tracking law</a:t>
            </a:r>
          </a:p>
          <a:p>
            <a:r>
              <a:rPr lang="en-US" dirty="0"/>
              <a:t>(closed-loop) </a:t>
            </a:r>
          </a:p>
        </p:txBody>
      </p:sp>
      <p:sp>
        <p:nvSpPr>
          <p:cNvPr id="10" name="Footer Placeholder 9"/>
          <p:cNvSpPr>
            <a:spLocks noGrp="1"/>
          </p:cNvSpPr>
          <p:nvPr>
            <p:ph type="ftr" sz="quarter" idx="11"/>
          </p:nvPr>
        </p:nvSpPr>
        <p:spPr/>
        <p:txBody>
          <a:bodyPr/>
          <a:lstStyle/>
          <a:p>
            <a:r>
              <a:rPr lang="hr-HR"/>
              <a:t>AA 174A | Lecture 5</a:t>
            </a:r>
            <a:endParaRPr lang="en-US" dirty="0"/>
          </a:p>
        </p:txBody>
      </p:sp>
      <p:sp>
        <p:nvSpPr>
          <p:cNvPr id="12" name="Slide Number Placeholder 11"/>
          <p:cNvSpPr>
            <a:spLocks noGrp="1"/>
          </p:cNvSpPr>
          <p:nvPr>
            <p:ph type="sldNum" sz="quarter" idx="12"/>
          </p:nvPr>
        </p:nvSpPr>
        <p:spPr/>
        <p:txBody>
          <a:bodyPr/>
          <a:lstStyle/>
          <a:p>
            <a:fld id="{8AA1F273-EF2F-3941-BBF8-D365CB27DD6A}" type="slidenum">
              <a:rPr lang="en-US" smtClean="0"/>
              <a:t>7</a:t>
            </a:fld>
            <a:endParaRPr lang="en-US"/>
          </a:p>
        </p:txBody>
      </p:sp>
      <p:sp>
        <p:nvSpPr>
          <p:cNvPr id="15" name="Date Placeholder 14"/>
          <p:cNvSpPr>
            <a:spLocks noGrp="1"/>
          </p:cNvSpPr>
          <p:nvPr>
            <p:ph type="dt" sz="half" idx="10"/>
          </p:nvPr>
        </p:nvSpPr>
        <p:spPr/>
        <p:txBody>
          <a:bodyPr/>
          <a:lstStyle/>
          <a:p>
            <a:fld id="{46B7A754-4A20-AB40-8A1E-0EE0F8DB6619}" type="datetime1">
              <a:rPr lang="en-US" smtClean="0"/>
              <a:t>8/13/26</a:t>
            </a:fld>
            <a:endParaRPr lang="en-US"/>
          </a:p>
        </p:txBody>
      </p:sp>
      <p:pic>
        <p:nvPicPr>
          <p:cNvPr id="16" name="Picture 15" descr="A black and white math equation&#10;&#10;Description automatically generated">
            <a:extLst>
              <a:ext uri="{FF2B5EF4-FFF2-40B4-BE49-F238E27FC236}">
                <a16:creationId xmlns:a16="http://schemas.microsoft.com/office/drawing/2014/main" id="{D0085D47-B863-A95A-E173-FB431EAE1BE2}"/>
              </a:ext>
            </a:extLst>
          </p:cNvPr>
          <p:cNvPicPr>
            <a:picLocks noChangeAspect="1"/>
          </p:cNvPicPr>
          <p:nvPr/>
        </p:nvPicPr>
        <p:blipFill>
          <a:blip r:embed="rId5"/>
          <a:stretch>
            <a:fillRect/>
          </a:stretch>
        </p:blipFill>
        <p:spPr>
          <a:xfrm>
            <a:off x="4596035" y="3830076"/>
            <a:ext cx="2999928" cy="653716"/>
          </a:xfrm>
          <a:prstGeom prst="rect">
            <a:avLst/>
          </a:prstGeom>
        </p:spPr>
      </p:pic>
    </p:spTree>
    <p:extLst>
      <p:ext uri="{BB962C8B-B14F-4D97-AF65-F5344CB8AC3E}">
        <p14:creationId xmlns:p14="http://schemas.microsoft.com/office/powerpoint/2010/main" val="80239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5"/>
          <p:cNvSpPr txBox="1">
            <a:spLocks noGrp="1"/>
          </p:cNvSpPr>
          <p:nvPr>
            <p:ph type="title"/>
          </p:nvPr>
        </p:nvSpPr>
        <p:spPr>
          <a:xfrm>
            <a:off x="838199" y="257300"/>
            <a:ext cx="5820317" cy="1325600"/>
          </a:xfrm>
          <a:prstGeom prst="rect">
            <a:avLst/>
          </a:prstGeom>
          <a:noFill/>
          <a:ln>
            <a:noFill/>
          </a:ln>
        </p:spPr>
        <p:txBody>
          <a:bodyPr spcFirstLastPara="1" vert="horz" wrap="square" lIns="91433" tIns="45700" rIns="91433" bIns="45700" rtlCol="0" anchor="ctr" anchorCtr="0">
            <a:normAutofit/>
          </a:bodyPr>
          <a:lstStyle/>
          <a:p>
            <a:pPr>
              <a:spcBef>
                <a:spcPts val="0"/>
              </a:spcBef>
              <a:buClr>
                <a:schemeClr val="dk1"/>
              </a:buClr>
              <a:buSzPts val="3300"/>
            </a:pPr>
            <a:r>
              <a:rPr lang="en" dirty="0"/>
              <a:t>Trajectory optimization</a:t>
            </a:r>
            <a:endParaRPr dirty="0"/>
          </a:p>
        </p:txBody>
      </p:sp>
      <p:sp>
        <p:nvSpPr>
          <p:cNvPr id="190" name="Google Shape;190;p25"/>
          <p:cNvSpPr txBox="1">
            <a:spLocks noGrp="1"/>
          </p:cNvSpPr>
          <p:nvPr>
            <p:ph type="body" idx="1"/>
          </p:nvPr>
        </p:nvSpPr>
        <p:spPr>
          <a:xfrm>
            <a:off x="635000" y="1520833"/>
            <a:ext cx="7652000" cy="2174800"/>
          </a:xfrm>
          <a:prstGeom prst="rect">
            <a:avLst/>
          </a:prstGeom>
          <a:noFill/>
          <a:ln>
            <a:noFill/>
          </a:ln>
        </p:spPr>
        <p:txBody>
          <a:bodyPr spcFirstLastPara="1" vert="horz" wrap="square" lIns="91433" tIns="45700" rIns="91433" bIns="45700" rtlCol="0" anchor="t" anchorCtr="0">
            <a:noAutofit/>
          </a:bodyPr>
          <a:lstStyle/>
          <a:p>
            <a:pPr marL="135464" indent="0">
              <a:spcBef>
                <a:spcPts val="0"/>
              </a:spcBef>
              <a:buSzPts val="2000"/>
              <a:buNone/>
            </a:pPr>
            <a:r>
              <a:rPr lang="en" sz="2667" dirty="0">
                <a:latin typeface="Source Sans Pro" panose="020B0503030403020204" pitchFamily="34" charset="0"/>
                <a:ea typeface="Source Sans Pro" panose="020B0503030403020204" pitchFamily="34" charset="0"/>
              </a:rPr>
              <a:t>We want to find an open-loop </a:t>
            </a:r>
          </a:p>
          <a:p>
            <a:pPr marL="135464" indent="0">
              <a:spcBef>
                <a:spcPts val="0"/>
              </a:spcBef>
              <a:buSzPts val="2000"/>
              <a:buNone/>
            </a:pPr>
            <a:r>
              <a:rPr lang="en" sz="2667" dirty="0">
                <a:latin typeface="Source Sans Pro" panose="020B0503030403020204" pitchFamily="34" charset="0"/>
                <a:ea typeface="Source Sans Pro" panose="020B0503030403020204" pitchFamily="34" charset="0"/>
              </a:rPr>
              <a:t>control trajectory</a:t>
            </a:r>
            <a:endParaRPr sz="2667" dirty="0">
              <a:latin typeface="Source Sans Pro" panose="020B0503030403020204" pitchFamily="34" charset="0"/>
              <a:ea typeface="Source Sans Pro" panose="020B0503030403020204" pitchFamily="34" charset="0"/>
            </a:endParaRPr>
          </a:p>
          <a:p>
            <a:pPr marL="237061" indent="-67732">
              <a:spcBef>
                <a:spcPts val="1067"/>
              </a:spcBef>
              <a:buClr>
                <a:schemeClr val="dk1"/>
              </a:buClr>
              <a:buSzPts val="2100"/>
              <a:buNone/>
            </a:pPr>
            <a:endParaRPr sz="2667" dirty="0">
              <a:latin typeface="Source Sans Pro" panose="020B0503030403020204" pitchFamily="34" charset="0"/>
              <a:ea typeface="Source Sans Pro" panose="020B0503030403020204" pitchFamily="34" charset="0"/>
            </a:endParaRPr>
          </a:p>
          <a:p>
            <a:pPr marL="237061" indent="-67732">
              <a:spcBef>
                <a:spcPts val="1067"/>
              </a:spcBef>
              <a:buClr>
                <a:schemeClr val="dk1"/>
              </a:buClr>
              <a:buSzPts val="2100"/>
              <a:buNone/>
            </a:pPr>
            <a:endParaRPr sz="2267" dirty="0">
              <a:latin typeface="Source Sans Pro" panose="020B0503030403020204" pitchFamily="34" charset="0"/>
              <a:ea typeface="Source Sans Pro" panose="020B0503030403020204" pitchFamily="34" charset="0"/>
            </a:endParaRPr>
          </a:p>
          <a:p>
            <a:pPr marL="135464" indent="0">
              <a:spcBef>
                <a:spcPts val="0"/>
              </a:spcBef>
              <a:buSzPts val="2000"/>
              <a:buNone/>
            </a:pPr>
            <a:r>
              <a:rPr lang="en-US" sz="2667" dirty="0">
                <a:latin typeface="Source Sans Pro" panose="020B0503030403020204" pitchFamily="34" charset="0"/>
                <a:ea typeface="Source Sans Pro" panose="020B0503030403020204" pitchFamily="34" charset="0"/>
              </a:rPr>
              <a:t> that solves the </a:t>
            </a:r>
            <a:r>
              <a:rPr lang="en" sz="2667" i="1" dirty="0">
                <a:latin typeface="Source Sans Pro" panose="020B0503030403020204" pitchFamily="34" charset="0"/>
                <a:ea typeface="Source Sans Pro" panose="020B0503030403020204" pitchFamily="34" charset="0"/>
              </a:rPr>
              <a:t>optimal control problem </a:t>
            </a:r>
            <a:r>
              <a:rPr lang="en" sz="2667" dirty="0">
                <a:latin typeface="Source Sans Pro" panose="020B0503030403020204" pitchFamily="34" charset="0"/>
                <a:ea typeface="Source Sans Pro" panose="020B0503030403020204" pitchFamily="34" charset="0"/>
              </a:rPr>
              <a:t>(OCP)</a:t>
            </a:r>
            <a:endParaRPr sz="2667" dirty="0">
              <a:latin typeface="Source Sans Pro" panose="020B0503030403020204" pitchFamily="34" charset="0"/>
              <a:ea typeface="Source Sans Pro" panose="020B0503030403020204" pitchFamily="34" charset="0"/>
            </a:endParaRPr>
          </a:p>
        </p:txBody>
      </p:sp>
      <p:sp>
        <p:nvSpPr>
          <p:cNvPr id="191" name="Google Shape;191;p25"/>
          <p:cNvSpPr txBox="1">
            <a:spLocks noGrp="1"/>
          </p:cNvSpPr>
          <p:nvPr>
            <p:ph type="sldNum" idx="12"/>
          </p:nvPr>
        </p:nvSpPr>
        <p:spPr>
          <a:xfrm>
            <a:off x="8610600" y="6542091"/>
            <a:ext cx="2743200" cy="365200"/>
          </a:xfrm>
          <a:prstGeom prst="rect">
            <a:avLst/>
          </a:prstGeom>
          <a:noFill/>
          <a:ln>
            <a:noFill/>
          </a:ln>
        </p:spPr>
        <p:txBody>
          <a:bodyPr spcFirstLastPara="1" vert="horz" wrap="square" lIns="91433" tIns="45700" rIns="91433" bIns="45700" rtlCol="0" anchor="ctr" anchorCtr="0">
            <a:noAutofit/>
          </a:bodyPr>
          <a:lstStyle/>
          <a:p>
            <a:fld id="{00000000-1234-1234-1234-123412341234}" type="slidenum">
              <a:rPr lang="en"/>
              <a:pPr/>
              <a:t>8</a:t>
            </a:fld>
            <a:endParaRPr/>
          </a:p>
        </p:txBody>
      </p:sp>
      <p:sp>
        <p:nvSpPr>
          <p:cNvPr id="194" name="Google Shape;194;p25"/>
          <p:cNvSpPr txBox="1"/>
          <p:nvPr/>
        </p:nvSpPr>
        <p:spPr>
          <a:xfrm>
            <a:off x="8617968" y="4845539"/>
            <a:ext cx="2006400" cy="745292"/>
          </a:xfrm>
          <a:prstGeom prst="rect">
            <a:avLst/>
          </a:prstGeom>
          <a:noFill/>
          <a:ln>
            <a:noFill/>
          </a:ln>
        </p:spPr>
        <p:txBody>
          <a:bodyPr spcFirstLastPara="1" wrap="square" lIns="121900" tIns="121900" rIns="121900" bIns="121900" anchor="t" anchorCtr="0">
            <a:spAutoFit/>
          </a:bodyPr>
          <a:lstStyle/>
          <a:p>
            <a:pPr>
              <a:lnSpc>
                <a:spcPct val="90000"/>
              </a:lnSpc>
              <a:spcAft>
                <a:spcPts val="1333"/>
              </a:spcAft>
            </a:pPr>
            <a:r>
              <a:rPr lang="en" sz="2400" i="1" dirty="0">
                <a:solidFill>
                  <a:schemeClr val="dk1"/>
                </a:solidFill>
                <a:latin typeface="Source Sans Pro" panose="020B0503030403020204" pitchFamily="34" charset="0"/>
                <a:ea typeface="Source Sans Pro" panose="020B0503030403020204" pitchFamily="34" charset="0"/>
              </a:rPr>
              <a:t>dynamics</a:t>
            </a:r>
            <a:endParaRPr sz="1600" dirty="0">
              <a:latin typeface="Source Sans Pro" panose="020B0503030403020204" pitchFamily="34" charset="0"/>
              <a:ea typeface="Source Sans Pro" panose="020B0503030403020204" pitchFamily="34" charset="0"/>
            </a:endParaRPr>
          </a:p>
        </p:txBody>
      </p:sp>
      <p:sp>
        <p:nvSpPr>
          <p:cNvPr id="195" name="Google Shape;195;p25"/>
          <p:cNvSpPr txBox="1"/>
          <p:nvPr/>
        </p:nvSpPr>
        <p:spPr>
          <a:xfrm>
            <a:off x="8617968" y="5294863"/>
            <a:ext cx="2006400" cy="745292"/>
          </a:xfrm>
          <a:prstGeom prst="rect">
            <a:avLst/>
          </a:prstGeom>
          <a:noFill/>
          <a:ln>
            <a:noFill/>
          </a:ln>
        </p:spPr>
        <p:txBody>
          <a:bodyPr spcFirstLastPara="1" wrap="square" lIns="121900" tIns="121900" rIns="121900" bIns="121900" anchor="t" anchorCtr="0">
            <a:spAutoFit/>
          </a:bodyPr>
          <a:lstStyle/>
          <a:p>
            <a:pPr>
              <a:lnSpc>
                <a:spcPct val="90000"/>
              </a:lnSpc>
              <a:spcAft>
                <a:spcPts val="1333"/>
              </a:spcAft>
            </a:pPr>
            <a:r>
              <a:rPr lang="en" sz="2400" i="1" dirty="0">
                <a:solidFill>
                  <a:schemeClr val="dk1"/>
                </a:solidFill>
                <a:latin typeface="Source Sans Pro" panose="020B0503030403020204" pitchFamily="34" charset="0"/>
                <a:ea typeface="Source Sans Pro" panose="020B0503030403020204" pitchFamily="34" charset="0"/>
              </a:rPr>
              <a:t>constraints</a:t>
            </a:r>
            <a:endParaRPr sz="1600" dirty="0">
              <a:latin typeface="Source Sans Pro" panose="020B0503030403020204" pitchFamily="34" charset="0"/>
              <a:ea typeface="Source Sans Pro" panose="020B0503030403020204" pitchFamily="34" charset="0"/>
            </a:endParaRPr>
          </a:p>
        </p:txBody>
      </p:sp>
      <p:sp>
        <p:nvSpPr>
          <p:cNvPr id="199" name="Google Shape;199;p25"/>
          <p:cNvSpPr/>
          <p:nvPr/>
        </p:nvSpPr>
        <p:spPr>
          <a:xfrm>
            <a:off x="6614000" y="1140351"/>
            <a:ext cx="5270400" cy="1493200"/>
          </a:xfrm>
          <a:prstGeom prst="roundRect">
            <a:avLst>
              <a:gd name="adj" fmla="val 16667"/>
            </a:avLst>
          </a:prstGeom>
          <a:solidFill>
            <a:srgbClr val="000000"/>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pic>
        <p:nvPicPr>
          <p:cNvPr id="200" name="Google Shape;200;p25"/>
          <p:cNvPicPr preferRelativeResize="0"/>
          <p:nvPr/>
        </p:nvPicPr>
        <p:blipFill>
          <a:blip r:embed="rId3">
            <a:alphaModFix/>
          </a:blip>
          <a:stretch>
            <a:fillRect/>
          </a:stretch>
        </p:blipFill>
        <p:spPr>
          <a:xfrm rot="3086864">
            <a:off x="8961879" y="1057180"/>
            <a:ext cx="841211" cy="693269"/>
          </a:xfrm>
          <a:prstGeom prst="rect">
            <a:avLst/>
          </a:prstGeom>
          <a:noFill/>
          <a:ln>
            <a:noFill/>
          </a:ln>
        </p:spPr>
      </p:pic>
      <p:pic>
        <p:nvPicPr>
          <p:cNvPr id="201" name="Google Shape;201;p25"/>
          <p:cNvPicPr preferRelativeResize="0"/>
          <p:nvPr/>
        </p:nvPicPr>
        <p:blipFill>
          <a:blip r:embed="rId4">
            <a:alphaModFix/>
          </a:blip>
          <a:stretch>
            <a:fillRect/>
          </a:stretch>
        </p:blipFill>
        <p:spPr>
          <a:xfrm flipH="1">
            <a:off x="6726035" y="1427754"/>
            <a:ext cx="1334183" cy="918213"/>
          </a:xfrm>
          <a:prstGeom prst="rect">
            <a:avLst/>
          </a:prstGeom>
          <a:noFill/>
          <a:ln>
            <a:noFill/>
          </a:ln>
        </p:spPr>
      </p:pic>
      <p:pic>
        <p:nvPicPr>
          <p:cNvPr id="202" name="Google Shape;202;p25"/>
          <p:cNvPicPr preferRelativeResize="0"/>
          <p:nvPr/>
        </p:nvPicPr>
        <p:blipFill>
          <a:blip r:embed="rId4">
            <a:alphaModFix amt="75000"/>
          </a:blip>
          <a:stretch>
            <a:fillRect/>
          </a:stretch>
        </p:blipFill>
        <p:spPr>
          <a:xfrm rot="770082" flipH="1">
            <a:off x="9691400" y="1637476"/>
            <a:ext cx="1324885" cy="926373"/>
          </a:xfrm>
          <a:prstGeom prst="rect">
            <a:avLst/>
          </a:prstGeom>
          <a:noFill/>
          <a:ln>
            <a:noFill/>
          </a:ln>
        </p:spPr>
      </p:pic>
      <p:sp>
        <p:nvSpPr>
          <p:cNvPr id="203" name="Google Shape;203;p25"/>
          <p:cNvSpPr/>
          <p:nvPr/>
        </p:nvSpPr>
        <p:spPr>
          <a:xfrm>
            <a:off x="7871741" y="1563137"/>
            <a:ext cx="2870683" cy="710155"/>
          </a:xfrm>
          <a:custGeom>
            <a:avLst/>
            <a:gdLst/>
            <a:ahLst/>
            <a:cxnLst/>
            <a:rect l="l" t="t" r="r" b="b"/>
            <a:pathLst>
              <a:path w="153924" h="25937" extrusionOk="0">
                <a:moveTo>
                  <a:pt x="0" y="5491"/>
                </a:moveTo>
                <a:cubicBezTo>
                  <a:pt x="1270" y="4983"/>
                  <a:pt x="4115" y="3357"/>
                  <a:pt x="7620" y="2443"/>
                </a:cubicBezTo>
                <a:cubicBezTo>
                  <a:pt x="11125" y="1529"/>
                  <a:pt x="16459" y="-97"/>
                  <a:pt x="21031" y="5"/>
                </a:cubicBezTo>
                <a:cubicBezTo>
                  <a:pt x="25603" y="107"/>
                  <a:pt x="30683" y="1326"/>
                  <a:pt x="35052" y="3053"/>
                </a:cubicBezTo>
                <a:cubicBezTo>
                  <a:pt x="39421" y="4780"/>
                  <a:pt x="42063" y="7523"/>
                  <a:pt x="47244" y="10368"/>
                </a:cubicBezTo>
                <a:cubicBezTo>
                  <a:pt x="52426" y="13213"/>
                  <a:pt x="58420" y="17531"/>
                  <a:pt x="66141" y="20122"/>
                </a:cubicBezTo>
                <a:cubicBezTo>
                  <a:pt x="73863" y="22713"/>
                  <a:pt x="83870" y="26269"/>
                  <a:pt x="93573" y="25913"/>
                </a:cubicBezTo>
                <a:cubicBezTo>
                  <a:pt x="103276" y="25557"/>
                  <a:pt x="114300" y="19868"/>
                  <a:pt x="124358" y="17988"/>
                </a:cubicBezTo>
                <a:cubicBezTo>
                  <a:pt x="134417" y="16108"/>
                  <a:pt x="148996" y="15194"/>
                  <a:pt x="153924" y="14635"/>
                </a:cubicBezTo>
              </a:path>
            </a:pathLst>
          </a:custGeom>
          <a:noFill/>
          <a:ln w="28575" cap="flat" cmpd="sng">
            <a:solidFill>
              <a:schemeClr val="lt1"/>
            </a:solidFill>
            <a:prstDash val="lgDash"/>
            <a:round/>
            <a:headEnd type="none" w="med" len="med"/>
            <a:tailEnd type="triangle" w="med" len="med"/>
          </a:ln>
        </p:spPr>
        <p:txBody>
          <a:bodyPr/>
          <a:lstStyle/>
          <a:p>
            <a:endParaRPr lang="en-US" sz="2400"/>
          </a:p>
        </p:txBody>
      </p:sp>
      <p:sp>
        <p:nvSpPr>
          <p:cNvPr id="204" name="Google Shape;204;p25"/>
          <p:cNvSpPr/>
          <p:nvPr/>
        </p:nvSpPr>
        <p:spPr>
          <a:xfrm rot="1332307">
            <a:off x="8850854" y="1178187"/>
            <a:ext cx="1054181" cy="477708"/>
          </a:xfrm>
          <a:prstGeom prst="rect">
            <a:avLst/>
          </a:prstGeom>
          <a:noFill/>
          <a:ln w="28575" cap="flat" cmpd="sng">
            <a:solidFill>
              <a:srgbClr val="FF0000"/>
            </a:solidFill>
            <a:prstDash val="lgDash"/>
            <a:round/>
            <a:headEnd type="none" w="sm" len="sm"/>
            <a:tailEnd type="none" w="sm" len="sm"/>
          </a:ln>
        </p:spPr>
        <p:txBody>
          <a:bodyPr spcFirstLastPara="1" wrap="square" lIns="121900" tIns="121900" rIns="121900" bIns="121900" anchor="ctr" anchorCtr="0">
            <a:noAutofit/>
          </a:bodyPr>
          <a:lstStyle/>
          <a:p>
            <a:endParaRPr sz="2400"/>
          </a:p>
        </p:txBody>
      </p:sp>
      <p:pic>
        <p:nvPicPr>
          <p:cNvPr id="205" name="Google Shape;205;p25"/>
          <p:cNvPicPr preferRelativeResize="0"/>
          <p:nvPr/>
        </p:nvPicPr>
        <p:blipFill rotWithShape="1">
          <a:blip r:embed="rId5">
            <a:alphaModFix/>
          </a:blip>
          <a:srcRect l="31057" t="20221" r="49437" b="14338"/>
          <a:stretch/>
        </p:blipFill>
        <p:spPr>
          <a:xfrm>
            <a:off x="11003615" y="1140352"/>
            <a:ext cx="880695" cy="1493017"/>
          </a:xfrm>
          <a:prstGeom prst="rect">
            <a:avLst/>
          </a:prstGeom>
          <a:noFill/>
          <a:ln>
            <a:noFill/>
          </a:ln>
        </p:spPr>
      </p:pic>
      <p:pic>
        <p:nvPicPr>
          <p:cNvPr id="206" name="Google Shape;206;p25" descr="x(0)" title="MathEquation,#ffffff"/>
          <p:cNvPicPr preferRelativeResize="0"/>
          <p:nvPr/>
        </p:nvPicPr>
        <p:blipFill>
          <a:blip r:embed="rId6">
            <a:alphaModFix/>
          </a:blip>
          <a:stretch>
            <a:fillRect/>
          </a:stretch>
        </p:blipFill>
        <p:spPr>
          <a:xfrm>
            <a:off x="7457208" y="2182847"/>
            <a:ext cx="670528" cy="375555"/>
          </a:xfrm>
          <a:prstGeom prst="rect">
            <a:avLst/>
          </a:prstGeom>
          <a:noFill/>
          <a:ln>
            <a:noFill/>
          </a:ln>
        </p:spPr>
      </p:pic>
      <p:sp>
        <p:nvSpPr>
          <p:cNvPr id="207" name="Google Shape;207;p25"/>
          <p:cNvSpPr/>
          <p:nvPr/>
        </p:nvSpPr>
        <p:spPr>
          <a:xfrm>
            <a:off x="7639819" y="1765235"/>
            <a:ext cx="170000" cy="1500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08" name="Google Shape;208;p25"/>
          <p:cNvSpPr txBox="1"/>
          <p:nvPr/>
        </p:nvSpPr>
        <p:spPr>
          <a:xfrm>
            <a:off x="8610600" y="4158570"/>
            <a:ext cx="3530400" cy="745292"/>
          </a:xfrm>
          <a:prstGeom prst="rect">
            <a:avLst/>
          </a:prstGeom>
          <a:noFill/>
          <a:ln>
            <a:noFill/>
          </a:ln>
        </p:spPr>
        <p:txBody>
          <a:bodyPr spcFirstLastPara="1" wrap="square" lIns="121900" tIns="121900" rIns="121900" bIns="121900" anchor="t" anchorCtr="0">
            <a:spAutoFit/>
          </a:bodyPr>
          <a:lstStyle/>
          <a:p>
            <a:pPr>
              <a:lnSpc>
                <a:spcPct val="90000"/>
              </a:lnSpc>
              <a:spcAft>
                <a:spcPts val="1333"/>
              </a:spcAft>
            </a:pPr>
            <a:r>
              <a:rPr lang="en" sz="2400" i="1">
                <a:solidFill>
                  <a:schemeClr val="dk1"/>
                </a:solidFill>
                <a:latin typeface="Source Sans Pro" panose="020B0503030403020204" pitchFamily="34" charset="0"/>
                <a:ea typeface="Source Sans Pro" panose="020B0503030403020204" pitchFamily="34" charset="0"/>
              </a:rPr>
              <a:t>cost (fuel consumption)</a:t>
            </a:r>
            <a:endParaRPr sz="1600">
              <a:latin typeface="Source Sans Pro" panose="020B0503030403020204" pitchFamily="34" charset="0"/>
              <a:ea typeface="Source Sans Pro" panose="020B0503030403020204" pitchFamily="34" charset="0"/>
            </a:endParaRPr>
          </a:p>
        </p:txBody>
      </p:sp>
      <p:sp>
        <p:nvSpPr>
          <p:cNvPr id="2" name="Date Placeholder 1">
            <a:extLst>
              <a:ext uri="{FF2B5EF4-FFF2-40B4-BE49-F238E27FC236}">
                <a16:creationId xmlns:a16="http://schemas.microsoft.com/office/drawing/2014/main" id="{B96D8D48-6E7E-522F-E164-3D0D26B56041}"/>
              </a:ext>
            </a:extLst>
          </p:cNvPr>
          <p:cNvSpPr>
            <a:spLocks noGrp="1"/>
          </p:cNvSpPr>
          <p:nvPr>
            <p:ph type="dt" sz="half" idx="10"/>
          </p:nvPr>
        </p:nvSpPr>
        <p:spPr/>
        <p:txBody>
          <a:bodyPr/>
          <a:lstStyle/>
          <a:p>
            <a:fld id="{8ED1BE37-6F56-FF4E-AC70-421AF8653656}" type="datetime1">
              <a:rPr lang="en-US" smtClean="0"/>
              <a:t>8/13/26</a:t>
            </a:fld>
            <a:endParaRPr lang="en-US"/>
          </a:p>
        </p:txBody>
      </p:sp>
      <p:sp>
        <p:nvSpPr>
          <p:cNvPr id="3" name="Footer Placeholder 2">
            <a:extLst>
              <a:ext uri="{FF2B5EF4-FFF2-40B4-BE49-F238E27FC236}">
                <a16:creationId xmlns:a16="http://schemas.microsoft.com/office/drawing/2014/main" id="{3C737E8E-1FFA-ADB0-ADE1-E0E05D1B317E}"/>
              </a:ext>
            </a:extLst>
          </p:cNvPr>
          <p:cNvSpPr>
            <a:spLocks noGrp="1"/>
          </p:cNvSpPr>
          <p:nvPr>
            <p:ph type="ftr" sz="quarter" idx="11"/>
          </p:nvPr>
        </p:nvSpPr>
        <p:spPr/>
        <p:txBody>
          <a:bodyPr/>
          <a:lstStyle/>
          <a:p>
            <a:r>
              <a:rPr lang="hr-HR"/>
              <a:t>AA 174A | Lecture 5</a:t>
            </a:r>
            <a:endParaRPr lang="en-US" dirty="0"/>
          </a:p>
        </p:txBody>
      </p:sp>
      <p:pic>
        <p:nvPicPr>
          <p:cNvPr id="4" name="Picture 3" descr="A black and white math equation&#10;&#10;Description automatically generated">
            <a:extLst>
              <a:ext uri="{FF2B5EF4-FFF2-40B4-BE49-F238E27FC236}">
                <a16:creationId xmlns:a16="http://schemas.microsoft.com/office/drawing/2014/main" id="{974BDCCD-8277-B292-F0EC-8621C1890929}"/>
              </a:ext>
            </a:extLst>
          </p:cNvPr>
          <p:cNvPicPr>
            <a:picLocks noChangeAspect="1"/>
          </p:cNvPicPr>
          <p:nvPr/>
        </p:nvPicPr>
        <p:blipFill>
          <a:blip r:embed="rId7"/>
          <a:stretch>
            <a:fillRect/>
          </a:stretch>
        </p:blipFill>
        <p:spPr>
          <a:xfrm>
            <a:off x="2209800" y="2558402"/>
            <a:ext cx="2999928" cy="653716"/>
          </a:xfrm>
          <a:prstGeom prst="rect">
            <a:avLst/>
          </a:prstGeom>
        </p:spPr>
      </p:pic>
      <p:cxnSp>
        <p:nvCxnSpPr>
          <p:cNvPr id="209" name="Google Shape;209;p25"/>
          <p:cNvCxnSpPr/>
          <p:nvPr/>
        </p:nvCxnSpPr>
        <p:spPr>
          <a:xfrm rot="10800000">
            <a:off x="7890167" y="4447970"/>
            <a:ext cx="638000" cy="0"/>
          </a:xfrm>
          <a:prstGeom prst="straightConnector1">
            <a:avLst/>
          </a:prstGeom>
          <a:noFill/>
          <a:ln w="19050" cap="flat" cmpd="sng">
            <a:solidFill>
              <a:srgbClr val="C00000"/>
            </a:solidFill>
            <a:prstDash val="solid"/>
            <a:miter lim="800000"/>
            <a:headEnd type="none" w="sm" len="sm"/>
            <a:tailEnd type="triangle" w="med" len="med"/>
          </a:ln>
        </p:spPr>
      </p:cxnSp>
      <p:pic>
        <p:nvPicPr>
          <p:cNvPr id="12" name="Picture 11" descr="A math equations and formulas&#10;&#10;Description automatically generated with medium confidence">
            <a:extLst>
              <a:ext uri="{FF2B5EF4-FFF2-40B4-BE49-F238E27FC236}">
                <a16:creationId xmlns:a16="http://schemas.microsoft.com/office/drawing/2014/main" id="{3F242F41-31BB-02C4-475D-5276A3B9B8C5}"/>
              </a:ext>
            </a:extLst>
          </p:cNvPr>
          <p:cNvPicPr>
            <a:picLocks noChangeAspect="1"/>
          </p:cNvPicPr>
          <p:nvPr/>
        </p:nvPicPr>
        <p:blipFill>
          <a:blip r:embed="rId8"/>
          <a:stretch>
            <a:fillRect/>
          </a:stretch>
        </p:blipFill>
        <p:spPr>
          <a:xfrm>
            <a:off x="1196197" y="3968114"/>
            <a:ext cx="6317021" cy="1790286"/>
          </a:xfrm>
          <a:prstGeom prst="rect">
            <a:avLst/>
          </a:prstGeom>
        </p:spPr>
      </p:pic>
      <p:sp>
        <p:nvSpPr>
          <p:cNvPr id="10" name="Google Shape;190;p25">
            <a:extLst>
              <a:ext uri="{FF2B5EF4-FFF2-40B4-BE49-F238E27FC236}">
                <a16:creationId xmlns:a16="http://schemas.microsoft.com/office/drawing/2014/main" id="{D5194420-BE37-8B25-2A0C-B87114B40005}"/>
              </a:ext>
            </a:extLst>
          </p:cNvPr>
          <p:cNvSpPr txBox="1">
            <a:spLocks/>
          </p:cNvSpPr>
          <p:nvPr/>
        </p:nvSpPr>
        <p:spPr>
          <a:xfrm>
            <a:off x="983206" y="5912328"/>
            <a:ext cx="11350619" cy="2174800"/>
          </a:xfrm>
          <a:prstGeom prst="rect">
            <a:avLst/>
          </a:prstGeom>
          <a:noFill/>
          <a:ln>
            <a:noFill/>
          </a:ln>
        </p:spPr>
        <p:txBody>
          <a:bodyPr spcFirstLastPara="1" vert="horz" wrap="square" lIns="91433" tIns="45700" rIns="91433" bIns="45700" rtlCol="0" anchor="t" anchorCtr="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135464" indent="0">
              <a:spcBef>
                <a:spcPts val="0"/>
              </a:spcBef>
              <a:buSzPts val="2000"/>
              <a:buNone/>
            </a:pPr>
            <a:r>
              <a:rPr lang="en-US" sz="2000" i="1" dirty="0">
                <a:latin typeface="Source Sans Pro" panose="020B0503030403020204" pitchFamily="34" charset="0"/>
                <a:ea typeface="Source Sans Pro" panose="020B0503030403020204" pitchFamily="34" charset="0"/>
              </a:rPr>
              <a:t>Similar to before, but focus is on open-loop control and we also remove state constraints (more general formulations are possible though!)</a:t>
            </a:r>
          </a:p>
        </p:txBody>
      </p:sp>
      <p:cxnSp>
        <p:nvCxnSpPr>
          <p:cNvPr id="7" name="Google Shape;197;p25">
            <a:extLst>
              <a:ext uri="{FF2B5EF4-FFF2-40B4-BE49-F238E27FC236}">
                <a16:creationId xmlns:a16="http://schemas.microsoft.com/office/drawing/2014/main" id="{2E52ED7B-AFE0-1AC6-D819-7FF91AD3F1A4}"/>
              </a:ext>
            </a:extLst>
          </p:cNvPr>
          <p:cNvCxnSpPr>
            <a:cxnSpLocks/>
          </p:cNvCxnSpPr>
          <p:nvPr/>
        </p:nvCxnSpPr>
        <p:spPr>
          <a:xfrm flipH="1">
            <a:off x="5947184" y="5590831"/>
            <a:ext cx="2636241" cy="0"/>
          </a:xfrm>
          <a:prstGeom prst="straightConnector1">
            <a:avLst/>
          </a:prstGeom>
          <a:noFill/>
          <a:ln w="19050" cap="flat" cmpd="sng">
            <a:solidFill>
              <a:srgbClr val="C00000"/>
            </a:solidFill>
            <a:prstDash val="solid"/>
            <a:miter lim="800000"/>
            <a:headEnd type="none" w="sm" len="sm"/>
            <a:tailEnd type="triangle" w="med" len="med"/>
          </a:ln>
        </p:spPr>
      </p:cxnSp>
      <p:cxnSp>
        <p:nvCxnSpPr>
          <p:cNvPr id="197" name="Google Shape;197;p25"/>
          <p:cNvCxnSpPr>
            <a:cxnSpLocks/>
          </p:cNvCxnSpPr>
          <p:nvPr/>
        </p:nvCxnSpPr>
        <p:spPr>
          <a:xfrm flipH="1">
            <a:off x="5934130" y="5134940"/>
            <a:ext cx="2636241" cy="0"/>
          </a:xfrm>
          <a:prstGeom prst="straightConnector1">
            <a:avLst/>
          </a:prstGeom>
          <a:noFill/>
          <a:ln w="19050" cap="flat" cmpd="sng">
            <a:solidFill>
              <a:srgbClr val="C00000"/>
            </a:solidFill>
            <a:prstDash val="solid"/>
            <a:miter lim="800000"/>
            <a:headEnd type="none" w="sm" len="sm"/>
            <a:tailEnd type="triangl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6"/>
          <p:cNvSpPr txBox="1">
            <a:spLocks noGrp="1"/>
          </p:cNvSpPr>
          <p:nvPr>
            <p:ph type="sldNum" idx="12"/>
          </p:nvPr>
        </p:nvSpPr>
        <p:spPr>
          <a:xfrm>
            <a:off x="8610600" y="6440491"/>
            <a:ext cx="2743200" cy="365200"/>
          </a:xfrm>
          <a:prstGeom prst="rect">
            <a:avLst/>
          </a:prstGeom>
          <a:noFill/>
          <a:ln>
            <a:noFill/>
          </a:ln>
        </p:spPr>
        <p:txBody>
          <a:bodyPr spcFirstLastPara="1" vert="horz" wrap="square" lIns="91433" tIns="45700" rIns="91433" bIns="45700" rtlCol="0" anchor="ctr" anchorCtr="0">
            <a:noAutofit/>
          </a:bodyPr>
          <a:lstStyle/>
          <a:p>
            <a:fld id="{00000000-1234-1234-1234-123412341234}" type="slidenum">
              <a:rPr lang="en"/>
              <a:pPr/>
              <a:t>9</a:t>
            </a:fld>
            <a:endParaRPr/>
          </a:p>
        </p:txBody>
      </p:sp>
      <p:pic>
        <p:nvPicPr>
          <p:cNvPr id="215" name="Google Shape;215;p26" descr="Optimization. The three pillars of Data Science are: | by Heena Rijhwani |  Analytics Vidhya | Medium"/>
          <p:cNvPicPr preferRelativeResize="0"/>
          <p:nvPr/>
        </p:nvPicPr>
        <p:blipFill rotWithShape="1">
          <a:blip r:embed="rId3">
            <a:alphaModFix/>
          </a:blip>
          <a:srcRect/>
          <a:stretch/>
        </p:blipFill>
        <p:spPr>
          <a:xfrm>
            <a:off x="6749462" y="1459589"/>
            <a:ext cx="4223340" cy="2021332"/>
          </a:xfrm>
          <a:prstGeom prst="rect">
            <a:avLst/>
          </a:prstGeom>
          <a:noFill/>
          <a:ln>
            <a:noFill/>
          </a:ln>
        </p:spPr>
      </p:pic>
      <p:sp>
        <p:nvSpPr>
          <p:cNvPr id="216" name="Google Shape;216;p26"/>
          <p:cNvSpPr txBox="1"/>
          <p:nvPr/>
        </p:nvSpPr>
        <p:spPr>
          <a:xfrm>
            <a:off x="734198" y="1286590"/>
            <a:ext cx="832400" cy="441171"/>
          </a:xfrm>
          <a:prstGeom prst="rect">
            <a:avLst/>
          </a:prstGeom>
          <a:noFill/>
          <a:ln>
            <a:noFill/>
          </a:ln>
        </p:spPr>
        <p:txBody>
          <a:bodyPr spcFirstLastPara="1" wrap="square" lIns="91433" tIns="45700" rIns="91433" bIns="45700" anchor="t" anchorCtr="0">
            <a:spAutoFit/>
          </a:bodyPr>
          <a:lstStyle/>
          <a:p>
            <a:pPr algn="ctr"/>
            <a:r>
              <a:rPr lang="en" sz="2267" b="1" dirty="0">
                <a:solidFill>
                  <a:schemeClr val="dk1"/>
                </a:solidFill>
                <a:latin typeface="Calibri"/>
                <a:ea typeface="Calibri"/>
                <a:cs typeface="Calibri"/>
                <a:sym typeface="Calibri"/>
              </a:rPr>
              <a:t>1-D</a:t>
            </a:r>
            <a:endParaRPr sz="2400" b="1" dirty="0"/>
          </a:p>
        </p:txBody>
      </p:sp>
      <p:sp>
        <p:nvSpPr>
          <p:cNvPr id="217" name="Google Shape;217;p26"/>
          <p:cNvSpPr txBox="1"/>
          <p:nvPr/>
        </p:nvSpPr>
        <p:spPr>
          <a:xfrm>
            <a:off x="10378825" y="1262924"/>
            <a:ext cx="1075600" cy="441171"/>
          </a:xfrm>
          <a:prstGeom prst="rect">
            <a:avLst/>
          </a:prstGeom>
          <a:noFill/>
          <a:ln>
            <a:noFill/>
          </a:ln>
        </p:spPr>
        <p:txBody>
          <a:bodyPr spcFirstLastPara="1" wrap="square" lIns="91433" tIns="45700" rIns="91433" bIns="45700" anchor="t" anchorCtr="0">
            <a:spAutoFit/>
          </a:bodyPr>
          <a:lstStyle/>
          <a:p>
            <a:pPr algn="ctr"/>
            <a:r>
              <a:rPr lang="en" sz="2267" b="1" dirty="0">
                <a:solidFill>
                  <a:schemeClr val="dk1"/>
                </a:solidFill>
                <a:latin typeface="Calibri"/>
                <a:ea typeface="Calibri"/>
                <a:cs typeface="Calibri"/>
                <a:sym typeface="Calibri"/>
              </a:rPr>
              <a:t>2-D</a:t>
            </a:r>
            <a:endParaRPr sz="2400" b="1" dirty="0"/>
          </a:p>
        </p:txBody>
      </p:sp>
      <p:sp>
        <p:nvSpPr>
          <p:cNvPr id="218" name="Google Shape;218;p26"/>
          <p:cNvSpPr txBox="1">
            <a:spLocks noGrp="1"/>
          </p:cNvSpPr>
          <p:nvPr>
            <p:ph type="title"/>
          </p:nvPr>
        </p:nvSpPr>
        <p:spPr>
          <a:xfrm>
            <a:off x="838199" y="155700"/>
            <a:ext cx="5516531" cy="1325600"/>
          </a:xfrm>
          <a:prstGeom prst="rect">
            <a:avLst/>
          </a:prstGeom>
          <a:noFill/>
          <a:ln>
            <a:noFill/>
          </a:ln>
        </p:spPr>
        <p:txBody>
          <a:bodyPr spcFirstLastPara="1" vert="horz" wrap="square" lIns="91433" tIns="45700" rIns="91433" bIns="45700" rtlCol="0" anchor="ctr" anchorCtr="0">
            <a:normAutofit/>
          </a:bodyPr>
          <a:lstStyle/>
          <a:p>
            <a:pPr>
              <a:spcBef>
                <a:spcPts val="0"/>
              </a:spcBef>
              <a:buClr>
                <a:schemeClr val="dk1"/>
              </a:buClr>
              <a:buSzPts val="3300"/>
            </a:pPr>
            <a:r>
              <a:rPr lang="en" sz="4000" dirty="0"/>
              <a:t>Non-linear optimization</a:t>
            </a:r>
            <a:endParaRPr sz="4000" dirty="0"/>
          </a:p>
        </p:txBody>
      </p:sp>
      <p:sp>
        <p:nvSpPr>
          <p:cNvPr id="219" name="Google Shape;219;p26"/>
          <p:cNvSpPr txBox="1"/>
          <p:nvPr/>
        </p:nvSpPr>
        <p:spPr>
          <a:xfrm>
            <a:off x="2805133" y="1245600"/>
            <a:ext cx="3530400" cy="652895"/>
          </a:xfrm>
          <a:prstGeom prst="rect">
            <a:avLst/>
          </a:prstGeom>
          <a:noFill/>
          <a:ln>
            <a:noFill/>
          </a:ln>
        </p:spPr>
        <p:txBody>
          <a:bodyPr spcFirstLastPara="1" wrap="square" lIns="121900" tIns="121900" rIns="121900" bIns="121900" anchor="t" anchorCtr="0">
            <a:spAutoFit/>
          </a:bodyPr>
          <a:lstStyle/>
          <a:p>
            <a:pPr>
              <a:lnSpc>
                <a:spcPct val="90000"/>
              </a:lnSpc>
              <a:spcAft>
                <a:spcPts val="1333"/>
              </a:spcAft>
            </a:pPr>
            <a:r>
              <a:rPr lang="en" sz="1733" i="1">
                <a:solidFill>
                  <a:schemeClr val="dk1"/>
                </a:solidFill>
              </a:rPr>
              <a:t>cost (fuel consumption)</a:t>
            </a:r>
            <a:endParaRPr sz="933"/>
          </a:p>
        </p:txBody>
      </p:sp>
      <p:cxnSp>
        <p:nvCxnSpPr>
          <p:cNvPr id="220" name="Google Shape;220;p26"/>
          <p:cNvCxnSpPr/>
          <p:nvPr/>
        </p:nvCxnSpPr>
        <p:spPr>
          <a:xfrm rot="10800000">
            <a:off x="6749467" y="1562567"/>
            <a:ext cx="0" cy="1888400"/>
          </a:xfrm>
          <a:prstGeom prst="straightConnector1">
            <a:avLst/>
          </a:prstGeom>
          <a:noFill/>
          <a:ln w="9525" cap="flat" cmpd="sng">
            <a:solidFill>
              <a:schemeClr val="dk2"/>
            </a:solidFill>
            <a:prstDash val="solid"/>
            <a:round/>
            <a:headEnd type="none" w="med" len="med"/>
            <a:tailEnd type="stealth" w="med" len="med"/>
          </a:ln>
        </p:spPr>
      </p:cxnSp>
      <p:sp>
        <p:nvSpPr>
          <p:cNvPr id="221" name="Google Shape;221;p26"/>
          <p:cNvSpPr txBox="1"/>
          <p:nvPr/>
        </p:nvSpPr>
        <p:spPr>
          <a:xfrm>
            <a:off x="6857100" y="1245584"/>
            <a:ext cx="3530400" cy="652895"/>
          </a:xfrm>
          <a:prstGeom prst="rect">
            <a:avLst/>
          </a:prstGeom>
          <a:noFill/>
          <a:ln>
            <a:noFill/>
          </a:ln>
        </p:spPr>
        <p:txBody>
          <a:bodyPr spcFirstLastPara="1" wrap="square" lIns="121900" tIns="121900" rIns="121900" bIns="121900" anchor="t" anchorCtr="0">
            <a:spAutoFit/>
          </a:bodyPr>
          <a:lstStyle/>
          <a:p>
            <a:pPr>
              <a:lnSpc>
                <a:spcPct val="90000"/>
              </a:lnSpc>
              <a:spcAft>
                <a:spcPts val="1333"/>
              </a:spcAft>
            </a:pPr>
            <a:r>
              <a:rPr lang="en" sz="1733" i="1">
                <a:solidFill>
                  <a:schemeClr val="dk1"/>
                </a:solidFill>
              </a:rPr>
              <a:t>cost</a:t>
            </a:r>
            <a:endParaRPr sz="933"/>
          </a:p>
        </p:txBody>
      </p:sp>
      <p:sp>
        <p:nvSpPr>
          <p:cNvPr id="222" name="Google Shape;222;p26"/>
          <p:cNvSpPr txBox="1"/>
          <p:nvPr/>
        </p:nvSpPr>
        <p:spPr>
          <a:xfrm>
            <a:off x="84733" y="2906267"/>
            <a:ext cx="2403200" cy="892896"/>
          </a:xfrm>
          <a:prstGeom prst="rect">
            <a:avLst/>
          </a:prstGeom>
          <a:noFill/>
          <a:ln>
            <a:noFill/>
          </a:ln>
        </p:spPr>
        <p:txBody>
          <a:bodyPr spcFirstLastPara="1" wrap="square" lIns="121900" tIns="121900" rIns="121900" bIns="121900" anchor="t" anchorCtr="0">
            <a:spAutoFit/>
          </a:bodyPr>
          <a:lstStyle/>
          <a:p>
            <a:pPr>
              <a:lnSpc>
                <a:spcPct val="90000"/>
              </a:lnSpc>
              <a:spcAft>
                <a:spcPts val="1333"/>
              </a:spcAft>
            </a:pPr>
            <a:r>
              <a:rPr lang="en" sz="1733" i="1">
                <a:solidFill>
                  <a:schemeClr val="dk1"/>
                </a:solidFill>
              </a:rPr>
              <a:t>Optimization variable (control input)</a:t>
            </a:r>
            <a:endParaRPr sz="933"/>
          </a:p>
        </p:txBody>
      </p:sp>
      <p:cxnSp>
        <p:nvCxnSpPr>
          <p:cNvPr id="223" name="Google Shape;223;p26"/>
          <p:cNvCxnSpPr/>
          <p:nvPr/>
        </p:nvCxnSpPr>
        <p:spPr>
          <a:xfrm rot="10800000" flipH="1">
            <a:off x="9064567" y="3002700"/>
            <a:ext cx="2077200" cy="467200"/>
          </a:xfrm>
          <a:prstGeom prst="straightConnector1">
            <a:avLst/>
          </a:prstGeom>
          <a:noFill/>
          <a:ln w="9525" cap="flat" cmpd="sng">
            <a:solidFill>
              <a:schemeClr val="dk2"/>
            </a:solidFill>
            <a:prstDash val="solid"/>
            <a:round/>
            <a:headEnd type="none" w="med" len="med"/>
            <a:tailEnd type="stealth" w="med" len="med"/>
          </a:ln>
        </p:spPr>
      </p:cxnSp>
      <p:cxnSp>
        <p:nvCxnSpPr>
          <p:cNvPr id="224" name="Google Shape;224;p26"/>
          <p:cNvCxnSpPr/>
          <p:nvPr/>
        </p:nvCxnSpPr>
        <p:spPr>
          <a:xfrm rot="10800000">
            <a:off x="6758633" y="3102233"/>
            <a:ext cx="2296000" cy="377600"/>
          </a:xfrm>
          <a:prstGeom prst="straightConnector1">
            <a:avLst/>
          </a:prstGeom>
          <a:noFill/>
          <a:ln w="9525" cap="flat" cmpd="sng">
            <a:solidFill>
              <a:schemeClr val="dk2"/>
            </a:solidFill>
            <a:prstDash val="solid"/>
            <a:round/>
            <a:headEnd type="none" w="med" len="med"/>
            <a:tailEnd type="stealth" w="med" len="med"/>
          </a:ln>
        </p:spPr>
      </p:cxnSp>
      <p:pic>
        <p:nvPicPr>
          <p:cNvPr id="225" name="Google Shape;225;p26" descr="x_1" title="MathEquation,#000000"/>
          <p:cNvPicPr preferRelativeResize="0"/>
          <p:nvPr/>
        </p:nvPicPr>
        <p:blipFill>
          <a:blip r:embed="rId4">
            <a:alphaModFix/>
          </a:blip>
          <a:stretch>
            <a:fillRect/>
          </a:stretch>
        </p:blipFill>
        <p:spPr>
          <a:xfrm>
            <a:off x="6225033" y="1393733"/>
            <a:ext cx="416787" cy="257368"/>
          </a:xfrm>
          <a:prstGeom prst="rect">
            <a:avLst/>
          </a:prstGeom>
          <a:noFill/>
          <a:ln>
            <a:noFill/>
          </a:ln>
        </p:spPr>
      </p:pic>
      <p:pic>
        <p:nvPicPr>
          <p:cNvPr id="226" name="Google Shape;226;p26" descr="x_2" title="MathEquation,#000000"/>
          <p:cNvPicPr preferRelativeResize="0"/>
          <p:nvPr/>
        </p:nvPicPr>
        <p:blipFill>
          <a:blip r:embed="rId5">
            <a:alphaModFix/>
          </a:blip>
          <a:stretch>
            <a:fillRect/>
          </a:stretch>
        </p:blipFill>
        <p:spPr>
          <a:xfrm>
            <a:off x="6814000" y="3201300"/>
            <a:ext cx="227227" cy="169565"/>
          </a:xfrm>
          <a:prstGeom prst="rect">
            <a:avLst/>
          </a:prstGeom>
          <a:noFill/>
          <a:ln>
            <a:noFill/>
          </a:ln>
        </p:spPr>
      </p:pic>
      <p:pic>
        <p:nvPicPr>
          <p:cNvPr id="227" name="Google Shape;227;p26" descr="x" title="MathEquation,#000000"/>
          <p:cNvPicPr preferRelativeResize="0"/>
          <p:nvPr/>
        </p:nvPicPr>
        <p:blipFill>
          <a:blip r:embed="rId6">
            <a:alphaModFix/>
          </a:blip>
          <a:stretch>
            <a:fillRect/>
          </a:stretch>
        </p:blipFill>
        <p:spPr>
          <a:xfrm>
            <a:off x="11151700" y="3102234"/>
            <a:ext cx="227232" cy="169565"/>
          </a:xfrm>
          <a:prstGeom prst="rect">
            <a:avLst/>
          </a:prstGeom>
          <a:noFill/>
          <a:ln>
            <a:noFill/>
          </a:ln>
        </p:spPr>
      </p:pic>
      <p:pic>
        <p:nvPicPr>
          <p:cNvPr id="228" name="Google Shape;228;p26" descr="x" title="MathEquation,#000000"/>
          <p:cNvPicPr preferRelativeResize="0"/>
          <p:nvPr/>
        </p:nvPicPr>
        <p:blipFill>
          <a:blip r:embed="rId7">
            <a:alphaModFix/>
          </a:blip>
          <a:stretch>
            <a:fillRect/>
          </a:stretch>
        </p:blipFill>
        <p:spPr>
          <a:xfrm>
            <a:off x="5022433" y="3002716"/>
            <a:ext cx="227232" cy="257352"/>
          </a:xfrm>
          <a:prstGeom prst="rect">
            <a:avLst/>
          </a:prstGeom>
          <a:noFill/>
          <a:ln>
            <a:noFill/>
          </a:ln>
        </p:spPr>
      </p:pic>
      <p:pic>
        <p:nvPicPr>
          <p:cNvPr id="229" name="Google Shape;229;p26" descr="x_1" title="MathEquation,#000000"/>
          <p:cNvPicPr preferRelativeResize="0"/>
          <p:nvPr/>
        </p:nvPicPr>
        <p:blipFill>
          <a:blip r:embed="rId4">
            <a:alphaModFix/>
          </a:blip>
          <a:stretch>
            <a:fillRect/>
          </a:stretch>
        </p:blipFill>
        <p:spPr>
          <a:xfrm>
            <a:off x="2189633" y="1393733"/>
            <a:ext cx="416787" cy="257368"/>
          </a:xfrm>
          <a:prstGeom prst="rect">
            <a:avLst/>
          </a:prstGeom>
          <a:noFill/>
          <a:ln>
            <a:noFill/>
          </a:ln>
        </p:spPr>
      </p:pic>
      <p:cxnSp>
        <p:nvCxnSpPr>
          <p:cNvPr id="235" name="Google Shape;235;p26"/>
          <p:cNvCxnSpPr/>
          <p:nvPr/>
        </p:nvCxnSpPr>
        <p:spPr>
          <a:xfrm flipH="1">
            <a:off x="9906667" y="2220867"/>
            <a:ext cx="22000" cy="864000"/>
          </a:xfrm>
          <a:prstGeom prst="straightConnector1">
            <a:avLst/>
          </a:prstGeom>
          <a:noFill/>
          <a:ln w="38100" cap="flat" cmpd="sng">
            <a:solidFill>
              <a:schemeClr val="dk1"/>
            </a:solidFill>
            <a:prstDash val="dot"/>
            <a:round/>
            <a:headEnd type="oval" w="med" len="med"/>
            <a:tailEnd type="none" w="med" len="med"/>
          </a:ln>
        </p:spPr>
      </p:cxnSp>
      <p:pic>
        <p:nvPicPr>
          <p:cNvPr id="236" name="Google Shape;236;p26" descr="x_1" title="MathEquation,#000000"/>
          <p:cNvPicPr preferRelativeResize="0"/>
          <p:nvPr/>
        </p:nvPicPr>
        <p:blipFill>
          <a:blip r:embed="rId4">
            <a:alphaModFix/>
          </a:blip>
          <a:stretch>
            <a:fillRect/>
          </a:stretch>
        </p:blipFill>
        <p:spPr>
          <a:xfrm>
            <a:off x="10028333" y="2116695"/>
            <a:ext cx="513600" cy="317140"/>
          </a:xfrm>
          <a:prstGeom prst="rect">
            <a:avLst/>
          </a:prstGeom>
          <a:noFill/>
          <a:ln>
            <a:noFill/>
          </a:ln>
        </p:spPr>
      </p:pic>
      <p:pic>
        <p:nvPicPr>
          <p:cNvPr id="237" name="Google Shape;237;p26" descr="x" title="MathEquation,#000000"/>
          <p:cNvPicPr preferRelativeResize="0"/>
          <p:nvPr/>
        </p:nvPicPr>
        <p:blipFill>
          <a:blip r:embed="rId7">
            <a:alphaModFix/>
          </a:blip>
          <a:stretch>
            <a:fillRect/>
          </a:stretch>
        </p:blipFill>
        <p:spPr>
          <a:xfrm>
            <a:off x="10028317" y="3002703"/>
            <a:ext cx="149712" cy="169567"/>
          </a:xfrm>
          <a:prstGeom prst="rect">
            <a:avLst/>
          </a:prstGeom>
          <a:noFill/>
          <a:ln>
            <a:noFill/>
          </a:ln>
        </p:spPr>
      </p:pic>
      <p:sp>
        <p:nvSpPr>
          <p:cNvPr id="238" name="Google Shape;238;p26"/>
          <p:cNvSpPr/>
          <p:nvPr/>
        </p:nvSpPr>
        <p:spPr>
          <a:xfrm>
            <a:off x="1691001" y="1939800"/>
            <a:ext cx="2692567" cy="1324733"/>
          </a:xfrm>
          <a:custGeom>
            <a:avLst/>
            <a:gdLst/>
            <a:ahLst/>
            <a:cxnLst/>
            <a:rect l="l" t="t" r="r" b="b"/>
            <a:pathLst>
              <a:path w="80777" h="39742" extrusionOk="0">
                <a:moveTo>
                  <a:pt x="0" y="969"/>
                </a:moveTo>
                <a:cubicBezTo>
                  <a:pt x="969" y="1615"/>
                  <a:pt x="3877" y="2638"/>
                  <a:pt x="5816" y="4846"/>
                </a:cubicBezTo>
                <a:cubicBezTo>
                  <a:pt x="7755" y="7054"/>
                  <a:pt x="9478" y="11201"/>
                  <a:pt x="11632" y="14217"/>
                </a:cubicBezTo>
                <a:cubicBezTo>
                  <a:pt x="13786" y="17233"/>
                  <a:pt x="15886" y="20948"/>
                  <a:pt x="18740" y="22940"/>
                </a:cubicBezTo>
                <a:cubicBezTo>
                  <a:pt x="21594" y="24933"/>
                  <a:pt x="25634" y="24933"/>
                  <a:pt x="28757" y="26172"/>
                </a:cubicBezTo>
                <a:cubicBezTo>
                  <a:pt x="31881" y="27411"/>
                  <a:pt x="35112" y="28810"/>
                  <a:pt x="37481" y="30372"/>
                </a:cubicBezTo>
                <a:cubicBezTo>
                  <a:pt x="39851" y="31934"/>
                  <a:pt x="41089" y="33980"/>
                  <a:pt x="42974" y="35542"/>
                </a:cubicBezTo>
                <a:cubicBezTo>
                  <a:pt x="44859" y="37104"/>
                  <a:pt x="47013" y="39742"/>
                  <a:pt x="48790" y="39742"/>
                </a:cubicBezTo>
                <a:cubicBezTo>
                  <a:pt x="50567" y="39742"/>
                  <a:pt x="52398" y="37588"/>
                  <a:pt x="53636" y="35542"/>
                </a:cubicBezTo>
                <a:cubicBezTo>
                  <a:pt x="54875" y="33496"/>
                  <a:pt x="55359" y="30103"/>
                  <a:pt x="56221" y="27464"/>
                </a:cubicBezTo>
                <a:cubicBezTo>
                  <a:pt x="57083" y="24825"/>
                  <a:pt x="56490" y="22725"/>
                  <a:pt x="58806" y="19709"/>
                </a:cubicBezTo>
                <a:cubicBezTo>
                  <a:pt x="61122" y="16693"/>
                  <a:pt x="67153" y="11847"/>
                  <a:pt x="70115" y="9370"/>
                </a:cubicBezTo>
                <a:cubicBezTo>
                  <a:pt x="73077" y="6893"/>
                  <a:pt x="74800" y="6408"/>
                  <a:pt x="76577" y="4846"/>
                </a:cubicBezTo>
                <a:cubicBezTo>
                  <a:pt x="78354" y="3284"/>
                  <a:pt x="80077" y="808"/>
                  <a:pt x="80777" y="0"/>
                </a:cubicBezTo>
              </a:path>
            </a:pathLst>
          </a:custGeom>
          <a:noFill/>
          <a:ln w="28575" cap="flat" cmpd="sng">
            <a:solidFill>
              <a:schemeClr val="dk1"/>
            </a:solidFill>
            <a:prstDash val="solid"/>
            <a:round/>
            <a:headEnd type="none" w="med" len="med"/>
            <a:tailEnd type="none" w="med" len="med"/>
          </a:ln>
        </p:spPr>
        <p:txBody>
          <a:bodyPr/>
          <a:lstStyle/>
          <a:p>
            <a:endParaRPr lang="en-US" sz="2400"/>
          </a:p>
        </p:txBody>
      </p:sp>
      <p:cxnSp>
        <p:nvCxnSpPr>
          <p:cNvPr id="239" name="Google Shape;239;p26"/>
          <p:cNvCxnSpPr/>
          <p:nvPr/>
        </p:nvCxnSpPr>
        <p:spPr>
          <a:xfrm rot="10800000" flipH="1">
            <a:off x="1626367" y="2919867"/>
            <a:ext cx="3360400" cy="10800"/>
          </a:xfrm>
          <a:prstGeom prst="straightConnector1">
            <a:avLst/>
          </a:prstGeom>
          <a:noFill/>
          <a:ln w="9525" cap="flat" cmpd="sng">
            <a:solidFill>
              <a:schemeClr val="dk2"/>
            </a:solidFill>
            <a:prstDash val="solid"/>
            <a:round/>
            <a:headEnd type="none" w="med" len="med"/>
            <a:tailEnd type="triangle" w="med" len="med"/>
          </a:ln>
        </p:spPr>
      </p:cxnSp>
      <p:cxnSp>
        <p:nvCxnSpPr>
          <p:cNvPr id="240" name="Google Shape;240;p26"/>
          <p:cNvCxnSpPr/>
          <p:nvPr/>
        </p:nvCxnSpPr>
        <p:spPr>
          <a:xfrm rot="10800000" flipH="1">
            <a:off x="2724967" y="1622733"/>
            <a:ext cx="400" cy="1857200"/>
          </a:xfrm>
          <a:prstGeom prst="straightConnector1">
            <a:avLst/>
          </a:prstGeom>
          <a:noFill/>
          <a:ln w="9525" cap="flat" cmpd="sng">
            <a:solidFill>
              <a:schemeClr val="dk2"/>
            </a:solidFill>
            <a:prstDash val="solid"/>
            <a:round/>
            <a:headEnd type="none" w="med" len="med"/>
            <a:tailEnd type="triangle" w="med" len="med"/>
          </a:ln>
        </p:spPr>
      </p:cxnSp>
      <p:pic>
        <p:nvPicPr>
          <p:cNvPr id="241" name="Google Shape;241;p26" descr="x^\star" title="MathEquation,#000000"/>
          <p:cNvPicPr preferRelativeResize="0"/>
          <p:nvPr/>
        </p:nvPicPr>
        <p:blipFill>
          <a:blip r:embed="rId8">
            <a:alphaModFix/>
          </a:blip>
          <a:stretch>
            <a:fillRect/>
          </a:stretch>
        </p:blipFill>
        <p:spPr>
          <a:xfrm>
            <a:off x="3192067" y="3315567"/>
            <a:ext cx="345661" cy="317135"/>
          </a:xfrm>
          <a:prstGeom prst="rect">
            <a:avLst/>
          </a:prstGeom>
          <a:noFill/>
          <a:ln>
            <a:noFill/>
          </a:ln>
        </p:spPr>
      </p:pic>
      <p:cxnSp>
        <p:nvCxnSpPr>
          <p:cNvPr id="243" name="Google Shape;243;p26"/>
          <p:cNvCxnSpPr/>
          <p:nvPr/>
        </p:nvCxnSpPr>
        <p:spPr>
          <a:xfrm flipH="1">
            <a:off x="3986633" y="2241367"/>
            <a:ext cx="9200" cy="696800"/>
          </a:xfrm>
          <a:prstGeom prst="straightConnector1">
            <a:avLst/>
          </a:prstGeom>
          <a:noFill/>
          <a:ln w="28575" cap="flat" cmpd="sng">
            <a:solidFill>
              <a:schemeClr val="dk1"/>
            </a:solidFill>
            <a:prstDash val="dot"/>
            <a:round/>
            <a:headEnd type="oval" w="med" len="med"/>
            <a:tailEnd type="none" w="med" len="med"/>
          </a:ln>
        </p:spPr>
      </p:cxnSp>
      <p:pic>
        <p:nvPicPr>
          <p:cNvPr id="244" name="Google Shape;244;p26" descr="x_1" title="MathEquation,#000000"/>
          <p:cNvPicPr preferRelativeResize="0"/>
          <p:nvPr/>
        </p:nvPicPr>
        <p:blipFill>
          <a:blip r:embed="rId4">
            <a:alphaModFix/>
          </a:blip>
          <a:stretch>
            <a:fillRect/>
          </a:stretch>
        </p:blipFill>
        <p:spPr>
          <a:xfrm>
            <a:off x="3482233" y="1982895"/>
            <a:ext cx="513600" cy="317140"/>
          </a:xfrm>
          <a:prstGeom prst="rect">
            <a:avLst/>
          </a:prstGeom>
          <a:noFill/>
          <a:ln>
            <a:noFill/>
          </a:ln>
        </p:spPr>
      </p:pic>
      <p:sp>
        <p:nvSpPr>
          <p:cNvPr id="246" name="Google Shape;246;p26"/>
          <p:cNvSpPr/>
          <p:nvPr/>
        </p:nvSpPr>
        <p:spPr>
          <a:xfrm>
            <a:off x="3257584" y="3194304"/>
            <a:ext cx="122000" cy="1220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 name="Date Placeholder 1">
            <a:extLst>
              <a:ext uri="{FF2B5EF4-FFF2-40B4-BE49-F238E27FC236}">
                <a16:creationId xmlns:a16="http://schemas.microsoft.com/office/drawing/2014/main" id="{1DB16FBD-AB0B-E558-263A-E55BB2A9DF95}"/>
              </a:ext>
            </a:extLst>
          </p:cNvPr>
          <p:cNvSpPr>
            <a:spLocks noGrp="1"/>
          </p:cNvSpPr>
          <p:nvPr>
            <p:ph type="dt" sz="half" idx="10"/>
          </p:nvPr>
        </p:nvSpPr>
        <p:spPr/>
        <p:txBody>
          <a:bodyPr/>
          <a:lstStyle/>
          <a:p>
            <a:fld id="{C3CAB6A5-54DE-E54E-8680-C85926C93651}" type="datetime1">
              <a:rPr lang="en-US" smtClean="0"/>
              <a:t>8/13/26</a:t>
            </a:fld>
            <a:endParaRPr lang="en-US"/>
          </a:p>
        </p:txBody>
      </p:sp>
      <p:sp>
        <p:nvSpPr>
          <p:cNvPr id="3" name="Footer Placeholder 2">
            <a:extLst>
              <a:ext uri="{FF2B5EF4-FFF2-40B4-BE49-F238E27FC236}">
                <a16:creationId xmlns:a16="http://schemas.microsoft.com/office/drawing/2014/main" id="{80DB18EA-D4CA-6368-7197-B7ED1F20D151}"/>
              </a:ext>
            </a:extLst>
          </p:cNvPr>
          <p:cNvSpPr>
            <a:spLocks noGrp="1"/>
          </p:cNvSpPr>
          <p:nvPr>
            <p:ph type="ftr" sz="quarter" idx="11"/>
          </p:nvPr>
        </p:nvSpPr>
        <p:spPr/>
        <p:txBody>
          <a:bodyPr/>
          <a:lstStyle/>
          <a:p>
            <a:r>
              <a:rPr lang="hr-HR"/>
              <a:t>AA 174A | Lecture 5</a:t>
            </a:r>
            <a:endParaRPr lang="en-US" dirty="0"/>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76BA4103-E30E-D58C-D21D-6FDD754AA62A}"/>
                  </a:ext>
                </a:extLst>
              </p:cNvPr>
              <p:cNvSpPr>
                <a:spLocks noGrp="1"/>
              </p:cNvSpPr>
              <p:nvPr>
                <p:ph idx="1"/>
              </p:nvPr>
            </p:nvSpPr>
            <p:spPr>
              <a:xfrm>
                <a:off x="838200" y="4008112"/>
                <a:ext cx="10515600" cy="2518712"/>
              </a:xfrm>
            </p:spPr>
            <p:txBody>
              <a:bodyPr/>
              <a:lstStyle/>
              <a:p>
                <a:pPr marL="0" indent="0">
                  <a:buNone/>
                </a:pPr>
                <a:r>
                  <a:rPr lang="en-US" dirty="0">
                    <a:solidFill>
                      <a:srgbClr val="C00000"/>
                    </a:solidFill>
                    <a:latin typeface="Source Sans Pro" panose="020B0503030403020204" pitchFamily="34" charset="0"/>
                    <a:ea typeface="Source Sans Pro" panose="020B0503030403020204" pitchFamily="34" charset="0"/>
                  </a:rPr>
                  <a:t>Unconstrained non-linear program:</a:t>
                </a:r>
              </a:p>
              <a:p>
                <a:pPr marL="0" indent="0">
                  <a:buNone/>
                </a:pPr>
                <a:endParaRPr lang="en-US" dirty="0">
                  <a:solidFill>
                    <a:srgbClr val="C00000"/>
                  </a:solidFill>
                  <a:latin typeface="Source Sans Pro" panose="020B0503030403020204" pitchFamily="34" charset="0"/>
                  <a:ea typeface="Source Sans Pro" panose="020B0503030403020204" pitchFamily="34" charset="0"/>
                </a:endParaRPr>
              </a:p>
              <a:p>
                <a:pPr marL="0" indent="0">
                  <a:buNone/>
                </a:pPr>
                <a:endParaRPr lang="en-US" dirty="0">
                  <a:solidFill>
                    <a:srgbClr val="C00000"/>
                  </a:solidFill>
                  <a:latin typeface="Source Sans Pro" panose="020B0503030403020204" pitchFamily="34" charset="0"/>
                  <a:ea typeface="Source Sans Pro" panose="020B0503030403020204" pitchFamily="34" charset="0"/>
                </a:endParaRPr>
              </a:p>
              <a:p>
                <a14:m>
                  <m:oMath xmlns:m="http://schemas.openxmlformats.org/officeDocument/2006/math">
                    <m:r>
                      <a:rPr lang="en-US" i="1" dirty="0" smtClean="0">
                        <a:latin typeface="Cambria Math" panose="02040503050406030204" pitchFamily="18" charset="0"/>
                      </a:rPr>
                      <m:t>𝑓</m:t>
                    </m:r>
                  </m:oMath>
                </a14:m>
                <a:r>
                  <a:rPr lang="en-US" dirty="0">
                    <a:latin typeface="Source Sans Pro" panose="020B0503030403020204" pitchFamily="34" charset="0"/>
                    <a:ea typeface="Source Sans Pro" panose="020B0503030403020204" pitchFamily="34" charset="0"/>
                  </a:rPr>
                  <a:t> usually assumed continuously differentiable (and often twice continuously differentiable)</a:t>
                </a:r>
              </a:p>
            </p:txBody>
          </p:sp>
        </mc:Choice>
        <mc:Fallback xmlns="">
          <p:sp>
            <p:nvSpPr>
              <p:cNvPr id="6" name="Content Placeholder 2">
                <a:extLst>
                  <a:ext uri="{FF2B5EF4-FFF2-40B4-BE49-F238E27FC236}">
                    <a16:creationId xmlns:a16="http://schemas.microsoft.com/office/drawing/2014/main" id="{76BA4103-E30E-D58C-D21D-6FDD754AA62A}"/>
                  </a:ext>
                </a:extLst>
              </p:cNvPr>
              <p:cNvSpPr>
                <a:spLocks noGrp="1" noRot="1" noChangeAspect="1" noMove="1" noResize="1" noEditPoints="1" noAdjustHandles="1" noChangeArrowheads="1" noChangeShapeType="1" noTextEdit="1"/>
              </p:cNvSpPr>
              <p:nvPr>
                <p:ph idx="1"/>
              </p:nvPr>
            </p:nvSpPr>
            <p:spPr>
              <a:xfrm>
                <a:off x="838200" y="4008112"/>
                <a:ext cx="10515600" cy="2518712"/>
              </a:xfrm>
              <a:blipFill>
                <a:blip r:embed="rId9"/>
                <a:stretch>
                  <a:fillRect l="-1206" t="-4000" b="-1500"/>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F2BAAE74-CA2D-A05D-CF5B-62A5CCB65F76}"/>
              </a:ext>
            </a:extLst>
          </p:cNvPr>
          <p:cNvPicPr>
            <a:picLocks noChangeAspect="1"/>
          </p:cNvPicPr>
          <p:nvPr/>
        </p:nvPicPr>
        <p:blipFill>
          <a:blip r:embed="rId10"/>
          <a:stretch>
            <a:fillRect/>
          </a:stretch>
        </p:blipFill>
        <p:spPr>
          <a:xfrm>
            <a:off x="5263284" y="4698587"/>
            <a:ext cx="1665432" cy="58455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AC90BEC-E76C-CB4C-9DD5-B11AEF0734A1}"/>
                  </a:ext>
                </a:extLst>
              </p:cNvPr>
              <p:cNvSpPr>
                <a:spLocks noGrp="1"/>
              </p:cNvSpPr>
              <p:nvPr>
                <p:ph idx="1"/>
              </p:nvPr>
            </p:nvSpPr>
            <p:spPr/>
            <p:txBody>
              <a:bodyPr/>
              <a:lstStyle/>
              <a:p>
                <a:r>
                  <a:rPr lang="en-US" dirty="0">
                    <a:latin typeface="Source Sans Pro" panose="020B0503030403020204" pitchFamily="34" charset="0"/>
                    <a:ea typeface="Source Sans Pro" panose="020B0503030403020204" pitchFamily="34" charset="0"/>
                  </a:rPr>
                  <a:t>A vector </a:t>
                </a:r>
                <a14:m>
                  <m:oMath xmlns:m="http://schemas.openxmlformats.org/officeDocument/2006/math">
                    <m:sSup>
                      <m:sSupPr>
                        <m:ctrlPr>
                          <a:rPr lang="en-US" b="1" dirty="0">
                            <a:latin typeface="Cambria Math" panose="02040503050406030204" pitchFamily="18" charset="0"/>
                          </a:rPr>
                        </m:ctrlPr>
                      </m:sSupPr>
                      <m:e>
                        <m:r>
                          <a:rPr lang="en-US" b="1" dirty="0">
                            <a:latin typeface="Cambria Math" panose="02040503050406030204" pitchFamily="18" charset="0"/>
                          </a:rPr>
                          <m:t>𝐱</m:t>
                        </m:r>
                      </m:e>
                      <m:sup>
                        <m:r>
                          <a:rPr lang="en-US" i="1" dirty="0">
                            <a:latin typeface="Cambria Math" panose="02040503050406030204" pitchFamily="18" charset="0"/>
                          </a:rPr>
                          <m:t>∗</m:t>
                        </m:r>
                      </m:sup>
                    </m:sSup>
                    <m:r>
                      <a:rPr lang="en-US" i="1" dirty="0">
                        <a:latin typeface="Cambria Math" panose="02040503050406030204" pitchFamily="18" charset="0"/>
                      </a:rPr>
                      <m:t> </m:t>
                    </m:r>
                  </m:oMath>
                </a14:m>
                <a:r>
                  <a:rPr lang="en-US" dirty="0">
                    <a:latin typeface="Source Sans Pro" panose="020B0503030403020204" pitchFamily="34" charset="0"/>
                    <a:ea typeface="Source Sans Pro" panose="020B0503030403020204" pitchFamily="34" charset="0"/>
                  </a:rPr>
                  <a:t>is said an unconstrained </a:t>
                </a:r>
                <a:r>
                  <a:rPr lang="en-US" i="1" dirty="0">
                    <a:latin typeface="Source Sans Pro" panose="020B0503030403020204" pitchFamily="34" charset="0"/>
                    <a:ea typeface="Source Sans Pro" panose="020B0503030403020204" pitchFamily="34" charset="0"/>
                  </a:rPr>
                  <a:t>local</a:t>
                </a:r>
                <a:r>
                  <a:rPr lang="en-US" dirty="0">
                    <a:latin typeface="Source Sans Pro" panose="020B0503030403020204" pitchFamily="34" charset="0"/>
                    <a:ea typeface="Source Sans Pro" panose="020B0503030403020204" pitchFamily="34" charset="0"/>
                  </a:rPr>
                  <a:t> minimum if </a:t>
                </a:r>
                <a14:m>
                  <m:oMath xmlns:m="http://schemas.openxmlformats.org/officeDocument/2006/math">
                    <m:r>
                      <a:rPr lang="en-US" b="0"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rPr>
                      <m:t>𝜖</m:t>
                    </m:r>
                    <m:r>
                      <a:rPr lang="en-US" i="1" dirty="0">
                        <a:latin typeface="Cambria Math" panose="02040503050406030204" pitchFamily="18" charset="0"/>
                      </a:rPr>
                      <m:t>&gt;0</m:t>
                    </m:r>
                  </m:oMath>
                </a14:m>
                <a:r>
                  <a:rPr lang="en-US" dirty="0">
                    <a:latin typeface="Source Sans Pro" panose="020B0503030403020204" pitchFamily="34" charset="0"/>
                    <a:ea typeface="Source Sans Pro" panose="020B0503030403020204" pitchFamily="34" charset="0"/>
                  </a:rPr>
                  <a:t> such that</a:t>
                </a:r>
              </a:p>
              <a:p>
                <a:endParaRPr lang="en-US" dirty="0">
                  <a:latin typeface="Source Sans Pro" panose="020B0503030403020204" pitchFamily="34" charset="0"/>
                  <a:ea typeface="Source Sans Pro" panose="020B0503030403020204" pitchFamily="34" charset="0"/>
                </a:endParaRPr>
              </a:p>
              <a:p>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A vector </a:t>
                </a:r>
                <a14:m>
                  <m:oMath xmlns:m="http://schemas.openxmlformats.org/officeDocument/2006/math">
                    <m:sSup>
                      <m:sSupPr>
                        <m:ctrlPr>
                          <a:rPr lang="en-US" b="1" dirty="0">
                            <a:latin typeface="Cambria Math" panose="02040503050406030204" pitchFamily="18" charset="0"/>
                          </a:rPr>
                        </m:ctrlPr>
                      </m:sSupPr>
                      <m:e>
                        <m:r>
                          <a:rPr lang="en-US" b="1" dirty="0">
                            <a:latin typeface="Cambria Math" panose="02040503050406030204" pitchFamily="18" charset="0"/>
                          </a:rPr>
                          <m:t>𝐱</m:t>
                        </m:r>
                      </m:e>
                      <m:sup>
                        <m:r>
                          <a:rPr lang="en-US" i="1" dirty="0">
                            <a:latin typeface="Cambria Math" panose="02040503050406030204" pitchFamily="18" charset="0"/>
                          </a:rPr>
                          <m:t>∗</m:t>
                        </m:r>
                      </m:sup>
                    </m:sSup>
                  </m:oMath>
                </a14:m>
                <a:r>
                  <a:rPr lang="en-US" dirty="0">
                    <a:latin typeface="Source Sans Pro" panose="020B0503030403020204" pitchFamily="34" charset="0"/>
                    <a:ea typeface="Source Sans Pro" panose="020B0503030403020204" pitchFamily="34" charset="0"/>
                  </a:rPr>
                  <a:t> is said an unconstrained </a:t>
                </a:r>
                <a:r>
                  <a:rPr lang="en-US" i="1" dirty="0">
                    <a:latin typeface="Source Sans Pro" panose="020B0503030403020204" pitchFamily="34" charset="0"/>
                    <a:ea typeface="Source Sans Pro" panose="020B0503030403020204" pitchFamily="34" charset="0"/>
                  </a:rPr>
                  <a:t>global</a:t>
                </a:r>
                <a:r>
                  <a:rPr lang="en-US" dirty="0">
                    <a:latin typeface="Source Sans Pro" panose="020B0503030403020204" pitchFamily="34" charset="0"/>
                    <a:ea typeface="Source Sans Pro" panose="020B0503030403020204" pitchFamily="34" charset="0"/>
                  </a:rPr>
                  <a:t> minimum if</a:t>
                </a:r>
              </a:p>
              <a:p>
                <a:endParaRPr lang="en-US" dirty="0">
                  <a:latin typeface="Source Sans Pro" panose="020B0503030403020204" pitchFamily="34" charset="0"/>
                  <a:ea typeface="Source Sans Pro" panose="020B0503030403020204" pitchFamily="34" charset="0"/>
                </a:endParaRPr>
              </a:p>
              <a:p>
                <a:endParaRPr lang="en-US" dirty="0">
                  <a:latin typeface="Source Sans Pro" panose="020B0503030403020204" pitchFamily="34" charset="0"/>
                  <a:ea typeface="Source Sans Pro" panose="020B0503030403020204" pitchFamily="34" charset="0"/>
                </a:endParaRPr>
              </a:p>
              <a:p>
                <a14:m>
                  <m:oMath xmlns:m="http://schemas.openxmlformats.org/officeDocument/2006/math">
                    <m:sSup>
                      <m:sSupPr>
                        <m:ctrlPr>
                          <a:rPr lang="en-US" b="1" dirty="0">
                            <a:latin typeface="Cambria Math" panose="02040503050406030204" pitchFamily="18" charset="0"/>
                          </a:rPr>
                        </m:ctrlPr>
                      </m:sSupPr>
                      <m:e>
                        <m:r>
                          <a:rPr lang="en-US" b="1" dirty="0">
                            <a:latin typeface="Cambria Math" panose="02040503050406030204" pitchFamily="18" charset="0"/>
                          </a:rPr>
                          <m:t>𝐱</m:t>
                        </m:r>
                      </m:e>
                      <m:sup>
                        <m:r>
                          <a:rPr lang="en-US" i="1" dirty="0">
                            <a:latin typeface="Cambria Math" panose="02040503050406030204" pitchFamily="18" charset="0"/>
                          </a:rPr>
                          <m:t>∗</m:t>
                        </m:r>
                      </m:sup>
                    </m:sSup>
                  </m:oMath>
                </a14:m>
                <a:r>
                  <a:rPr lang="en-US" dirty="0">
                    <a:latin typeface="Source Sans Pro" panose="020B0503030403020204" pitchFamily="34" charset="0"/>
                    <a:ea typeface="Source Sans Pro" panose="020B0503030403020204" pitchFamily="34" charset="0"/>
                  </a:rPr>
                  <a:t> is a strict local/global minimum if the inequality is strict</a:t>
                </a:r>
              </a:p>
            </p:txBody>
          </p:sp>
        </mc:Choice>
        <mc:Fallback xmlns="">
          <p:sp>
            <p:nvSpPr>
              <p:cNvPr id="3" name="Content Placeholder 2">
                <a:extLst>
                  <a:ext uri="{FF2B5EF4-FFF2-40B4-BE49-F238E27FC236}">
                    <a16:creationId xmlns:a16="http://schemas.microsoft.com/office/drawing/2014/main" id="{FAC90BEC-E76C-CB4C-9DD5-B11AEF0734A1}"/>
                  </a:ext>
                </a:extLst>
              </p:cNvPr>
              <p:cNvSpPr>
                <a:spLocks noGrp="1" noRot="1" noChangeAspect="1" noMove="1" noResize="1" noEditPoints="1" noAdjustHandles="1" noChangeArrowheads="1" noChangeShapeType="1" noTextEdit="1"/>
              </p:cNvSpPr>
              <p:nvPr>
                <p:ph idx="1"/>
              </p:nvPr>
            </p:nvSpPr>
            <p:spPr>
              <a:blipFill>
                <a:blip r:embed="rId3"/>
                <a:stretch>
                  <a:fillRect l="-1086" t="-232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811CB00-BA10-4244-B0FC-91F2399CE2FE}"/>
              </a:ext>
            </a:extLst>
          </p:cNvPr>
          <p:cNvSpPr>
            <a:spLocks noGrp="1"/>
          </p:cNvSpPr>
          <p:nvPr>
            <p:ph type="dt" sz="half" idx="10"/>
          </p:nvPr>
        </p:nvSpPr>
        <p:spPr/>
        <p:txBody>
          <a:bodyPr/>
          <a:lstStyle/>
          <a:p>
            <a:fld id="{78C78AF5-9322-9C4C-BF5D-6E9B25DD6F1B}" type="datetime1">
              <a:rPr lang="en-US" smtClean="0"/>
              <a:t>8/13/26</a:t>
            </a:fld>
            <a:endParaRPr lang="en-US"/>
          </a:p>
        </p:txBody>
      </p:sp>
      <p:sp>
        <p:nvSpPr>
          <p:cNvPr id="5" name="Footer Placeholder 4">
            <a:extLst>
              <a:ext uri="{FF2B5EF4-FFF2-40B4-BE49-F238E27FC236}">
                <a16:creationId xmlns:a16="http://schemas.microsoft.com/office/drawing/2014/main" id="{ED168C1C-EA4E-B34A-9D4C-A10BDE4FB745}"/>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B2208CB9-57FC-1342-9F2F-3A996D0317BE}"/>
              </a:ext>
            </a:extLst>
          </p:cNvPr>
          <p:cNvSpPr>
            <a:spLocks noGrp="1"/>
          </p:cNvSpPr>
          <p:nvPr>
            <p:ph type="sldNum" sz="quarter" idx="12"/>
          </p:nvPr>
        </p:nvSpPr>
        <p:spPr/>
        <p:txBody>
          <a:bodyPr/>
          <a:lstStyle/>
          <a:p>
            <a:fld id="{8AA1F273-EF2F-3941-BBF8-D365CB27DD6A}" type="slidenum">
              <a:rPr lang="en-US" smtClean="0"/>
              <a:t>10</a:t>
            </a:fld>
            <a:endParaRPr lang="en-US"/>
          </a:p>
        </p:txBody>
      </p:sp>
      <p:pic>
        <p:nvPicPr>
          <p:cNvPr id="7" name="Picture 6">
            <a:extLst>
              <a:ext uri="{FF2B5EF4-FFF2-40B4-BE49-F238E27FC236}">
                <a16:creationId xmlns:a16="http://schemas.microsoft.com/office/drawing/2014/main" id="{008245FF-2F78-1E41-988F-350D2269BDA6}"/>
              </a:ext>
            </a:extLst>
          </p:cNvPr>
          <p:cNvPicPr>
            <a:picLocks noChangeAspect="1"/>
          </p:cNvPicPr>
          <p:nvPr/>
        </p:nvPicPr>
        <p:blipFill>
          <a:blip r:embed="rId4"/>
          <a:stretch>
            <a:fillRect/>
          </a:stretch>
        </p:blipFill>
        <p:spPr>
          <a:xfrm>
            <a:off x="3468003" y="2992582"/>
            <a:ext cx="5255993" cy="436418"/>
          </a:xfrm>
          <a:prstGeom prst="rect">
            <a:avLst/>
          </a:prstGeom>
        </p:spPr>
      </p:pic>
      <p:pic>
        <p:nvPicPr>
          <p:cNvPr id="8" name="Picture 7">
            <a:extLst>
              <a:ext uri="{FF2B5EF4-FFF2-40B4-BE49-F238E27FC236}">
                <a16:creationId xmlns:a16="http://schemas.microsoft.com/office/drawing/2014/main" id="{CD236837-A9CF-C247-9131-2790D4AA4329}"/>
              </a:ext>
            </a:extLst>
          </p:cNvPr>
          <p:cNvPicPr>
            <a:picLocks noChangeAspect="1"/>
          </p:cNvPicPr>
          <p:nvPr/>
        </p:nvPicPr>
        <p:blipFill>
          <a:blip r:embed="rId5"/>
          <a:stretch>
            <a:fillRect/>
          </a:stretch>
        </p:blipFill>
        <p:spPr>
          <a:xfrm>
            <a:off x="4098911" y="4627465"/>
            <a:ext cx="3994176" cy="351032"/>
          </a:xfrm>
          <a:prstGeom prst="rect">
            <a:avLst/>
          </a:prstGeom>
        </p:spPr>
      </p:pic>
      <p:sp>
        <p:nvSpPr>
          <p:cNvPr id="11" name="Title 1">
            <a:extLst>
              <a:ext uri="{FF2B5EF4-FFF2-40B4-BE49-F238E27FC236}">
                <a16:creationId xmlns:a16="http://schemas.microsoft.com/office/drawing/2014/main" id="{24E922A3-84C3-2589-E338-05E22EF9BB35}"/>
              </a:ext>
            </a:extLst>
          </p:cNvPr>
          <p:cNvSpPr>
            <a:spLocks noGrp="1"/>
          </p:cNvSpPr>
          <p:nvPr>
            <p:ph type="title"/>
          </p:nvPr>
        </p:nvSpPr>
        <p:spPr/>
        <p:txBody>
          <a:bodyPr/>
          <a:lstStyle/>
          <a:p>
            <a:r>
              <a:rPr lang="en-US" dirty="0"/>
              <a:t>Local and global minima</a:t>
            </a:r>
          </a:p>
        </p:txBody>
      </p:sp>
    </p:spTree>
    <p:extLst>
      <p:ext uri="{BB962C8B-B14F-4D97-AF65-F5344CB8AC3E}">
        <p14:creationId xmlns:p14="http://schemas.microsoft.com/office/powerpoint/2010/main" val="3550627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F2318-AA73-4543-AED5-EA3AE9ECB647}"/>
              </a:ext>
            </a:extLst>
          </p:cNvPr>
          <p:cNvSpPr>
            <a:spLocks noGrp="1"/>
          </p:cNvSpPr>
          <p:nvPr>
            <p:ph type="title"/>
          </p:nvPr>
        </p:nvSpPr>
        <p:spPr/>
        <p:txBody>
          <a:bodyPr/>
          <a:lstStyle/>
          <a:p>
            <a:r>
              <a:rPr lang="en-US" dirty="0"/>
              <a:t>Necessary conditions for optimality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AE00D84-85D5-814B-B601-1642B5A7B4E6}"/>
                  </a:ext>
                </a:extLst>
              </p:cNvPr>
              <p:cNvSpPr>
                <a:spLocks noGrp="1"/>
              </p:cNvSpPr>
              <p:nvPr>
                <p:ph idx="1"/>
              </p:nvPr>
            </p:nvSpPr>
            <p:spPr/>
            <p:txBody>
              <a:bodyPr/>
              <a:lstStyle/>
              <a:p>
                <a:pPr marL="0" indent="0">
                  <a:buNone/>
                </a:pPr>
                <a:r>
                  <a:rPr lang="en-US" dirty="0">
                    <a:solidFill>
                      <a:srgbClr val="C00000"/>
                    </a:solidFill>
                    <a:latin typeface="Source Sans Pro" panose="020B0503030403020204" pitchFamily="34" charset="0"/>
                    <a:ea typeface="Source Sans Pro" panose="020B0503030403020204" pitchFamily="34" charset="0"/>
                  </a:rPr>
                  <a:t>Key idea</a:t>
                </a:r>
                <a:r>
                  <a:rPr lang="en-US" dirty="0">
                    <a:latin typeface="Source Sans Pro" panose="020B0503030403020204" pitchFamily="34" charset="0"/>
                    <a:ea typeface="Source Sans Pro" panose="020B0503030403020204" pitchFamily="34" charset="0"/>
                  </a:rPr>
                  <a:t>: compare cost of a vector with cost of its close neighbors</a:t>
                </a:r>
              </a:p>
              <a:p>
                <a:r>
                  <a:rPr lang="en-US" dirty="0">
                    <a:latin typeface="Source Sans Pro" panose="020B0503030403020204" pitchFamily="34" charset="0"/>
                    <a:ea typeface="Source Sans Pro" panose="020B0503030403020204" pitchFamily="34" charset="0"/>
                  </a:rPr>
                  <a:t>Assume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𝐶</m:t>
                        </m:r>
                      </m:e>
                      <m:sup>
                        <m:r>
                          <a:rPr lang="en-US" b="0" i="1" smtClean="0">
                            <a:latin typeface="Cambria Math" panose="02040503050406030204" pitchFamily="18" charset="0"/>
                          </a:rPr>
                          <m:t>1</m:t>
                        </m:r>
                      </m:sup>
                    </m:sSup>
                  </m:oMath>
                </a14:m>
                <a:r>
                  <a:rPr lang="en-US" dirty="0">
                    <a:latin typeface="Source Sans Pro" panose="020B0503030403020204" pitchFamily="34" charset="0"/>
                    <a:ea typeface="Source Sans Pro" panose="020B0503030403020204" pitchFamily="34" charset="0"/>
                  </a:rPr>
                  <a:t>, by using Taylor series expansion</a:t>
                </a:r>
              </a:p>
              <a:p>
                <a:endParaRPr lang="en-US" dirty="0">
                  <a:latin typeface="Source Sans Pro" panose="020B0503030403020204" pitchFamily="34" charset="0"/>
                  <a:ea typeface="Source Sans Pro" panose="020B0503030403020204" pitchFamily="34" charset="0"/>
                </a:endParaRPr>
              </a:p>
              <a:p>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If </a:t>
                </a:r>
                <a14:m>
                  <m:oMath xmlns:m="http://schemas.openxmlformats.org/officeDocument/2006/math">
                    <m:r>
                      <a:rPr lang="en-US" i="1">
                        <a:latin typeface="Cambria Math" panose="02040503050406030204" pitchFamily="18" charset="0"/>
                      </a:rPr>
                      <m:t>𝑓</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𝐶</m:t>
                        </m:r>
                      </m:e>
                      <m:sup>
                        <m:r>
                          <a:rPr lang="en-US" b="0" i="1" smtClean="0">
                            <a:latin typeface="Cambria Math" panose="02040503050406030204" pitchFamily="18" charset="0"/>
                          </a:rPr>
                          <m:t>2</m:t>
                        </m:r>
                      </m:sup>
                    </m:sSup>
                  </m:oMath>
                </a14:m>
                <a:endParaRPr lang="en-US" dirty="0">
                  <a:latin typeface="Source Sans Pro" panose="020B0503030403020204" pitchFamily="34" charset="0"/>
                  <a:ea typeface="Source Sans Pro" panose="020B0503030403020204" pitchFamily="34" charset="0"/>
                </a:endParaRPr>
              </a:p>
            </p:txBody>
          </p:sp>
        </mc:Choice>
        <mc:Fallback xmlns="">
          <p:sp>
            <p:nvSpPr>
              <p:cNvPr id="3" name="Content Placeholder 2">
                <a:extLst>
                  <a:ext uri="{FF2B5EF4-FFF2-40B4-BE49-F238E27FC236}">
                    <a16:creationId xmlns:a16="http://schemas.microsoft.com/office/drawing/2014/main" id="{DAE00D84-85D5-814B-B601-1642B5A7B4E6}"/>
                  </a:ext>
                </a:extLst>
              </p:cNvPr>
              <p:cNvSpPr>
                <a:spLocks noGrp="1" noRot="1" noChangeAspect="1" noMove="1" noResize="1" noEditPoints="1" noAdjustHandles="1" noChangeArrowheads="1" noChangeShapeType="1" noTextEdit="1"/>
              </p:cNvSpPr>
              <p:nvPr>
                <p:ph idx="1"/>
              </p:nvPr>
            </p:nvSpPr>
            <p:spPr>
              <a:blipFill>
                <a:blip r:embed="rId3"/>
                <a:stretch>
                  <a:fillRect l="-1086" t="-2632"/>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C42C29CD-62EF-8E4B-A294-73375DC7AF17}"/>
              </a:ext>
            </a:extLst>
          </p:cNvPr>
          <p:cNvSpPr>
            <a:spLocks noGrp="1"/>
          </p:cNvSpPr>
          <p:nvPr>
            <p:ph type="dt" sz="half" idx="10"/>
          </p:nvPr>
        </p:nvSpPr>
        <p:spPr/>
        <p:txBody>
          <a:bodyPr/>
          <a:lstStyle/>
          <a:p>
            <a:fld id="{A316837E-B9F1-4841-A1AD-D1240901F5A4}" type="datetime1">
              <a:rPr lang="en-US" smtClean="0"/>
              <a:t>8/13/26</a:t>
            </a:fld>
            <a:endParaRPr lang="en-US"/>
          </a:p>
        </p:txBody>
      </p:sp>
      <p:sp>
        <p:nvSpPr>
          <p:cNvPr id="5" name="Footer Placeholder 4">
            <a:extLst>
              <a:ext uri="{FF2B5EF4-FFF2-40B4-BE49-F238E27FC236}">
                <a16:creationId xmlns:a16="http://schemas.microsoft.com/office/drawing/2014/main" id="{E4E07C63-77D9-AB47-9363-B0D77058FE23}"/>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CE5AC45E-7DBE-0746-B658-0C9FC2FB609A}"/>
              </a:ext>
            </a:extLst>
          </p:cNvPr>
          <p:cNvSpPr>
            <a:spLocks noGrp="1"/>
          </p:cNvSpPr>
          <p:nvPr>
            <p:ph type="sldNum" sz="quarter" idx="12"/>
          </p:nvPr>
        </p:nvSpPr>
        <p:spPr/>
        <p:txBody>
          <a:bodyPr/>
          <a:lstStyle/>
          <a:p>
            <a:fld id="{8AA1F273-EF2F-3941-BBF8-D365CB27DD6A}" type="slidenum">
              <a:rPr lang="en-US" smtClean="0"/>
              <a:t>11</a:t>
            </a:fld>
            <a:endParaRPr lang="en-US"/>
          </a:p>
        </p:txBody>
      </p:sp>
      <p:pic>
        <p:nvPicPr>
          <p:cNvPr id="7" name="Picture 6">
            <a:extLst>
              <a:ext uri="{FF2B5EF4-FFF2-40B4-BE49-F238E27FC236}">
                <a16:creationId xmlns:a16="http://schemas.microsoft.com/office/drawing/2014/main" id="{7CFD46F3-F3D5-3140-BEE2-10663F9E38B6}"/>
              </a:ext>
            </a:extLst>
          </p:cNvPr>
          <p:cNvPicPr>
            <a:picLocks noChangeAspect="1"/>
          </p:cNvPicPr>
          <p:nvPr/>
        </p:nvPicPr>
        <p:blipFill>
          <a:blip r:embed="rId4"/>
          <a:stretch>
            <a:fillRect/>
          </a:stretch>
        </p:blipFill>
        <p:spPr>
          <a:xfrm>
            <a:off x="3647209" y="3182001"/>
            <a:ext cx="4897582" cy="353714"/>
          </a:xfrm>
          <a:prstGeom prst="rect">
            <a:avLst/>
          </a:prstGeom>
        </p:spPr>
      </p:pic>
      <p:pic>
        <p:nvPicPr>
          <p:cNvPr id="8" name="Picture 7">
            <a:extLst>
              <a:ext uri="{FF2B5EF4-FFF2-40B4-BE49-F238E27FC236}">
                <a16:creationId xmlns:a16="http://schemas.microsoft.com/office/drawing/2014/main" id="{4B648189-C4F1-C44D-8F6C-5B26EF5808E9}"/>
              </a:ext>
            </a:extLst>
          </p:cNvPr>
          <p:cNvPicPr>
            <a:picLocks noChangeAspect="1"/>
          </p:cNvPicPr>
          <p:nvPr/>
        </p:nvPicPr>
        <p:blipFill>
          <a:blip r:embed="rId5"/>
          <a:stretch>
            <a:fillRect/>
          </a:stretch>
        </p:blipFill>
        <p:spPr>
          <a:xfrm>
            <a:off x="2209800" y="4514951"/>
            <a:ext cx="7772644" cy="671150"/>
          </a:xfrm>
          <a:prstGeom prst="rect">
            <a:avLst/>
          </a:prstGeom>
        </p:spPr>
      </p:pic>
    </p:spTree>
    <p:extLst>
      <p:ext uri="{BB962C8B-B14F-4D97-AF65-F5344CB8AC3E}">
        <p14:creationId xmlns:p14="http://schemas.microsoft.com/office/powerpoint/2010/main" val="683792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61306-774A-024A-B6EC-AB030E8FFB8A}"/>
              </a:ext>
            </a:extLst>
          </p:cNvPr>
          <p:cNvSpPr>
            <a:spLocks noGrp="1"/>
          </p:cNvSpPr>
          <p:nvPr>
            <p:ph type="title"/>
          </p:nvPr>
        </p:nvSpPr>
        <p:spPr/>
        <p:txBody>
          <a:bodyPr/>
          <a:lstStyle/>
          <a:p>
            <a:r>
              <a:rPr lang="en-US" dirty="0"/>
              <a:t>Necessary conditions for optimality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446059F-FB78-B247-8779-C1C4AD5E298A}"/>
                  </a:ext>
                </a:extLst>
              </p:cNvPr>
              <p:cNvSpPr>
                <a:spLocks noGrp="1"/>
              </p:cNvSpPr>
              <p:nvPr>
                <p:ph idx="1"/>
              </p:nvPr>
            </p:nvSpPr>
            <p:spPr>
              <a:xfrm>
                <a:off x="838200" y="1659369"/>
                <a:ext cx="10515600" cy="4351338"/>
              </a:xfrm>
            </p:spPr>
            <p:txBody>
              <a:bodyPr/>
              <a:lstStyle/>
              <a:p>
                <a:r>
                  <a:rPr lang="en-US" dirty="0">
                    <a:latin typeface="Source Sans Pro" panose="020B0503030403020204" pitchFamily="34" charset="0"/>
                    <a:ea typeface="Source Sans Pro" panose="020B0503030403020204" pitchFamily="34" charset="0"/>
                  </a:rPr>
                  <a:t>We expect that if </a:t>
                </a:r>
                <a14:m>
                  <m:oMath xmlns:m="http://schemas.openxmlformats.org/officeDocument/2006/math">
                    <m:sSup>
                      <m:sSupPr>
                        <m:ctrlPr>
                          <a:rPr lang="en-US" b="1" dirty="0">
                            <a:latin typeface="Cambria Math" panose="02040503050406030204" pitchFamily="18" charset="0"/>
                          </a:rPr>
                        </m:ctrlPr>
                      </m:sSupPr>
                      <m:e>
                        <m:r>
                          <a:rPr lang="en-US" b="1" dirty="0">
                            <a:latin typeface="Cambria Math" panose="02040503050406030204" pitchFamily="18" charset="0"/>
                          </a:rPr>
                          <m:t>𝐱</m:t>
                        </m:r>
                      </m:e>
                      <m:sup>
                        <m:r>
                          <a:rPr lang="en-US" i="1" dirty="0">
                            <a:latin typeface="Cambria Math" panose="02040503050406030204" pitchFamily="18" charset="0"/>
                          </a:rPr>
                          <m:t>∗</m:t>
                        </m:r>
                      </m:sup>
                    </m:sSup>
                  </m:oMath>
                </a14:m>
                <a:r>
                  <a:rPr lang="en-US" dirty="0">
                    <a:latin typeface="Source Sans Pro" panose="020B0503030403020204" pitchFamily="34" charset="0"/>
                    <a:ea typeface="Source Sans Pro" panose="020B0503030403020204" pitchFamily="34" charset="0"/>
                  </a:rPr>
                  <a:t> is an unconstrained local minimum, the first order cost variation due to a small variation </a:t>
                </a:r>
                <a14:m>
                  <m:oMath xmlns:m="http://schemas.openxmlformats.org/officeDocument/2006/math">
                    <m:r>
                      <m:rPr>
                        <m:sty m:val="p"/>
                      </m:rPr>
                      <a:rPr lang="en-US" b="0" i="0" smtClean="0">
                        <a:latin typeface="Cambria Math" panose="02040503050406030204" pitchFamily="18" charset="0"/>
                      </a:rPr>
                      <m:t>Δ</m:t>
                    </m:r>
                    <m:r>
                      <a:rPr lang="en-US" b="1" i="0" smtClean="0">
                        <a:latin typeface="Cambria Math" panose="02040503050406030204" pitchFamily="18" charset="0"/>
                      </a:rPr>
                      <m:t>𝐱</m:t>
                    </m:r>
                  </m:oMath>
                </a14:m>
                <a:r>
                  <a:rPr lang="en-US" dirty="0">
                    <a:latin typeface="Source Sans Pro" panose="020B0503030403020204" pitchFamily="34" charset="0"/>
                    <a:ea typeface="Source Sans Pro" panose="020B0503030403020204" pitchFamily="34" charset="0"/>
                  </a:rPr>
                  <a:t> is nonnegative, i.e., </a:t>
                </a:r>
              </a:p>
              <a:p>
                <a:endParaRPr lang="en-US" dirty="0">
                  <a:latin typeface="Source Sans Pro" panose="020B0503030403020204" pitchFamily="34" charset="0"/>
                  <a:ea typeface="Source Sans Pro" panose="020B0503030403020204" pitchFamily="34" charset="0"/>
                </a:endParaRPr>
              </a:p>
              <a:p>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By taking </a:t>
                </a:r>
                <a14:m>
                  <m:oMath xmlns:m="http://schemas.openxmlformats.org/officeDocument/2006/math">
                    <m:r>
                      <m:rPr>
                        <m:sty m:val="p"/>
                      </m:rPr>
                      <a:rPr lang="en-US">
                        <a:latin typeface="Cambria Math" panose="02040503050406030204" pitchFamily="18" charset="0"/>
                      </a:rPr>
                      <m:t>Δ</m:t>
                    </m:r>
                    <m:r>
                      <a:rPr lang="en-US" b="1">
                        <a:latin typeface="Cambria Math" panose="02040503050406030204" pitchFamily="18" charset="0"/>
                      </a:rPr>
                      <m:t>𝐱</m:t>
                    </m:r>
                    <m:r>
                      <a:rPr lang="en-US" b="1" i="1">
                        <a:latin typeface="Cambria Math" panose="02040503050406030204" pitchFamily="18" charset="0"/>
                      </a:rPr>
                      <m:t> </m:t>
                    </m:r>
                  </m:oMath>
                </a14:m>
                <a:r>
                  <a:rPr lang="en-US" dirty="0">
                    <a:latin typeface="Source Sans Pro" panose="020B0503030403020204" pitchFamily="34" charset="0"/>
                    <a:ea typeface="Source Sans Pro" panose="020B0503030403020204" pitchFamily="34" charset="0"/>
                  </a:rPr>
                  <a:t> to be positive and negative multiples of the unit coordinate vectors, we obtain conditions of the type</a:t>
                </a:r>
              </a:p>
              <a:p>
                <a:endParaRPr lang="en-US" dirty="0">
                  <a:latin typeface="Source Sans Pro" panose="020B0503030403020204" pitchFamily="34" charset="0"/>
                  <a:ea typeface="Source Sans Pro" panose="020B0503030403020204" pitchFamily="34" charset="0"/>
                </a:endParaRPr>
              </a:p>
              <a:p>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Equivalently we have the necessary condition </a:t>
                </a:r>
              </a:p>
            </p:txBody>
          </p:sp>
        </mc:Choice>
        <mc:Fallback xmlns="">
          <p:sp>
            <p:nvSpPr>
              <p:cNvPr id="3" name="Content Placeholder 2">
                <a:extLst>
                  <a:ext uri="{FF2B5EF4-FFF2-40B4-BE49-F238E27FC236}">
                    <a16:creationId xmlns:a16="http://schemas.microsoft.com/office/drawing/2014/main" id="{7446059F-FB78-B247-8779-C1C4AD5E298A}"/>
                  </a:ext>
                </a:extLst>
              </p:cNvPr>
              <p:cNvSpPr>
                <a:spLocks noGrp="1" noRot="1" noChangeAspect="1" noMove="1" noResize="1" noEditPoints="1" noAdjustHandles="1" noChangeArrowheads="1" noChangeShapeType="1" noTextEdit="1"/>
              </p:cNvSpPr>
              <p:nvPr>
                <p:ph idx="1"/>
              </p:nvPr>
            </p:nvSpPr>
            <p:spPr>
              <a:xfrm>
                <a:off x="838200" y="1659369"/>
                <a:ext cx="10515600" cy="4351338"/>
              </a:xfrm>
              <a:blipFill>
                <a:blip r:embed="rId3"/>
                <a:stretch>
                  <a:fillRect l="-965" t="-2332" b="-291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92DBC6E6-FEFA-1347-ADD0-EC5C2A1966BF}"/>
              </a:ext>
            </a:extLst>
          </p:cNvPr>
          <p:cNvSpPr>
            <a:spLocks noGrp="1"/>
          </p:cNvSpPr>
          <p:nvPr>
            <p:ph type="dt" sz="half" idx="10"/>
          </p:nvPr>
        </p:nvSpPr>
        <p:spPr/>
        <p:txBody>
          <a:bodyPr/>
          <a:lstStyle/>
          <a:p>
            <a:fld id="{C8130406-0066-D644-A6E6-C67523710C37}" type="datetime1">
              <a:rPr lang="en-US" smtClean="0"/>
              <a:t>8/13/26</a:t>
            </a:fld>
            <a:endParaRPr lang="en-US"/>
          </a:p>
        </p:txBody>
      </p:sp>
      <p:sp>
        <p:nvSpPr>
          <p:cNvPr id="5" name="Footer Placeholder 4">
            <a:extLst>
              <a:ext uri="{FF2B5EF4-FFF2-40B4-BE49-F238E27FC236}">
                <a16:creationId xmlns:a16="http://schemas.microsoft.com/office/drawing/2014/main" id="{71D800C9-C7B4-CE40-A285-0DF7B8B7E378}"/>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6204A7B8-0ED1-BA44-8321-1084F62F096B}"/>
              </a:ext>
            </a:extLst>
          </p:cNvPr>
          <p:cNvSpPr>
            <a:spLocks noGrp="1"/>
          </p:cNvSpPr>
          <p:nvPr>
            <p:ph type="sldNum" sz="quarter" idx="12"/>
          </p:nvPr>
        </p:nvSpPr>
        <p:spPr/>
        <p:txBody>
          <a:bodyPr/>
          <a:lstStyle/>
          <a:p>
            <a:fld id="{8AA1F273-EF2F-3941-BBF8-D365CB27DD6A}" type="slidenum">
              <a:rPr lang="en-US" smtClean="0"/>
              <a:t>12</a:t>
            </a:fld>
            <a:endParaRPr lang="en-US"/>
          </a:p>
        </p:txBody>
      </p:sp>
      <p:pic>
        <p:nvPicPr>
          <p:cNvPr id="7" name="Picture 6">
            <a:extLst>
              <a:ext uri="{FF2B5EF4-FFF2-40B4-BE49-F238E27FC236}">
                <a16:creationId xmlns:a16="http://schemas.microsoft.com/office/drawing/2014/main" id="{6BF7BFAD-DE98-CD4C-B26B-7CDD66797FF1}"/>
              </a:ext>
            </a:extLst>
          </p:cNvPr>
          <p:cNvPicPr>
            <a:picLocks noChangeAspect="1"/>
          </p:cNvPicPr>
          <p:nvPr/>
        </p:nvPicPr>
        <p:blipFill>
          <a:blip r:embed="rId4"/>
          <a:stretch>
            <a:fillRect/>
          </a:stretch>
        </p:blipFill>
        <p:spPr>
          <a:xfrm>
            <a:off x="3740726" y="2621037"/>
            <a:ext cx="4710545" cy="883227"/>
          </a:xfrm>
          <a:prstGeom prst="rect">
            <a:avLst/>
          </a:prstGeom>
        </p:spPr>
      </p:pic>
      <p:pic>
        <p:nvPicPr>
          <p:cNvPr id="8" name="Picture 7">
            <a:extLst>
              <a:ext uri="{FF2B5EF4-FFF2-40B4-BE49-F238E27FC236}">
                <a16:creationId xmlns:a16="http://schemas.microsoft.com/office/drawing/2014/main" id="{B941DE25-4A75-E649-B580-E727A3A56879}"/>
              </a:ext>
            </a:extLst>
          </p:cNvPr>
          <p:cNvPicPr>
            <a:picLocks noChangeAspect="1"/>
          </p:cNvPicPr>
          <p:nvPr/>
        </p:nvPicPr>
        <p:blipFill>
          <a:blip r:embed="rId5"/>
          <a:stretch>
            <a:fillRect/>
          </a:stretch>
        </p:blipFill>
        <p:spPr>
          <a:xfrm>
            <a:off x="3828182" y="4620344"/>
            <a:ext cx="4535632" cy="733574"/>
          </a:xfrm>
          <a:prstGeom prst="rect">
            <a:avLst/>
          </a:prstGeom>
        </p:spPr>
      </p:pic>
      <p:pic>
        <p:nvPicPr>
          <p:cNvPr id="9" name="Picture 8">
            <a:extLst>
              <a:ext uri="{FF2B5EF4-FFF2-40B4-BE49-F238E27FC236}">
                <a16:creationId xmlns:a16="http://schemas.microsoft.com/office/drawing/2014/main" id="{0346A2D1-B253-0740-9257-A1303D29CD95}"/>
              </a:ext>
            </a:extLst>
          </p:cNvPr>
          <p:cNvPicPr>
            <a:picLocks noChangeAspect="1"/>
          </p:cNvPicPr>
          <p:nvPr/>
        </p:nvPicPr>
        <p:blipFill>
          <a:blip r:embed="rId6"/>
          <a:stretch>
            <a:fillRect/>
          </a:stretch>
        </p:blipFill>
        <p:spPr>
          <a:xfrm>
            <a:off x="2635825" y="6137740"/>
            <a:ext cx="6920345" cy="355135"/>
          </a:xfrm>
          <a:prstGeom prst="rect">
            <a:avLst/>
          </a:prstGeom>
        </p:spPr>
      </p:pic>
      <p:sp>
        <p:nvSpPr>
          <p:cNvPr id="10" name="Rectangle 9">
            <a:extLst>
              <a:ext uri="{FF2B5EF4-FFF2-40B4-BE49-F238E27FC236}">
                <a16:creationId xmlns:a16="http://schemas.microsoft.com/office/drawing/2014/main" id="{D2F46EC9-8FA2-414B-81E1-DB1896431F4F}"/>
              </a:ext>
            </a:extLst>
          </p:cNvPr>
          <p:cNvSpPr/>
          <p:nvPr/>
        </p:nvSpPr>
        <p:spPr>
          <a:xfrm>
            <a:off x="2479963" y="5958334"/>
            <a:ext cx="2202873" cy="713945"/>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58440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F1A1A-3A37-EE43-96EC-D514273C38F3}"/>
              </a:ext>
            </a:extLst>
          </p:cNvPr>
          <p:cNvSpPr>
            <a:spLocks noGrp="1"/>
          </p:cNvSpPr>
          <p:nvPr>
            <p:ph type="title"/>
          </p:nvPr>
        </p:nvSpPr>
        <p:spPr/>
        <p:txBody>
          <a:bodyPr/>
          <a:lstStyle/>
          <a:p>
            <a:r>
              <a:rPr lang="en-US" dirty="0"/>
              <a:t>Computational methods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679191B-E5EA-B140-9C2F-FF973C7D465A}"/>
                  </a:ext>
                </a:extLst>
              </p:cNvPr>
              <p:cNvSpPr>
                <a:spLocks noGrp="1"/>
              </p:cNvSpPr>
              <p:nvPr>
                <p:ph idx="1"/>
              </p:nvPr>
            </p:nvSpPr>
            <p:spPr>
              <a:xfrm>
                <a:off x="838200" y="1686444"/>
                <a:ext cx="10515600" cy="2158648"/>
              </a:xfrm>
            </p:spPr>
            <p:txBody>
              <a:bodyPr/>
              <a:lstStyle/>
              <a:p>
                <a:pPr marL="0" indent="0">
                  <a:buNone/>
                </a:pPr>
                <a:r>
                  <a:rPr lang="en-US" dirty="0">
                    <a:solidFill>
                      <a:srgbClr val="C00000"/>
                    </a:solidFill>
                    <a:latin typeface="Source Sans Pro" panose="020B0503030403020204" pitchFamily="34" charset="0"/>
                    <a:ea typeface="Source Sans Pro" panose="020B0503030403020204" pitchFamily="34" charset="0"/>
                  </a:rPr>
                  <a:t>Key idea</a:t>
                </a:r>
                <a:r>
                  <a:rPr lang="en-US" dirty="0">
                    <a:latin typeface="Source Sans Pro" panose="020B0503030403020204" pitchFamily="34" charset="0"/>
                    <a:ea typeface="Source Sans Pro" panose="020B0503030403020204" pitchFamily="34" charset="0"/>
                  </a:rPr>
                  <a:t>: </a:t>
                </a:r>
                <a:r>
                  <a:rPr lang="en-US" i="1" dirty="0">
                    <a:latin typeface="Source Sans Pro" panose="020B0503030403020204" pitchFamily="34" charset="0"/>
                    <a:ea typeface="Source Sans Pro" panose="020B0503030403020204" pitchFamily="34" charset="0"/>
                  </a:rPr>
                  <a:t>iterative descent</a:t>
                </a:r>
                <a:r>
                  <a:rPr lang="en-US" dirty="0">
                    <a:latin typeface="Source Sans Pro" panose="020B0503030403020204" pitchFamily="34" charset="0"/>
                    <a:ea typeface="Source Sans Pro" panose="020B0503030403020204" pitchFamily="34" charset="0"/>
                  </a:rPr>
                  <a:t>. We start at some point </a:t>
                </a:r>
                <a14:m>
                  <m:oMath xmlns:m="http://schemas.openxmlformats.org/officeDocument/2006/math">
                    <m:sSup>
                      <m:sSupPr>
                        <m:ctrlPr>
                          <a:rPr lang="en-US" b="1" i="0" smtClean="0">
                            <a:latin typeface="Source Sans Pro" panose="020B0503030403020204" pitchFamily="34" charset="0"/>
                            <a:ea typeface="Source Sans Pro" panose="020B0503030403020204" pitchFamily="34" charset="0"/>
                          </a:rPr>
                        </m:ctrlPr>
                      </m:sSupPr>
                      <m:e>
                        <m:r>
                          <m:rPr>
                            <m:nor/>
                          </m:rPr>
                          <a:rPr lang="en-US" b="1" i="0" smtClean="0">
                            <a:latin typeface="Source Sans Pro" panose="020B0503030403020204" pitchFamily="34" charset="0"/>
                            <a:ea typeface="Source Sans Pro" panose="020B0503030403020204" pitchFamily="34" charset="0"/>
                          </a:rPr>
                          <m:t>x</m:t>
                        </m:r>
                      </m:e>
                      <m:sup>
                        <m:r>
                          <a:rPr lang="en-US" b="0" i="1" smtClean="0">
                            <a:latin typeface="Cambria Math" panose="02040503050406030204" pitchFamily="18" charset="0"/>
                          </a:rPr>
                          <m:t>0</m:t>
                        </m:r>
                      </m:sup>
                    </m:sSup>
                  </m:oMath>
                </a14:m>
                <a:r>
                  <a:rPr lang="en-US" dirty="0">
                    <a:latin typeface="Source Sans Pro" panose="020B0503030403020204" pitchFamily="34" charset="0"/>
                    <a:ea typeface="Source Sans Pro" panose="020B0503030403020204" pitchFamily="34" charset="0"/>
                  </a:rPr>
                  <a:t> (initial guess) and successively generate vectors </a:t>
                </a:r>
                <a14:m>
                  <m:oMath xmlns:m="http://schemas.openxmlformats.org/officeDocument/2006/math">
                    <m:sSup>
                      <m:sSupPr>
                        <m:ctrlPr>
                          <a:rPr lang="en-US" b="1" i="0">
                            <a:latin typeface="Source Sans Pro" panose="020B0503030403020204" pitchFamily="34" charset="0"/>
                            <a:ea typeface="Source Sans Pro" panose="020B0503030403020204" pitchFamily="34" charset="0"/>
                          </a:rPr>
                        </m:ctrlPr>
                      </m:sSupPr>
                      <m:e>
                        <m:r>
                          <m:rPr>
                            <m:nor/>
                          </m:rPr>
                          <a:rPr lang="en-US" b="1" i="0">
                            <a:latin typeface="Source Sans Pro" panose="020B0503030403020204" pitchFamily="34" charset="0"/>
                            <a:ea typeface="Source Sans Pro" panose="020B0503030403020204" pitchFamily="34" charset="0"/>
                          </a:rPr>
                          <m:t>x</m:t>
                        </m:r>
                      </m:e>
                      <m:sup>
                        <m:r>
                          <a:rPr lang="en-US" b="0" i="1" smtClean="0">
                            <a:latin typeface="Cambria Math" panose="02040503050406030204" pitchFamily="18" charset="0"/>
                          </a:rPr>
                          <m:t>1</m:t>
                        </m:r>
                      </m:sup>
                    </m:sSup>
                    <m:r>
                      <a:rPr lang="en-US" b="0" i="1" smtClean="0">
                        <a:latin typeface="Cambria Math" panose="02040503050406030204" pitchFamily="18" charset="0"/>
                      </a:rPr>
                      <m:t>,</m:t>
                    </m:r>
                    <m:sSup>
                      <m:sSupPr>
                        <m:ctrlPr>
                          <a:rPr lang="en-US" b="1" i="0">
                            <a:latin typeface="Source Sans Pro" panose="020B0503030403020204" pitchFamily="34" charset="0"/>
                            <a:ea typeface="Source Sans Pro" panose="020B0503030403020204" pitchFamily="34" charset="0"/>
                          </a:rPr>
                        </m:ctrlPr>
                      </m:sSupPr>
                      <m:e>
                        <m:r>
                          <m:rPr>
                            <m:nor/>
                          </m:rPr>
                          <a:rPr lang="en-US" b="1" i="0">
                            <a:latin typeface="Source Sans Pro" panose="020B0503030403020204" pitchFamily="34" charset="0"/>
                            <a:ea typeface="Source Sans Pro" panose="020B0503030403020204" pitchFamily="34" charset="0"/>
                          </a:rPr>
                          <m:t>x</m:t>
                        </m:r>
                      </m:e>
                      <m:sup>
                        <m:r>
                          <a:rPr lang="en-US" b="0" i="1" smtClean="0">
                            <a:latin typeface="Cambria Math" panose="02040503050406030204" pitchFamily="18" charset="0"/>
                          </a:rPr>
                          <m:t>2</m:t>
                        </m:r>
                      </m:sup>
                    </m:sSup>
                    <m:r>
                      <a:rPr lang="en-US" b="0" i="1" smtClean="0">
                        <a:latin typeface="Cambria Math" panose="02040503050406030204" pitchFamily="18" charset="0"/>
                      </a:rPr>
                      <m:t>,… </m:t>
                    </m:r>
                    <m:r>
                      <a:rPr lang="en-US" b="0" i="0" smtClean="0">
                        <a:latin typeface="Cambria Math" panose="02040503050406030204" pitchFamily="18" charset="0"/>
                      </a:rPr>
                      <m:t> </m:t>
                    </m:r>
                  </m:oMath>
                </a14:m>
                <a:r>
                  <a:rPr lang="en-US" dirty="0">
                    <a:latin typeface="Source Sans Pro" panose="020B0503030403020204" pitchFamily="34" charset="0"/>
                    <a:ea typeface="Source Sans Pro" panose="020B0503030403020204" pitchFamily="34" charset="0"/>
                  </a:rPr>
                  <a:t>such that </a:t>
                </a:r>
                <a14:m>
                  <m:oMath xmlns:m="http://schemas.openxmlformats.org/officeDocument/2006/math">
                    <m:r>
                      <a:rPr lang="en-US" i="1" dirty="0" smtClean="0">
                        <a:latin typeface="Cambria Math" panose="02040503050406030204" pitchFamily="18" charset="0"/>
                      </a:rPr>
                      <m:t>𝑓</m:t>
                    </m:r>
                  </m:oMath>
                </a14:m>
                <a:r>
                  <a:rPr lang="en-US" dirty="0">
                    <a:latin typeface="Source Sans Pro" panose="020B0503030403020204" pitchFamily="34" charset="0"/>
                    <a:ea typeface="Source Sans Pro" panose="020B0503030403020204" pitchFamily="34" charset="0"/>
                  </a:rPr>
                  <a:t> is decreased at each iteration, i.e.,</a:t>
                </a:r>
              </a:p>
              <a:p>
                <a:pPr marL="0" indent="0">
                  <a:buNone/>
                </a:pPr>
                <a:endParaRPr lang="en-US" dirty="0">
                  <a:latin typeface="Source Sans Pro" panose="020B0503030403020204" pitchFamily="34" charset="0"/>
                  <a:ea typeface="Source Sans Pro" panose="020B0503030403020204" pitchFamily="34" charset="0"/>
                </a:endParaRPr>
              </a:p>
              <a:p>
                <a:pPr marL="0" indent="0">
                  <a:buNone/>
                </a:pPr>
                <a:endParaRPr lang="en-US" dirty="0">
                  <a:latin typeface="Source Sans Pro" panose="020B0503030403020204" pitchFamily="34" charset="0"/>
                  <a:ea typeface="Source Sans Pro" panose="020B0503030403020204" pitchFamily="34" charset="0"/>
                </a:endParaRPr>
              </a:p>
              <a:p>
                <a:pPr marL="0" indent="0">
                  <a:buNone/>
                </a:pPr>
                <a:endParaRPr lang="en-US" dirty="0">
                  <a:latin typeface="Source Sans Pro" panose="020B0503030403020204" pitchFamily="34" charset="0"/>
                  <a:ea typeface="Source Sans Pro" panose="020B0503030403020204" pitchFamily="34" charset="0"/>
                </a:endParaRPr>
              </a:p>
            </p:txBody>
          </p:sp>
        </mc:Choice>
        <mc:Fallback xmlns="">
          <p:sp>
            <p:nvSpPr>
              <p:cNvPr id="3" name="Content Placeholder 2">
                <a:extLst>
                  <a:ext uri="{FF2B5EF4-FFF2-40B4-BE49-F238E27FC236}">
                    <a16:creationId xmlns:a16="http://schemas.microsoft.com/office/drawing/2014/main" id="{E679191B-E5EA-B140-9C2F-FF973C7D465A}"/>
                  </a:ext>
                </a:extLst>
              </p:cNvPr>
              <p:cNvSpPr>
                <a:spLocks noGrp="1" noRot="1" noChangeAspect="1" noMove="1" noResize="1" noEditPoints="1" noAdjustHandles="1" noChangeArrowheads="1" noChangeShapeType="1" noTextEdit="1"/>
              </p:cNvSpPr>
              <p:nvPr>
                <p:ph idx="1"/>
              </p:nvPr>
            </p:nvSpPr>
            <p:spPr>
              <a:xfrm>
                <a:off x="838200" y="1686444"/>
                <a:ext cx="10515600" cy="2158648"/>
              </a:xfrm>
              <a:blipFill>
                <a:blip r:embed="rId3"/>
                <a:stretch>
                  <a:fillRect l="-1206" t="-467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94D48F6E-4849-1446-B9F3-21BE6BF74B44}"/>
              </a:ext>
            </a:extLst>
          </p:cNvPr>
          <p:cNvSpPr>
            <a:spLocks noGrp="1"/>
          </p:cNvSpPr>
          <p:nvPr>
            <p:ph type="dt" sz="half" idx="10"/>
          </p:nvPr>
        </p:nvSpPr>
        <p:spPr/>
        <p:txBody>
          <a:bodyPr/>
          <a:lstStyle/>
          <a:p>
            <a:fld id="{244C03E2-978F-9A40-9D1A-61FF5584D334}" type="datetime1">
              <a:rPr lang="en-US" smtClean="0"/>
              <a:t>8/13/26</a:t>
            </a:fld>
            <a:endParaRPr lang="en-US"/>
          </a:p>
        </p:txBody>
      </p:sp>
      <p:sp>
        <p:nvSpPr>
          <p:cNvPr id="5" name="Footer Placeholder 4">
            <a:extLst>
              <a:ext uri="{FF2B5EF4-FFF2-40B4-BE49-F238E27FC236}">
                <a16:creationId xmlns:a16="http://schemas.microsoft.com/office/drawing/2014/main" id="{FBB32FCF-9CE8-CF47-8A8D-1CA77598D793}"/>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FB0413E3-723A-7F43-81A0-AB55430BF193}"/>
              </a:ext>
            </a:extLst>
          </p:cNvPr>
          <p:cNvSpPr>
            <a:spLocks noGrp="1"/>
          </p:cNvSpPr>
          <p:nvPr>
            <p:ph type="sldNum" sz="quarter" idx="12"/>
          </p:nvPr>
        </p:nvSpPr>
        <p:spPr/>
        <p:txBody>
          <a:bodyPr/>
          <a:lstStyle/>
          <a:p>
            <a:fld id="{8AA1F273-EF2F-3941-BBF8-D365CB27DD6A}" type="slidenum">
              <a:rPr lang="en-US" smtClean="0"/>
              <a:t>13</a:t>
            </a:fld>
            <a:endParaRPr lang="en-US"/>
          </a:p>
        </p:txBody>
      </p:sp>
      <p:pic>
        <p:nvPicPr>
          <p:cNvPr id="7" name="Picture 6">
            <a:extLst>
              <a:ext uri="{FF2B5EF4-FFF2-40B4-BE49-F238E27FC236}">
                <a16:creationId xmlns:a16="http://schemas.microsoft.com/office/drawing/2014/main" id="{C3E5582C-7B1F-7C4A-A5A4-F6505FAB4E31}"/>
              </a:ext>
            </a:extLst>
          </p:cNvPr>
          <p:cNvPicPr>
            <a:picLocks noChangeAspect="1"/>
          </p:cNvPicPr>
          <p:nvPr/>
        </p:nvPicPr>
        <p:blipFill>
          <a:blip r:embed="rId4"/>
          <a:stretch>
            <a:fillRect/>
          </a:stretch>
        </p:blipFill>
        <p:spPr>
          <a:xfrm>
            <a:off x="3409950" y="3067948"/>
            <a:ext cx="5372100" cy="432238"/>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E64790F-AF27-9776-DD66-AD126C495A80}"/>
                  </a:ext>
                </a:extLst>
              </p:cNvPr>
              <p:cNvSpPr txBox="1"/>
              <p:nvPr/>
            </p:nvSpPr>
            <p:spPr>
              <a:xfrm>
                <a:off x="838200" y="4387686"/>
                <a:ext cx="5914292" cy="1231106"/>
              </a:xfrm>
              <a:prstGeom prst="rect">
                <a:avLst/>
              </a:prstGeom>
              <a:noFill/>
            </p:spPr>
            <p:txBody>
              <a:bodyPr wrap="square" rtlCol="0">
                <a:spAutoFit/>
              </a:bodyPr>
              <a:lstStyle/>
              <a:p>
                <a:r>
                  <a:rPr lang="en-US" sz="2800" dirty="0">
                    <a:latin typeface="Source Sans Pro" panose="020B0503030403020204" pitchFamily="34" charset="0"/>
                    <a:ea typeface="Source Sans Pro" panose="020B0503030403020204" pitchFamily="34" charset="0"/>
                  </a:rPr>
                  <a:t>The hope is to decrease </a:t>
                </a:r>
                <a14:m>
                  <m:oMath xmlns:m="http://schemas.openxmlformats.org/officeDocument/2006/math">
                    <m:r>
                      <a:rPr lang="en-US" sz="2800" i="1" dirty="0" smtClean="0">
                        <a:latin typeface="Cambria Math" panose="02040503050406030204" pitchFamily="18" charset="0"/>
                      </a:rPr>
                      <m:t>𝑓</m:t>
                    </m:r>
                  </m:oMath>
                </a14:m>
                <a:r>
                  <a:rPr lang="en-US" sz="2800" dirty="0">
                    <a:latin typeface="Source Sans Pro" panose="020B0503030403020204" pitchFamily="34" charset="0"/>
                    <a:ea typeface="Source Sans Pro" panose="020B0503030403020204" pitchFamily="34" charset="0"/>
                  </a:rPr>
                  <a:t> all the way to a minimum</a:t>
                </a:r>
              </a:p>
              <a:p>
                <a:endParaRPr lang="en-US" dirty="0"/>
              </a:p>
            </p:txBody>
          </p:sp>
        </mc:Choice>
        <mc:Fallback xmlns="">
          <p:sp>
            <p:nvSpPr>
              <p:cNvPr id="9" name="TextBox 8">
                <a:extLst>
                  <a:ext uri="{FF2B5EF4-FFF2-40B4-BE49-F238E27FC236}">
                    <a16:creationId xmlns:a16="http://schemas.microsoft.com/office/drawing/2014/main" id="{DE64790F-AF27-9776-DD66-AD126C495A80}"/>
                  </a:ext>
                </a:extLst>
              </p:cNvPr>
              <p:cNvSpPr txBox="1">
                <a:spLocks noRot="1" noChangeAspect="1" noMove="1" noResize="1" noEditPoints="1" noAdjustHandles="1" noChangeArrowheads="1" noChangeShapeType="1" noTextEdit="1"/>
              </p:cNvSpPr>
              <p:nvPr/>
            </p:nvSpPr>
            <p:spPr>
              <a:xfrm>
                <a:off x="838200" y="4387686"/>
                <a:ext cx="5914292" cy="1231106"/>
              </a:xfrm>
              <a:prstGeom prst="rect">
                <a:avLst/>
              </a:prstGeom>
              <a:blipFill>
                <a:blip r:embed="rId5"/>
                <a:stretch>
                  <a:fillRect l="-2146" t="-5102"/>
                </a:stretch>
              </a:blipFill>
            </p:spPr>
            <p:txBody>
              <a:bodyPr/>
              <a:lstStyle/>
              <a:p>
                <a:r>
                  <a:rPr lang="en-US">
                    <a:noFill/>
                  </a:rPr>
                  <a:t> </a:t>
                </a:r>
              </a:p>
            </p:txBody>
          </p:sp>
        </mc:Fallback>
      </mc:AlternateContent>
      <p:pic>
        <p:nvPicPr>
          <p:cNvPr id="10" name="Google Shape;252;p27">
            <a:extLst>
              <a:ext uri="{FF2B5EF4-FFF2-40B4-BE49-F238E27FC236}">
                <a16:creationId xmlns:a16="http://schemas.microsoft.com/office/drawing/2014/main" id="{E0E421C3-8F45-B8A8-9BC4-A807AADE388A}"/>
              </a:ext>
            </a:extLst>
          </p:cNvPr>
          <p:cNvPicPr preferRelativeResize="0"/>
          <p:nvPr/>
        </p:nvPicPr>
        <p:blipFill rotWithShape="1">
          <a:blip r:embed="rId6">
            <a:alphaModFix/>
          </a:blip>
          <a:srcRect l="4950" t="9895" r="7438" b="5459"/>
          <a:stretch/>
        </p:blipFill>
        <p:spPr>
          <a:xfrm>
            <a:off x="8153400" y="3668747"/>
            <a:ext cx="3965565" cy="2873343"/>
          </a:xfrm>
          <a:prstGeom prst="rect">
            <a:avLst/>
          </a:prstGeom>
          <a:noFill/>
          <a:ln>
            <a:noFill/>
          </a:ln>
        </p:spPr>
      </p:pic>
      <p:pic>
        <p:nvPicPr>
          <p:cNvPr id="11" name="Google Shape;262;p27" descr="x_0" title="MathEquation,#000000">
            <a:extLst>
              <a:ext uri="{FF2B5EF4-FFF2-40B4-BE49-F238E27FC236}">
                <a16:creationId xmlns:a16="http://schemas.microsoft.com/office/drawing/2014/main" id="{295EE83D-E5B3-FE88-4AC2-0550D14620AA}"/>
              </a:ext>
            </a:extLst>
          </p:cNvPr>
          <p:cNvPicPr preferRelativeResize="0"/>
          <p:nvPr/>
        </p:nvPicPr>
        <p:blipFill>
          <a:blip r:embed="rId7">
            <a:alphaModFix/>
          </a:blip>
          <a:stretch>
            <a:fillRect/>
          </a:stretch>
        </p:blipFill>
        <p:spPr>
          <a:xfrm>
            <a:off x="11519933" y="4128044"/>
            <a:ext cx="296200" cy="221045"/>
          </a:xfrm>
          <a:prstGeom prst="rect">
            <a:avLst/>
          </a:prstGeom>
          <a:noFill/>
          <a:ln>
            <a:noFill/>
          </a:ln>
        </p:spPr>
      </p:pic>
      <p:pic>
        <p:nvPicPr>
          <p:cNvPr id="12" name="Google Shape;263;p27" descr="x_k" title="MathEquation,#000000">
            <a:extLst>
              <a:ext uri="{FF2B5EF4-FFF2-40B4-BE49-F238E27FC236}">
                <a16:creationId xmlns:a16="http://schemas.microsoft.com/office/drawing/2014/main" id="{844A7D06-D09F-D34F-FA58-361909EC57B0}"/>
              </a:ext>
            </a:extLst>
          </p:cNvPr>
          <p:cNvPicPr preferRelativeResize="0"/>
          <p:nvPr/>
        </p:nvPicPr>
        <p:blipFill>
          <a:blip r:embed="rId8">
            <a:alphaModFix/>
          </a:blip>
          <a:stretch>
            <a:fillRect/>
          </a:stretch>
        </p:blipFill>
        <p:spPr>
          <a:xfrm>
            <a:off x="10844433" y="4910046"/>
            <a:ext cx="296200" cy="217707"/>
          </a:xfrm>
          <a:prstGeom prst="rect">
            <a:avLst/>
          </a:prstGeom>
          <a:noFill/>
          <a:ln>
            <a:noFill/>
          </a:ln>
        </p:spPr>
      </p:pic>
      <p:pic>
        <p:nvPicPr>
          <p:cNvPr id="13" name="Google Shape;264;p27" descr="x_1" title="MathEquation,#000000">
            <a:extLst>
              <a:ext uri="{FF2B5EF4-FFF2-40B4-BE49-F238E27FC236}">
                <a16:creationId xmlns:a16="http://schemas.microsoft.com/office/drawing/2014/main" id="{3A60EF87-3A88-0AEA-2154-574BDB9BFB06}"/>
              </a:ext>
            </a:extLst>
          </p:cNvPr>
          <p:cNvPicPr preferRelativeResize="0"/>
          <p:nvPr/>
        </p:nvPicPr>
        <p:blipFill>
          <a:blip r:embed="rId9">
            <a:alphaModFix/>
          </a:blip>
          <a:stretch>
            <a:fillRect/>
          </a:stretch>
        </p:blipFill>
        <p:spPr>
          <a:xfrm>
            <a:off x="11223766" y="4512880"/>
            <a:ext cx="296189" cy="221033"/>
          </a:xfrm>
          <a:prstGeom prst="rect">
            <a:avLst/>
          </a:prstGeom>
          <a:noFill/>
          <a:ln>
            <a:noFill/>
          </a:ln>
        </p:spPr>
      </p:pic>
    </p:spTree>
    <p:extLst>
      <p:ext uri="{BB962C8B-B14F-4D97-AF65-F5344CB8AC3E}">
        <p14:creationId xmlns:p14="http://schemas.microsoft.com/office/powerpoint/2010/main" val="309462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3626DF1-193C-B4F7-4047-5263B2EE474C}"/>
                  </a:ext>
                </a:extLst>
              </p:cNvPr>
              <p:cNvSpPr txBox="1"/>
              <p:nvPr/>
            </p:nvSpPr>
            <p:spPr>
              <a:xfrm>
                <a:off x="550432" y="3646751"/>
                <a:ext cx="7580824" cy="2677656"/>
              </a:xfrm>
              <a:prstGeom prst="rect">
                <a:avLst/>
              </a:prstGeom>
              <a:noFill/>
            </p:spPr>
            <p:txBody>
              <a:bodyPr wrap="square" rtlCol="0">
                <a:spAutoFit/>
              </a:bodyPr>
              <a:lstStyle/>
              <a:p>
                <a:pPr marL="0" indent="0">
                  <a:buNone/>
                </a:pPr>
                <a:r>
                  <a:rPr lang="en-US" sz="2800" dirty="0">
                    <a:latin typeface="Source Sans Pro" panose="020B0503030403020204" pitchFamily="34" charset="0"/>
                    <a:ea typeface="Source Sans Pro" panose="020B0503030403020204" pitchFamily="34" charset="0"/>
                  </a:rPr>
                  <a:t>From first order Taylor expansion (</a:t>
                </a:r>
                <a14:m>
                  <m:oMath xmlns:m="http://schemas.openxmlformats.org/officeDocument/2006/math">
                    <m:r>
                      <a:rPr lang="en-US" sz="2800" b="0" i="1" dirty="0" smtClean="0">
                        <a:latin typeface="Cambria Math" panose="02040503050406030204" pitchFamily="18" charset="0"/>
                      </a:rPr>
                      <m:t>𝛼</m:t>
                    </m:r>
                  </m:oMath>
                </a14:m>
                <a:r>
                  <a:rPr lang="en-US" sz="2800" dirty="0">
                    <a:latin typeface="Source Sans Pro" panose="020B0503030403020204" pitchFamily="34" charset="0"/>
                    <a:ea typeface="Source Sans Pro" panose="020B0503030403020204" pitchFamily="34" charset="0"/>
                  </a:rPr>
                  <a:t> small)</a:t>
                </a:r>
              </a:p>
              <a:p>
                <a:pPr marL="0" indent="0">
                  <a:buNone/>
                </a:pPr>
                <a:endParaRPr lang="en-US" sz="2800" dirty="0">
                  <a:latin typeface="Source Sans Pro" panose="020B0503030403020204" pitchFamily="34" charset="0"/>
                  <a:ea typeface="Source Sans Pro" panose="020B0503030403020204" pitchFamily="34" charset="0"/>
                </a:endParaRPr>
              </a:p>
              <a:p>
                <a:pPr marL="0" indent="0">
                  <a:buNone/>
                </a:pPr>
                <a:endParaRPr lang="en-US" sz="2800" dirty="0">
                  <a:latin typeface="Source Sans Pro" panose="020B0503030403020204" pitchFamily="34" charset="0"/>
                  <a:ea typeface="Source Sans Pro" panose="020B0503030403020204" pitchFamily="34" charset="0"/>
                </a:endParaRPr>
              </a:p>
              <a:p>
                <a:pPr marL="0" indent="0">
                  <a:buNone/>
                </a:pPr>
                <a:endParaRPr lang="en-US" sz="2800" dirty="0">
                  <a:latin typeface="Source Sans Pro" panose="020B0503030403020204" pitchFamily="34" charset="0"/>
                  <a:ea typeface="Source Sans Pro" panose="020B0503030403020204" pitchFamily="34" charset="0"/>
                </a:endParaRPr>
              </a:p>
              <a:p>
                <a:pPr marL="0" indent="0">
                  <a:buNone/>
                </a:pPr>
                <a:r>
                  <a:rPr lang="en-US" sz="2800" dirty="0">
                    <a:latin typeface="Source Sans Pro" panose="020B0503030403020204" pitchFamily="34" charset="0"/>
                    <a:ea typeface="Source Sans Pro" panose="020B0503030403020204" pitchFamily="34" charset="0"/>
                  </a:rPr>
                  <a:t>So for </a:t>
                </a:r>
                <a14:m>
                  <m:oMath xmlns:m="http://schemas.openxmlformats.org/officeDocument/2006/math">
                    <m:r>
                      <a:rPr lang="en-US" sz="2800" b="0" i="1" smtClean="0">
                        <a:latin typeface="Cambria Math" panose="02040503050406030204" pitchFamily="18" charset="0"/>
                      </a:rPr>
                      <m:t>𝛼</m:t>
                    </m:r>
                  </m:oMath>
                </a14:m>
                <a:r>
                  <a:rPr lang="en-US" sz="2800" dirty="0">
                    <a:latin typeface="Source Sans Pro" panose="020B0503030403020204" pitchFamily="34" charset="0"/>
                    <a:ea typeface="Source Sans Pro" panose="020B0503030403020204" pitchFamily="34" charset="0"/>
                  </a:rPr>
                  <a:t> small enough </a:t>
                </a:r>
                <a14:m>
                  <m:oMath xmlns:m="http://schemas.openxmlformats.org/officeDocument/2006/math">
                    <m:r>
                      <a:rPr lang="en-US" sz="2800" b="0" i="1" smtClean="0">
                        <a:latin typeface="Cambria Math" panose="02040503050406030204" pitchFamily="18" charset="0"/>
                      </a:rPr>
                      <m:t>𝑓</m:t>
                    </m:r>
                    <m:r>
                      <a:rPr lang="en-US" sz="2800" b="0" i="1" smtClean="0">
                        <a:latin typeface="Cambria Math" panose="02040503050406030204" pitchFamily="18" charset="0"/>
                      </a:rPr>
                      <m:t>(</m:t>
                    </m:r>
                    <m:sSub>
                      <m:sSubPr>
                        <m:ctrlPr>
                          <a:rPr lang="en-US" sz="2800" b="1" i="0" smtClean="0">
                            <a:latin typeface="Cambria Math" panose="02040503050406030204" pitchFamily="18" charset="0"/>
                          </a:rPr>
                        </m:ctrlPr>
                      </m:sSubPr>
                      <m:e>
                        <m:r>
                          <a:rPr lang="en-US" sz="2800" b="1" i="0" smtClean="0">
                            <a:latin typeface="Cambria Math" panose="02040503050406030204" pitchFamily="18" charset="0"/>
                          </a:rPr>
                          <m:t>𝐱</m:t>
                        </m:r>
                      </m:e>
                      <m:sub>
                        <m:r>
                          <m:rPr>
                            <m:sty m:val="p"/>
                          </m:rPr>
                          <a:rPr lang="en-US" sz="2800" b="0" i="0" smtClean="0">
                            <a:latin typeface="Cambria Math" panose="02040503050406030204" pitchFamily="18" charset="0"/>
                          </a:rPr>
                          <m:t>α</m:t>
                        </m:r>
                      </m:sub>
                    </m:sSub>
                    <m:r>
                      <a:rPr lang="en-US" sz="2800" b="0" i="1" smtClean="0">
                        <a:latin typeface="Cambria Math" panose="02040503050406030204" pitchFamily="18" charset="0"/>
                      </a:rPr>
                      <m:t>)</m:t>
                    </m:r>
                  </m:oMath>
                </a14:m>
                <a:r>
                  <a:rPr lang="en-US" sz="2800" dirty="0">
                    <a:latin typeface="Source Sans Pro" panose="020B0503030403020204" pitchFamily="34" charset="0"/>
                    <a:ea typeface="Source Sans Pro" panose="020B0503030403020204" pitchFamily="34" charset="0"/>
                  </a:rPr>
                  <a:t> is smaller than </a:t>
                </a:r>
                <a14:m>
                  <m:oMath xmlns:m="http://schemas.openxmlformats.org/officeDocument/2006/math">
                    <m:r>
                      <a:rPr lang="en-US" sz="2800" i="1">
                        <a:latin typeface="Cambria Math" panose="02040503050406030204" pitchFamily="18" charset="0"/>
                      </a:rPr>
                      <m:t>𝑓</m:t>
                    </m:r>
                    <m:r>
                      <a:rPr lang="en-US" sz="2800" i="1">
                        <a:latin typeface="Cambria Math" panose="02040503050406030204" pitchFamily="18" charset="0"/>
                      </a:rPr>
                      <m:t>(</m:t>
                    </m:r>
                    <m:r>
                      <a:rPr lang="en-US" sz="2800" b="1" i="0" smtClean="0">
                        <a:latin typeface="Cambria Math" panose="02040503050406030204" pitchFamily="18" charset="0"/>
                      </a:rPr>
                      <m:t>𝐱</m:t>
                    </m:r>
                    <m:r>
                      <a:rPr lang="en-US" sz="2800" i="1">
                        <a:latin typeface="Cambria Math" panose="02040503050406030204" pitchFamily="18" charset="0"/>
                      </a:rPr>
                      <m:t>)</m:t>
                    </m:r>
                  </m:oMath>
                </a14:m>
                <a:r>
                  <a:rPr lang="en-US" sz="2800" dirty="0">
                    <a:latin typeface="Source Sans Pro" panose="020B0503030403020204" pitchFamily="34" charset="0"/>
                    <a:ea typeface="Source Sans Pro" panose="020B0503030403020204" pitchFamily="34" charset="0"/>
                  </a:rPr>
                  <a:t>!</a:t>
                </a:r>
              </a:p>
              <a:p>
                <a:endParaRPr lang="en-US" sz="2800" dirty="0">
                  <a:latin typeface="Source Sans Pro" panose="020B0503030403020204" pitchFamily="34" charset="0"/>
                  <a:ea typeface="Source Sans Pro" panose="020B0503030403020204" pitchFamily="34" charset="0"/>
                </a:endParaRPr>
              </a:p>
            </p:txBody>
          </p:sp>
        </mc:Choice>
        <mc:Fallback xmlns="">
          <p:sp>
            <p:nvSpPr>
              <p:cNvPr id="17" name="TextBox 16">
                <a:extLst>
                  <a:ext uri="{FF2B5EF4-FFF2-40B4-BE49-F238E27FC236}">
                    <a16:creationId xmlns:a16="http://schemas.microsoft.com/office/drawing/2014/main" id="{43626DF1-193C-B4F7-4047-5263B2EE474C}"/>
                  </a:ext>
                </a:extLst>
              </p:cNvPr>
              <p:cNvSpPr txBox="1">
                <a:spLocks noRot="1" noChangeAspect="1" noMove="1" noResize="1" noEditPoints="1" noAdjustHandles="1" noChangeArrowheads="1" noChangeShapeType="1" noTextEdit="1"/>
              </p:cNvSpPr>
              <p:nvPr/>
            </p:nvSpPr>
            <p:spPr>
              <a:xfrm>
                <a:off x="550432" y="3646751"/>
                <a:ext cx="7580824" cy="2677656"/>
              </a:xfrm>
              <a:prstGeom prst="rect">
                <a:avLst/>
              </a:prstGeom>
              <a:blipFill>
                <a:blip r:embed="rId3"/>
                <a:stretch>
                  <a:fillRect l="-1672" t="-2370" r="-502"/>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73F7A30B-B8CE-9B4A-A85F-CF8FCDB66DC5}"/>
              </a:ext>
            </a:extLst>
          </p:cNvPr>
          <p:cNvSpPr>
            <a:spLocks noGrp="1"/>
          </p:cNvSpPr>
          <p:nvPr>
            <p:ph type="title"/>
          </p:nvPr>
        </p:nvSpPr>
        <p:spPr/>
        <p:txBody>
          <a:bodyPr/>
          <a:lstStyle/>
          <a:p>
            <a:r>
              <a:rPr lang="en-US" dirty="0"/>
              <a:t>Gradient method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FB25285-F328-1040-B79A-1578E9A7F2B9}"/>
                  </a:ext>
                </a:extLst>
              </p:cNvPr>
              <p:cNvSpPr>
                <a:spLocks noGrp="1"/>
              </p:cNvSpPr>
              <p:nvPr>
                <p:ph idx="1"/>
              </p:nvPr>
            </p:nvSpPr>
            <p:spPr>
              <a:xfrm>
                <a:off x="550432" y="1799893"/>
                <a:ext cx="10803368" cy="1438575"/>
              </a:xfrm>
            </p:spPr>
            <p:txBody>
              <a:bodyPr/>
              <a:lstStyle/>
              <a:p>
                <a:pPr marL="0" indent="0">
                  <a:buNone/>
                </a:pPr>
                <a:r>
                  <a:rPr lang="en-US" dirty="0">
                    <a:latin typeface="Source Sans Pro" panose="020B0503030403020204" pitchFamily="34" charset="0"/>
                    <a:ea typeface="Source Sans Pro" panose="020B0503030403020204" pitchFamily="34" charset="0"/>
                  </a:rPr>
                  <a:t>Given </a:t>
                </a:r>
                <a14:m>
                  <m:oMath xmlns:m="http://schemas.openxmlformats.org/officeDocument/2006/math">
                    <m:r>
                      <m:rPr>
                        <m:nor/>
                      </m:rPr>
                      <a:rPr lang="en-US" b="1" i="0" smtClean="0">
                        <a:latin typeface="Source Sans Pro" panose="020B0503030403020204" pitchFamily="34" charset="0"/>
                        <a:ea typeface="Source Sans Pro" panose="020B0503030403020204" pitchFamily="34" charset="0"/>
                      </a:rPr>
                      <m:t>x</m:t>
                    </m:r>
                    <m:r>
                      <a:rPr lang="en-US" b="1" i="1" smtClean="0">
                        <a:latin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𝑛</m:t>
                        </m:r>
                      </m:sup>
                    </m:sSup>
                  </m:oMath>
                </a14:m>
                <a:r>
                  <a:rPr lang="en-US" dirty="0">
                    <a:latin typeface="Source Sans Pro" panose="020B0503030403020204" pitchFamily="34" charset="0"/>
                    <a:ea typeface="Source Sans Pro" panose="020B0503030403020204" pitchFamily="34" charset="0"/>
                  </a:rPr>
                  <a:t> with </a:t>
                </a:r>
                <a14:m>
                  <m:oMath xmlns:m="http://schemas.openxmlformats.org/officeDocument/2006/math">
                    <m:r>
                      <m:rPr>
                        <m:sty m:val="p"/>
                      </m:rP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d>
                      <m:dPr>
                        <m:ctrlPr>
                          <a:rPr lang="en-US" b="1" i="0" smtClean="0">
                            <a:latin typeface="Cambria Math" panose="02040503050406030204" pitchFamily="18" charset="0"/>
                            <a:ea typeface="Cambria Math" panose="02040503050406030204" pitchFamily="18" charset="0"/>
                          </a:rPr>
                        </m:ctrlPr>
                      </m:dPr>
                      <m:e>
                        <m:r>
                          <a:rPr lang="en-US" b="1" i="0" smtClean="0">
                            <a:latin typeface="Cambria Math" panose="02040503050406030204" pitchFamily="18" charset="0"/>
                            <a:ea typeface="Cambria Math" panose="02040503050406030204" pitchFamily="18" charset="0"/>
                          </a:rPr>
                          <m:t>𝐱</m:t>
                        </m:r>
                      </m:e>
                    </m:d>
                    <m:r>
                      <a:rPr lang="en-US" b="0" i="1" smtClean="0">
                        <a:latin typeface="Cambria Math" panose="02040503050406030204" pitchFamily="18" charset="0"/>
                        <a:ea typeface="Cambria Math" panose="02040503050406030204" pitchFamily="18" charset="0"/>
                      </a:rPr>
                      <m:t>≠0</m:t>
                    </m:r>
                  </m:oMath>
                </a14:m>
                <a:r>
                  <a:rPr lang="en-US" dirty="0">
                    <a:latin typeface="Source Sans Pro" panose="020B0503030403020204" pitchFamily="34" charset="0"/>
                    <a:ea typeface="Source Sans Pro" panose="020B0503030403020204" pitchFamily="34" charset="0"/>
                  </a:rPr>
                  <a:t>, consider the half line of vectors</a:t>
                </a:r>
              </a:p>
              <a:p>
                <a:pPr marL="0" indent="0">
                  <a:buNone/>
                </a:pPr>
                <a:endParaRPr lang="en-US" dirty="0">
                  <a:latin typeface="Source Sans Pro" panose="020B0503030403020204" pitchFamily="34" charset="0"/>
                  <a:ea typeface="Source Sans Pro" panose="020B0503030403020204" pitchFamily="34" charset="0"/>
                </a:endParaRPr>
              </a:p>
              <a:p>
                <a:pPr marL="0" indent="0">
                  <a:buNone/>
                </a:pPr>
                <a:endParaRPr lang="en-US" dirty="0">
                  <a:latin typeface="Source Sans Pro" panose="020B0503030403020204" pitchFamily="34" charset="0"/>
                  <a:ea typeface="Source Sans Pro" panose="020B0503030403020204" pitchFamily="34" charset="0"/>
                </a:endParaRPr>
              </a:p>
            </p:txBody>
          </p:sp>
        </mc:Choice>
        <mc:Fallback xmlns="">
          <p:sp>
            <p:nvSpPr>
              <p:cNvPr id="3" name="Content Placeholder 2">
                <a:extLst>
                  <a:ext uri="{FF2B5EF4-FFF2-40B4-BE49-F238E27FC236}">
                    <a16:creationId xmlns:a16="http://schemas.microsoft.com/office/drawing/2014/main" id="{AFB25285-F328-1040-B79A-1578E9A7F2B9}"/>
                  </a:ext>
                </a:extLst>
              </p:cNvPr>
              <p:cNvSpPr>
                <a:spLocks noGrp="1" noRot="1" noChangeAspect="1" noMove="1" noResize="1" noEditPoints="1" noAdjustHandles="1" noChangeArrowheads="1" noChangeShapeType="1" noTextEdit="1"/>
              </p:cNvSpPr>
              <p:nvPr>
                <p:ph idx="1"/>
              </p:nvPr>
            </p:nvSpPr>
            <p:spPr>
              <a:xfrm>
                <a:off x="550432" y="1799893"/>
                <a:ext cx="10803368" cy="1438575"/>
              </a:xfrm>
              <a:blipFill>
                <a:blip r:embed="rId4"/>
                <a:stretch>
                  <a:fillRect l="-1174" t="-701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5EDB41C-9655-E744-8F9B-716D6AD6679B}"/>
              </a:ext>
            </a:extLst>
          </p:cNvPr>
          <p:cNvSpPr>
            <a:spLocks noGrp="1"/>
          </p:cNvSpPr>
          <p:nvPr>
            <p:ph type="dt" sz="half" idx="10"/>
          </p:nvPr>
        </p:nvSpPr>
        <p:spPr/>
        <p:txBody>
          <a:bodyPr/>
          <a:lstStyle/>
          <a:p>
            <a:fld id="{7C8352FB-38EE-2043-BD8E-0537E8EC19DC}" type="datetime1">
              <a:rPr lang="en-US" smtClean="0"/>
              <a:t>8/13/26</a:t>
            </a:fld>
            <a:endParaRPr lang="en-US"/>
          </a:p>
        </p:txBody>
      </p:sp>
      <p:sp>
        <p:nvSpPr>
          <p:cNvPr id="5" name="Footer Placeholder 4">
            <a:extLst>
              <a:ext uri="{FF2B5EF4-FFF2-40B4-BE49-F238E27FC236}">
                <a16:creationId xmlns:a16="http://schemas.microsoft.com/office/drawing/2014/main" id="{CD444C60-2567-6F4A-8A04-AB775D904170}"/>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C4FF35F2-7BC0-4B4A-BFB3-45A1AEC349D6}"/>
              </a:ext>
            </a:extLst>
          </p:cNvPr>
          <p:cNvSpPr>
            <a:spLocks noGrp="1"/>
          </p:cNvSpPr>
          <p:nvPr>
            <p:ph type="sldNum" sz="quarter" idx="12"/>
          </p:nvPr>
        </p:nvSpPr>
        <p:spPr/>
        <p:txBody>
          <a:bodyPr/>
          <a:lstStyle/>
          <a:p>
            <a:fld id="{8AA1F273-EF2F-3941-BBF8-D365CB27DD6A}" type="slidenum">
              <a:rPr lang="en-US" smtClean="0"/>
              <a:t>14</a:t>
            </a:fld>
            <a:endParaRPr lang="en-US"/>
          </a:p>
        </p:txBody>
      </p:sp>
      <p:pic>
        <p:nvPicPr>
          <p:cNvPr id="7" name="Picture 6">
            <a:extLst>
              <a:ext uri="{FF2B5EF4-FFF2-40B4-BE49-F238E27FC236}">
                <a16:creationId xmlns:a16="http://schemas.microsoft.com/office/drawing/2014/main" id="{08A5770D-7C70-0443-AF89-9FF6AAAF9DAA}"/>
              </a:ext>
            </a:extLst>
          </p:cNvPr>
          <p:cNvPicPr>
            <a:picLocks noChangeAspect="1"/>
          </p:cNvPicPr>
          <p:nvPr/>
        </p:nvPicPr>
        <p:blipFill>
          <a:blip r:embed="rId5"/>
          <a:stretch>
            <a:fillRect/>
          </a:stretch>
        </p:blipFill>
        <p:spPr>
          <a:xfrm>
            <a:off x="3881293" y="2592542"/>
            <a:ext cx="4429414" cy="345028"/>
          </a:xfrm>
          <a:prstGeom prst="rect">
            <a:avLst/>
          </a:prstGeom>
        </p:spPr>
      </p:pic>
      <p:pic>
        <p:nvPicPr>
          <p:cNvPr id="8" name="Picture 7">
            <a:extLst>
              <a:ext uri="{FF2B5EF4-FFF2-40B4-BE49-F238E27FC236}">
                <a16:creationId xmlns:a16="http://schemas.microsoft.com/office/drawing/2014/main" id="{5098A97A-2ED3-C846-9631-AF12E8CB55CE}"/>
              </a:ext>
            </a:extLst>
          </p:cNvPr>
          <p:cNvPicPr>
            <a:picLocks noChangeAspect="1"/>
          </p:cNvPicPr>
          <p:nvPr/>
        </p:nvPicPr>
        <p:blipFill>
          <a:blip r:embed="rId6"/>
          <a:stretch>
            <a:fillRect/>
          </a:stretch>
        </p:blipFill>
        <p:spPr>
          <a:xfrm>
            <a:off x="595027" y="4456895"/>
            <a:ext cx="7099616" cy="348187"/>
          </a:xfrm>
          <a:prstGeom prst="rect">
            <a:avLst/>
          </a:prstGeom>
        </p:spPr>
      </p:pic>
      <p:pic>
        <p:nvPicPr>
          <p:cNvPr id="9" name="Google Shape;269;p28">
            <a:extLst>
              <a:ext uri="{FF2B5EF4-FFF2-40B4-BE49-F238E27FC236}">
                <a16:creationId xmlns:a16="http://schemas.microsoft.com/office/drawing/2014/main" id="{FD9B45EB-0F04-32A4-E7D0-EA2BF57EC3E1}"/>
              </a:ext>
            </a:extLst>
          </p:cNvPr>
          <p:cNvPicPr preferRelativeResize="0"/>
          <p:nvPr/>
        </p:nvPicPr>
        <p:blipFill rotWithShape="1">
          <a:blip r:embed="rId7">
            <a:alphaModFix/>
          </a:blip>
          <a:srcRect l="4950" t="9895" r="7438" b="5459"/>
          <a:stretch/>
        </p:blipFill>
        <p:spPr>
          <a:xfrm>
            <a:off x="8153400" y="3619532"/>
            <a:ext cx="3965565" cy="2873343"/>
          </a:xfrm>
          <a:prstGeom prst="rect">
            <a:avLst/>
          </a:prstGeom>
          <a:noFill/>
          <a:ln>
            <a:noFill/>
          </a:ln>
        </p:spPr>
      </p:pic>
      <p:cxnSp>
        <p:nvCxnSpPr>
          <p:cNvPr id="10" name="Google Shape;280;p28">
            <a:extLst>
              <a:ext uri="{FF2B5EF4-FFF2-40B4-BE49-F238E27FC236}">
                <a16:creationId xmlns:a16="http://schemas.microsoft.com/office/drawing/2014/main" id="{B400B727-D2D3-1F2E-B9AC-435DF4750208}"/>
              </a:ext>
            </a:extLst>
          </p:cNvPr>
          <p:cNvCxnSpPr/>
          <p:nvPr/>
        </p:nvCxnSpPr>
        <p:spPr>
          <a:xfrm flipH="1">
            <a:off x="9875649" y="4079264"/>
            <a:ext cx="1596800" cy="2235200"/>
          </a:xfrm>
          <a:prstGeom prst="straightConnector1">
            <a:avLst/>
          </a:prstGeom>
          <a:noFill/>
          <a:ln w="28575" cap="flat" cmpd="sng">
            <a:solidFill>
              <a:srgbClr val="0000FF"/>
            </a:solidFill>
            <a:prstDash val="dash"/>
            <a:round/>
            <a:headEnd type="oval" w="med" len="med"/>
            <a:tailEnd type="none" w="med" len="med"/>
          </a:ln>
        </p:spPr>
      </p:cxnSp>
      <p:pic>
        <p:nvPicPr>
          <p:cNvPr id="11" name="Google Shape;281;p28" descr="x" title="MathEquation,#1e00ff">
            <a:extLst>
              <a:ext uri="{FF2B5EF4-FFF2-40B4-BE49-F238E27FC236}">
                <a16:creationId xmlns:a16="http://schemas.microsoft.com/office/drawing/2014/main" id="{D748DD5A-867C-8E79-6FC6-553342D40EDD}"/>
              </a:ext>
            </a:extLst>
          </p:cNvPr>
          <p:cNvPicPr preferRelativeResize="0"/>
          <p:nvPr/>
        </p:nvPicPr>
        <p:blipFill>
          <a:blip r:embed="rId8">
            <a:alphaModFix/>
          </a:blip>
          <a:stretch>
            <a:fillRect/>
          </a:stretch>
        </p:blipFill>
        <p:spPr>
          <a:xfrm>
            <a:off x="10759049" y="5261998"/>
            <a:ext cx="537064" cy="365200"/>
          </a:xfrm>
          <a:prstGeom prst="rect">
            <a:avLst/>
          </a:prstGeom>
          <a:noFill/>
          <a:ln>
            <a:noFill/>
          </a:ln>
        </p:spPr>
      </p:pic>
      <p:pic>
        <p:nvPicPr>
          <p:cNvPr id="12" name="Google Shape;282;p28" descr="x" title="MathEquation,#1e00ff">
            <a:extLst>
              <a:ext uri="{FF2B5EF4-FFF2-40B4-BE49-F238E27FC236}">
                <a16:creationId xmlns:a16="http://schemas.microsoft.com/office/drawing/2014/main" id="{3C9C572A-7A13-FBDE-22DB-E208499A4ED1}"/>
              </a:ext>
            </a:extLst>
          </p:cNvPr>
          <p:cNvPicPr preferRelativeResize="0"/>
          <p:nvPr/>
        </p:nvPicPr>
        <p:blipFill>
          <a:blip r:embed="rId9">
            <a:alphaModFix/>
          </a:blip>
          <a:stretch>
            <a:fillRect/>
          </a:stretch>
        </p:blipFill>
        <p:spPr>
          <a:xfrm>
            <a:off x="11455949" y="4289165"/>
            <a:ext cx="296200" cy="335461"/>
          </a:xfrm>
          <a:prstGeom prst="rect">
            <a:avLst/>
          </a:prstGeom>
          <a:noFill/>
          <a:ln>
            <a:noFill/>
          </a:ln>
        </p:spPr>
      </p:pic>
      <p:sp>
        <p:nvSpPr>
          <p:cNvPr id="13" name="Google Shape;283;p28">
            <a:extLst>
              <a:ext uri="{FF2B5EF4-FFF2-40B4-BE49-F238E27FC236}">
                <a16:creationId xmlns:a16="http://schemas.microsoft.com/office/drawing/2014/main" id="{B4BF570C-6033-4EE6-AE53-8146BFC8CA32}"/>
              </a:ext>
            </a:extLst>
          </p:cNvPr>
          <p:cNvSpPr/>
          <p:nvPr/>
        </p:nvSpPr>
        <p:spPr>
          <a:xfrm>
            <a:off x="10589034" y="5121866"/>
            <a:ext cx="170000" cy="150000"/>
          </a:xfrm>
          <a:prstGeom prst="ellipse">
            <a:avLst/>
          </a:prstGeom>
          <a:solidFill>
            <a:srgbClr val="0000FF"/>
          </a:solidFill>
          <a:ln w="9525" cap="flat" cmpd="sng">
            <a:solidFill>
              <a:srgbClr val="0000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cxnSp>
        <p:nvCxnSpPr>
          <p:cNvPr id="14" name="Google Shape;284;p28">
            <a:extLst>
              <a:ext uri="{FF2B5EF4-FFF2-40B4-BE49-F238E27FC236}">
                <a16:creationId xmlns:a16="http://schemas.microsoft.com/office/drawing/2014/main" id="{97FCD73C-9ACA-8EF7-E6FF-CD6E32FE0A62}"/>
              </a:ext>
            </a:extLst>
          </p:cNvPr>
          <p:cNvCxnSpPr/>
          <p:nvPr/>
        </p:nvCxnSpPr>
        <p:spPr>
          <a:xfrm rot="10800000" flipH="1">
            <a:off x="11472449" y="3701788"/>
            <a:ext cx="263200" cy="379356"/>
          </a:xfrm>
          <a:prstGeom prst="straightConnector1">
            <a:avLst/>
          </a:prstGeom>
          <a:noFill/>
          <a:ln w="38100" cap="flat" cmpd="sng">
            <a:solidFill>
              <a:schemeClr val="dk1"/>
            </a:solidFill>
            <a:prstDash val="solid"/>
            <a:round/>
            <a:headEnd type="none" w="med" len="med"/>
            <a:tailEnd type="triangle" w="med" len="med"/>
          </a:ln>
        </p:spPr>
      </p:cxnSp>
      <p:pic>
        <p:nvPicPr>
          <p:cNvPr id="15" name="Google Shape;285;p28" descr="\nabla f(x)" title="MathEquation,#000000">
            <a:extLst>
              <a:ext uri="{FF2B5EF4-FFF2-40B4-BE49-F238E27FC236}">
                <a16:creationId xmlns:a16="http://schemas.microsoft.com/office/drawing/2014/main" id="{7AA3CEFA-5F9F-31FF-9044-FB879A135E04}"/>
              </a:ext>
            </a:extLst>
          </p:cNvPr>
          <p:cNvPicPr preferRelativeResize="0"/>
          <p:nvPr/>
        </p:nvPicPr>
        <p:blipFill>
          <a:blip r:embed="rId10">
            <a:alphaModFix/>
          </a:blip>
          <a:stretch>
            <a:fillRect/>
          </a:stretch>
        </p:blipFill>
        <p:spPr>
          <a:xfrm>
            <a:off x="10752716" y="3741482"/>
            <a:ext cx="697589" cy="299967"/>
          </a:xfrm>
          <a:prstGeom prst="rect">
            <a:avLst/>
          </a:prstGeom>
          <a:noFill/>
          <a:ln>
            <a:noFill/>
          </a:ln>
        </p:spPr>
      </p:pic>
      <p:sp>
        <p:nvSpPr>
          <p:cNvPr id="16" name="Google Shape;283;p28">
            <a:extLst>
              <a:ext uri="{FF2B5EF4-FFF2-40B4-BE49-F238E27FC236}">
                <a16:creationId xmlns:a16="http://schemas.microsoft.com/office/drawing/2014/main" id="{47908C6B-D554-9BAA-EF3F-E918CC4B2D13}"/>
              </a:ext>
            </a:extLst>
          </p:cNvPr>
          <p:cNvSpPr/>
          <p:nvPr/>
        </p:nvSpPr>
        <p:spPr>
          <a:xfrm>
            <a:off x="11365305" y="3998831"/>
            <a:ext cx="170000" cy="150000"/>
          </a:xfrm>
          <a:prstGeom prst="ellipse">
            <a:avLst/>
          </a:prstGeom>
          <a:solidFill>
            <a:srgbClr val="0000FF"/>
          </a:solidFill>
          <a:ln w="9525" cap="flat" cmpd="sng">
            <a:solidFill>
              <a:srgbClr val="0000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Tree>
    <p:extLst>
      <p:ext uri="{BB962C8B-B14F-4D97-AF65-F5344CB8AC3E}">
        <p14:creationId xmlns:p14="http://schemas.microsoft.com/office/powerpoint/2010/main" val="1937771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29"/>
          <p:cNvSpPr/>
          <p:nvPr/>
        </p:nvSpPr>
        <p:spPr>
          <a:xfrm>
            <a:off x="7819433" y="1186132"/>
            <a:ext cx="4196800" cy="4930400"/>
          </a:xfrm>
          <a:prstGeom prst="roundRect">
            <a:avLst>
              <a:gd name="adj" fmla="val 4511"/>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mc:AlternateContent xmlns:mc="http://schemas.openxmlformats.org/markup-compatibility/2006" xmlns:a14="http://schemas.microsoft.com/office/drawing/2010/main">
        <mc:Choice Requires="a14">
          <p:sp>
            <p:nvSpPr>
              <p:cNvPr id="291" name="Google Shape;291;p29"/>
              <p:cNvSpPr txBox="1">
                <a:spLocks noGrp="1"/>
              </p:cNvSpPr>
              <p:nvPr>
                <p:ph type="body" idx="1"/>
              </p:nvPr>
            </p:nvSpPr>
            <p:spPr>
              <a:xfrm>
                <a:off x="123433" y="1591733"/>
                <a:ext cx="7696000" cy="2451200"/>
              </a:xfrm>
              <a:prstGeom prst="rect">
                <a:avLst/>
              </a:prstGeom>
              <a:noFill/>
              <a:ln>
                <a:noFill/>
              </a:ln>
            </p:spPr>
            <p:txBody>
              <a:bodyPr spcFirstLastPara="1" vert="horz" wrap="square" lIns="91433" tIns="45700" rIns="91433" bIns="45700" rtlCol="0" anchor="t" anchorCtr="0">
                <a:noAutofit/>
              </a:bodyPr>
              <a:lstStyle/>
              <a:p>
                <a:pPr marL="609585" indent="-474121">
                  <a:lnSpc>
                    <a:spcPct val="115000"/>
                  </a:lnSpc>
                  <a:spcBef>
                    <a:spcPts val="0"/>
                  </a:spcBef>
                  <a:buSzPts val="2000"/>
                </a:pPr>
                <a:r>
                  <a:rPr lang="en-US" sz="2667" dirty="0">
                    <a:latin typeface="Source Sans Pro" panose="020B0503030403020204" pitchFamily="34" charset="0"/>
                    <a:ea typeface="Source Sans Pro" panose="020B0503030403020204" pitchFamily="34" charset="0"/>
                  </a:rPr>
                  <a:t>Pick an initial guess        and a </a:t>
                </a:r>
                <a:r>
                  <a:rPr lang="en-US" sz="2667" dirty="0" err="1">
                    <a:latin typeface="Source Sans Pro" panose="020B0503030403020204" pitchFamily="34" charset="0"/>
                    <a:ea typeface="Source Sans Pro" panose="020B0503030403020204" pitchFamily="34" charset="0"/>
                  </a:rPr>
                  <a:t>stepsize</a:t>
                </a:r>
                <a:r>
                  <a:rPr lang="en-US" sz="2667" dirty="0">
                    <a:latin typeface="Source Sans Pro" panose="020B0503030403020204" pitchFamily="34" charset="0"/>
                    <a:ea typeface="Source Sans Pro" panose="020B0503030403020204" pitchFamily="34" charset="0"/>
                  </a:rPr>
                  <a:t> </a:t>
                </a:r>
                <a14:m>
                  <m:oMath xmlns:m="http://schemas.openxmlformats.org/officeDocument/2006/math">
                    <m:r>
                      <a:rPr lang="en-US" sz="2667" b="0" i="1" smtClean="0">
                        <a:latin typeface="Cambria Math" panose="02040503050406030204" pitchFamily="18" charset="0"/>
                        <a:ea typeface="Source Sans Pro" panose="020B0503030403020204" pitchFamily="34" charset="0"/>
                      </a:rPr>
                      <m:t>𝛼</m:t>
                    </m:r>
                    <m:r>
                      <a:rPr lang="en-US" sz="2667" b="0" i="1" smtClean="0">
                        <a:latin typeface="Cambria Math" panose="02040503050406030204" pitchFamily="18" charset="0"/>
                        <a:ea typeface="Source Sans Pro" panose="020B0503030403020204" pitchFamily="34" charset="0"/>
                      </a:rPr>
                      <m:t>&gt;0 </m:t>
                    </m:r>
                  </m:oMath>
                </a14:m>
                <a:r>
                  <a:rPr lang="en-US" sz="2667" dirty="0">
                    <a:latin typeface="Source Sans Pro" panose="020B0503030403020204" pitchFamily="34" charset="0"/>
                    <a:ea typeface="Source Sans Pro" panose="020B0503030403020204" pitchFamily="34" charset="0"/>
                  </a:rPr>
                  <a:t>   </a:t>
                </a:r>
              </a:p>
              <a:p>
                <a:pPr marL="609585" indent="-474121">
                  <a:lnSpc>
                    <a:spcPct val="115000"/>
                  </a:lnSpc>
                  <a:spcBef>
                    <a:spcPts val="0"/>
                  </a:spcBef>
                  <a:buSzPts val="2000"/>
                </a:pPr>
                <a:r>
                  <a:rPr lang="en-US" sz="2667" dirty="0">
                    <a:latin typeface="Source Sans Pro" panose="020B0503030403020204" pitchFamily="34" charset="0"/>
                    <a:ea typeface="Source Sans Pro" panose="020B0503030403020204" pitchFamily="34" charset="0"/>
                  </a:rPr>
                  <a:t>For                             execute the iteration:</a:t>
                </a:r>
                <a:endParaRPr lang="en-US" sz="1733" dirty="0">
                  <a:latin typeface="Source Sans Pro" panose="020B0503030403020204" pitchFamily="34" charset="0"/>
                  <a:ea typeface="Source Sans Pro" panose="020B0503030403020204" pitchFamily="34" charset="0"/>
                </a:endParaRPr>
              </a:p>
              <a:p>
                <a:pPr marL="0" indent="0">
                  <a:lnSpc>
                    <a:spcPct val="115000"/>
                  </a:lnSpc>
                  <a:spcBef>
                    <a:spcPts val="1333"/>
                  </a:spcBef>
                  <a:buNone/>
                </a:pPr>
                <a:endParaRPr lang="en-US" sz="2667" dirty="0">
                  <a:latin typeface="Source Sans Pro" panose="020B0503030403020204" pitchFamily="34" charset="0"/>
                  <a:ea typeface="Source Sans Pro" panose="020B0503030403020204" pitchFamily="34" charset="0"/>
                </a:endParaRPr>
              </a:p>
              <a:p>
                <a:pPr marL="609585" indent="0">
                  <a:lnSpc>
                    <a:spcPct val="115000"/>
                  </a:lnSpc>
                  <a:spcBef>
                    <a:spcPts val="1333"/>
                  </a:spcBef>
                  <a:spcAft>
                    <a:spcPts val="1333"/>
                  </a:spcAft>
                  <a:buNone/>
                </a:pPr>
                <a:endParaRPr sz="2533" dirty="0">
                  <a:latin typeface="Source Sans Pro" panose="020B0503030403020204" pitchFamily="34" charset="0"/>
                  <a:ea typeface="Source Sans Pro" panose="020B0503030403020204" pitchFamily="34" charset="0"/>
                </a:endParaRPr>
              </a:p>
            </p:txBody>
          </p:sp>
        </mc:Choice>
        <mc:Fallback xmlns="">
          <p:sp>
            <p:nvSpPr>
              <p:cNvPr id="291" name="Google Shape;291;p29"/>
              <p:cNvSpPr txBox="1">
                <a:spLocks noGrp="1" noRot="1" noChangeAspect="1" noMove="1" noResize="1" noEditPoints="1" noAdjustHandles="1" noChangeArrowheads="1" noChangeShapeType="1" noTextEdit="1"/>
              </p:cNvSpPr>
              <p:nvPr>
                <p:ph type="body" idx="1"/>
              </p:nvPr>
            </p:nvSpPr>
            <p:spPr>
              <a:xfrm>
                <a:off x="123433" y="1591733"/>
                <a:ext cx="7696000" cy="2451200"/>
              </a:xfrm>
              <a:prstGeom prst="rect">
                <a:avLst/>
              </a:prstGeom>
              <a:blipFill>
                <a:blip r:embed="rId3"/>
                <a:stretch>
                  <a:fillRect t="-1031"/>
                </a:stretch>
              </a:blipFill>
              <a:ln>
                <a:noFill/>
              </a:ln>
            </p:spPr>
            <p:txBody>
              <a:bodyPr/>
              <a:lstStyle/>
              <a:p>
                <a:r>
                  <a:rPr lang="en-US">
                    <a:noFill/>
                  </a:rPr>
                  <a:t> </a:t>
                </a:r>
              </a:p>
            </p:txBody>
          </p:sp>
        </mc:Fallback>
      </mc:AlternateContent>
      <p:sp>
        <p:nvSpPr>
          <p:cNvPr id="292" name="Google Shape;292;p29"/>
          <p:cNvSpPr txBox="1">
            <a:spLocks noGrp="1"/>
          </p:cNvSpPr>
          <p:nvPr>
            <p:ph type="sldNum" idx="12"/>
          </p:nvPr>
        </p:nvSpPr>
        <p:spPr>
          <a:xfrm>
            <a:off x="8610600" y="6542091"/>
            <a:ext cx="2743200" cy="365200"/>
          </a:xfrm>
          <a:prstGeom prst="rect">
            <a:avLst/>
          </a:prstGeom>
          <a:noFill/>
          <a:ln>
            <a:noFill/>
          </a:ln>
        </p:spPr>
        <p:txBody>
          <a:bodyPr spcFirstLastPara="1" vert="horz" wrap="square" lIns="91433" tIns="45700" rIns="91433" bIns="45700" rtlCol="0" anchor="ctr" anchorCtr="0">
            <a:noAutofit/>
          </a:bodyPr>
          <a:lstStyle/>
          <a:p>
            <a:fld id="{00000000-1234-1234-1234-123412341234}" type="slidenum">
              <a:rPr lang="en"/>
              <a:pPr/>
              <a:t>15</a:t>
            </a:fld>
            <a:endParaRPr/>
          </a:p>
        </p:txBody>
      </p:sp>
      <p:sp>
        <p:nvSpPr>
          <p:cNvPr id="293" name="Google Shape;293;p29"/>
          <p:cNvSpPr txBox="1">
            <a:spLocks noGrp="1"/>
          </p:cNvSpPr>
          <p:nvPr>
            <p:ph type="title"/>
          </p:nvPr>
        </p:nvSpPr>
        <p:spPr>
          <a:xfrm>
            <a:off x="838200" y="155700"/>
            <a:ext cx="4960800" cy="1325600"/>
          </a:xfrm>
          <a:prstGeom prst="rect">
            <a:avLst/>
          </a:prstGeom>
          <a:noFill/>
          <a:ln>
            <a:noFill/>
          </a:ln>
        </p:spPr>
        <p:txBody>
          <a:bodyPr spcFirstLastPara="1" vert="horz" wrap="square" lIns="91433" tIns="45700" rIns="91433" bIns="45700" rtlCol="0" anchor="ctr" anchorCtr="0">
            <a:normAutofit/>
          </a:bodyPr>
          <a:lstStyle/>
          <a:p>
            <a:pPr>
              <a:spcBef>
                <a:spcPts val="0"/>
              </a:spcBef>
              <a:buClr>
                <a:schemeClr val="dk1"/>
              </a:buClr>
              <a:buSzPts val="3300"/>
            </a:pPr>
            <a:r>
              <a:rPr lang="en" sz="4000"/>
              <a:t>Gradient descent</a:t>
            </a:r>
            <a:endParaRPr sz="4000"/>
          </a:p>
        </p:txBody>
      </p:sp>
      <p:pic>
        <p:nvPicPr>
          <p:cNvPr id="295" name="Google Shape;295;p29"/>
          <p:cNvPicPr preferRelativeResize="0"/>
          <p:nvPr/>
        </p:nvPicPr>
        <p:blipFill rotWithShape="1">
          <a:blip r:embed="rId4">
            <a:alphaModFix/>
          </a:blip>
          <a:srcRect l="4950" t="9895" r="7438" b="5459"/>
          <a:stretch/>
        </p:blipFill>
        <p:spPr>
          <a:xfrm>
            <a:off x="1740267" y="3799458"/>
            <a:ext cx="3965565" cy="2873343"/>
          </a:xfrm>
          <a:prstGeom prst="rect">
            <a:avLst/>
          </a:prstGeom>
          <a:noFill/>
          <a:ln>
            <a:noFill/>
          </a:ln>
        </p:spPr>
      </p:pic>
      <p:pic>
        <p:nvPicPr>
          <p:cNvPr id="296" name="Google Shape;296;p29" descr="x_0" title="MathEquation,#000000"/>
          <p:cNvPicPr preferRelativeResize="0"/>
          <p:nvPr/>
        </p:nvPicPr>
        <p:blipFill>
          <a:blip r:embed="rId5">
            <a:alphaModFix/>
          </a:blip>
          <a:stretch>
            <a:fillRect/>
          </a:stretch>
        </p:blipFill>
        <p:spPr>
          <a:xfrm>
            <a:off x="3668817" y="1758795"/>
            <a:ext cx="438787" cy="324831"/>
          </a:xfrm>
          <a:prstGeom prst="rect">
            <a:avLst/>
          </a:prstGeom>
          <a:noFill/>
          <a:ln>
            <a:noFill/>
          </a:ln>
        </p:spPr>
      </p:pic>
      <p:pic>
        <p:nvPicPr>
          <p:cNvPr id="300" name="Google Shape;300;p29" descr="k=0,1,\dots" title="MathEquation,#000000"/>
          <p:cNvPicPr preferRelativeResize="0"/>
          <p:nvPr/>
        </p:nvPicPr>
        <p:blipFill>
          <a:blip r:embed="rId6">
            <a:alphaModFix/>
          </a:blip>
          <a:stretch>
            <a:fillRect/>
          </a:stretch>
        </p:blipFill>
        <p:spPr>
          <a:xfrm>
            <a:off x="1477867" y="2170176"/>
            <a:ext cx="1698605" cy="365200"/>
          </a:xfrm>
          <a:prstGeom prst="rect">
            <a:avLst/>
          </a:prstGeom>
          <a:noFill/>
          <a:ln>
            <a:noFill/>
          </a:ln>
        </p:spPr>
      </p:pic>
      <p:pic>
        <p:nvPicPr>
          <p:cNvPr id="301" name="Google Shape;301;p29" descr="x_{k+1}=x_k-\alpha\cdot \nabla f(x_k)" title="MathEquation,#000000"/>
          <p:cNvPicPr preferRelativeResize="0"/>
          <p:nvPr/>
        </p:nvPicPr>
        <p:blipFill>
          <a:blip r:embed="rId7">
            <a:alphaModFix/>
          </a:blip>
          <a:stretch>
            <a:fillRect/>
          </a:stretch>
        </p:blipFill>
        <p:spPr>
          <a:xfrm>
            <a:off x="1988635" y="2947498"/>
            <a:ext cx="3965568" cy="461000"/>
          </a:xfrm>
          <a:prstGeom prst="rect">
            <a:avLst/>
          </a:prstGeom>
          <a:noFill/>
          <a:ln>
            <a:noFill/>
          </a:ln>
        </p:spPr>
      </p:pic>
      <p:pic>
        <p:nvPicPr>
          <p:cNvPr id="302" name="Google Shape;302;p29" descr="x_0" title="MathEquation,#000000"/>
          <p:cNvPicPr preferRelativeResize="0"/>
          <p:nvPr/>
        </p:nvPicPr>
        <p:blipFill>
          <a:blip r:embed="rId5">
            <a:alphaModFix/>
          </a:blip>
          <a:stretch>
            <a:fillRect/>
          </a:stretch>
        </p:blipFill>
        <p:spPr>
          <a:xfrm>
            <a:off x="5088305" y="4467782"/>
            <a:ext cx="296200" cy="221045"/>
          </a:xfrm>
          <a:prstGeom prst="rect">
            <a:avLst/>
          </a:prstGeom>
          <a:noFill/>
          <a:ln>
            <a:noFill/>
          </a:ln>
        </p:spPr>
      </p:pic>
      <p:pic>
        <p:nvPicPr>
          <p:cNvPr id="303" name="Google Shape;303;p29" descr="-\nabla f(x_0)" title="MathEquation,#000000"/>
          <p:cNvPicPr preferRelativeResize="0"/>
          <p:nvPr/>
        </p:nvPicPr>
        <p:blipFill>
          <a:blip r:embed="rId8">
            <a:alphaModFix/>
          </a:blip>
          <a:stretch>
            <a:fillRect/>
          </a:stretch>
        </p:blipFill>
        <p:spPr>
          <a:xfrm>
            <a:off x="3986037" y="4348817"/>
            <a:ext cx="810296" cy="240051"/>
          </a:xfrm>
          <a:prstGeom prst="rect">
            <a:avLst/>
          </a:prstGeom>
          <a:noFill/>
          <a:ln>
            <a:noFill/>
          </a:ln>
        </p:spPr>
      </p:pic>
      <p:pic>
        <p:nvPicPr>
          <p:cNvPr id="304" name="Google Shape;304;p29" descr="x_k" title="MathEquation,#000000"/>
          <p:cNvPicPr preferRelativeResize="0"/>
          <p:nvPr/>
        </p:nvPicPr>
        <p:blipFill>
          <a:blip r:embed="rId9">
            <a:alphaModFix/>
          </a:blip>
          <a:stretch>
            <a:fillRect/>
          </a:stretch>
        </p:blipFill>
        <p:spPr>
          <a:xfrm>
            <a:off x="4329700" y="5249933"/>
            <a:ext cx="296200" cy="217707"/>
          </a:xfrm>
          <a:prstGeom prst="rect">
            <a:avLst/>
          </a:prstGeom>
          <a:noFill/>
          <a:ln>
            <a:noFill/>
          </a:ln>
        </p:spPr>
      </p:pic>
      <p:pic>
        <p:nvPicPr>
          <p:cNvPr id="305" name="Google Shape;305;p29"/>
          <p:cNvPicPr preferRelativeResize="0"/>
          <p:nvPr/>
        </p:nvPicPr>
        <p:blipFill rotWithShape="1">
          <a:blip r:embed="rId10">
            <a:alphaModFix/>
          </a:blip>
          <a:srcRect t="54856" b="41863"/>
          <a:stretch/>
        </p:blipFill>
        <p:spPr>
          <a:xfrm>
            <a:off x="7934734" y="3834490"/>
            <a:ext cx="3966165" cy="148533"/>
          </a:xfrm>
          <a:prstGeom prst="rect">
            <a:avLst/>
          </a:prstGeom>
          <a:noFill/>
          <a:ln>
            <a:noFill/>
          </a:ln>
        </p:spPr>
      </p:pic>
      <p:pic>
        <p:nvPicPr>
          <p:cNvPr id="306" name="Google Shape;306;p29" descr="x_1" title="MathEquation,#000000"/>
          <p:cNvPicPr preferRelativeResize="0"/>
          <p:nvPr/>
        </p:nvPicPr>
        <p:blipFill>
          <a:blip r:embed="rId11">
            <a:alphaModFix/>
          </a:blip>
          <a:stretch>
            <a:fillRect/>
          </a:stretch>
        </p:blipFill>
        <p:spPr>
          <a:xfrm>
            <a:off x="4709034" y="4852768"/>
            <a:ext cx="296189" cy="221033"/>
          </a:xfrm>
          <a:prstGeom prst="rect">
            <a:avLst/>
          </a:prstGeom>
          <a:noFill/>
          <a:ln>
            <a:noFill/>
          </a:ln>
        </p:spPr>
      </p:pic>
      <p:sp>
        <p:nvSpPr>
          <p:cNvPr id="307" name="Google Shape;307;p29"/>
          <p:cNvSpPr/>
          <p:nvPr/>
        </p:nvSpPr>
        <p:spPr>
          <a:xfrm>
            <a:off x="8235933" y="3799599"/>
            <a:ext cx="3693600" cy="217600"/>
          </a:xfrm>
          <a:prstGeom prst="roundRect">
            <a:avLst>
              <a:gd name="adj" fmla="val 16667"/>
            </a:avLst>
          </a:prstGeom>
          <a:noFill/>
          <a:ln w="9525" cap="flat" cmpd="sng">
            <a:solidFill>
              <a:srgbClr val="0000FF"/>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pic>
        <p:nvPicPr>
          <p:cNvPr id="308" name="Google Shape;308;p29"/>
          <p:cNvPicPr preferRelativeResize="0"/>
          <p:nvPr/>
        </p:nvPicPr>
        <p:blipFill rotWithShape="1">
          <a:blip r:embed="rId10">
            <a:alphaModFix/>
          </a:blip>
          <a:srcRect b="45130"/>
          <a:stretch/>
        </p:blipFill>
        <p:spPr>
          <a:xfrm>
            <a:off x="7934734" y="1250899"/>
            <a:ext cx="3966165" cy="2484533"/>
          </a:xfrm>
          <a:prstGeom prst="rect">
            <a:avLst/>
          </a:prstGeom>
          <a:noFill/>
          <a:ln>
            <a:noFill/>
          </a:ln>
        </p:spPr>
      </p:pic>
      <p:pic>
        <p:nvPicPr>
          <p:cNvPr id="309" name="Google Shape;309;p29"/>
          <p:cNvPicPr preferRelativeResize="0"/>
          <p:nvPr/>
        </p:nvPicPr>
        <p:blipFill rotWithShape="1">
          <a:blip r:embed="rId10">
            <a:alphaModFix/>
          </a:blip>
          <a:srcRect t="58020"/>
          <a:stretch/>
        </p:blipFill>
        <p:spPr>
          <a:xfrm>
            <a:off x="7934734" y="4081330"/>
            <a:ext cx="3966165" cy="1900833"/>
          </a:xfrm>
          <a:prstGeom prst="rect">
            <a:avLst/>
          </a:prstGeom>
          <a:noFill/>
          <a:ln>
            <a:noFill/>
          </a:ln>
        </p:spPr>
      </p:pic>
      <p:sp>
        <p:nvSpPr>
          <p:cNvPr id="310" name="Google Shape;310;p29"/>
          <p:cNvSpPr/>
          <p:nvPr/>
        </p:nvSpPr>
        <p:spPr>
          <a:xfrm>
            <a:off x="1793417" y="2781453"/>
            <a:ext cx="4356000" cy="754400"/>
          </a:xfrm>
          <a:prstGeom prst="roundRect">
            <a:avLst>
              <a:gd name="adj" fmla="val 16667"/>
            </a:avLst>
          </a:prstGeom>
          <a:noFill/>
          <a:ln w="9525" cap="flat" cmpd="sng">
            <a:solidFill>
              <a:srgbClr val="C0000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 name="Date Placeholder 1">
            <a:extLst>
              <a:ext uri="{FF2B5EF4-FFF2-40B4-BE49-F238E27FC236}">
                <a16:creationId xmlns:a16="http://schemas.microsoft.com/office/drawing/2014/main" id="{C919E71E-2BFF-F0A6-1175-3DE2D38A4F9E}"/>
              </a:ext>
            </a:extLst>
          </p:cNvPr>
          <p:cNvSpPr>
            <a:spLocks noGrp="1"/>
          </p:cNvSpPr>
          <p:nvPr>
            <p:ph type="dt" sz="half" idx="10"/>
          </p:nvPr>
        </p:nvSpPr>
        <p:spPr/>
        <p:txBody>
          <a:bodyPr/>
          <a:lstStyle/>
          <a:p>
            <a:fld id="{01B51B1E-4FD3-3243-8FA1-0E9C6D2E162D}" type="datetime1">
              <a:rPr lang="en-US" smtClean="0"/>
              <a:t>8/13/26</a:t>
            </a:fld>
            <a:endParaRPr lang="en-US"/>
          </a:p>
        </p:txBody>
      </p:sp>
      <p:sp>
        <p:nvSpPr>
          <p:cNvPr id="3" name="Footer Placeholder 2">
            <a:extLst>
              <a:ext uri="{FF2B5EF4-FFF2-40B4-BE49-F238E27FC236}">
                <a16:creationId xmlns:a16="http://schemas.microsoft.com/office/drawing/2014/main" id="{2F7BC93C-25E4-BC2D-3FEE-95A556ED14DD}"/>
              </a:ext>
            </a:extLst>
          </p:cNvPr>
          <p:cNvSpPr>
            <a:spLocks noGrp="1"/>
          </p:cNvSpPr>
          <p:nvPr>
            <p:ph type="ftr" sz="quarter" idx="11"/>
          </p:nvPr>
        </p:nvSpPr>
        <p:spPr/>
        <p:txBody>
          <a:bodyPr/>
          <a:lstStyle/>
          <a:p>
            <a:r>
              <a:rPr lang="hr-HR" dirty="0"/>
              <a:t>AA 174A | </a:t>
            </a:r>
            <a:r>
              <a:rPr lang="hr-HR" dirty="0" err="1"/>
              <a:t>Lecture</a:t>
            </a:r>
            <a:r>
              <a:rPr lang="hr-HR" dirty="0"/>
              <a:t> 5</a:t>
            </a:r>
            <a:endParaRPr lang="en-US" dirty="0"/>
          </a:p>
        </p:txBody>
      </p:sp>
      <p:sp>
        <p:nvSpPr>
          <p:cNvPr id="4" name="TextBox 3">
            <a:extLst>
              <a:ext uri="{FF2B5EF4-FFF2-40B4-BE49-F238E27FC236}">
                <a16:creationId xmlns:a16="http://schemas.microsoft.com/office/drawing/2014/main" id="{91353187-C2BA-B412-354F-58EB5CDDBF09}"/>
              </a:ext>
            </a:extLst>
          </p:cNvPr>
          <p:cNvSpPr txBox="1"/>
          <p:nvPr/>
        </p:nvSpPr>
        <p:spPr>
          <a:xfrm>
            <a:off x="8028780" y="6251566"/>
            <a:ext cx="3906839" cy="369332"/>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Play with lecture_5_1.ipynb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73829-CCE1-8F6A-FA85-5B78F7FF554E}"/>
              </a:ext>
            </a:extLst>
          </p:cNvPr>
          <p:cNvSpPr>
            <a:spLocks noGrp="1"/>
          </p:cNvSpPr>
          <p:nvPr>
            <p:ph type="title"/>
          </p:nvPr>
        </p:nvSpPr>
        <p:spPr/>
        <p:txBody>
          <a:bodyPr/>
          <a:lstStyle/>
          <a:p>
            <a:r>
              <a:rPr lang="en" sz="4400" dirty="0"/>
              <a:t>Gradient descent: additional considerations</a:t>
            </a:r>
            <a:endParaRPr lang="en-US" dirty="0"/>
          </a:p>
        </p:txBody>
      </p:sp>
      <p:sp>
        <p:nvSpPr>
          <p:cNvPr id="4" name="Date Placeholder 3">
            <a:extLst>
              <a:ext uri="{FF2B5EF4-FFF2-40B4-BE49-F238E27FC236}">
                <a16:creationId xmlns:a16="http://schemas.microsoft.com/office/drawing/2014/main" id="{7142B731-DDF5-A8B3-09DF-F91A332EFF70}"/>
              </a:ext>
            </a:extLst>
          </p:cNvPr>
          <p:cNvSpPr>
            <a:spLocks noGrp="1"/>
          </p:cNvSpPr>
          <p:nvPr>
            <p:ph type="dt" sz="half" idx="10"/>
          </p:nvPr>
        </p:nvSpPr>
        <p:spPr/>
        <p:txBody>
          <a:bodyPr/>
          <a:lstStyle/>
          <a:p>
            <a:fld id="{FDAF407C-353C-6A4E-A48D-4F7DC9F41855}" type="datetime1">
              <a:rPr lang="en-US" smtClean="0"/>
              <a:t>8/13/26</a:t>
            </a:fld>
            <a:endParaRPr lang="en-US"/>
          </a:p>
        </p:txBody>
      </p:sp>
      <p:sp>
        <p:nvSpPr>
          <p:cNvPr id="5" name="Footer Placeholder 4">
            <a:extLst>
              <a:ext uri="{FF2B5EF4-FFF2-40B4-BE49-F238E27FC236}">
                <a16:creationId xmlns:a16="http://schemas.microsoft.com/office/drawing/2014/main" id="{276A7195-BFDC-DED7-3CAC-485452D34472}"/>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57B33206-3F17-A89D-074E-EE9CA086DAF5}"/>
              </a:ext>
            </a:extLst>
          </p:cNvPr>
          <p:cNvSpPr>
            <a:spLocks noGrp="1"/>
          </p:cNvSpPr>
          <p:nvPr>
            <p:ph type="sldNum" sz="quarter" idx="12"/>
          </p:nvPr>
        </p:nvSpPr>
        <p:spPr/>
        <p:txBody>
          <a:bodyPr/>
          <a:lstStyle/>
          <a:p>
            <a:fld id="{8AA1F273-EF2F-3941-BBF8-D365CB27DD6A}" type="slidenum">
              <a:rPr lang="en-US" smtClean="0"/>
              <a:t>16</a:t>
            </a:fld>
            <a:endParaRPr lang="en-US"/>
          </a:p>
        </p:txBody>
      </p:sp>
      <p:sp>
        <p:nvSpPr>
          <p:cNvPr id="7" name="Google Shape;316;p30">
            <a:extLst>
              <a:ext uri="{FF2B5EF4-FFF2-40B4-BE49-F238E27FC236}">
                <a16:creationId xmlns:a16="http://schemas.microsoft.com/office/drawing/2014/main" id="{048EC259-365C-6815-F47F-C65B0A671703}"/>
              </a:ext>
            </a:extLst>
          </p:cNvPr>
          <p:cNvSpPr txBox="1">
            <a:spLocks/>
          </p:cNvSpPr>
          <p:nvPr/>
        </p:nvSpPr>
        <p:spPr>
          <a:xfrm>
            <a:off x="838200" y="1417053"/>
            <a:ext cx="10515600" cy="2451200"/>
          </a:xfrm>
          <a:prstGeom prst="rect">
            <a:avLst/>
          </a:prstGeom>
          <a:noFill/>
          <a:ln>
            <a:noFill/>
          </a:ln>
        </p:spPr>
        <p:txBody>
          <a:bodyPr spcFirstLastPara="1" vert="horz" wrap="square" lIns="91433" tIns="45700" rIns="91433" bIns="45700" rtlCol="0" anchor="t" anchorCtr="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609585" indent="-474121">
              <a:lnSpc>
                <a:spcPct val="100000"/>
              </a:lnSpc>
              <a:spcBef>
                <a:spcPts val="0"/>
              </a:spcBef>
              <a:buSzPts val="2000"/>
            </a:pPr>
            <a:r>
              <a:rPr lang="en-US" dirty="0">
                <a:latin typeface="Source Sans Pro" panose="020B0503030403020204" pitchFamily="34" charset="0"/>
                <a:ea typeface="Source Sans Pro" panose="020B0503030403020204" pitchFamily="34" charset="0"/>
              </a:rPr>
              <a:t>Tuning parameter: </a:t>
            </a:r>
            <a:r>
              <a:rPr lang="en-US" dirty="0" err="1">
                <a:latin typeface="Source Sans Pro" panose="020B0503030403020204" pitchFamily="34" charset="0"/>
                <a:ea typeface="Source Sans Pro" panose="020B0503030403020204" pitchFamily="34" charset="0"/>
              </a:rPr>
              <a:t>stepsize</a:t>
            </a:r>
            <a:endParaRPr lang="en-US" sz="2400" dirty="0">
              <a:latin typeface="Source Sans Pro" panose="020B0503030403020204" pitchFamily="34" charset="0"/>
              <a:ea typeface="Source Sans Pro" panose="020B0503030403020204" pitchFamily="34" charset="0"/>
            </a:endParaRPr>
          </a:p>
          <a:p>
            <a:pPr marL="1066785" lvl="1" indent="-474121">
              <a:lnSpc>
                <a:spcPct val="100000"/>
              </a:lnSpc>
              <a:spcBef>
                <a:spcPts val="0"/>
              </a:spcBef>
              <a:buSzPts val="2000"/>
            </a:pPr>
            <a:r>
              <a:rPr lang="en-US" dirty="0">
                <a:latin typeface="Source Sans Pro" panose="020B0503030403020204" pitchFamily="34" charset="0"/>
                <a:ea typeface="Source Sans Pro" panose="020B0503030403020204" pitchFamily="34" charset="0"/>
              </a:rPr>
              <a:t>Use a decreasing sequence </a:t>
            </a:r>
          </a:p>
          <a:p>
            <a:pPr marL="1066785" lvl="1" indent="-474121">
              <a:lnSpc>
                <a:spcPct val="100000"/>
              </a:lnSpc>
              <a:spcBef>
                <a:spcPts val="0"/>
              </a:spcBef>
              <a:buSzPts val="2000"/>
            </a:pPr>
            <a:r>
              <a:rPr lang="en-US" dirty="0">
                <a:latin typeface="Source Sans Pro" panose="020B0503030403020204" pitchFamily="34" charset="0"/>
                <a:ea typeface="Source Sans Pro" panose="020B0503030403020204" pitchFamily="34" charset="0"/>
              </a:rPr>
              <a:t>Select it automatically at each descent step to ensure that </a:t>
            </a:r>
          </a:p>
          <a:p>
            <a:pPr marL="609585" indent="-482588">
              <a:lnSpc>
                <a:spcPct val="100000"/>
              </a:lnSpc>
              <a:spcBef>
                <a:spcPts val="1333"/>
              </a:spcBef>
              <a:buSzPts val="2100"/>
            </a:pPr>
            <a:endParaRPr lang="en-US" dirty="0">
              <a:latin typeface="Source Sans Pro" panose="020B0503030403020204" pitchFamily="34" charset="0"/>
              <a:ea typeface="Source Sans Pro" panose="020B0503030403020204" pitchFamily="34" charset="0"/>
            </a:endParaRPr>
          </a:p>
          <a:p>
            <a:pPr marL="609585" indent="-482588">
              <a:lnSpc>
                <a:spcPct val="100000"/>
              </a:lnSpc>
              <a:spcBef>
                <a:spcPts val="1333"/>
              </a:spcBef>
              <a:buSzPts val="2100"/>
            </a:pPr>
            <a:r>
              <a:rPr lang="en-US" dirty="0">
                <a:latin typeface="Source Sans Pro" panose="020B0503030403020204" pitchFamily="34" charset="0"/>
                <a:ea typeface="Source Sans Pro" panose="020B0503030403020204" pitchFamily="34" charset="0"/>
              </a:rPr>
              <a:t>Termination criteria: stop after fixed number of iterations or once	     	                                     or  </a:t>
            </a:r>
          </a:p>
        </p:txBody>
      </p:sp>
      <p:pic>
        <p:nvPicPr>
          <p:cNvPr id="9" name="Google Shape;319;p30" descr="\alpha" title="MathEquation,#000000">
            <a:extLst>
              <a:ext uri="{FF2B5EF4-FFF2-40B4-BE49-F238E27FC236}">
                <a16:creationId xmlns:a16="http://schemas.microsoft.com/office/drawing/2014/main" id="{7F280DB9-1B97-328E-8FC1-E47E67E80FCB}"/>
              </a:ext>
            </a:extLst>
          </p:cNvPr>
          <p:cNvPicPr preferRelativeResize="0"/>
          <p:nvPr/>
        </p:nvPicPr>
        <p:blipFill>
          <a:blip r:embed="rId3">
            <a:alphaModFix/>
          </a:blip>
          <a:stretch>
            <a:fillRect/>
          </a:stretch>
        </p:blipFill>
        <p:spPr>
          <a:xfrm>
            <a:off x="5701008" y="1550334"/>
            <a:ext cx="296200" cy="299932"/>
          </a:xfrm>
          <a:prstGeom prst="rect">
            <a:avLst/>
          </a:prstGeom>
          <a:noFill/>
          <a:ln>
            <a:noFill/>
          </a:ln>
        </p:spPr>
      </p:pic>
      <p:pic>
        <p:nvPicPr>
          <p:cNvPr id="10" name="Google Shape;320;p30" descr="\alpha_k" title="MathEquation,#000000">
            <a:extLst>
              <a:ext uri="{FF2B5EF4-FFF2-40B4-BE49-F238E27FC236}">
                <a16:creationId xmlns:a16="http://schemas.microsoft.com/office/drawing/2014/main" id="{9A91D377-1374-07A8-CAFF-3BD5297723DD}"/>
              </a:ext>
            </a:extLst>
          </p:cNvPr>
          <p:cNvPicPr preferRelativeResize="0"/>
          <p:nvPr/>
        </p:nvPicPr>
        <p:blipFill>
          <a:blip r:embed="rId4">
            <a:alphaModFix/>
          </a:blip>
          <a:stretch>
            <a:fillRect/>
          </a:stretch>
        </p:blipFill>
        <p:spPr>
          <a:xfrm>
            <a:off x="5517032" y="1992692"/>
            <a:ext cx="358568" cy="247401"/>
          </a:xfrm>
          <a:prstGeom prst="rect">
            <a:avLst/>
          </a:prstGeom>
          <a:noFill/>
          <a:ln>
            <a:noFill/>
          </a:ln>
        </p:spPr>
      </p:pic>
      <p:pic>
        <p:nvPicPr>
          <p:cNvPr id="11" name="Google Shape;321;p30" descr="f(x_\alpha)&lt;f(x)" title="MathEquation,#000000">
            <a:extLst>
              <a:ext uri="{FF2B5EF4-FFF2-40B4-BE49-F238E27FC236}">
                <a16:creationId xmlns:a16="http://schemas.microsoft.com/office/drawing/2014/main" id="{1711CEA2-9C12-C1F4-8024-6DDFF0A1768F}"/>
              </a:ext>
            </a:extLst>
          </p:cNvPr>
          <p:cNvPicPr preferRelativeResize="0"/>
          <p:nvPr/>
        </p:nvPicPr>
        <p:blipFill>
          <a:blip r:embed="rId5">
            <a:alphaModFix/>
          </a:blip>
          <a:stretch>
            <a:fillRect/>
          </a:stretch>
        </p:blipFill>
        <p:spPr>
          <a:xfrm>
            <a:off x="9517340" y="2264081"/>
            <a:ext cx="1719060" cy="365125"/>
          </a:xfrm>
          <a:prstGeom prst="rect">
            <a:avLst/>
          </a:prstGeom>
          <a:noFill/>
          <a:ln>
            <a:noFill/>
          </a:ln>
        </p:spPr>
      </p:pic>
      <p:pic>
        <p:nvPicPr>
          <p:cNvPr id="12" name="Google Shape;322;p30" descr="|f(x_{k+1})-f(x_k)|&lt;\epsilon" title="MathEquation,#000000">
            <a:extLst>
              <a:ext uri="{FF2B5EF4-FFF2-40B4-BE49-F238E27FC236}">
                <a16:creationId xmlns:a16="http://schemas.microsoft.com/office/drawing/2014/main" id="{8F7E9E24-D9D9-00E2-961B-99CCD6AAD588}"/>
              </a:ext>
            </a:extLst>
          </p:cNvPr>
          <p:cNvPicPr preferRelativeResize="0"/>
          <p:nvPr/>
        </p:nvPicPr>
        <p:blipFill>
          <a:blip r:embed="rId6">
            <a:alphaModFix/>
          </a:blip>
          <a:stretch>
            <a:fillRect/>
          </a:stretch>
        </p:blipFill>
        <p:spPr>
          <a:xfrm>
            <a:off x="2507589" y="3855802"/>
            <a:ext cx="2603480" cy="335200"/>
          </a:xfrm>
          <a:prstGeom prst="rect">
            <a:avLst/>
          </a:prstGeom>
          <a:noFill/>
          <a:ln>
            <a:noFill/>
          </a:ln>
        </p:spPr>
      </p:pic>
      <p:pic>
        <p:nvPicPr>
          <p:cNvPr id="13" name="Google Shape;323;p30" descr="\|x_{k+1}-x_k\|&lt;\epsilon" title="MathEquation,#000000">
            <a:extLst>
              <a:ext uri="{FF2B5EF4-FFF2-40B4-BE49-F238E27FC236}">
                <a16:creationId xmlns:a16="http://schemas.microsoft.com/office/drawing/2014/main" id="{818F33D6-7399-3846-8CF2-D042A5D3A581}"/>
              </a:ext>
            </a:extLst>
          </p:cNvPr>
          <p:cNvPicPr preferRelativeResize="0"/>
          <p:nvPr/>
        </p:nvPicPr>
        <p:blipFill>
          <a:blip r:embed="rId7">
            <a:alphaModFix/>
          </a:blip>
          <a:stretch>
            <a:fillRect/>
          </a:stretch>
        </p:blipFill>
        <p:spPr>
          <a:xfrm>
            <a:off x="6036964" y="3855802"/>
            <a:ext cx="1986600" cy="335185"/>
          </a:xfrm>
          <a:prstGeom prst="rect">
            <a:avLst/>
          </a:prstGeom>
          <a:noFill/>
          <a:ln>
            <a:noFill/>
          </a:ln>
        </p:spPr>
      </p:pic>
    </p:spTree>
    <p:extLst>
      <p:ext uri="{BB962C8B-B14F-4D97-AF65-F5344CB8AC3E}">
        <p14:creationId xmlns:p14="http://schemas.microsoft.com/office/powerpoint/2010/main" val="1917090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7C849-6878-AA49-79E0-4185309233D2}"/>
              </a:ext>
            </a:extLst>
          </p:cNvPr>
          <p:cNvSpPr>
            <a:spLocks noGrp="1"/>
          </p:cNvSpPr>
          <p:nvPr>
            <p:ph type="title"/>
          </p:nvPr>
        </p:nvSpPr>
        <p:spPr/>
        <p:txBody>
          <a:bodyPr/>
          <a:lstStyle/>
          <a:p>
            <a:r>
              <a:rPr lang="en-US" dirty="0"/>
              <a:t>Back to trajectory optimization</a:t>
            </a:r>
          </a:p>
        </p:txBody>
      </p:sp>
      <p:sp>
        <p:nvSpPr>
          <p:cNvPr id="4" name="Date Placeholder 3">
            <a:extLst>
              <a:ext uri="{FF2B5EF4-FFF2-40B4-BE49-F238E27FC236}">
                <a16:creationId xmlns:a16="http://schemas.microsoft.com/office/drawing/2014/main" id="{91399E99-78B7-6AB3-4919-072F7590B11D}"/>
              </a:ext>
            </a:extLst>
          </p:cNvPr>
          <p:cNvSpPr>
            <a:spLocks noGrp="1"/>
          </p:cNvSpPr>
          <p:nvPr>
            <p:ph type="dt" sz="half" idx="10"/>
          </p:nvPr>
        </p:nvSpPr>
        <p:spPr/>
        <p:txBody>
          <a:bodyPr/>
          <a:lstStyle/>
          <a:p>
            <a:fld id="{25801F29-6C31-344B-B84F-C31A4AAD0C8E}" type="datetime1">
              <a:rPr lang="en-US" smtClean="0"/>
              <a:t>8/13/26</a:t>
            </a:fld>
            <a:endParaRPr lang="en-US"/>
          </a:p>
        </p:txBody>
      </p:sp>
      <p:sp>
        <p:nvSpPr>
          <p:cNvPr id="5" name="Footer Placeholder 4">
            <a:extLst>
              <a:ext uri="{FF2B5EF4-FFF2-40B4-BE49-F238E27FC236}">
                <a16:creationId xmlns:a16="http://schemas.microsoft.com/office/drawing/2014/main" id="{5A5802A6-0145-B269-3449-996776DCDBCB}"/>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4094F203-605F-0048-E335-DA97FDFEB19A}"/>
              </a:ext>
            </a:extLst>
          </p:cNvPr>
          <p:cNvSpPr>
            <a:spLocks noGrp="1"/>
          </p:cNvSpPr>
          <p:nvPr>
            <p:ph type="sldNum" sz="quarter" idx="12"/>
          </p:nvPr>
        </p:nvSpPr>
        <p:spPr/>
        <p:txBody>
          <a:bodyPr/>
          <a:lstStyle/>
          <a:p>
            <a:fld id="{8AA1F273-EF2F-3941-BBF8-D365CB27DD6A}" type="slidenum">
              <a:rPr lang="en-US" smtClean="0"/>
              <a:t>17</a:t>
            </a:fld>
            <a:endParaRPr lang="en-US"/>
          </a:p>
        </p:txBody>
      </p:sp>
      <p:sp>
        <p:nvSpPr>
          <p:cNvPr id="8" name="Content Placeholder 2">
            <a:extLst>
              <a:ext uri="{FF2B5EF4-FFF2-40B4-BE49-F238E27FC236}">
                <a16:creationId xmlns:a16="http://schemas.microsoft.com/office/drawing/2014/main" id="{F80D2BFF-003A-1E44-0524-69459B01C06D}"/>
              </a:ext>
            </a:extLst>
          </p:cNvPr>
          <p:cNvSpPr>
            <a:spLocks noGrp="1"/>
          </p:cNvSpPr>
          <p:nvPr>
            <p:ph idx="1"/>
          </p:nvPr>
        </p:nvSpPr>
        <p:spPr>
          <a:xfrm>
            <a:off x="838200" y="3627531"/>
            <a:ext cx="10860742" cy="2235387"/>
          </a:xfrm>
        </p:spPr>
        <p:txBody>
          <a:bodyPr>
            <a:normAutofit/>
          </a:bodyPr>
          <a:lstStyle/>
          <a:p>
            <a:r>
              <a:rPr lang="en-US" dirty="0"/>
              <a:t>Two broad classes of methods (for more details, see AA203):</a:t>
            </a:r>
          </a:p>
          <a:p>
            <a:endParaRPr lang="en-US" sz="1000" dirty="0"/>
          </a:p>
          <a:p>
            <a:pPr marL="914400" lvl="1" indent="-457200">
              <a:buFont typeface="+mj-lt"/>
              <a:buAutoNum type="arabicPeriod"/>
            </a:pPr>
            <a:r>
              <a:rPr lang="en-US" dirty="0">
                <a:solidFill>
                  <a:srgbClr val="C00000"/>
                </a:solidFill>
              </a:rPr>
              <a:t>Direct methods</a:t>
            </a:r>
            <a:r>
              <a:rPr lang="en-US" dirty="0"/>
              <a:t>: transcribe infinite problem into finite dimensional, nonlinear programming (NLP) problem, and solve NLP  ⇒ “First discretize, then optimize”</a:t>
            </a:r>
          </a:p>
          <a:p>
            <a:pPr marL="914400" lvl="1" indent="-457200">
              <a:buFont typeface="+mj-lt"/>
              <a:buAutoNum type="arabicPeriod"/>
            </a:pPr>
            <a:r>
              <a:rPr lang="en-US" dirty="0">
                <a:solidFill>
                  <a:srgbClr val="C00000"/>
                </a:solidFill>
              </a:rPr>
              <a:t>Indirect methods</a:t>
            </a:r>
            <a:r>
              <a:rPr lang="en-US" dirty="0"/>
              <a:t>: attempt to find a minimum point “indirectly,” by solving the necessary conditions of optimality ⇒ “First optimize, then discretize”</a:t>
            </a:r>
          </a:p>
          <a:p>
            <a:pPr marL="0" indent="0">
              <a:buNone/>
            </a:pPr>
            <a:endParaRPr lang="en-US" dirty="0"/>
          </a:p>
          <a:p>
            <a:endParaRPr lang="en-US" dirty="0"/>
          </a:p>
        </p:txBody>
      </p:sp>
      <p:sp>
        <p:nvSpPr>
          <p:cNvPr id="9" name="Rectangle 8">
            <a:extLst>
              <a:ext uri="{FF2B5EF4-FFF2-40B4-BE49-F238E27FC236}">
                <a16:creationId xmlns:a16="http://schemas.microsoft.com/office/drawing/2014/main" id="{C7AA99FD-3863-5486-3986-670E61C5D732}"/>
              </a:ext>
            </a:extLst>
          </p:cNvPr>
          <p:cNvSpPr/>
          <p:nvPr/>
        </p:nvSpPr>
        <p:spPr>
          <a:xfrm>
            <a:off x="1317812" y="4329953"/>
            <a:ext cx="10381130" cy="726141"/>
          </a:xfrm>
          <a:prstGeom prst="rect">
            <a:avLst/>
          </a:prstGeom>
          <a:noFill/>
          <a:ln w="317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math equations and formulas&#10;&#10;Description automatically generated with medium confidence">
            <a:extLst>
              <a:ext uri="{FF2B5EF4-FFF2-40B4-BE49-F238E27FC236}">
                <a16:creationId xmlns:a16="http://schemas.microsoft.com/office/drawing/2014/main" id="{449F70AC-38DA-0722-58A1-9EF55B58325F}"/>
              </a:ext>
            </a:extLst>
          </p:cNvPr>
          <p:cNvPicPr>
            <a:picLocks noChangeAspect="1"/>
          </p:cNvPicPr>
          <p:nvPr/>
        </p:nvPicPr>
        <p:blipFill>
          <a:blip r:embed="rId2"/>
          <a:stretch>
            <a:fillRect/>
          </a:stretch>
        </p:blipFill>
        <p:spPr>
          <a:xfrm>
            <a:off x="2678926" y="1424688"/>
            <a:ext cx="6834147" cy="1936843"/>
          </a:xfrm>
          <a:prstGeom prst="rect">
            <a:avLst/>
          </a:prstGeom>
        </p:spPr>
      </p:pic>
    </p:spTree>
    <p:extLst>
      <p:ext uri="{BB962C8B-B14F-4D97-AF65-F5344CB8AC3E}">
        <p14:creationId xmlns:p14="http://schemas.microsoft.com/office/powerpoint/2010/main" val="1869539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1B678-F23C-7F44-832E-5E33D002B89C}"/>
              </a:ext>
            </a:extLst>
          </p:cNvPr>
          <p:cNvSpPr>
            <a:spLocks noGrp="1"/>
          </p:cNvSpPr>
          <p:nvPr>
            <p:ph type="title"/>
          </p:nvPr>
        </p:nvSpPr>
        <p:spPr/>
        <p:txBody>
          <a:bodyPr>
            <a:normAutofit/>
          </a:bodyPr>
          <a:lstStyle/>
          <a:p>
            <a:r>
              <a:rPr lang="en-US" sz="3400" dirty="0"/>
              <a:t>Direct methods: nonlinear programming transcription</a:t>
            </a:r>
          </a:p>
        </p:txBody>
      </p:sp>
      <p:sp>
        <p:nvSpPr>
          <p:cNvPr id="4" name="Date Placeholder 3">
            <a:extLst>
              <a:ext uri="{FF2B5EF4-FFF2-40B4-BE49-F238E27FC236}">
                <a16:creationId xmlns:a16="http://schemas.microsoft.com/office/drawing/2014/main" id="{1F280A5B-35BC-7C47-A0B8-F3C22542C008}"/>
              </a:ext>
            </a:extLst>
          </p:cNvPr>
          <p:cNvSpPr>
            <a:spLocks noGrp="1"/>
          </p:cNvSpPr>
          <p:nvPr>
            <p:ph type="dt" sz="half" idx="10"/>
          </p:nvPr>
        </p:nvSpPr>
        <p:spPr/>
        <p:txBody>
          <a:bodyPr/>
          <a:lstStyle/>
          <a:p>
            <a:fld id="{7AAB2889-ADEE-4849-BD1B-2E9F6013DF3D}" type="datetime1">
              <a:rPr lang="en-US" smtClean="0"/>
              <a:t>8/13/26</a:t>
            </a:fld>
            <a:endParaRPr lang="en-US"/>
          </a:p>
        </p:txBody>
      </p:sp>
      <p:sp>
        <p:nvSpPr>
          <p:cNvPr id="5" name="Footer Placeholder 4">
            <a:extLst>
              <a:ext uri="{FF2B5EF4-FFF2-40B4-BE49-F238E27FC236}">
                <a16:creationId xmlns:a16="http://schemas.microsoft.com/office/drawing/2014/main" id="{70B53962-CDA2-8645-B04F-1BBA2ED10F46}"/>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6DC86A5E-D3DA-5F4D-9181-B96DCD9E6EDB}"/>
              </a:ext>
            </a:extLst>
          </p:cNvPr>
          <p:cNvSpPr>
            <a:spLocks noGrp="1"/>
          </p:cNvSpPr>
          <p:nvPr>
            <p:ph type="sldNum" sz="quarter" idx="12"/>
          </p:nvPr>
        </p:nvSpPr>
        <p:spPr/>
        <p:txBody>
          <a:bodyPr/>
          <a:lstStyle/>
          <a:p>
            <a:fld id="{8AA1F273-EF2F-3941-BBF8-D365CB27DD6A}" type="slidenum">
              <a:rPr lang="en-US" smtClean="0"/>
              <a:t>18</a:t>
            </a:fld>
            <a:endParaRPr lang="en-US"/>
          </a:p>
        </p:txBody>
      </p:sp>
      <p:grpSp>
        <p:nvGrpSpPr>
          <p:cNvPr id="7" name="Group 6">
            <a:extLst>
              <a:ext uri="{FF2B5EF4-FFF2-40B4-BE49-F238E27FC236}">
                <a16:creationId xmlns:a16="http://schemas.microsoft.com/office/drawing/2014/main" id="{EDEA205C-AF45-104F-8B1A-B9C5FB3285C1}"/>
              </a:ext>
            </a:extLst>
          </p:cNvPr>
          <p:cNvGrpSpPr/>
          <p:nvPr/>
        </p:nvGrpSpPr>
        <p:grpSpPr>
          <a:xfrm>
            <a:off x="214021" y="2478541"/>
            <a:ext cx="5942200" cy="2017942"/>
            <a:chOff x="1093256" y="2323793"/>
            <a:chExt cx="5942200" cy="2017942"/>
          </a:xfrm>
        </p:grpSpPr>
        <p:grpSp>
          <p:nvGrpSpPr>
            <p:cNvPr id="8" name="Group 7">
              <a:extLst>
                <a:ext uri="{FF2B5EF4-FFF2-40B4-BE49-F238E27FC236}">
                  <a16:creationId xmlns:a16="http://schemas.microsoft.com/office/drawing/2014/main" id="{1FE42741-28BE-6040-8212-84BD415ADB20}"/>
                </a:ext>
              </a:extLst>
            </p:cNvPr>
            <p:cNvGrpSpPr>
              <a:grpSpLocks/>
            </p:cNvGrpSpPr>
            <p:nvPr/>
          </p:nvGrpSpPr>
          <p:grpSpPr>
            <a:xfrm>
              <a:off x="2141998" y="2323793"/>
              <a:ext cx="4893458" cy="1372148"/>
              <a:chOff x="3054289" y="2473035"/>
              <a:chExt cx="4545748" cy="1370632"/>
            </a:xfrm>
          </p:grpSpPr>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3C5AD9C-D1F9-3440-ACBF-C81D66CCE90A}"/>
                      </a:ext>
                    </a:extLst>
                  </p:cNvPr>
                  <p:cNvSpPr txBox="1"/>
                  <p:nvPr/>
                </p:nvSpPr>
                <p:spPr>
                  <a:xfrm>
                    <a:off x="3054289" y="2473035"/>
                    <a:ext cx="2800640" cy="725551"/>
                  </a:xfrm>
                  <a:prstGeom prst="rect">
                    <a:avLst/>
                  </a:prstGeom>
                  <a:noFill/>
                </p:spPr>
                <p:txBody>
                  <a:bodyPr wrap="none" lIns="0" tIns="0" rIns="0" bIns="0" rtlCol="0">
                    <a:spAutoFit/>
                  </a:bodyPr>
                  <a:lstStyle/>
                  <a:p>
                    <a:pPr/>
                    <a14:m>
                      <m:oMathPara xmlns:m="http://schemas.openxmlformats.org/officeDocument/2006/math">
                        <m:oMath>
                          <m:r>
                            <m:rPr>
                              <m:sty m:val="p"/>
                            </m:rPr>
                            <a:rPr lang="en-US" sz="2000" i="1" smtClean="0">
                              <a:latin typeface="Cambria Math" panose="02040503050406030204" pitchFamily="18" charset="0"/>
                            </a:rPr>
                            <m:t>m</m:t>
                          </m:r>
                          <m:r>
                            <m:rPr>
                              <m:sty m:val="p"/>
                            </m:rPr>
                            <a:rPr lang="en-US" sz="2000" b="0" i="1" smtClean="0">
                              <a:latin typeface="Cambria Math" panose="02040503050406030204" pitchFamily="18" charset="0"/>
                            </a:rPr>
                            <m:t>in</m:t>
                          </m:r>
                          <m:r>
                            <a:rPr lang="en-US" sz="2000" b="0" i="1" smtClean="0">
                              <a:latin typeface="Cambria Math" panose="02040503050406030204" pitchFamily="18" charset="0"/>
                            </a:rPr>
                            <m:t>  </m:t>
                          </m:r>
                          <m:nary>
                            <m:naryPr>
                              <m:ctrlPr>
                                <a:rPr lang="en-US" sz="2000" b="0" i="1" smtClean="0">
                                  <a:latin typeface="Cambria Math" panose="02040503050406030204" pitchFamily="18" charset="0"/>
                                </a:rPr>
                              </m:ctrlPr>
                            </m:naryPr>
                            <m: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0</m:t>
                                  </m:r>
                                </m:sub>
                              </m:sSub>
                            </m:sub>
                            <m:sup>
                              <m:sSub>
                                <m:sSubPr>
                                  <m:ctrlPr>
                                    <a:rPr lang="en-US" sz="2000" i="1">
                                      <a:latin typeface="Cambria Math" panose="02040503050406030204" pitchFamily="18" charset="0"/>
                                    </a:rPr>
                                  </m:ctrlPr>
                                </m:sSubPr>
                                <m:e>
                                  <m:r>
                                    <a:rPr lang="en-US" sz="2000" i="1">
                                      <a:latin typeface="Cambria Math" panose="02040503050406030204" pitchFamily="18" charset="0"/>
                                    </a:rPr>
                                    <m:t>𝑡</m:t>
                                  </m:r>
                                </m:e>
                                <m:sub>
                                  <m:r>
                                    <a:rPr lang="en-US" sz="2000" b="0" i="1" smtClean="0">
                                      <a:latin typeface="Cambria Math" panose="02040503050406030204" pitchFamily="18" charset="0"/>
                                    </a:rPr>
                                    <m:t>𝑓</m:t>
                                  </m:r>
                                </m:sub>
                              </m:sSub>
                            </m:sup>
                            <m:e>
                              <m:r>
                                <a:rPr lang="en-US" sz="2000" b="0" i="1" smtClean="0">
                                  <a:latin typeface="Cambria Math" panose="02040503050406030204" pitchFamily="18" charset="0"/>
                                </a:rPr>
                                <m:t>𝑔</m:t>
                              </m:r>
                              <m:d>
                                <m:dPr>
                                  <m:ctrlPr>
                                    <a:rPr lang="en-US" sz="2000" b="1">
                                      <a:latin typeface="Cambria Math" panose="02040503050406030204" pitchFamily="18" charset="0"/>
                                    </a:rPr>
                                  </m:ctrlPr>
                                </m:dPr>
                                <m:e>
                                  <m:r>
                                    <a:rPr lang="en-US" sz="2000" b="1">
                                      <a:latin typeface="Cambria Math" panose="02040503050406030204" pitchFamily="18" charset="0"/>
                                    </a:rPr>
                                    <m:t>𝐱</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𝑡</m:t>
                                      </m:r>
                                    </m:e>
                                  </m:d>
                                  <m:r>
                                    <a:rPr lang="en-US" sz="2000" b="0" i="1" smtClean="0">
                                      <a:latin typeface="Cambria Math" panose="02040503050406030204" pitchFamily="18" charset="0"/>
                                    </a:rPr>
                                    <m:t>,</m:t>
                                  </m:r>
                                  <m:r>
                                    <a:rPr lang="en-US" sz="2000" b="1">
                                      <a:latin typeface="Cambria Math" panose="02040503050406030204" pitchFamily="18" charset="0"/>
                                    </a:rPr>
                                    <m:t>𝐮</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𝑡</m:t>
                                      </m:r>
                                    </m:e>
                                  </m:d>
                                  <m:r>
                                    <a:rPr lang="en-US" sz="2000" b="0" i="1" smtClean="0">
                                      <a:latin typeface="Cambria Math" panose="02040503050406030204" pitchFamily="18" charset="0"/>
                                    </a:rPr>
                                    <m:t>,</m:t>
                                  </m:r>
                                  <m:r>
                                    <a:rPr lang="en-US" sz="2000" b="0" i="1" smtClean="0">
                                      <a:latin typeface="Cambria Math" panose="02040503050406030204" pitchFamily="18" charset="0"/>
                                    </a:rPr>
                                    <m:t>𝑡</m:t>
                                  </m:r>
                                </m:e>
                              </m:d>
                              <m:r>
                                <a:rPr lang="en-US" sz="2000" b="0" i="1" smtClean="0">
                                  <a:latin typeface="Cambria Math" panose="02040503050406030204" pitchFamily="18" charset="0"/>
                                </a:rPr>
                                <m:t>  </m:t>
                              </m:r>
                              <m:r>
                                <a:rPr lang="en-US" sz="2000" b="0" i="1" smtClean="0">
                                  <a:latin typeface="Cambria Math" panose="02040503050406030204" pitchFamily="18" charset="0"/>
                                </a:rPr>
                                <m:t>𝑑𝑡</m:t>
                              </m:r>
                            </m:e>
                          </m:nary>
                        </m:oMath>
                      </m:oMathPara>
                    </a14:m>
                    <a:endParaRPr lang="en-US" sz="2000" dirty="0"/>
                  </a:p>
                </p:txBody>
              </p:sp>
            </mc:Choice>
            <mc:Fallback xmlns="">
              <p:sp>
                <p:nvSpPr>
                  <p:cNvPr id="11" name="TextBox 10">
                    <a:extLst>
                      <a:ext uri="{FF2B5EF4-FFF2-40B4-BE49-F238E27FC236}">
                        <a16:creationId xmlns:a16="http://schemas.microsoft.com/office/drawing/2014/main" id="{23C5AD9C-D1F9-3440-ACBF-C81D66CCE90A}"/>
                      </a:ext>
                    </a:extLst>
                  </p:cNvPr>
                  <p:cNvSpPr txBox="1">
                    <a:spLocks noRot="1" noChangeAspect="1" noMove="1" noResize="1" noEditPoints="1" noAdjustHandles="1" noChangeArrowheads="1" noChangeShapeType="1" noTextEdit="1"/>
                  </p:cNvSpPr>
                  <p:nvPr/>
                </p:nvSpPr>
                <p:spPr>
                  <a:xfrm>
                    <a:off x="3054289" y="2473035"/>
                    <a:ext cx="2800640" cy="725551"/>
                  </a:xfrm>
                  <a:prstGeom prst="rect">
                    <a:avLst/>
                  </a:prstGeom>
                  <a:blipFill>
                    <a:blip r:embed="rId2"/>
                    <a:stretch>
                      <a:fillRect l="-15546" t="-170690" r="-1261" b="-25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6153DDF-D2BC-BB43-9B54-316CDF1E20ED}"/>
                      </a:ext>
                    </a:extLst>
                  </p:cNvPr>
                  <p:cNvSpPr txBox="1"/>
                  <p:nvPr/>
                </p:nvSpPr>
                <p:spPr>
                  <a:xfrm>
                    <a:off x="3158836" y="3511635"/>
                    <a:ext cx="4441201" cy="332032"/>
                  </a:xfrm>
                  <a:prstGeom prst="rect">
                    <a:avLst/>
                  </a:prstGeom>
                  <a:noFill/>
                </p:spPr>
                <p:txBody>
                  <a:bodyPr wrap="square" lIns="0" tIns="0" rIns="0" bIns="0" rtlCol="0">
                    <a:spAutoFit/>
                  </a:bodyPr>
                  <a:lstStyle/>
                  <a:p>
                    <a14:m>
                      <m:oMath xmlns:m="http://schemas.openxmlformats.org/officeDocument/2006/math">
                        <m:acc>
                          <m:accPr>
                            <m:chr m:val="̇"/>
                            <m:ctrlPr>
                              <a:rPr lang="en-US" sz="2000" b="1">
                                <a:latin typeface="Cambria Math" panose="02040503050406030204" pitchFamily="18" charset="0"/>
                              </a:rPr>
                            </m:ctrlPr>
                          </m:accPr>
                          <m:e>
                            <m:r>
                              <a:rPr lang="en-US" sz="2000" b="1">
                                <a:latin typeface="Cambria Math" panose="02040503050406030204" pitchFamily="18" charset="0"/>
                              </a:rPr>
                              <m:t>𝐱</m:t>
                            </m:r>
                          </m:e>
                        </m:acc>
                        <m:r>
                          <a:rPr lang="en-US" sz="2000" b="0" i="1" smtClean="0">
                            <a:latin typeface="Cambria Math" panose="02040503050406030204" pitchFamily="18" charset="0"/>
                          </a:rPr>
                          <m:t>(</m:t>
                        </m:r>
                        <m:r>
                          <a:rPr lang="en-US" sz="2000" b="0" i="1" smtClean="0">
                            <a:latin typeface="Cambria Math" panose="02040503050406030204" pitchFamily="18" charset="0"/>
                          </a:rPr>
                          <m:t>𝑡</m:t>
                        </m:r>
                        <m:r>
                          <a:rPr lang="en-US" sz="2000" b="0" i="1" smtClean="0">
                            <a:latin typeface="Cambria Math" panose="02040503050406030204" pitchFamily="18" charset="0"/>
                          </a:rPr>
                          <m:t>)=</m:t>
                        </m:r>
                        <m:r>
                          <a:rPr lang="en-US" sz="2000" b="1" i="0" smtClean="0">
                            <a:latin typeface="Cambria Math" panose="02040503050406030204" pitchFamily="18" charset="0"/>
                          </a:rPr>
                          <m:t>𝐟</m:t>
                        </m:r>
                        <m:d>
                          <m:dPr>
                            <m:ctrlPr>
                              <a:rPr lang="en-US" sz="2000" b="1">
                                <a:latin typeface="Cambria Math" panose="02040503050406030204" pitchFamily="18" charset="0"/>
                              </a:rPr>
                            </m:ctrlPr>
                          </m:dPr>
                          <m:e>
                            <m:r>
                              <a:rPr lang="en-US" sz="2000" b="1">
                                <a:latin typeface="Cambria Math" panose="02040503050406030204" pitchFamily="18" charset="0"/>
                              </a:rPr>
                              <m:t>𝐱</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𝑡</m:t>
                                </m:r>
                              </m:e>
                            </m:d>
                            <m:r>
                              <a:rPr lang="en-US" sz="2000" b="0" i="1" smtClean="0">
                                <a:latin typeface="Cambria Math" panose="02040503050406030204" pitchFamily="18" charset="0"/>
                              </a:rPr>
                              <m:t>,</m:t>
                            </m:r>
                            <m:r>
                              <a:rPr lang="en-US" sz="2000" b="1">
                                <a:latin typeface="Cambria Math" panose="02040503050406030204" pitchFamily="18" charset="0"/>
                              </a:rPr>
                              <m:t>𝐮</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𝑡</m:t>
                                </m:r>
                              </m:e>
                            </m:d>
                            <m:r>
                              <a:rPr lang="en-US" sz="2000" b="0" i="1" smtClean="0">
                                <a:latin typeface="Cambria Math" panose="02040503050406030204" pitchFamily="18" charset="0"/>
                              </a:rPr>
                              <m:t>,</m:t>
                            </m:r>
                            <m:r>
                              <a:rPr lang="en-US" sz="2000" b="0" i="1" smtClean="0">
                                <a:latin typeface="Cambria Math" panose="02040503050406030204" pitchFamily="18" charset="0"/>
                              </a:rPr>
                              <m:t>𝑡</m:t>
                            </m:r>
                          </m:e>
                        </m:d>
                      </m:oMath>
                    </a14:m>
                    <a:r>
                      <a:rPr lang="en-US" sz="2000" dirty="0"/>
                      <a:t>,  </a:t>
                    </a:r>
                    <a14:m>
                      <m:oMath xmlns:m="http://schemas.openxmlformats.org/officeDocument/2006/math">
                        <m:r>
                          <a:rPr lang="en-US" sz="2000" i="1">
                            <a:latin typeface="Cambria Math" panose="02040503050406030204" pitchFamily="18" charset="0"/>
                          </a:rPr>
                          <m:t>𝑡</m:t>
                        </m:r>
                        <m:r>
                          <a:rPr lang="en-US" sz="2000" i="1" smtClean="0">
                            <a:latin typeface="Cambria Math" panose="02040503050406030204" pitchFamily="18" charset="0"/>
                            <a:ea typeface="Cambria Math" panose="02040503050406030204" pitchFamily="18" charset="0"/>
                          </a:rPr>
                          <m:t>∈</m:t>
                        </m:r>
                        <m:r>
                          <m:rPr>
                            <m:nor/>
                          </m:rPr>
                          <a:rPr lang="en-US" sz="2000" i="0" dirty="0"/>
                          <m:t>[</m:t>
                        </m:r>
                        <m:sSub>
                          <m:sSubPr>
                            <m:ctrlPr>
                              <a:rPr lang="en-US" sz="2000" i="1">
                                <a:latin typeface="Cambria Math" panose="02040503050406030204" pitchFamily="18" charset="0"/>
                              </a:rPr>
                            </m:ctrlPr>
                          </m:sSubPr>
                          <m:e>
                            <m:r>
                              <a:rPr lang="en-US" sz="2000" i="1">
                                <a:latin typeface="Cambria Math" panose="02040503050406030204" pitchFamily="18" charset="0"/>
                              </a:rPr>
                              <m:t>𝑡</m:t>
                            </m:r>
                          </m:e>
                          <m:sub>
                            <m:r>
                              <a:rPr lang="en-US" sz="2000" b="0" i="1" smtClean="0">
                                <a:latin typeface="Cambria Math" panose="02040503050406030204" pitchFamily="18" charset="0"/>
                              </a:rPr>
                              <m:t>0</m:t>
                            </m:r>
                          </m:sub>
                        </m:sSub>
                        <m:r>
                          <a:rPr lang="en-US" sz="2000" b="0" i="1" smtClean="0">
                            <a:latin typeface="Cambria Math" panose="02040503050406030204" pitchFamily="18" charset="0"/>
                          </a:rPr>
                          <m:t>, </m:t>
                        </m:r>
                        <m:sSub>
                          <m:sSubPr>
                            <m:ctrlPr>
                              <a:rPr lang="en-US" sz="2000" i="1">
                                <a:solidFill>
                                  <a:schemeClr val="tx1"/>
                                </a:solidFill>
                                <a:latin typeface="Cambria Math" panose="02040503050406030204" pitchFamily="18" charset="0"/>
                              </a:rPr>
                            </m:ctrlPr>
                          </m:sSubPr>
                          <m:e>
                            <m:r>
                              <a:rPr lang="en-US" sz="2000" i="1">
                                <a:solidFill>
                                  <a:schemeClr val="tx1"/>
                                </a:solidFill>
                                <a:latin typeface="Cambria Math" panose="02040503050406030204" pitchFamily="18" charset="0"/>
                              </a:rPr>
                              <m:t>𝑡</m:t>
                            </m:r>
                          </m:e>
                          <m:sub>
                            <m:r>
                              <a:rPr lang="en-US" sz="2000" i="1" smtClean="0">
                                <a:solidFill>
                                  <a:schemeClr val="tx1"/>
                                </a:solidFill>
                                <a:latin typeface="Cambria Math" panose="02040503050406030204" pitchFamily="18" charset="0"/>
                              </a:rPr>
                              <m:t>𝑓</m:t>
                            </m:r>
                          </m:sub>
                        </m:sSub>
                        <m:r>
                          <m:rPr>
                            <m:nor/>
                          </m:rPr>
                          <a:rPr lang="en-US" sz="2000" i="0" dirty="0"/>
                          <m:t>]</m:t>
                        </m:r>
                      </m:oMath>
                    </a14:m>
                    <a:endParaRPr lang="en-US" sz="2000" dirty="0"/>
                  </a:p>
                </p:txBody>
              </p:sp>
            </mc:Choice>
            <mc:Fallback xmlns="">
              <p:sp>
                <p:nvSpPr>
                  <p:cNvPr id="12" name="TextBox 11">
                    <a:extLst>
                      <a:ext uri="{FF2B5EF4-FFF2-40B4-BE49-F238E27FC236}">
                        <a16:creationId xmlns:a16="http://schemas.microsoft.com/office/drawing/2014/main" id="{46153DDF-D2BC-BB43-9B54-316CDF1E20ED}"/>
                      </a:ext>
                    </a:extLst>
                  </p:cNvPr>
                  <p:cNvSpPr txBox="1">
                    <a:spLocks noRot="1" noChangeAspect="1" noMove="1" noResize="1" noEditPoints="1" noAdjustHandles="1" noChangeArrowheads="1" noChangeShapeType="1" noTextEdit="1"/>
                  </p:cNvSpPr>
                  <p:nvPr/>
                </p:nvSpPr>
                <p:spPr>
                  <a:xfrm>
                    <a:off x="3158836" y="3511635"/>
                    <a:ext cx="4441201" cy="332032"/>
                  </a:xfrm>
                  <a:prstGeom prst="rect">
                    <a:avLst/>
                  </a:prstGeom>
                  <a:blipFill>
                    <a:blip r:embed="rId3"/>
                    <a:stretch>
                      <a:fillRect l="-1326" t="-21429" b="-35714"/>
                    </a:stretch>
                  </a:blipFill>
                </p:spPr>
                <p:txBody>
                  <a:bodyPr/>
                  <a:lstStyle/>
                  <a:p>
                    <a:r>
                      <a:rPr lang="en-US">
                        <a:noFill/>
                      </a:rPr>
                      <a:t> </a:t>
                    </a:r>
                  </a:p>
                </p:txBody>
              </p:sp>
            </mc:Fallback>
          </mc:AlternateContent>
        </p:grpSp>
        <p:sp>
          <p:nvSpPr>
            <p:cNvPr id="9" name="TextBox 8">
              <a:extLst>
                <a:ext uri="{FF2B5EF4-FFF2-40B4-BE49-F238E27FC236}">
                  <a16:creationId xmlns:a16="http://schemas.microsoft.com/office/drawing/2014/main" id="{2192F1A9-8E72-4A41-B6E2-471C991EEA74}"/>
                </a:ext>
              </a:extLst>
            </p:cNvPr>
            <p:cNvSpPr txBox="1"/>
            <p:nvPr/>
          </p:nvSpPr>
          <p:spPr>
            <a:xfrm>
              <a:off x="1093256" y="3559049"/>
              <a:ext cx="1095712" cy="461665"/>
            </a:xfrm>
            <a:prstGeom prst="rect">
              <a:avLst/>
            </a:prstGeom>
            <a:noFill/>
          </p:spPr>
          <p:txBody>
            <a:bodyPr wrap="square" rtlCol="0">
              <a:spAutoFit/>
            </a:bodyPr>
            <a:lstStyle/>
            <a:p>
              <a:r>
                <a:rPr lang="en-US" sz="2400" dirty="0">
                  <a:latin typeface="Source Sans Pro" panose="020B0503030403020204" pitchFamily="34" charset="0"/>
                  <a:ea typeface="Source Sans Pro" panose="020B0503030403020204" pitchFamily="34" charset="0"/>
                </a:rPr>
                <a:t>(</a:t>
              </a:r>
              <a:r>
                <a:rPr lang="en-US" sz="2400" b="1" dirty="0">
                  <a:latin typeface="Source Sans Pro" panose="020B0503030403020204" pitchFamily="34" charset="0"/>
                  <a:ea typeface="Source Sans Pro" panose="020B0503030403020204" pitchFamily="34" charset="0"/>
                </a:rPr>
                <a:t>OCP</a:t>
              </a:r>
              <a:r>
                <a:rPr lang="en-US" sz="2400" dirty="0">
                  <a:latin typeface="Source Sans Pro" panose="020B0503030403020204" pitchFamily="34" charset="0"/>
                  <a:ea typeface="Source Sans Pro" panose="020B0503030403020204" pitchFamily="34" charset="0"/>
                </a:rPr>
                <a:t>)</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D8279E6-3BFE-7646-9E5F-F1FC743238A1}"/>
                    </a:ext>
                  </a:extLst>
                </p:cNvPr>
                <p:cNvSpPr txBox="1"/>
                <p:nvPr/>
              </p:nvSpPr>
              <p:spPr>
                <a:xfrm>
                  <a:off x="2254542" y="4009336"/>
                  <a:ext cx="3976519" cy="332399"/>
                </a:xfrm>
                <a:prstGeom prst="rect">
                  <a:avLst/>
                </a:prstGeom>
                <a:noFill/>
              </p:spPr>
              <p:txBody>
                <a:bodyPr wrap="square" lIns="0" tIns="0" rIns="0" bIns="0" rtlCol="0">
                  <a:spAutoFit/>
                </a:bodyPr>
                <a:lstStyle/>
                <a:p>
                  <a14:m>
                    <m:oMath xmlns:m="http://schemas.openxmlformats.org/officeDocument/2006/math">
                      <m:r>
                        <a:rPr lang="en-US" sz="2000" b="1" smtClean="0">
                          <a:latin typeface="Cambria Math" panose="02040503050406030204" pitchFamily="18" charset="0"/>
                        </a:rPr>
                        <m:t>𝐮</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𝑡</m:t>
                          </m:r>
                        </m:e>
                      </m:d>
                      <m:r>
                        <a:rPr lang="en-US" sz="2000" b="0" i="1" smtClean="0">
                          <a:latin typeface="Cambria Math" panose="02040503050406030204" pitchFamily="18" charset="0"/>
                        </a:rPr>
                        <m:t>∈</m:t>
                      </m:r>
                      <m:r>
                        <a:rPr lang="en-US" sz="2000" b="0" i="1" smtClean="0">
                          <a:latin typeface="Cambria Math" panose="02040503050406030204" pitchFamily="18" charset="0"/>
                        </a:rPr>
                        <m:t>𝑈</m:t>
                      </m:r>
                      <m:r>
                        <a:rPr lang="en-US" sz="2000" b="0" i="1" smtClean="0">
                          <a:latin typeface="Cambria Math" panose="02040503050406030204" pitchFamily="18" charset="0"/>
                        </a:rPr>
                        <m:t>⊆</m:t>
                      </m:r>
                      <m:sSup>
                        <m:sSupPr>
                          <m:ctrlPr>
                            <a:rPr lang="en-US" sz="2000" b="0" i="1" smtClean="0">
                              <a:latin typeface="Cambria Math" panose="02040503050406030204" pitchFamily="18" charset="0"/>
                              <a:ea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ℝ</m:t>
                          </m:r>
                        </m:e>
                        <m:sup>
                          <m:r>
                            <a:rPr lang="en-US" sz="2000" b="0" i="1" smtClean="0">
                              <a:latin typeface="Cambria Math" panose="02040503050406030204" pitchFamily="18" charset="0"/>
                              <a:ea typeface="Cambria Math" panose="02040503050406030204" pitchFamily="18" charset="0"/>
                            </a:rPr>
                            <m:t>𝑚</m:t>
                          </m:r>
                        </m:sup>
                      </m:sSup>
                    </m:oMath>
                  </a14:m>
                  <a:r>
                    <a:rPr lang="en-US" sz="2000" dirty="0"/>
                    <a:t>,   </a:t>
                  </a:r>
                  <a14:m>
                    <m:oMath xmlns:m="http://schemas.openxmlformats.org/officeDocument/2006/math">
                      <m:r>
                        <a:rPr lang="en-US" sz="2000" i="1">
                          <a:latin typeface="Cambria Math" panose="02040503050406030204" pitchFamily="18" charset="0"/>
                        </a:rPr>
                        <m:t>𝑡</m:t>
                      </m:r>
                      <m:r>
                        <a:rPr lang="en-US" sz="2000" i="1">
                          <a:latin typeface="Cambria Math" panose="02040503050406030204" pitchFamily="18" charset="0"/>
                          <a:ea typeface="Cambria Math" panose="02040503050406030204" pitchFamily="18" charset="0"/>
                        </a:rPr>
                        <m:t>∈</m:t>
                      </m:r>
                      <m:r>
                        <m:rPr>
                          <m:nor/>
                        </m:rPr>
                        <a:rPr lang="en-US" sz="2000" i="0" dirty="0"/>
                        <m:t>[</m:t>
                      </m:r>
                      <m:sSub>
                        <m:sSubPr>
                          <m:ctrlPr>
                            <a:rPr lang="en-US" sz="2000" i="1">
                              <a:latin typeface="Cambria Math" panose="02040503050406030204" pitchFamily="18" charset="0"/>
                            </a:rPr>
                          </m:ctrlPr>
                        </m:sSubPr>
                        <m:e>
                          <m:r>
                            <a:rPr lang="en-US" sz="2000" i="1">
                              <a:latin typeface="Cambria Math" panose="02040503050406030204" pitchFamily="18" charset="0"/>
                            </a:rPr>
                            <m:t>𝑡</m:t>
                          </m:r>
                        </m:e>
                        <m:sub>
                          <m:r>
                            <a:rPr lang="en-US" sz="2000" b="0" i="1" smtClean="0">
                              <a:latin typeface="Cambria Math" panose="02040503050406030204" pitchFamily="18" charset="0"/>
                            </a:rPr>
                            <m:t>0</m:t>
                          </m:r>
                        </m:sub>
                      </m:sSub>
                      <m:r>
                        <m:rPr>
                          <m:nor/>
                        </m:rPr>
                        <a:rPr lang="en-US" sz="2000" i="0" dirty="0"/>
                        <m:t>, </m:t>
                      </m:r>
                      <m:sSub>
                        <m:sSubPr>
                          <m:ctrlPr>
                            <a:rPr lang="en-US" sz="2000" i="1">
                              <a:solidFill>
                                <a:schemeClr val="tx1"/>
                              </a:solidFill>
                              <a:latin typeface="Cambria Math" panose="02040503050406030204" pitchFamily="18" charset="0"/>
                            </a:rPr>
                          </m:ctrlPr>
                        </m:sSubPr>
                        <m:e>
                          <m:r>
                            <a:rPr lang="en-US" sz="2000" i="1">
                              <a:solidFill>
                                <a:schemeClr val="tx1"/>
                              </a:solidFill>
                              <a:latin typeface="Cambria Math" panose="02040503050406030204" pitchFamily="18" charset="0"/>
                            </a:rPr>
                            <m:t>𝑡</m:t>
                          </m:r>
                        </m:e>
                        <m:sub>
                          <m:r>
                            <a:rPr lang="en-US" sz="2000" i="1">
                              <a:solidFill>
                                <a:schemeClr val="tx1"/>
                              </a:solidFill>
                              <a:latin typeface="Cambria Math" panose="02040503050406030204" pitchFamily="18" charset="0"/>
                            </a:rPr>
                            <m:t>𝑓</m:t>
                          </m:r>
                        </m:sub>
                      </m:sSub>
                      <m:r>
                        <m:rPr>
                          <m:nor/>
                        </m:rPr>
                        <a:rPr lang="en-US" sz="2000" i="0" dirty="0"/>
                        <m:t>]</m:t>
                      </m:r>
                    </m:oMath>
                  </a14:m>
                  <a:endParaRPr lang="en-US" sz="2000" dirty="0"/>
                </a:p>
              </p:txBody>
            </p:sp>
          </mc:Choice>
          <mc:Fallback xmlns="">
            <p:sp>
              <p:nvSpPr>
                <p:cNvPr id="10" name="TextBox 9">
                  <a:extLst>
                    <a:ext uri="{FF2B5EF4-FFF2-40B4-BE49-F238E27FC236}">
                      <a16:creationId xmlns:a16="http://schemas.microsoft.com/office/drawing/2014/main" id="{2D8279E6-3BFE-7646-9E5F-F1FC743238A1}"/>
                    </a:ext>
                  </a:extLst>
                </p:cNvPr>
                <p:cNvSpPr txBox="1">
                  <a:spLocks noRot="1" noChangeAspect="1" noMove="1" noResize="1" noEditPoints="1" noAdjustHandles="1" noChangeArrowheads="1" noChangeShapeType="1" noTextEdit="1"/>
                </p:cNvSpPr>
                <p:nvPr/>
              </p:nvSpPr>
              <p:spPr>
                <a:xfrm>
                  <a:off x="2254542" y="4009336"/>
                  <a:ext cx="3976519" cy="332399"/>
                </a:xfrm>
                <a:prstGeom prst="rect">
                  <a:avLst/>
                </a:prstGeom>
                <a:blipFill>
                  <a:blip r:embed="rId4"/>
                  <a:stretch>
                    <a:fillRect l="-1592" t="-21429" b="-35714"/>
                  </a:stretch>
                </a:blipFill>
              </p:spPr>
              <p:txBody>
                <a:bodyPr/>
                <a:lstStyle/>
                <a:p>
                  <a:r>
                    <a:rPr lang="en-US">
                      <a:noFill/>
                    </a:rPr>
                    <a:t> </a:t>
                  </a:r>
                </a:p>
              </p:txBody>
            </p:sp>
          </mc:Fallback>
        </mc:AlternateContent>
      </p:grpSp>
      <p:sp>
        <p:nvSpPr>
          <p:cNvPr id="14" name="Title 1">
            <a:extLst>
              <a:ext uri="{FF2B5EF4-FFF2-40B4-BE49-F238E27FC236}">
                <a16:creationId xmlns:a16="http://schemas.microsoft.com/office/drawing/2014/main" id="{2CE4983C-A635-9641-BF5B-A0775F6ED99E}"/>
              </a:ext>
            </a:extLst>
          </p:cNvPr>
          <p:cNvSpPr txBox="1">
            <a:spLocks/>
          </p:cNvSpPr>
          <p:nvPr/>
        </p:nvSpPr>
        <p:spPr>
          <a:xfrm>
            <a:off x="6601566" y="1824364"/>
            <a:ext cx="4567381" cy="511574"/>
          </a:xfrm>
          <a:prstGeom prst="roundRect">
            <a:avLst/>
          </a:prstGeom>
          <a:noFill/>
          <a:ln w="25400" cap="flat" cmpd="sng" algn="ctr">
            <a:noFill/>
            <a:prstDash val="solid"/>
            <a:miter lim="800000"/>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2000" dirty="0">
                <a:latin typeface="Source Sans Pro" panose="020B0503030403020204" pitchFamily="34" charset="0"/>
                <a:ea typeface="Source Sans Pro" panose="020B0503030403020204" pitchFamily="34" charset="0"/>
              </a:rPr>
              <a:t>Forward Euler time discretization</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E0CD32F-1C92-7B44-9C8F-273696B99924}"/>
                  </a:ext>
                </a:extLst>
              </p:cNvPr>
              <p:cNvSpPr txBox="1"/>
              <p:nvPr/>
            </p:nvSpPr>
            <p:spPr>
              <a:xfrm>
                <a:off x="5663331" y="2511906"/>
                <a:ext cx="6443853" cy="1798826"/>
              </a:xfrm>
              <a:prstGeom prst="rect">
                <a:avLst/>
              </a:prstGeom>
              <a:noFill/>
            </p:spPr>
            <p:txBody>
              <a:bodyPr wrap="square" rtlCol="0">
                <a:spAutoFit/>
              </a:bodyPr>
              <a:lstStyle/>
              <a:p>
                <a:pPr marL="342900" indent="-342900">
                  <a:buFont typeface="+mj-lt"/>
                  <a:buAutoNum type="arabicPeriod"/>
                </a:pPr>
                <a:r>
                  <a:rPr lang="en-US" dirty="0">
                    <a:latin typeface="Source Sans Pro" panose="020B0503030403020204" pitchFamily="34" charset="0"/>
                    <a:ea typeface="Source Sans Pro" panose="020B0503030403020204" pitchFamily="34" charset="0"/>
                  </a:rPr>
                  <a:t>Select a discretization </a:t>
                </a:r>
                <a14:m>
                  <m:oMath xmlns:m="http://schemas.openxmlformats.org/officeDocument/2006/math">
                    <m:r>
                      <a:rPr lang="en-US" b="0" i="1" smtClean="0">
                        <a:latin typeface="Cambria Math" panose="02040503050406030204" pitchFamily="18" charset="0"/>
                      </a:rPr>
                      <m:t>0=</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0</m:t>
                        </m:r>
                      </m:sub>
                    </m:sSub>
                    <m:r>
                      <a:rPr lang="en-US" b="0" i="1" smtClean="0">
                        <a:latin typeface="Cambria Math" panose="02040503050406030204" pitchFamily="18" charset="0"/>
                      </a:rPr>
                      <m:t>&lt;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1</m:t>
                        </m:r>
                      </m:sub>
                    </m:sSub>
                    <m:r>
                      <a:rPr lang="en-US" b="0" i="1" smtClean="0">
                        <a:latin typeface="Cambria Math" panose="02040503050406030204" pitchFamily="18" charset="0"/>
                      </a:rPr>
                      <m:t>&lt;…&lt;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𝑁</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𝑓</m:t>
                        </m:r>
                      </m:sub>
                    </m:sSub>
                  </m:oMath>
                </a14:m>
                <a:r>
                  <a:rPr lang="en-US" dirty="0">
                    <a:solidFill>
                      <a:schemeClr val="tx1"/>
                    </a:solidFill>
                    <a:latin typeface="Source Sans Pro" panose="020B0503030403020204" pitchFamily="34" charset="0"/>
                    <a:ea typeface="Source Sans Pro" panose="020B0503030403020204" pitchFamily="34" charset="0"/>
                  </a:rPr>
                  <a:t> for the interval </a:t>
                </a:r>
                <a14:m>
                  <m:oMath xmlns:m="http://schemas.openxmlformats.org/officeDocument/2006/math">
                    <m:r>
                      <a:rPr lang="en-US" b="0" i="1" smtClean="0">
                        <a:solidFill>
                          <a:schemeClr val="tx1"/>
                        </a:solidFill>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b="0" i="1" smtClean="0">
                            <a:latin typeface="Cambria Math" panose="02040503050406030204" pitchFamily="18" charset="0"/>
                          </a:rPr>
                          <m:t>0</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𝑓</m:t>
                        </m:r>
                      </m:sub>
                    </m:sSub>
                    <m:r>
                      <a:rPr lang="en-US" b="0" i="1" smtClean="0">
                        <a:solidFill>
                          <a:schemeClr val="tx1"/>
                        </a:solidFill>
                        <a:latin typeface="Cambria Math" panose="02040503050406030204" pitchFamily="18" charset="0"/>
                      </a:rPr>
                      <m:t>]</m:t>
                    </m:r>
                  </m:oMath>
                </a14:m>
                <a:r>
                  <a:rPr lang="en-US" dirty="0">
                    <a:solidFill>
                      <a:schemeClr val="tx1"/>
                    </a:solidFill>
                    <a:latin typeface="Source Sans Pro" panose="020B0503030403020204" pitchFamily="34" charset="0"/>
                    <a:ea typeface="Source Sans Pro" panose="020B0503030403020204" pitchFamily="34" charset="0"/>
                  </a:rPr>
                  <a:t> and, for every </a:t>
                </a:r>
                <a14:m>
                  <m:oMath xmlns:m="http://schemas.openxmlformats.org/officeDocument/2006/math">
                    <m:r>
                      <a:rPr lang="en-US" b="0" i="1" smtClean="0">
                        <a:solidFill>
                          <a:schemeClr val="tx1"/>
                        </a:solidFill>
                        <a:latin typeface="Cambria Math" panose="02040503050406030204" pitchFamily="18" charset="0"/>
                      </a:rPr>
                      <m:t>𝑖</m:t>
                    </m:r>
                    <m:r>
                      <a:rPr lang="en-US" b="0" i="1" smtClean="0">
                        <a:solidFill>
                          <a:schemeClr val="tx1"/>
                        </a:solidFill>
                        <a:latin typeface="Cambria Math" panose="02040503050406030204" pitchFamily="18" charset="0"/>
                      </a:rPr>
                      <m:t>=0,…,</m:t>
                    </m:r>
                    <m:r>
                      <a:rPr lang="en-US" b="0" i="1" smtClean="0">
                        <a:solidFill>
                          <a:schemeClr val="tx1"/>
                        </a:solidFill>
                        <a:latin typeface="Cambria Math" panose="02040503050406030204" pitchFamily="18" charset="0"/>
                      </a:rPr>
                      <m:t>𝑁</m:t>
                    </m:r>
                    <m:r>
                      <a:rPr lang="en-US" b="0" i="1" smtClean="0">
                        <a:solidFill>
                          <a:schemeClr val="tx1"/>
                        </a:solidFill>
                        <a:latin typeface="Cambria Math" panose="02040503050406030204" pitchFamily="18" charset="0"/>
                      </a:rPr>
                      <m:t>−1</m:t>
                    </m:r>
                  </m:oMath>
                </a14:m>
                <a:r>
                  <a:rPr lang="en-US" dirty="0">
                    <a:solidFill>
                      <a:schemeClr val="tx1"/>
                    </a:solidFill>
                    <a:latin typeface="Source Sans Pro" panose="020B0503030403020204" pitchFamily="34" charset="0"/>
                    <a:ea typeface="Source Sans Pro" panose="020B0503030403020204" pitchFamily="34" charset="0"/>
                  </a:rPr>
                  <a:t>, define</a:t>
                </a:r>
                <a:r>
                  <a:rPr lang="en-US" b="0" dirty="0">
                    <a:solidFill>
                      <a:schemeClr val="tx1"/>
                    </a:solidFill>
                    <a:latin typeface="Source Sans Pro" panose="020B0503030403020204" pitchFamily="34" charset="0"/>
                    <a:ea typeface="Source Sans Pro" panose="020B0503030403020204" pitchFamily="34" charset="0"/>
                  </a:rPr>
                  <a:t>                   </a:t>
                </a:r>
                <a14:m>
                  <m:oMath xmlns:m="http://schemas.openxmlformats.org/officeDocument/2006/math">
                    <m:sSub>
                      <m:sSubPr>
                        <m:ctrlPr>
                          <a:rPr lang="en-US" b="1" i="0" smtClean="0">
                            <a:solidFill>
                              <a:schemeClr val="tx1"/>
                            </a:solidFill>
                            <a:latin typeface="Cambria Math" panose="02040503050406030204" pitchFamily="18" charset="0"/>
                          </a:rPr>
                        </m:ctrlPr>
                      </m:sSubPr>
                      <m:e>
                        <m:r>
                          <a:rPr lang="en-US" b="1" i="0" smtClean="0">
                            <a:solidFill>
                              <a:schemeClr val="tx1"/>
                            </a:solidFill>
                            <a:latin typeface="Cambria Math" panose="02040503050406030204" pitchFamily="18" charset="0"/>
                          </a:rPr>
                          <m:t>𝐱</m:t>
                        </m:r>
                      </m:e>
                      <m:sub>
                        <m:r>
                          <a:rPr lang="en-US" b="0" i="1" smtClean="0">
                            <a:solidFill>
                              <a:schemeClr val="tx1"/>
                            </a:solidFill>
                            <a:latin typeface="Cambria Math" panose="02040503050406030204" pitchFamily="18" charset="0"/>
                          </a:rPr>
                          <m:t>𝑖</m:t>
                        </m:r>
                      </m:sub>
                    </m:sSub>
                    <m:r>
                      <a:rPr lang="en-US" b="0" i="1" smtClean="0">
                        <a:solidFill>
                          <a:schemeClr val="tx1"/>
                        </a:solidFill>
                        <a:latin typeface="Cambria Math" panose="02040503050406030204" pitchFamily="18" charset="0"/>
                        <a:ea typeface="Cambria Math" panose="02040503050406030204" pitchFamily="18" charset="0"/>
                      </a:rPr>
                      <m:t>~</m:t>
                    </m:r>
                    <m:r>
                      <a:rPr lang="en-US" b="1" i="0" smtClean="0">
                        <a:solidFill>
                          <a:schemeClr val="tx1"/>
                        </a:solidFill>
                        <a:latin typeface="Cambria Math" panose="02040503050406030204" pitchFamily="18" charset="0"/>
                        <a:ea typeface="Cambria Math" panose="02040503050406030204" pitchFamily="18" charset="0"/>
                      </a:rPr>
                      <m:t>𝐱</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𝑡</m:t>
                        </m:r>
                      </m:e>
                    </m:d>
                    <m:r>
                      <a:rPr lang="en-US" b="0" i="1" smtClean="0">
                        <a:solidFill>
                          <a:schemeClr val="tx1"/>
                        </a:solidFill>
                        <a:latin typeface="Cambria Math" panose="02040503050406030204" pitchFamily="18" charset="0"/>
                        <a:ea typeface="Cambria Math" panose="02040503050406030204" pitchFamily="18" charset="0"/>
                      </a:rPr>
                      <m:t> ,  </m:t>
                    </m:r>
                    <m:sSub>
                      <m:sSubPr>
                        <m:ctrlPr>
                          <a:rPr lang="en-US" b="1" i="0" smtClean="0">
                            <a:solidFill>
                              <a:schemeClr val="tx1"/>
                            </a:solidFill>
                            <a:latin typeface="Cambria Math" panose="02040503050406030204" pitchFamily="18" charset="0"/>
                            <a:ea typeface="Cambria Math" panose="02040503050406030204" pitchFamily="18" charset="0"/>
                          </a:rPr>
                        </m:ctrlPr>
                      </m:sSubPr>
                      <m:e>
                        <m:r>
                          <a:rPr lang="en-US" b="1" i="0" smtClean="0">
                            <a:solidFill>
                              <a:schemeClr val="tx1"/>
                            </a:solidFill>
                            <a:latin typeface="Cambria Math" panose="02040503050406030204" pitchFamily="18" charset="0"/>
                            <a:ea typeface="Cambria Math" panose="02040503050406030204" pitchFamily="18" charset="0"/>
                          </a:rPr>
                          <m:t>𝐮</m:t>
                        </m:r>
                      </m:e>
                      <m:sub>
                        <m:r>
                          <a:rPr lang="en-US" b="0" i="1" smtClean="0">
                            <a:solidFill>
                              <a:schemeClr val="tx1"/>
                            </a:solidFill>
                            <a:latin typeface="Cambria Math" panose="02040503050406030204" pitchFamily="18" charset="0"/>
                            <a:ea typeface="Cambria Math" panose="02040503050406030204" pitchFamily="18" charset="0"/>
                          </a:rPr>
                          <m:t>𝑖</m:t>
                        </m:r>
                      </m:sub>
                    </m:sSub>
                    <m:r>
                      <a:rPr lang="en-US" b="0" i="1" smtClean="0">
                        <a:solidFill>
                          <a:schemeClr val="tx1"/>
                        </a:solidFill>
                        <a:latin typeface="Cambria Math" panose="02040503050406030204" pitchFamily="18" charset="0"/>
                        <a:ea typeface="Cambria Math" panose="02040503050406030204" pitchFamily="18" charset="0"/>
                      </a:rPr>
                      <m:t> ~ </m:t>
                    </m:r>
                    <m:r>
                      <a:rPr lang="en-US" b="1" i="0" smtClean="0">
                        <a:solidFill>
                          <a:schemeClr val="tx1"/>
                        </a:solidFill>
                        <a:latin typeface="Cambria Math" panose="02040503050406030204" pitchFamily="18" charset="0"/>
                        <a:ea typeface="Cambria Math" panose="02040503050406030204" pitchFamily="18" charset="0"/>
                      </a:rPr>
                      <m:t>𝐮</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𝑡</m:t>
                        </m:r>
                      </m:e>
                    </m:d>
                    <m:r>
                      <a:rPr lang="en-US" b="0" i="1" smtClean="0">
                        <a:solidFill>
                          <a:schemeClr val="tx1"/>
                        </a:solidFill>
                        <a:latin typeface="Cambria Math" panose="02040503050406030204" pitchFamily="18" charset="0"/>
                        <a:ea typeface="Cambria Math" panose="02040503050406030204" pitchFamily="18" charset="0"/>
                      </a:rPr>
                      <m:t> ,  </m:t>
                    </m:r>
                    <m:r>
                      <a:rPr lang="en-US" b="0" i="1" smtClean="0">
                        <a:solidFill>
                          <a:schemeClr val="tx1"/>
                        </a:solidFill>
                        <a:latin typeface="Cambria Math" panose="02040503050406030204" pitchFamily="18" charset="0"/>
                        <a:ea typeface="Cambria Math" panose="02040503050406030204" pitchFamily="18" charset="0"/>
                      </a:rPr>
                      <m:t>𝑡</m:t>
                    </m:r>
                    <m:r>
                      <a:rPr lang="en-US" b="0" i="1" smtClean="0">
                        <a:solidFill>
                          <a:schemeClr val="tx1"/>
                        </a:solidFill>
                        <a:latin typeface="Cambria Math" panose="02040503050406030204" pitchFamily="18" charset="0"/>
                        <a:ea typeface="Cambria Math" panose="02040503050406030204" pitchFamily="18" charset="0"/>
                      </a:rPr>
                      <m:t>∈(</m:t>
                    </m:r>
                    <m:sSub>
                      <m:sSubPr>
                        <m:ctrlPr>
                          <a:rPr lang="en-US" b="0"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𝑡</m:t>
                        </m:r>
                      </m:e>
                      <m:sub>
                        <m:r>
                          <a:rPr lang="en-US" b="0" i="1" smtClean="0">
                            <a:solidFill>
                              <a:schemeClr val="tx1"/>
                            </a:solidFill>
                            <a:latin typeface="Cambria Math" panose="02040503050406030204" pitchFamily="18" charset="0"/>
                            <a:ea typeface="Cambria Math" panose="02040503050406030204" pitchFamily="18" charset="0"/>
                          </a:rPr>
                          <m:t>𝑖</m:t>
                        </m:r>
                      </m:sub>
                    </m:sSub>
                    <m:r>
                      <a:rPr lang="en-US" b="0" i="1" smtClean="0">
                        <a:solidFill>
                          <a:schemeClr val="tx1"/>
                        </a:solidFill>
                        <a:latin typeface="Cambria Math" panose="02040503050406030204" pitchFamily="18" charset="0"/>
                        <a:ea typeface="Cambria Math" panose="02040503050406030204" pitchFamily="18" charset="0"/>
                      </a:rPr>
                      <m:t>,</m:t>
                    </m:r>
                    <m:sSub>
                      <m:sSubPr>
                        <m:ctrlPr>
                          <a:rPr lang="en-US" b="0"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𝑡</m:t>
                        </m:r>
                      </m:e>
                      <m:sub>
                        <m:r>
                          <a:rPr lang="en-US" b="0" i="1" smtClean="0">
                            <a:solidFill>
                              <a:schemeClr val="tx1"/>
                            </a:solidFill>
                            <a:latin typeface="Cambria Math" panose="02040503050406030204" pitchFamily="18" charset="0"/>
                            <a:ea typeface="Cambria Math" panose="02040503050406030204" pitchFamily="18" charset="0"/>
                          </a:rPr>
                          <m:t>𝑖</m:t>
                        </m:r>
                        <m:r>
                          <a:rPr lang="en-US" b="0" i="1" smtClean="0">
                            <a:solidFill>
                              <a:schemeClr val="tx1"/>
                            </a:solidFill>
                            <a:latin typeface="Cambria Math" panose="02040503050406030204" pitchFamily="18" charset="0"/>
                            <a:ea typeface="Cambria Math" panose="02040503050406030204" pitchFamily="18" charset="0"/>
                          </a:rPr>
                          <m:t>+1</m:t>
                        </m:r>
                      </m:sub>
                    </m:sSub>
                    <m:r>
                      <a:rPr lang="en-US" b="0" i="1" smtClean="0">
                        <a:solidFill>
                          <a:schemeClr val="tx1"/>
                        </a:solidFill>
                        <a:latin typeface="Cambria Math" panose="02040503050406030204" pitchFamily="18" charset="0"/>
                        <a:ea typeface="Cambria Math" panose="02040503050406030204" pitchFamily="18" charset="0"/>
                      </a:rPr>
                      <m:t>]</m:t>
                    </m:r>
                  </m:oMath>
                </a14:m>
                <a:r>
                  <a:rPr lang="en-US" dirty="0">
                    <a:solidFill>
                      <a:schemeClr val="tx1"/>
                    </a:solidFill>
                    <a:latin typeface="Source Sans Pro" panose="020B0503030403020204" pitchFamily="34" charset="0"/>
                    <a:ea typeface="Source Sans Pro" panose="020B0503030403020204" pitchFamily="34" charset="0"/>
                  </a:rPr>
                  <a:t> and </a:t>
                </a:r>
                <a14:m>
                  <m:oMath xmlns:m="http://schemas.openxmlformats.org/officeDocument/2006/math">
                    <m:sSub>
                      <m:sSubPr>
                        <m:ctrlPr>
                          <a:rPr lang="en-US" b="1" i="0">
                            <a:latin typeface="Cambria Math" panose="02040503050406030204" pitchFamily="18" charset="0"/>
                          </a:rPr>
                        </m:ctrlPr>
                      </m:sSubPr>
                      <m:e>
                        <m:r>
                          <a:rPr lang="en-US" b="1" i="0">
                            <a:latin typeface="Cambria Math" panose="02040503050406030204" pitchFamily="18" charset="0"/>
                          </a:rPr>
                          <m:t>𝐱</m:t>
                        </m:r>
                      </m:e>
                      <m:sub>
                        <m:r>
                          <a:rPr lang="en-US" i="1">
                            <a:latin typeface="Cambria Math" panose="02040503050406030204" pitchFamily="18" charset="0"/>
                          </a:rPr>
                          <m:t>0</m:t>
                        </m:r>
                      </m:sub>
                    </m:sSub>
                    <m:r>
                      <a:rPr lang="en-US" i="1">
                        <a:latin typeface="Cambria Math" panose="02040503050406030204" pitchFamily="18" charset="0"/>
                        <a:ea typeface="Cambria Math" panose="02040503050406030204" pitchFamily="18" charset="0"/>
                      </a:rPr>
                      <m:t>~</m:t>
                    </m:r>
                    <m:r>
                      <a:rPr lang="en-US" b="1" i="0">
                        <a:latin typeface="Cambria Math" panose="02040503050406030204" pitchFamily="18" charset="0"/>
                        <a:ea typeface="Cambria Math" panose="02040503050406030204" pitchFamily="18" charset="0"/>
                      </a:rPr>
                      <m:t>𝐱</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0</m:t>
                        </m:r>
                      </m:e>
                    </m:d>
                  </m:oMath>
                </a14:m>
                <a:endParaRPr lang="en-US" dirty="0">
                  <a:solidFill>
                    <a:schemeClr val="tx1"/>
                  </a:solidFill>
                  <a:latin typeface="Source Sans Pro" panose="020B0503030403020204" pitchFamily="34" charset="0"/>
                  <a:ea typeface="Source Sans Pro" panose="020B0503030403020204" pitchFamily="34" charset="0"/>
                </a:endParaRPr>
              </a:p>
              <a:p>
                <a:pPr marL="342900" indent="-342900">
                  <a:buFont typeface="+mj-lt"/>
                  <a:buAutoNum type="arabicPeriod"/>
                </a:pPr>
                <a:endParaRPr lang="en-US" dirty="0">
                  <a:solidFill>
                    <a:schemeClr val="tx1"/>
                  </a:solidFill>
                  <a:latin typeface="Source Sans Pro" panose="020B0503030403020204" pitchFamily="34" charset="0"/>
                  <a:ea typeface="Source Sans Pro" panose="020B0503030403020204" pitchFamily="34" charset="0"/>
                </a:endParaRPr>
              </a:p>
              <a:p>
                <a:pPr marL="342900" indent="-342900">
                  <a:buFont typeface="+mj-lt"/>
                  <a:buAutoNum type="arabicPeriod"/>
                </a:pPr>
                <a:r>
                  <a:rPr lang="en-US" dirty="0">
                    <a:solidFill>
                      <a:schemeClr val="tx1"/>
                    </a:solidFill>
                    <a:latin typeface="Source Sans Pro" panose="020B0503030403020204" pitchFamily="34" charset="0"/>
                    <a:ea typeface="Source Sans Pro" panose="020B0503030403020204" pitchFamily="34" charset="0"/>
                  </a:rPr>
                  <a:t>By denoting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ℎ</m:t>
                        </m:r>
                      </m:e>
                      <m:sub>
                        <m:r>
                          <a:rPr lang="en-US" b="0" i="1" smtClean="0">
                            <a:solidFill>
                              <a:schemeClr val="tx1"/>
                            </a:solidFill>
                            <a:latin typeface="Cambria Math" panose="02040503050406030204" pitchFamily="18" charset="0"/>
                          </a:rPr>
                          <m:t>𝑖</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𝑖</m:t>
                        </m:r>
                        <m:r>
                          <a:rPr lang="en-US" b="0" i="1" smtClean="0">
                            <a:solidFill>
                              <a:schemeClr val="tx1"/>
                            </a:solidFill>
                            <a:latin typeface="Cambria Math" panose="02040503050406030204" pitchFamily="18" charset="0"/>
                          </a:rPr>
                          <m:t>+1</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𝑖</m:t>
                        </m:r>
                      </m:sub>
                    </m:sSub>
                  </m:oMath>
                </a14:m>
                <a:r>
                  <a:rPr lang="en-US" dirty="0">
                    <a:solidFill>
                      <a:schemeClr val="tx1"/>
                    </a:solidFill>
                    <a:latin typeface="Source Sans Pro" panose="020B0503030403020204" pitchFamily="34" charset="0"/>
                    <a:ea typeface="Source Sans Pro" panose="020B0503030403020204" pitchFamily="34" charset="0"/>
                  </a:rPr>
                  <a:t>, </a:t>
                </a:r>
                <a:r>
                  <a:rPr lang="en-US" dirty="0">
                    <a:latin typeface="Source Sans Pro" panose="020B0503030403020204" pitchFamily="34" charset="0"/>
                    <a:ea typeface="Source Sans Pro" panose="020B0503030403020204" pitchFamily="34" charset="0"/>
                  </a:rPr>
                  <a:t>(</a:t>
                </a:r>
                <a:r>
                  <a:rPr lang="en-US" b="1" dirty="0">
                    <a:latin typeface="Source Sans Pro" panose="020B0503030403020204" pitchFamily="34" charset="0"/>
                    <a:ea typeface="Source Sans Pro" panose="020B0503030403020204" pitchFamily="34" charset="0"/>
                  </a:rPr>
                  <a:t>OCP</a:t>
                </a:r>
                <a:r>
                  <a:rPr lang="en-US" dirty="0">
                    <a:latin typeface="Source Sans Pro" panose="020B0503030403020204" pitchFamily="34" charset="0"/>
                    <a:ea typeface="Source Sans Pro" panose="020B0503030403020204" pitchFamily="34" charset="0"/>
                  </a:rPr>
                  <a:t>) is transcribed into the following nonlinear, constrained optimization problem</a:t>
                </a:r>
                <a:endParaRPr lang="en-US" dirty="0">
                  <a:solidFill>
                    <a:schemeClr val="tx1"/>
                  </a:solidFill>
                  <a:latin typeface="Source Sans Pro" panose="020B0503030403020204" pitchFamily="34" charset="0"/>
                  <a:ea typeface="Source Sans Pro" panose="020B0503030403020204" pitchFamily="34" charset="0"/>
                </a:endParaRPr>
              </a:p>
            </p:txBody>
          </p:sp>
        </mc:Choice>
        <mc:Fallback xmlns="">
          <p:sp>
            <p:nvSpPr>
              <p:cNvPr id="15" name="TextBox 14">
                <a:extLst>
                  <a:ext uri="{FF2B5EF4-FFF2-40B4-BE49-F238E27FC236}">
                    <a16:creationId xmlns:a16="http://schemas.microsoft.com/office/drawing/2014/main" id="{7E0CD32F-1C92-7B44-9C8F-273696B99924}"/>
                  </a:ext>
                </a:extLst>
              </p:cNvPr>
              <p:cNvSpPr txBox="1">
                <a:spLocks noRot="1" noChangeAspect="1" noMove="1" noResize="1" noEditPoints="1" noAdjustHandles="1" noChangeArrowheads="1" noChangeShapeType="1" noTextEdit="1"/>
              </p:cNvSpPr>
              <p:nvPr/>
            </p:nvSpPr>
            <p:spPr>
              <a:xfrm>
                <a:off x="5663331" y="2511906"/>
                <a:ext cx="6443853" cy="1798826"/>
              </a:xfrm>
              <a:prstGeom prst="rect">
                <a:avLst/>
              </a:prstGeom>
              <a:blipFill>
                <a:blip r:embed="rId5"/>
                <a:stretch>
                  <a:fillRect l="-786" t="-2098" b="-4196"/>
                </a:stretch>
              </a:blipFill>
            </p:spPr>
            <p:txBody>
              <a:bodyPr/>
              <a:lstStyle/>
              <a:p>
                <a:r>
                  <a:rPr lang="en-US">
                    <a:noFill/>
                  </a:rPr>
                  <a:t> </a:t>
                </a:r>
              </a:p>
            </p:txBody>
          </p:sp>
        </mc:Fallback>
      </mc:AlternateContent>
      <p:grpSp>
        <p:nvGrpSpPr>
          <p:cNvPr id="16" name="Group 15">
            <a:extLst>
              <a:ext uri="{FF2B5EF4-FFF2-40B4-BE49-F238E27FC236}">
                <a16:creationId xmlns:a16="http://schemas.microsoft.com/office/drawing/2014/main" id="{DA364378-4225-9243-ACD9-3B5DFEBE3F44}"/>
              </a:ext>
            </a:extLst>
          </p:cNvPr>
          <p:cNvGrpSpPr/>
          <p:nvPr/>
        </p:nvGrpSpPr>
        <p:grpSpPr>
          <a:xfrm>
            <a:off x="5673122" y="4435431"/>
            <a:ext cx="6348736" cy="1995188"/>
            <a:chOff x="5457759" y="4006799"/>
            <a:chExt cx="6348736" cy="1995188"/>
          </a:xfrm>
        </p:grpSpPr>
        <p:grpSp>
          <p:nvGrpSpPr>
            <p:cNvPr id="17" name="Group 16">
              <a:extLst>
                <a:ext uri="{FF2B5EF4-FFF2-40B4-BE49-F238E27FC236}">
                  <a16:creationId xmlns:a16="http://schemas.microsoft.com/office/drawing/2014/main" id="{5AAEC159-9B24-1F45-BC8C-854943AAF5B2}"/>
                </a:ext>
              </a:extLst>
            </p:cNvPr>
            <p:cNvGrpSpPr/>
            <p:nvPr/>
          </p:nvGrpSpPr>
          <p:grpSpPr>
            <a:xfrm>
              <a:off x="5457759" y="4006799"/>
              <a:ext cx="6348736" cy="1433649"/>
              <a:chOff x="721300" y="2323791"/>
              <a:chExt cx="6348736" cy="1433649"/>
            </a:xfrm>
          </p:grpSpPr>
          <p:grpSp>
            <p:nvGrpSpPr>
              <p:cNvPr id="19" name="Group 18">
                <a:extLst>
                  <a:ext uri="{FF2B5EF4-FFF2-40B4-BE49-F238E27FC236}">
                    <a16:creationId xmlns:a16="http://schemas.microsoft.com/office/drawing/2014/main" id="{64086AD6-A8BE-B948-88C6-4B7E21FD467F}"/>
                  </a:ext>
                </a:extLst>
              </p:cNvPr>
              <p:cNvGrpSpPr>
                <a:grpSpLocks/>
              </p:cNvGrpSpPr>
              <p:nvPr/>
            </p:nvGrpSpPr>
            <p:grpSpPr>
              <a:xfrm>
                <a:off x="1943628" y="2323791"/>
                <a:ext cx="5126408" cy="1433649"/>
                <a:chOff x="2870012" y="2473035"/>
                <a:chExt cx="4762145" cy="1432066"/>
              </a:xfrm>
            </p:grpSpPr>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6D14E06C-8A9C-C242-A8A6-12766357D44E}"/>
                        </a:ext>
                      </a:extLst>
                    </p:cNvPr>
                    <p:cNvSpPr txBox="1"/>
                    <p:nvPr/>
                  </p:nvSpPr>
                  <p:spPr>
                    <a:xfrm>
                      <a:off x="3158836" y="2473035"/>
                      <a:ext cx="2832029" cy="864794"/>
                    </a:xfrm>
                    <a:prstGeom prst="rect">
                      <a:avLst/>
                    </a:prstGeom>
                    <a:noFill/>
                  </p:spPr>
                  <p:txBody>
                    <a:bodyPr wrap="none" lIns="0" tIns="0" rIns="0" bIns="0" rtlCol="0">
                      <a:spAutoFit/>
                    </a:bodyPr>
                    <a:lstStyle/>
                    <a:p>
                      <a:pPr/>
                      <a14:m>
                        <m:oMathPara xmlns:m="http://schemas.openxmlformats.org/officeDocument/2006/math">
                          <m:oMath>
                            <m:sSub>
                              <m:sSubPr>
                                <m:ctrlPr>
                                  <a:rPr lang="en-US" sz="2000" b="0" i="0" smtClean="0">
                                    <a:solidFill>
                                      <a:srgbClr val="FF0000"/>
                                    </a:solidFill>
                                    <a:latin typeface="Cambria Math" panose="02040503050406030204" pitchFamily="18" charset="0"/>
                                  </a:rPr>
                                </m:ctrlPr>
                              </m:sSubPr>
                              <m:e>
                                <m:r>
                                  <m:rPr>
                                    <m:sty m:val="p"/>
                                  </m:rPr>
                                  <a:rPr lang="en-US" sz="2000" b="0" i="0" smtClean="0">
                                    <a:solidFill>
                                      <a:srgbClr val="FF0000"/>
                                    </a:solidFill>
                                    <a:latin typeface="Cambria Math" panose="02040503050406030204" pitchFamily="18" charset="0"/>
                                  </a:rPr>
                                  <m:t>min</m:t>
                                </m:r>
                              </m:e>
                              <m:sub>
                                <m:r>
                                  <a:rPr lang="en-US" sz="2000" b="0" i="1" smtClean="0">
                                    <a:solidFill>
                                      <a:srgbClr val="FF0000"/>
                                    </a:solidFill>
                                    <a:latin typeface="Cambria Math" panose="02040503050406030204" pitchFamily="18" charset="0"/>
                                  </a:rPr>
                                  <m:t>(</m:t>
                                </m:r>
                                <m:sSub>
                                  <m:sSubPr>
                                    <m:ctrlPr>
                                      <a:rPr lang="en-US" sz="2000" b="1" i="0" smtClean="0">
                                        <a:solidFill>
                                          <a:srgbClr val="FF0000"/>
                                        </a:solidFill>
                                        <a:latin typeface="Cambria Math" panose="02040503050406030204" pitchFamily="18" charset="0"/>
                                      </a:rPr>
                                    </m:ctrlPr>
                                  </m:sSubPr>
                                  <m:e>
                                    <m:r>
                                      <a:rPr lang="en-US" sz="2000" b="1" i="0" smtClean="0">
                                        <a:solidFill>
                                          <a:srgbClr val="FF0000"/>
                                        </a:solidFill>
                                        <a:latin typeface="Cambria Math" panose="02040503050406030204" pitchFamily="18" charset="0"/>
                                      </a:rPr>
                                      <m:t>𝐱</m:t>
                                    </m:r>
                                  </m:e>
                                  <m:sub>
                                    <m:r>
                                      <a:rPr lang="en-US" sz="2000" b="0" i="1" smtClean="0">
                                        <a:solidFill>
                                          <a:srgbClr val="FF0000"/>
                                        </a:solidFill>
                                        <a:latin typeface="Cambria Math" panose="02040503050406030204" pitchFamily="18" charset="0"/>
                                      </a:rPr>
                                      <m:t>𝑖</m:t>
                                    </m:r>
                                  </m:sub>
                                </m:sSub>
                                <m:r>
                                  <a:rPr lang="en-US" sz="2000" b="0" i="1" smtClean="0">
                                    <a:solidFill>
                                      <a:srgbClr val="FF0000"/>
                                    </a:solidFill>
                                    <a:latin typeface="Cambria Math" panose="02040503050406030204" pitchFamily="18" charset="0"/>
                                  </a:rPr>
                                  <m:t>,</m:t>
                                </m:r>
                                <m:sSub>
                                  <m:sSubPr>
                                    <m:ctrlPr>
                                      <a:rPr lang="en-US" sz="2000" b="1" i="0" smtClean="0">
                                        <a:solidFill>
                                          <a:srgbClr val="FF0000"/>
                                        </a:solidFill>
                                        <a:latin typeface="Cambria Math" panose="02040503050406030204" pitchFamily="18" charset="0"/>
                                      </a:rPr>
                                    </m:ctrlPr>
                                  </m:sSubPr>
                                  <m:e>
                                    <m:r>
                                      <a:rPr lang="en-US" sz="2000" b="1" i="0" smtClean="0">
                                        <a:solidFill>
                                          <a:srgbClr val="FF0000"/>
                                        </a:solidFill>
                                        <a:latin typeface="Cambria Math" panose="02040503050406030204" pitchFamily="18" charset="0"/>
                                      </a:rPr>
                                      <m:t>𝐮</m:t>
                                    </m:r>
                                  </m:e>
                                  <m:sub>
                                    <m:r>
                                      <a:rPr lang="en-US" sz="2000" b="0" i="1" smtClean="0">
                                        <a:solidFill>
                                          <a:srgbClr val="FF0000"/>
                                        </a:solidFill>
                                        <a:latin typeface="Cambria Math" panose="02040503050406030204" pitchFamily="18" charset="0"/>
                                      </a:rPr>
                                      <m:t>𝑖</m:t>
                                    </m:r>
                                  </m:sub>
                                </m:sSub>
                                <m:r>
                                  <a:rPr lang="en-US" sz="2000" b="0" i="1" smtClean="0">
                                    <a:solidFill>
                                      <a:srgbClr val="FF0000"/>
                                    </a:solidFill>
                                    <a:latin typeface="Cambria Math" panose="02040503050406030204" pitchFamily="18" charset="0"/>
                                  </a:rPr>
                                  <m:t>)</m:t>
                                </m:r>
                              </m:sub>
                            </m:sSub>
                            <m:nary>
                              <m:naryPr>
                                <m:chr m:val="∑"/>
                                <m:ctrlPr>
                                  <a:rPr lang="en-US" sz="2000" b="0" i="1" smtClean="0">
                                    <a:solidFill>
                                      <a:srgbClr val="FF0000"/>
                                    </a:solidFill>
                                    <a:latin typeface="Cambria Math" panose="02040503050406030204" pitchFamily="18" charset="0"/>
                                  </a:rPr>
                                </m:ctrlPr>
                              </m:naryPr>
                              <m:sub>
                                <m:r>
                                  <m:rPr>
                                    <m:brk m:alnAt="23"/>
                                  </m:rPr>
                                  <a:rPr lang="en-US" sz="2000" b="0" i="1" smtClean="0">
                                    <a:solidFill>
                                      <a:srgbClr val="FF0000"/>
                                    </a:solidFill>
                                    <a:latin typeface="Cambria Math" panose="02040503050406030204" pitchFamily="18" charset="0"/>
                                  </a:rPr>
                                  <m:t>𝑖</m:t>
                                </m:r>
                                <m:r>
                                  <a:rPr lang="en-US" sz="2000" b="0" i="1" smtClean="0">
                                    <a:solidFill>
                                      <a:srgbClr val="FF0000"/>
                                    </a:solidFill>
                                    <a:latin typeface="Cambria Math" panose="02040503050406030204" pitchFamily="18" charset="0"/>
                                  </a:rPr>
                                  <m:t>=0</m:t>
                                </m:r>
                              </m:sub>
                              <m:sup>
                                <m:r>
                                  <a:rPr lang="en-US" sz="2000" b="0" i="1" smtClean="0">
                                    <a:solidFill>
                                      <a:srgbClr val="FF0000"/>
                                    </a:solidFill>
                                    <a:latin typeface="Cambria Math" panose="02040503050406030204" pitchFamily="18" charset="0"/>
                                  </a:rPr>
                                  <m:t>𝑁</m:t>
                                </m:r>
                                <m:r>
                                  <a:rPr lang="en-US" sz="2000" b="0" i="1" smtClean="0">
                                    <a:solidFill>
                                      <a:srgbClr val="FF0000"/>
                                    </a:solidFill>
                                    <a:latin typeface="Cambria Math" panose="02040503050406030204" pitchFamily="18" charset="0"/>
                                  </a:rPr>
                                  <m:t>−1</m:t>
                                </m:r>
                              </m:sup>
                              <m:e>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ℎ</m:t>
                                    </m:r>
                                  </m:e>
                                  <m:sub>
                                    <m:r>
                                      <a:rPr lang="en-US" sz="2000" b="0" i="1" smtClean="0">
                                        <a:solidFill>
                                          <a:srgbClr val="FF0000"/>
                                        </a:solidFill>
                                        <a:latin typeface="Cambria Math" panose="02040503050406030204" pitchFamily="18" charset="0"/>
                                      </a:rPr>
                                      <m:t>𝑖</m:t>
                                    </m:r>
                                  </m:sub>
                                </m:sSub>
                                <m:r>
                                  <a:rPr lang="en-US" sz="2000" b="0" i="1" smtClean="0">
                                    <a:solidFill>
                                      <a:srgbClr val="FF0000"/>
                                    </a:solidFill>
                                    <a:latin typeface="Cambria Math" panose="02040503050406030204" pitchFamily="18" charset="0"/>
                                  </a:rPr>
                                  <m:t>𝑔</m:t>
                                </m:r>
                                <m:r>
                                  <a:rPr lang="en-US" sz="2000" b="0" i="1" smtClean="0">
                                    <a:solidFill>
                                      <a:srgbClr val="FF0000"/>
                                    </a:solidFill>
                                    <a:latin typeface="Cambria Math" panose="02040503050406030204" pitchFamily="18" charset="0"/>
                                  </a:rPr>
                                  <m:t>(</m:t>
                                </m:r>
                                <m:sSub>
                                  <m:sSubPr>
                                    <m:ctrlPr>
                                      <a:rPr lang="en-US" sz="2000" b="1" i="0" smtClean="0">
                                        <a:solidFill>
                                          <a:srgbClr val="FF0000"/>
                                        </a:solidFill>
                                        <a:latin typeface="Cambria Math" panose="02040503050406030204" pitchFamily="18" charset="0"/>
                                      </a:rPr>
                                    </m:ctrlPr>
                                  </m:sSubPr>
                                  <m:e>
                                    <m:r>
                                      <a:rPr lang="en-US" sz="2000" b="1" i="0" smtClean="0">
                                        <a:solidFill>
                                          <a:srgbClr val="FF0000"/>
                                        </a:solidFill>
                                        <a:latin typeface="Cambria Math" panose="02040503050406030204" pitchFamily="18" charset="0"/>
                                      </a:rPr>
                                      <m:t>𝐱</m:t>
                                    </m:r>
                                  </m:e>
                                  <m:sub>
                                    <m:r>
                                      <a:rPr lang="en-US" sz="2000" b="0" i="1" smtClean="0">
                                        <a:solidFill>
                                          <a:srgbClr val="FF0000"/>
                                        </a:solidFill>
                                        <a:latin typeface="Cambria Math" panose="02040503050406030204" pitchFamily="18" charset="0"/>
                                      </a:rPr>
                                      <m:t>𝑖</m:t>
                                    </m:r>
                                  </m:sub>
                                </m:sSub>
                                <m:r>
                                  <a:rPr lang="en-US" sz="2000" b="0" i="1" smtClean="0">
                                    <a:solidFill>
                                      <a:srgbClr val="FF0000"/>
                                    </a:solidFill>
                                    <a:latin typeface="Cambria Math" panose="02040503050406030204" pitchFamily="18" charset="0"/>
                                  </a:rPr>
                                  <m:t>,</m:t>
                                </m:r>
                                <m:sSub>
                                  <m:sSubPr>
                                    <m:ctrlPr>
                                      <a:rPr lang="en-US" sz="2000" b="1" i="0" smtClean="0">
                                        <a:solidFill>
                                          <a:srgbClr val="FF0000"/>
                                        </a:solidFill>
                                        <a:latin typeface="Cambria Math" panose="02040503050406030204" pitchFamily="18" charset="0"/>
                                      </a:rPr>
                                    </m:ctrlPr>
                                  </m:sSubPr>
                                  <m:e>
                                    <m:r>
                                      <a:rPr lang="en-US" sz="2000" b="1" i="0" smtClean="0">
                                        <a:solidFill>
                                          <a:srgbClr val="FF0000"/>
                                        </a:solidFill>
                                        <a:latin typeface="Cambria Math" panose="02040503050406030204" pitchFamily="18" charset="0"/>
                                      </a:rPr>
                                      <m:t>𝐮</m:t>
                                    </m:r>
                                  </m:e>
                                  <m:sub>
                                    <m:r>
                                      <a:rPr lang="en-US" sz="2000" b="0" i="1" smtClean="0">
                                        <a:solidFill>
                                          <a:srgbClr val="FF0000"/>
                                        </a:solidFill>
                                        <a:latin typeface="Cambria Math" panose="02040503050406030204" pitchFamily="18" charset="0"/>
                                      </a:rPr>
                                      <m:t>𝑖</m:t>
                                    </m:r>
                                  </m:sub>
                                </m:sSub>
                                <m:r>
                                  <a:rPr lang="en-US" sz="2000" b="0" i="1" smtClean="0">
                                    <a:solidFill>
                                      <a:srgbClr val="FF0000"/>
                                    </a:solidFill>
                                    <a:latin typeface="Cambria Math" panose="02040503050406030204" pitchFamily="18" charset="0"/>
                                  </a:rPr>
                                  <m:t>,</m:t>
                                </m:r>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𝑡</m:t>
                                    </m:r>
                                  </m:e>
                                  <m:sub>
                                    <m:r>
                                      <a:rPr lang="en-US" sz="2000" b="0" i="1" smtClean="0">
                                        <a:solidFill>
                                          <a:srgbClr val="FF0000"/>
                                        </a:solidFill>
                                        <a:latin typeface="Cambria Math" panose="02040503050406030204" pitchFamily="18" charset="0"/>
                                      </a:rPr>
                                      <m:t>𝑖</m:t>
                                    </m:r>
                                  </m:sub>
                                </m:sSub>
                                <m:r>
                                  <a:rPr lang="en-US" sz="2000" b="0" i="1" smtClean="0">
                                    <a:solidFill>
                                      <a:srgbClr val="FF0000"/>
                                    </a:solidFill>
                                    <a:latin typeface="Cambria Math" panose="02040503050406030204" pitchFamily="18" charset="0"/>
                                  </a:rPr>
                                  <m:t>)</m:t>
                                </m:r>
                              </m:e>
                            </m:nary>
                          </m:oMath>
                        </m:oMathPara>
                      </a14:m>
                      <a:endParaRPr lang="en-US" sz="2000" dirty="0">
                        <a:latin typeface="Source Sans Pro" panose="020B0503030403020204" pitchFamily="34" charset="0"/>
                        <a:ea typeface="Source Sans Pro" panose="020B0503030403020204" pitchFamily="34" charset="0"/>
                      </a:endParaRPr>
                    </a:p>
                  </p:txBody>
                </p:sp>
              </mc:Choice>
              <mc:Fallback xmlns="">
                <p:sp>
                  <p:nvSpPr>
                    <p:cNvPr id="21" name="TextBox 20">
                      <a:extLst>
                        <a:ext uri="{FF2B5EF4-FFF2-40B4-BE49-F238E27FC236}">
                          <a16:creationId xmlns:a16="http://schemas.microsoft.com/office/drawing/2014/main" id="{6D14E06C-8A9C-C242-A8A6-12766357D44E}"/>
                        </a:ext>
                      </a:extLst>
                    </p:cNvPr>
                    <p:cNvSpPr txBox="1">
                      <a:spLocks noRot="1" noChangeAspect="1" noMove="1" noResize="1" noEditPoints="1" noAdjustHandles="1" noChangeArrowheads="1" noChangeShapeType="1" noTextEdit="1"/>
                    </p:cNvSpPr>
                    <p:nvPr/>
                  </p:nvSpPr>
                  <p:spPr>
                    <a:xfrm>
                      <a:off x="3158836" y="2473035"/>
                      <a:ext cx="2832029" cy="864794"/>
                    </a:xfrm>
                    <a:prstGeom prst="rect">
                      <a:avLst/>
                    </a:prstGeom>
                    <a:blipFill>
                      <a:blip r:embed="rId6"/>
                      <a:stretch>
                        <a:fillRect t="-113043" r="-830" b="-17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70D75C5-719D-054D-B457-F01D342C8F13}"/>
                        </a:ext>
                      </a:extLst>
                    </p:cNvPr>
                    <p:cNvSpPr txBox="1"/>
                    <p:nvPr/>
                  </p:nvSpPr>
                  <p:spPr>
                    <a:xfrm>
                      <a:off x="2870012" y="3597664"/>
                      <a:ext cx="4762145" cy="307437"/>
                    </a:xfrm>
                    <a:prstGeom prst="rect">
                      <a:avLst/>
                    </a:prstGeom>
                    <a:noFill/>
                  </p:spPr>
                  <p:txBody>
                    <a:bodyPr wrap="square" lIns="0" tIns="0" rIns="0" bIns="0" rtlCol="0">
                      <a:spAutoFit/>
                    </a:bodyPr>
                    <a:lstStyle/>
                    <a:p>
                      <a:pPr/>
                      <a14:m>
                        <m:oMathPara xmlns:m="http://schemas.openxmlformats.org/officeDocument/2006/math">
                          <m:oMath>
                            <m:sSub>
                              <m:sSubPr>
                                <m:ctrlPr>
                                  <a:rPr lang="en-US" sz="2000" b="1" i="0" smtClean="0">
                                    <a:solidFill>
                                      <a:srgbClr val="FF0000"/>
                                    </a:solidFill>
                                    <a:latin typeface="Cambria Math" panose="02040503050406030204" pitchFamily="18" charset="0"/>
                                  </a:rPr>
                                </m:ctrlPr>
                              </m:sSubPr>
                              <m:e>
                                <m:r>
                                  <a:rPr lang="en-US" sz="2000" b="1" i="0" smtClean="0">
                                    <a:solidFill>
                                      <a:srgbClr val="FF0000"/>
                                    </a:solidFill>
                                    <a:latin typeface="Cambria Math" panose="02040503050406030204" pitchFamily="18" charset="0"/>
                                  </a:rPr>
                                  <m:t>𝐱</m:t>
                                </m:r>
                              </m:e>
                              <m:sub>
                                <m:r>
                                  <a:rPr lang="en-US" sz="2000" b="0" i="1" smtClean="0">
                                    <a:solidFill>
                                      <a:srgbClr val="FF0000"/>
                                    </a:solidFill>
                                    <a:latin typeface="Cambria Math" panose="02040503050406030204" pitchFamily="18" charset="0"/>
                                  </a:rPr>
                                  <m:t>𝑖</m:t>
                                </m:r>
                                <m:r>
                                  <a:rPr lang="en-US" sz="2000" b="0" i="1" smtClean="0">
                                    <a:solidFill>
                                      <a:srgbClr val="FF0000"/>
                                    </a:solidFill>
                                    <a:latin typeface="Cambria Math" panose="02040503050406030204" pitchFamily="18" charset="0"/>
                                  </a:rPr>
                                  <m:t>+1</m:t>
                                </m:r>
                              </m:sub>
                            </m:sSub>
                            <m:r>
                              <a:rPr lang="en-US" sz="2000" b="0" i="1" smtClean="0">
                                <a:solidFill>
                                  <a:srgbClr val="FF0000"/>
                                </a:solidFill>
                                <a:latin typeface="Cambria Math" panose="02040503050406030204" pitchFamily="18" charset="0"/>
                              </a:rPr>
                              <m:t>=</m:t>
                            </m:r>
                            <m:sSub>
                              <m:sSubPr>
                                <m:ctrlPr>
                                  <a:rPr lang="en-US" sz="2000" b="1" i="0" smtClean="0">
                                    <a:solidFill>
                                      <a:srgbClr val="FF0000"/>
                                    </a:solidFill>
                                    <a:latin typeface="Cambria Math" panose="02040503050406030204" pitchFamily="18" charset="0"/>
                                  </a:rPr>
                                </m:ctrlPr>
                              </m:sSubPr>
                              <m:e>
                                <m:r>
                                  <a:rPr lang="en-US" sz="2000" b="1" i="0" smtClean="0">
                                    <a:solidFill>
                                      <a:srgbClr val="FF0000"/>
                                    </a:solidFill>
                                    <a:latin typeface="Cambria Math" panose="02040503050406030204" pitchFamily="18" charset="0"/>
                                  </a:rPr>
                                  <m:t>𝐱</m:t>
                                </m:r>
                              </m:e>
                              <m:sub>
                                <m:r>
                                  <a:rPr lang="en-US" sz="2000" b="0" i="1" smtClean="0">
                                    <a:solidFill>
                                      <a:srgbClr val="FF0000"/>
                                    </a:solidFill>
                                    <a:latin typeface="Cambria Math" panose="02040503050406030204" pitchFamily="18" charset="0"/>
                                  </a:rPr>
                                  <m:t>𝑖</m:t>
                                </m:r>
                              </m:sub>
                            </m:sSub>
                            <m:r>
                              <a:rPr lang="en-US" sz="2000" b="0" i="1" smtClean="0">
                                <a:solidFill>
                                  <a:srgbClr val="FF0000"/>
                                </a:solidFill>
                                <a:latin typeface="Cambria Math" panose="02040503050406030204" pitchFamily="18" charset="0"/>
                              </a:rPr>
                              <m:t>+</m:t>
                            </m:r>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ℎ</m:t>
                                </m:r>
                              </m:e>
                              <m:sub>
                                <m:r>
                                  <a:rPr lang="en-US" sz="2000" b="0" i="1" smtClean="0">
                                    <a:solidFill>
                                      <a:srgbClr val="FF0000"/>
                                    </a:solidFill>
                                    <a:latin typeface="Cambria Math" panose="02040503050406030204" pitchFamily="18" charset="0"/>
                                  </a:rPr>
                                  <m:t>𝑖</m:t>
                                </m:r>
                              </m:sub>
                            </m:sSub>
                            <m:r>
                              <a:rPr lang="en-US" sz="2000" b="1" i="0" smtClean="0">
                                <a:solidFill>
                                  <a:srgbClr val="FF0000"/>
                                </a:solidFill>
                                <a:latin typeface="Cambria Math" panose="02040503050406030204" pitchFamily="18" charset="0"/>
                              </a:rPr>
                              <m:t>𝐟</m:t>
                            </m:r>
                            <m:d>
                              <m:dPr>
                                <m:ctrlPr>
                                  <a:rPr lang="en-US" sz="2000" b="0" i="1" smtClean="0">
                                    <a:solidFill>
                                      <a:srgbClr val="FF0000"/>
                                    </a:solidFill>
                                    <a:latin typeface="Cambria Math" panose="02040503050406030204" pitchFamily="18" charset="0"/>
                                  </a:rPr>
                                </m:ctrlPr>
                              </m:dPr>
                              <m:e>
                                <m:sSub>
                                  <m:sSubPr>
                                    <m:ctrlPr>
                                      <a:rPr lang="en-US" sz="2000" b="1" i="0" smtClean="0">
                                        <a:solidFill>
                                          <a:srgbClr val="FF0000"/>
                                        </a:solidFill>
                                        <a:latin typeface="Cambria Math" panose="02040503050406030204" pitchFamily="18" charset="0"/>
                                      </a:rPr>
                                    </m:ctrlPr>
                                  </m:sSubPr>
                                  <m:e>
                                    <m:r>
                                      <a:rPr lang="en-US" sz="2000" b="1" i="0" smtClean="0">
                                        <a:solidFill>
                                          <a:srgbClr val="FF0000"/>
                                        </a:solidFill>
                                        <a:latin typeface="Cambria Math" panose="02040503050406030204" pitchFamily="18" charset="0"/>
                                      </a:rPr>
                                      <m:t>𝐱</m:t>
                                    </m:r>
                                  </m:e>
                                  <m:sub>
                                    <m:r>
                                      <a:rPr lang="en-US" sz="2000" b="0" i="1" smtClean="0">
                                        <a:solidFill>
                                          <a:srgbClr val="FF0000"/>
                                        </a:solidFill>
                                        <a:latin typeface="Cambria Math" panose="02040503050406030204" pitchFamily="18" charset="0"/>
                                      </a:rPr>
                                      <m:t>𝑖</m:t>
                                    </m:r>
                                  </m:sub>
                                </m:sSub>
                                <m:r>
                                  <a:rPr lang="en-US" sz="2000" b="0" i="1" smtClean="0">
                                    <a:solidFill>
                                      <a:srgbClr val="FF0000"/>
                                    </a:solidFill>
                                    <a:latin typeface="Cambria Math" panose="02040503050406030204" pitchFamily="18" charset="0"/>
                                  </a:rPr>
                                  <m:t>,</m:t>
                                </m:r>
                                <m:sSub>
                                  <m:sSubPr>
                                    <m:ctrlPr>
                                      <a:rPr lang="en-US" sz="2000" b="1" i="0" smtClean="0">
                                        <a:solidFill>
                                          <a:srgbClr val="FF0000"/>
                                        </a:solidFill>
                                        <a:latin typeface="Cambria Math" panose="02040503050406030204" pitchFamily="18" charset="0"/>
                                      </a:rPr>
                                    </m:ctrlPr>
                                  </m:sSubPr>
                                  <m:e>
                                    <m:r>
                                      <a:rPr lang="en-US" sz="2000" b="1" i="0" smtClean="0">
                                        <a:solidFill>
                                          <a:srgbClr val="FF0000"/>
                                        </a:solidFill>
                                        <a:latin typeface="Cambria Math" panose="02040503050406030204" pitchFamily="18" charset="0"/>
                                      </a:rPr>
                                      <m:t>𝐮</m:t>
                                    </m:r>
                                  </m:e>
                                  <m:sub>
                                    <m:r>
                                      <a:rPr lang="en-US" sz="2000" b="0" i="1" smtClean="0">
                                        <a:solidFill>
                                          <a:srgbClr val="FF0000"/>
                                        </a:solidFill>
                                        <a:latin typeface="Cambria Math" panose="02040503050406030204" pitchFamily="18" charset="0"/>
                                      </a:rPr>
                                      <m:t>𝑖</m:t>
                                    </m:r>
                                  </m:sub>
                                </m:sSub>
                                <m:r>
                                  <a:rPr lang="en-US" sz="2000" b="0" i="1" smtClean="0">
                                    <a:solidFill>
                                      <a:srgbClr val="FF0000"/>
                                    </a:solidFill>
                                    <a:latin typeface="Cambria Math" panose="02040503050406030204" pitchFamily="18" charset="0"/>
                                  </a:rPr>
                                  <m:t>,</m:t>
                                </m:r>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𝑡</m:t>
                                    </m:r>
                                  </m:e>
                                  <m:sub>
                                    <m:r>
                                      <a:rPr lang="en-US" sz="2000" b="0" i="1" smtClean="0">
                                        <a:solidFill>
                                          <a:srgbClr val="FF0000"/>
                                        </a:solidFill>
                                        <a:latin typeface="Cambria Math" panose="02040503050406030204" pitchFamily="18" charset="0"/>
                                      </a:rPr>
                                      <m:t>𝑖</m:t>
                                    </m:r>
                                  </m:sub>
                                </m:sSub>
                              </m:e>
                            </m:d>
                            <m:r>
                              <a:rPr lang="en-US" sz="2000" b="0" i="1" smtClean="0">
                                <a:solidFill>
                                  <a:srgbClr val="FF0000"/>
                                </a:solidFill>
                                <a:latin typeface="Cambria Math" panose="02040503050406030204" pitchFamily="18" charset="0"/>
                              </a:rPr>
                              <m:t>,  </m:t>
                            </m:r>
                            <m:r>
                              <a:rPr lang="en-US" sz="2000" b="0" i="1" smtClean="0">
                                <a:solidFill>
                                  <a:srgbClr val="FF0000"/>
                                </a:solidFill>
                                <a:latin typeface="Cambria Math" panose="02040503050406030204" pitchFamily="18" charset="0"/>
                              </a:rPr>
                              <m:t>𝑖</m:t>
                            </m:r>
                            <m:r>
                              <a:rPr lang="en-US" sz="2000" b="0" i="1" smtClean="0">
                                <a:solidFill>
                                  <a:srgbClr val="FF0000"/>
                                </a:solidFill>
                                <a:latin typeface="Cambria Math" panose="02040503050406030204" pitchFamily="18" charset="0"/>
                              </a:rPr>
                              <m:t>=0,…,</m:t>
                            </m:r>
                            <m:r>
                              <a:rPr lang="en-US" sz="2000" b="0" i="1" smtClean="0">
                                <a:solidFill>
                                  <a:srgbClr val="FF0000"/>
                                </a:solidFill>
                                <a:latin typeface="Cambria Math" panose="02040503050406030204" pitchFamily="18" charset="0"/>
                              </a:rPr>
                              <m:t>𝑁</m:t>
                            </m:r>
                            <m:r>
                              <a:rPr lang="en-US" sz="2000" b="0" i="1" smtClean="0">
                                <a:solidFill>
                                  <a:srgbClr val="FF0000"/>
                                </a:solidFill>
                                <a:latin typeface="Cambria Math" panose="02040503050406030204" pitchFamily="18" charset="0"/>
                              </a:rPr>
                              <m:t>−1</m:t>
                            </m:r>
                          </m:oMath>
                        </m:oMathPara>
                      </a14:m>
                      <a:endParaRPr lang="en-US" sz="2000" dirty="0">
                        <a:latin typeface="Source Sans Pro" panose="020B0503030403020204" pitchFamily="34" charset="0"/>
                        <a:ea typeface="Source Sans Pro" panose="020B0503030403020204" pitchFamily="34" charset="0"/>
                      </a:endParaRPr>
                    </a:p>
                  </p:txBody>
                </p:sp>
              </mc:Choice>
              <mc:Fallback xmlns="">
                <p:sp>
                  <p:nvSpPr>
                    <p:cNvPr id="22" name="TextBox 21">
                      <a:extLst>
                        <a:ext uri="{FF2B5EF4-FFF2-40B4-BE49-F238E27FC236}">
                          <a16:creationId xmlns:a16="http://schemas.microsoft.com/office/drawing/2014/main" id="{570D75C5-719D-054D-B457-F01D342C8F13}"/>
                        </a:ext>
                      </a:extLst>
                    </p:cNvPr>
                    <p:cNvSpPr txBox="1">
                      <a:spLocks noRot="1" noChangeAspect="1" noMove="1" noResize="1" noEditPoints="1" noAdjustHandles="1" noChangeArrowheads="1" noChangeShapeType="1" noTextEdit="1"/>
                    </p:cNvSpPr>
                    <p:nvPr/>
                  </p:nvSpPr>
                  <p:spPr>
                    <a:xfrm>
                      <a:off x="2870012" y="3597664"/>
                      <a:ext cx="4762145" cy="307437"/>
                    </a:xfrm>
                    <a:prstGeom prst="rect">
                      <a:avLst/>
                    </a:prstGeom>
                    <a:blipFill>
                      <a:blip r:embed="rId7"/>
                      <a:stretch>
                        <a:fillRect b="-15385"/>
                      </a:stretch>
                    </a:blipFill>
                  </p:spPr>
                  <p:txBody>
                    <a:bodyPr/>
                    <a:lstStyle/>
                    <a:p>
                      <a:r>
                        <a:rPr lang="en-US">
                          <a:noFill/>
                        </a:rPr>
                        <a:t> </a:t>
                      </a:r>
                    </a:p>
                  </p:txBody>
                </p:sp>
              </mc:Fallback>
            </mc:AlternateContent>
          </p:grpSp>
          <p:sp>
            <p:nvSpPr>
              <p:cNvPr id="20" name="TextBox 19">
                <a:extLst>
                  <a:ext uri="{FF2B5EF4-FFF2-40B4-BE49-F238E27FC236}">
                    <a16:creationId xmlns:a16="http://schemas.microsoft.com/office/drawing/2014/main" id="{992ACB8E-2B48-D540-985E-6FFE49A2F2FD}"/>
                  </a:ext>
                </a:extLst>
              </p:cNvPr>
              <p:cNvSpPr txBox="1"/>
              <p:nvPr/>
            </p:nvSpPr>
            <p:spPr>
              <a:xfrm>
                <a:off x="721300" y="3188660"/>
                <a:ext cx="1164007" cy="461665"/>
              </a:xfrm>
              <a:prstGeom prst="rect">
                <a:avLst/>
              </a:prstGeom>
              <a:noFill/>
            </p:spPr>
            <p:txBody>
              <a:bodyPr wrap="square" rtlCol="0">
                <a:spAutoFit/>
              </a:bodyPr>
              <a:lstStyle/>
              <a:p>
                <a:r>
                  <a:rPr lang="en-US" sz="2400" dirty="0">
                    <a:solidFill>
                      <a:srgbClr val="FF0000"/>
                    </a:solidFill>
                    <a:latin typeface="Source Sans Pro" panose="020B0503030403020204" pitchFamily="34" charset="0"/>
                    <a:ea typeface="Source Sans Pro" panose="020B0503030403020204" pitchFamily="34" charset="0"/>
                  </a:rPr>
                  <a:t>(</a:t>
                </a:r>
                <a:r>
                  <a:rPr lang="en-US" sz="2400" b="1" dirty="0">
                    <a:solidFill>
                      <a:srgbClr val="FF0000"/>
                    </a:solidFill>
                    <a:latin typeface="Source Sans Pro" panose="020B0503030403020204" pitchFamily="34" charset="0"/>
                    <a:ea typeface="Source Sans Pro" panose="020B0503030403020204" pitchFamily="34" charset="0"/>
                  </a:rPr>
                  <a:t>NLOP</a:t>
                </a:r>
                <a:r>
                  <a:rPr lang="en-US" sz="2400" dirty="0">
                    <a:solidFill>
                      <a:srgbClr val="FF0000"/>
                    </a:solidFill>
                    <a:latin typeface="Source Sans Pro" panose="020B0503030403020204" pitchFamily="34" charset="0"/>
                    <a:ea typeface="Source Sans Pro" panose="020B0503030403020204" pitchFamily="34" charset="0"/>
                  </a:rPr>
                  <a:t>)</a:t>
                </a:r>
              </a:p>
            </p:txBody>
          </p:sp>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915792C-43E2-164D-A1BB-616EEADB9EC9}"/>
                    </a:ext>
                  </a:extLst>
                </p:cNvPr>
                <p:cNvSpPr txBox="1"/>
                <p:nvPr/>
              </p:nvSpPr>
              <p:spPr>
                <a:xfrm>
                  <a:off x="6680087" y="5633616"/>
                  <a:ext cx="5126408" cy="368371"/>
                </a:xfrm>
                <a:prstGeom prst="rect">
                  <a:avLst/>
                </a:prstGeom>
                <a:noFill/>
              </p:spPr>
              <p:txBody>
                <a:bodyPr wrap="square" lIns="0" tIns="0" rIns="0" bIns="0" rtlCol="0">
                  <a:spAutoFit/>
                </a:bodyPr>
                <a:lstStyle/>
                <a:p>
                  <a:pPr/>
                  <a14:m>
                    <m:oMathPara xmlns:m="http://schemas.openxmlformats.org/officeDocument/2006/math">
                      <m:oMath>
                        <m:sSub>
                          <m:sSubPr>
                            <m:ctrlPr>
                              <a:rPr lang="en-US" sz="2000" b="1" i="0">
                                <a:solidFill>
                                  <a:srgbClr val="FF0000"/>
                                </a:solidFill>
                                <a:latin typeface="Cambria Math" panose="02040503050406030204" pitchFamily="18" charset="0"/>
                              </a:rPr>
                            </m:ctrlPr>
                          </m:sSubPr>
                          <m:e>
                            <m:r>
                              <a:rPr lang="en-US" sz="2000" b="1" i="0">
                                <a:solidFill>
                                  <a:srgbClr val="FF0000"/>
                                </a:solidFill>
                                <a:latin typeface="Cambria Math" panose="02040503050406030204" pitchFamily="18" charset="0"/>
                              </a:rPr>
                              <m:t>𝐮</m:t>
                            </m:r>
                          </m:e>
                          <m:sub>
                            <m:r>
                              <a:rPr lang="en-US" sz="2000" i="1">
                                <a:solidFill>
                                  <a:srgbClr val="FF0000"/>
                                </a:solidFill>
                                <a:latin typeface="Cambria Math" panose="02040503050406030204" pitchFamily="18" charset="0"/>
                              </a:rPr>
                              <m:t>𝑖</m:t>
                            </m:r>
                          </m:sub>
                        </m:sSub>
                        <m:r>
                          <a:rPr lang="en-US" sz="2000" b="0" i="1" smtClean="0">
                            <a:solidFill>
                              <a:srgbClr val="FF0000"/>
                            </a:solidFill>
                            <a:latin typeface="Cambria Math" panose="02040503050406030204" pitchFamily="18" charset="0"/>
                          </a:rPr>
                          <m:t>∈</m:t>
                        </m:r>
                        <m:r>
                          <a:rPr lang="en-US" sz="2000" b="0" i="1" smtClean="0">
                            <a:solidFill>
                              <a:srgbClr val="FF0000"/>
                            </a:solidFill>
                            <a:latin typeface="Cambria Math" panose="02040503050406030204" pitchFamily="18" charset="0"/>
                          </a:rPr>
                          <m:t>𝑈</m:t>
                        </m:r>
                        <m:r>
                          <a:rPr lang="en-US" sz="2000" b="0" i="1" smtClean="0">
                            <a:solidFill>
                              <a:srgbClr val="FF0000"/>
                            </a:solidFill>
                            <a:latin typeface="Cambria Math" panose="02040503050406030204" pitchFamily="18" charset="0"/>
                          </a:rPr>
                          <m:t> , </m:t>
                        </m:r>
                        <m:r>
                          <a:rPr lang="en-US" sz="2000" b="0" i="1" smtClean="0">
                            <a:solidFill>
                              <a:srgbClr val="FF0000"/>
                            </a:solidFill>
                            <a:latin typeface="Cambria Math" panose="02040503050406030204" pitchFamily="18" charset="0"/>
                          </a:rPr>
                          <m:t>𝑖</m:t>
                        </m:r>
                        <m:r>
                          <a:rPr lang="en-US" sz="2000" b="0" i="1" smtClean="0">
                            <a:solidFill>
                              <a:srgbClr val="FF0000"/>
                            </a:solidFill>
                            <a:latin typeface="Cambria Math" panose="02040503050406030204" pitchFamily="18" charset="0"/>
                          </a:rPr>
                          <m:t>=0,…,</m:t>
                        </m:r>
                        <m:r>
                          <a:rPr lang="en-US" sz="2000" b="0" i="1" smtClean="0">
                            <a:solidFill>
                              <a:srgbClr val="FF0000"/>
                            </a:solidFill>
                            <a:latin typeface="Cambria Math" panose="02040503050406030204" pitchFamily="18" charset="0"/>
                          </a:rPr>
                          <m:t>𝑁</m:t>
                        </m:r>
                        <m:r>
                          <a:rPr lang="en-US" sz="2000" b="0" i="1" smtClean="0">
                            <a:solidFill>
                              <a:srgbClr val="FF0000"/>
                            </a:solidFill>
                            <a:latin typeface="Cambria Math" panose="02040503050406030204" pitchFamily="18" charset="0"/>
                          </a:rPr>
                          <m:t>−1  ,</m:t>
                        </m:r>
                        <m:sSub>
                          <m:sSubPr>
                            <m:ctrlPr>
                              <a:rPr lang="en-US" sz="2000" b="1">
                                <a:solidFill>
                                  <a:srgbClr val="FF0000"/>
                                </a:solidFill>
                                <a:latin typeface="Cambria Math" panose="02040503050406030204" pitchFamily="18" charset="0"/>
                              </a:rPr>
                            </m:ctrlPr>
                          </m:sSubPr>
                          <m:e>
                            <m:r>
                              <a:rPr lang="en-US" sz="2000" b="1">
                                <a:solidFill>
                                  <a:srgbClr val="FF0000"/>
                                </a:solidFill>
                                <a:latin typeface="Cambria Math" panose="02040503050406030204" pitchFamily="18" charset="0"/>
                              </a:rPr>
                              <m:t>𝐱</m:t>
                            </m:r>
                          </m:e>
                          <m:sub>
                            <m:r>
                              <a:rPr lang="en-US" sz="2000" i="1">
                                <a:solidFill>
                                  <a:srgbClr val="FF0000"/>
                                </a:solidFill>
                                <a:latin typeface="Cambria Math" panose="02040503050406030204" pitchFamily="18" charset="0"/>
                              </a:rPr>
                              <m:t>𝑁</m:t>
                            </m:r>
                          </m:sub>
                        </m:sSub>
                        <m:r>
                          <a:rPr lang="en-US" sz="2000" b="0" i="1" smtClean="0">
                            <a:solidFill>
                              <a:srgbClr val="FF0000"/>
                            </a:solidFill>
                            <a:latin typeface="Cambria Math" panose="02040503050406030204" pitchFamily="18" charset="0"/>
                          </a:rPr>
                          <m:t>=</m:t>
                        </m:r>
                        <m:sSub>
                          <m:sSubPr>
                            <m:ctrlPr>
                              <a:rPr lang="en-US" sz="2000" b="1">
                                <a:solidFill>
                                  <a:srgbClr val="FF0000"/>
                                </a:solidFill>
                                <a:latin typeface="Cambria Math" panose="02040503050406030204" pitchFamily="18" charset="0"/>
                              </a:rPr>
                            </m:ctrlPr>
                          </m:sSubPr>
                          <m:e>
                            <m:r>
                              <a:rPr lang="en-US" sz="2000" b="1">
                                <a:solidFill>
                                  <a:srgbClr val="FF0000"/>
                                </a:solidFill>
                                <a:latin typeface="Cambria Math" panose="02040503050406030204" pitchFamily="18" charset="0"/>
                              </a:rPr>
                              <m:t>𝐱</m:t>
                            </m:r>
                          </m:e>
                          <m:sub>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𝑡</m:t>
                                </m:r>
                              </m:e>
                              <m:sub>
                                <m:r>
                                  <a:rPr lang="en-US" sz="2000" b="0" i="1" smtClean="0">
                                    <a:solidFill>
                                      <a:srgbClr val="FF0000"/>
                                    </a:solidFill>
                                    <a:latin typeface="Cambria Math" panose="02040503050406030204" pitchFamily="18" charset="0"/>
                                  </a:rPr>
                                  <m:t>𝑓</m:t>
                                </m:r>
                              </m:sub>
                            </m:sSub>
                          </m:sub>
                        </m:sSub>
                      </m:oMath>
                    </m:oMathPara>
                  </a14:m>
                  <a:endParaRPr lang="en-US" sz="2000" dirty="0">
                    <a:solidFill>
                      <a:srgbClr val="FF0000"/>
                    </a:solidFill>
                    <a:latin typeface="Source Sans Pro" panose="020B0503030403020204" pitchFamily="34" charset="0"/>
                    <a:ea typeface="Source Sans Pro" panose="020B0503030403020204" pitchFamily="34" charset="0"/>
                  </a:endParaRPr>
                </a:p>
              </p:txBody>
            </p:sp>
          </mc:Choice>
          <mc:Fallback xmlns="">
            <p:sp>
              <p:nvSpPr>
                <p:cNvPr id="18" name="TextBox 17">
                  <a:extLst>
                    <a:ext uri="{FF2B5EF4-FFF2-40B4-BE49-F238E27FC236}">
                      <a16:creationId xmlns:a16="http://schemas.microsoft.com/office/drawing/2014/main" id="{6915792C-43E2-164D-A1BB-616EEADB9EC9}"/>
                    </a:ext>
                  </a:extLst>
                </p:cNvPr>
                <p:cNvSpPr txBox="1">
                  <a:spLocks noRot="1" noChangeAspect="1" noMove="1" noResize="1" noEditPoints="1" noAdjustHandles="1" noChangeArrowheads="1" noChangeShapeType="1" noTextEdit="1"/>
                </p:cNvSpPr>
                <p:nvPr/>
              </p:nvSpPr>
              <p:spPr>
                <a:xfrm>
                  <a:off x="6680087" y="5633616"/>
                  <a:ext cx="5126408" cy="368371"/>
                </a:xfrm>
                <a:prstGeom prst="rect">
                  <a:avLst/>
                </a:prstGeom>
                <a:blipFill>
                  <a:blip r:embed="rId8"/>
                  <a:stretch>
                    <a:fillRect t="-6667" b="-16667"/>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DD872B8-DF27-51E5-3384-486A60656616}"/>
                  </a:ext>
                </a:extLst>
              </p:cNvPr>
              <p:cNvSpPr txBox="1"/>
              <p:nvPr/>
            </p:nvSpPr>
            <p:spPr>
              <a:xfrm>
                <a:off x="1375307" y="4739797"/>
                <a:ext cx="5196944" cy="390492"/>
              </a:xfrm>
              <a:prstGeom prst="rect">
                <a:avLst/>
              </a:prstGeom>
              <a:noFill/>
            </p:spPr>
            <p:txBody>
              <a:bodyPr wrap="square" lIns="0" tIns="0" rIns="0" bIns="0" rtlCol="0">
                <a:spAutoFit/>
              </a:bodyPr>
              <a:lstStyle/>
              <a:p>
                <a14:m>
                  <m:oMath xmlns:m="http://schemas.openxmlformats.org/officeDocument/2006/math">
                    <m:r>
                      <a:rPr lang="en-US" sz="2000" b="1" smtClean="0">
                        <a:latin typeface="Cambria Math" panose="02040503050406030204" pitchFamily="18" charset="0"/>
                      </a:rPr>
                      <m:t>𝐱</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0</m:t>
                        </m:r>
                      </m:e>
                    </m:d>
                    <m:r>
                      <a:rPr lang="en-US" sz="2000" b="0" i="1" smtClean="0">
                        <a:latin typeface="Cambria Math" panose="02040503050406030204" pitchFamily="18" charset="0"/>
                      </a:rPr>
                      <m:t>= </m:t>
                    </m:r>
                    <m:sSub>
                      <m:sSubPr>
                        <m:ctrlPr>
                          <a:rPr lang="en-US" sz="2000" b="1">
                            <a:latin typeface="Cambria Math" panose="02040503050406030204" pitchFamily="18" charset="0"/>
                          </a:rPr>
                        </m:ctrlPr>
                      </m:sSubPr>
                      <m:e>
                        <m:r>
                          <a:rPr lang="en-US" sz="2000" b="1">
                            <a:latin typeface="Cambria Math" panose="02040503050406030204" pitchFamily="18" charset="0"/>
                          </a:rPr>
                          <m:t>𝐱</m:t>
                        </m:r>
                      </m:e>
                      <m:sub>
                        <m:r>
                          <a:rPr lang="en-US" sz="2000" b="0" i="1" smtClean="0">
                            <a:latin typeface="Cambria Math" panose="02040503050406030204" pitchFamily="18" charset="0"/>
                          </a:rPr>
                          <m:t>0</m:t>
                        </m:r>
                      </m:sub>
                    </m:sSub>
                  </m:oMath>
                </a14:m>
                <a:r>
                  <a:rPr lang="en-US" sz="2000" dirty="0"/>
                  <a:t>,  </a:t>
                </a:r>
                <a14:m>
                  <m:oMath xmlns:m="http://schemas.openxmlformats.org/officeDocument/2006/math">
                    <m:r>
                      <a:rPr lang="en-US" sz="2000" b="0" i="0" smtClean="0">
                        <a:latin typeface="Cambria Math" panose="02040503050406030204" pitchFamily="18" charset="0"/>
                      </a:rPr>
                      <m:t> </m:t>
                    </m:r>
                    <m:r>
                      <a:rPr lang="en-US" sz="2000" b="1">
                        <a:latin typeface="Cambria Math" panose="02040503050406030204" pitchFamily="18" charset="0"/>
                      </a:rPr>
                      <m:t>𝐱</m:t>
                    </m:r>
                    <m:d>
                      <m:dPr>
                        <m:ctrlPr>
                          <a:rPr lang="en-US" sz="2000" b="0" i="1" smtClean="0">
                            <a:solidFill>
                              <a:schemeClr val="tx1"/>
                            </a:solidFill>
                            <a:latin typeface="Cambria Math" panose="02040503050406030204" pitchFamily="18" charset="0"/>
                          </a:rPr>
                        </m:ctrlPr>
                      </m:dPr>
                      <m:e>
                        <m:sSub>
                          <m:sSubPr>
                            <m:ctrlPr>
                              <a:rPr lang="en-US" sz="2000" b="0" i="1" smtClean="0">
                                <a:solidFill>
                                  <a:schemeClr val="tx1"/>
                                </a:solidFill>
                                <a:latin typeface="Cambria Math" panose="02040503050406030204" pitchFamily="18" charset="0"/>
                              </a:rPr>
                            </m:ctrlPr>
                          </m:sSubPr>
                          <m:e>
                            <m:r>
                              <a:rPr lang="en-US" sz="2000" b="0" i="1" smtClean="0">
                                <a:solidFill>
                                  <a:schemeClr val="tx1"/>
                                </a:solidFill>
                                <a:latin typeface="Cambria Math" panose="02040503050406030204" pitchFamily="18" charset="0"/>
                              </a:rPr>
                              <m:t>𝑡</m:t>
                            </m:r>
                          </m:e>
                          <m:sub>
                            <m:r>
                              <a:rPr lang="en-US" sz="2000" b="0" i="1" smtClean="0">
                                <a:solidFill>
                                  <a:schemeClr val="tx1"/>
                                </a:solidFill>
                                <a:latin typeface="Cambria Math" panose="02040503050406030204" pitchFamily="18" charset="0"/>
                              </a:rPr>
                              <m:t>𝑓</m:t>
                            </m:r>
                          </m:sub>
                        </m:sSub>
                      </m:e>
                    </m:d>
                    <m:r>
                      <a:rPr lang="en-US" sz="2000" b="0" i="1" smtClean="0">
                        <a:solidFill>
                          <a:schemeClr val="tx1"/>
                        </a:solidFill>
                        <a:latin typeface="Cambria Math" panose="02040503050406030204" pitchFamily="18" charset="0"/>
                      </a:rPr>
                      <m:t>=</m:t>
                    </m:r>
                    <m:sSub>
                      <m:sSubPr>
                        <m:ctrlPr>
                          <a:rPr lang="en-US" sz="2000" b="1">
                            <a:latin typeface="Cambria Math" panose="02040503050406030204" pitchFamily="18" charset="0"/>
                          </a:rPr>
                        </m:ctrlPr>
                      </m:sSubPr>
                      <m:e>
                        <m:r>
                          <a:rPr lang="en-US" sz="2000" b="1">
                            <a:latin typeface="Cambria Math" panose="02040503050406030204" pitchFamily="18" charset="0"/>
                          </a:rPr>
                          <m:t>𝐱</m:t>
                        </m:r>
                      </m:e>
                      <m: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𝑓</m:t>
                            </m:r>
                          </m:sub>
                        </m:sSub>
                      </m:sub>
                    </m:sSub>
                  </m:oMath>
                </a14:m>
                <a:endParaRPr lang="en-US" sz="2000" dirty="0"/>
              </a:p>
            </p:txBody>
          </p:sp>
        </mc:Choice>
        <mc:Fallback xmlns="">
          <p:sp>
            <p:nvSpPr>
              <p:cNvPr id="3" name="TextBox 2">
                <a:extLst>
                  <a:ext uri="{FF2B5EF4-FFF2-40B4-BE49-F238E27FC236}">
                    <a16:creationId xmlns:a16="http://schemas.microsoft.com/office/drawing/2014/main" id="{ADD872B8-DF27-51E5-3384-486A60656616}"/>
                  </a:ext>
                </a:extLst>
              </p:cNvPr>
              <p:cNvSpPr txBox="1">
                <a:spLocks noRot="1" noChangeAspect="1" noMove="1" noResize="1" noEditPoints="1" noAdjustHandles="1" noChangeArrowheads="1" noChangeShapeType="1" noTextEdit="1"/>
              </p:cNvSpPr>
              <p:nvPr/>
            </p:nvSpPr>
            <p:spPr>
              <a:xfrm>
                <a:off x="1375307" y="4739797"/>
                <a:ext cx="5196944" cy="390492"/>
              </a:xfrm>
              <a:prstGeom prst="rect">
                <a:avLst/>
              </a:prstGeom>
              <a:blipFill>
                <a:blip r:embed="rId9"/>
                <a:stretch>
                  <a:fillRect l="-1220" t="-12500" b="-21875"/>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5F9C837D-846B-C7ED-3953-7106D0672326}"/>
              </a:ext>
            </a:extLst>
          </p:cNvPr>
          <p:cNvSpPr txBox="1"/>
          <p:nvPr/>
        </p:nvSpPr>
        <p:spPr>
          <a:xfrm>
            <a:off x="214021" y="5406540"/>
            <a:ext cx="2701381" cy="369332"/>
          </a:xfrm>
          <a:prstGeom prst="rect">
            <a:avLst/>
          </a:prstGeom>
          <a:noFill/>
        </p:spPr>
        <p:txBody>
          <a:bodyPr wrap="none" rtlCol="0">
            <a:spAutoFit/>
          </a:bodyPr>
          <a:lstStyle/>
          <a:p>
            <a:r>
              <a:rPr lang="en-US" dirty="0">
                <a:solidFill>
                  <a:srgbClr val="C00000"/>
                </a:solidFill>
                <a:latin typeface="Source Sans Pro" panose="020B0503030403020204" pitchFamily="34" charset="0"/>
                <a:ea typeface="Source Sans Pro" panose="020B0503030403020204" pitchFamily="34" charset="0"/>
              </a:rPr>
              <a:t>Initial and final conditions</a:t>
            </a:r>
          </a:p>
        </p:txBody>
      </p:sp>
      <p:cxnSp>
        <p:nvCxnSpPr>
          <p:cNvPr id="24" name="Google Shape;197;p25">
            <a:extLst>
              <a:ext uri="{FF2B5EF4-FFF2-40B4-BE49-F238E27FC236}">
                <a16:creationId xmlns:a16="http://schemas.microsoft.com/office/drawing/2014/main" id="{14B45EB8-DE05-8486-0AD9-EDBC164D1D22}"/>
              </a:ext>
            </a:extLst>
          </p:cNvPr>
          <p:cNvCxnSpPr>
            <a:cxnSpLocks/>
          </p:cNvCxnSpPr>
          <p:nvPr/>
        </p:nvCxnSpPr>
        <p:spPr>
          <a:xfrm flipV="1">
            <a:off x="838200" y="5130289"/>
            <a:ext cx="537107" cy="262344"/>
          </a:xfrm>
          <a:prstGeom prst="straightConnector1">
            <a:avLst/>
          </a:prstGeom>
          <a:noFill/>
          <a:ln w="19050" cap="flat" cmpd="sng">
            <a:solidFill>
              <a:srgbClr val="C00000"/>
            </a:solidFill>
            <a:prstDash val="solid"/>
            <a:miter lim="800000"/>
            <a:headEnd type="none" w="sm" len="sm"/>
            <a:tailEnd type="triangle" w="med" len="med"/>
          </a:ln>
        </p:spPr>
      </p:cxnSp>
    </p:spTree>
    <p:extLst>
      <p:ext uri="{BB962C8B-B14F-4D97-AF65-F5344CB8AC3E}">
        <p14:creationId xmlns:p14="http://schemas.microsoft.com/office/powerpoint/2010/main" val="1939738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34"/>
          <p:cNvSpPr txBox="1">
            <a:spLocks noGrp="1"/>
          </p:cNvSpPr>
          <p:nvPr>
            <p:ph type="title"/>
          </p:nvPr>
        </p:nvSpPr>
        <p:spPr>
          <a:xfrm>
            <a:off x="838200" y="365125"/>
            <a:ext cx="10515600" cy="1325563"/>
          </a:xfrm>
          <a:prstGeom prst="rect">
            <a:avLst/>
          </a:prstGeom>
          <a:noFill/>
          <a:ln>
            <a:noFill/>
          </a:ln>
        </p:spPr>
        <p:txBody>
          <a:bodyPr spcFirstLastPara="1" vert="horz" wrap="square" lIns="91433" tIns="45700" rIns="91433" bIns="45700" rtlCol="0" anchor="ctr" anchorCtr="0">
            <a:normAutofit/>
          </a:bodyPr>
          <a:lstStyle/>
          <a:p>
            <a:pPr>
              <a:spcBef>
                <a:spcPts val="0"/>
              </a:spcBef>
              <a:buClr>
                <a:schemeClr val="dk1"/>
              </a:buClr>
              <a:buSzPts val="3300"/>
            </a:pPr>
            <a:r>
              <a:rPr lang="en" dirty="0"/>
              <a:t>Direct methods: software packages</a:t>
            </a:r>
            <a:endParaRPr dirty="0"/>
          </a:p>
        </p:txBody>
      </p:sp>
      <p:sp>
        <p:nvSpPr>
          <p:cNvPr id="402" name="Google Shape;402;p34"/>
          <p:cNvSpPr txBox="1">
            <a:spLocks noGrp="1"/>
          </p:cNvSpPr>
          <p:nvPr>
            <p:ph type="body" idx="1"/>
          </p:nvPr>
        </p:nvSpPr>
        <p:spPr>
          <a:xfrm>
            <a:off x="838200" y="1477035"/>
            <a:ext cx="10515600" cy="4867600"/>
          </a:xfrm>
          <a:prstGeom prst="rect">
            <a:avLst/>
          </a:prstGeom>
          <a:noFill/>
          <a:ln>
            <a:noFill/>
          </a:ln>
        </p:spPr>
        <p:txBody>
          <a:bodyPr spcFirstLastPara="1" vert="horz" wrap="square" lIns="91433" tIns="45700" rIns="91433" bIns="45700" rtlCol="0" anchor="t" anchorCtr="0">
            <a:normAutofit/>
          </a:bodyPr>
          <a:lstStyle/>
          <a:p>
            <a:pPr marL="694249" lvl="1" indent="-203195">
              <a:spcBef>
                <a:spcPts val="0"/>
              </a:spcBef>
              <a:buClr>
                <a:schemeClr val="dk1"/>
              </a:buClr>
              <a:buSzPts val="300"/>
              <a:buNone/>
            </a:pPr>
            <a:endParaRPr sz="400" dirty="0">
              <a:latin typeface="Source Sans Pro" panose="020B0503030403020204" pitchFamily="34" charset="0"/>
              <a:ea typeface="Source Sans Pro" panose="020B0503030403020204" pitchFamily="34" charset="0"/>
            </a:endParaRPr>
          </a:p>
          <a:p>
            <a:pPr marL="0" indent="0">
              <a:spcBef>
                <a:spcPts val="1067"/>
              </a:spcBef>
              <a:buClr>
                <a:schemeClr val="dk1"/>
              </a:buClr>
              <a:buSzPts val="2100"/>
              <a:buNone/>
            </a:pPr>
            <a:r>
              <a:rPr lang="en" dirty="0">
                <a:latin typeface="Source Sans Pro" panose="020B0503030403020204" pitchFamily="34" charset="0"/>
                <a:ea typeface="Source Sans Pro" panose="020B0503030403020204" pitchFamily="34" charset="0"/>
                <a:cs typeface="Arial"/>
                <a:sym typeface="Arial"/>
              </a:rPr>
              <a:t>Some software packages:</a:t>
            </a:r>
            <a:endParaRPr dirty="0">
              <a:latin typeface="Source Sans Pro" panose="020B0503030403020204" pitchFamily="34" charset="0"/>
              <a:ea typeface="Source Sans Pro" panose="020B0503030403020204" pitchFamily="34" charset="0"/>
            </a:endParaRPr>
          </a:p>
          <a:p>
            <a:pPr marL="237061" indent="-228594">
              <a:spcBef>
                <a:spcPts val="1067"/>
              </a:spcBef>
              <a:buClr>
                <a:schemeClr val="dk1"/>
              </a:buClr>
              <a:buSzPts val="1500"/>
            </a:pPr>
            <a:r>
              <a:rPr lang="en" sz="2000" dirty="0">
                <a:latin typeface="Source Sans Pro" panose="020B0503030403020204" pitchFamily="34" charset="0"/>
                <a:ea typeface="Source Sans Pro" panose="020B0503030403020204" pitchFamily="34" charset="0"/>
                <a:cs typeface="Arial"/>
                <a:sym typeface="Arial"/>
              </a:rPr>
              <a:t>DIDO: </a:t>
            </a:r>
            <a:r>
              <a:rPr lang="en" sz="2000" u="sng" dirty="0">
                <a:solidFill>
                  <a:schemeClr val="hlink"/>
                </a:solidFill>
                <a:latin typeface="Source Sans Pro" panose="020B0503030403020204" pitchFamily="34" charset="0"/>
                <a:ea typeface="Source Sans Pro" panose="020B0503030403020204" pitchFamily="34" charset="0"/>
                <a:cs typeface="Arial"/>
                <a:sym typeface="Arial"/>
                <a:hlinkClick r:id="rId3"/>
              </a:rPr>
              <a:t>http://www.elissarglobal.com/academic/products/ </a:t>
            </a:r>
            <a:endParaRPr sz="2000" dirty="0">
              <a:latin typeface="Source Sans Pro" panose="020B0503030403020204" pitchFamily="34" charset="0"/>
              <a:ea typeface="Source Sans Pro" panose="020B0503030403020204" pitchFamily="34" charset="0"/>
              <a:cs typeface="Arial"/>
              <a:sym typeface="Arial"/>
            </a:endParaRPr>
          </a:p>
          <a:p>
            <a:pPr marL="237061" indent="-228594">
              <a:spcBef>
                <a:spcPts val="1067"/>
              </a:spcBef>
              <a:buClr>
                <a:schemeClr val="dk1"/>
              </a:buClr>
              <a:buSzPts val="1500"/>
            </a:pPr>
            <a:r>
              <a:rPr lang="en" sz="2000" dirty="0">
                <a:latin typeface="Source Sans Pro" panose="020B0503030403020204" pitchFamily="34" charset="0"/>
                <a:ea typeface="Source Sans Pro" panose="020B0503030403020204" pitchFamily="34" charset="0"/>
                <a:cs typeface="Arial"/>
                <a:sym typeface="Arial"/>
              </a:rPr>
              <a:t>PROPT:  </a:t>
            </a:r>
            <a:r>
              <a:rPr lang="en" sz="2000" u="sng" dirty="0">
                <a:solidFill>
                  <a:schemeClr val="hlink"/>
                </a:solidFill>
                <a:latin typeface="Source Sans Pro" panose="020B0503030403020204" pitchFamily="34" charset="0"/>
                <a:ea typeface="Source Sans Pro" panose="020B0503030403020204" pitchFamily="34" charset="0"/>
                <a:cs typeface="Arial"/>
                <a:sym typeface="Arial"/>
                <a:hlinkClick r:id="rId4"/>
              </a:rPr>
              <a:t>http://tomopt.com/tomlab/products/propt/</a:t>
            </a:r>
            <a:endParaRPr sz="2000" dirty="0">
              <a:latin typeface="Source Sans Pro" panose="020B0503030403020204" pitchFamily="34" charset="0"/>
              <a:ea typeface="Source Sans Pro" panose="020B0503030403020204" pitchFamily="34" charset="0"/>
              <a:cs typeface="Arial"/>
              <a:sym typeface="Arial"/>
            </a:endParaRPr>
          </a:p>
          <a:p>
            <a:pPr marL="237061" indent="-228594">
              <a:spcBef>
                <a:spcPts val="1067"/>
              </a:spcBef>
              <a:buClr>
                <a:schemeClr val="dk1"/>
              </a:buClr>
              <a:buSzPts val="1500"/>
            </a:pPr>
            <a:r>
              <a:rPr lang="en" sz="2000" dirty="0">
                <a:latin typeface="Source Sans Pro" panose="020B0503030403020204" pitchFamily="34" charset="0"/>
                <a:ea typeface="Source Sans Pro" panose="020B0503030403020204" pitchFamily="34" charset="0"/>
                <a:cs typeface="Arial"/>
                <a:sym typeface="Arial"/>
              </a:rPr>
              <a:t>GPOPS:  </a:t>
            </a:r>
            <a:r>
              <a:rPr lang="en" sz="2000" u="sng" dirty="0">
                <a:solidFill>
                  <a:schemeClr val="hlink"/>
                </a:solidFill>
                <a:latin typeface="Source Sans Pro" panose="020B0503030403020204" pitchFamily="34" charset="0"/>
                <a:ea typeface="Source Sans Pro" panose="020B0503030403020204" pitchFamily="34" charset="0"/>
                <a:cs typeface="Arial"/>
                <a:sym typeface="Arial"/>
                <a:hlinkClick r:id="rId5"/>
              </a:rPr>
              <a:t>http://www.gpops2.com/ </a:t>
            </a:r>
            <a:endParaRPr sz="2000" dirty="0">
              <a:latin typeface="Source Sans Pro" panose="020B0503030403020204" pitchFamily="34" charset="0"/>
              <a:ea typeface="Source Sans Pro" panose="020B0503030403020204" pitchFamily="34" charset="0"/>
              <a:cs typeface="Arial"/>
              <a:sym typeface="Arial"/>
            </a:endParaRPr>
          </a:p>
          <a:p>
            <a:pPr marL="237061" indent="-228594">
              <a:spcBef>
                <a:spcPts val="1067"/>
              </a:spcBef>
              <a:buClr>
                <a:schemeClr val="dk1"/>
              </a:buClr>
              <a:buSzPts val="1500"/>
            </a:pPr>
            <a:r>
              <a:rPr lang="en" sz="2000" dirty="0" err="1">
                <a:latin typeface="Source Sans Pro" panose="020B0503030403020204" pitchFamily="34" charset="0"/>
                <a:ea typeface="Source Sans Pro" panose="020B0503030403020204" pitchFamily="34" charset="0"/>
                <a:cs typeface="Arial"/>
                <a:sym typeface="Arial"/>
              </a:rPr>
              <a:t>CasADi</a:t>
            </a:r>
            <a:r>
              <a:rPr lang="en" sz="2000" dirty="0">
                <a:latin typeface="Source Sans Pro" panose="020B0503030403020204" pitchFamily="34" charset="0"/>
                <a:ea typeface="Source Sans Pro" panose="020B0503030403020204" pitchFamily="34" charset="0"/>
                <a:cs typeface="Arial"/>
                <a:sym typeface="Arial"/>
              </a:rPr>
              <a:t>:  </a:t>
            </a:r>
            <a:r>
              <a:rPr lang="en" sz="2000" u="sng" dirty="0">
                <a:solidFill>
                  <a:schemeClr val="hlink"/>
                </a:solidFill>
                <a:latin typeface="Source Sans Pro" panose="020B0503030403020204" pitchFamily="34" charset="0"/>
                <a:ea typeface="Source Sans Pro" panose="020B0503030403020204" pitchFamily="34" charset="0"/>
                <a:cs typeface="Arial"/>
                <a:sym typeface="Arial"/>
                <a:hlinkClick r:id="rId6"/>
              </a:rPr>
              <a:t>https://github.com/casadi/casadi/wiki</a:t>
            </a:r>
            <a:endParaRPr sz="2000" dirty="0">
              <a:latin typeface="Source Sans Pro" panose="020B0503030403020204" pitchFamily="34" charset="0"/>
              <a:ea typeface="Source Sans Pro" panose="020B0503030403020204" pitchFamily="34" charset="0"/>
              <a:cs typeface="Arial"/>
              <a:sym typeface="Arial"/>
            </a:endParaRPr>
          </a:p>
          <a:p>
            <a:pPr marL="237061" indent="-228594">
              <a:spcBef>
                <a:spcPts val="1067"/>
              </a:spcBef>
              <a:buClr>
                <a:schemeClr val="dk1"/>
              </a:buClr>
              <a:buSzPts val="1500"/>
            </a:pPr>
            <a:r>
              <a:rPr lang="en" sz="2000" dirty="0">
                <a:latin typeface="Source Sans Pro" panose="020B0503030403020204" pitchFamily="34" charset="0"/>
                <a:ea typeface="Source Sans Pro" panose="020B0503030403020204" pitchFamily="34" charset="0"/>
                <a:cs typeface="Arial"/>
                <a:sym typeface="Arial"/>
              </a:rPr>
              <a:t>ACADO: </a:t>
            </a:r>
            <a:r>
              <a:rPr lang="en" sz="2000" u="sng" dirty="0">
                <a:solidFill>
                  <a:schemeClr val="hlink"/>
                </a:solidFill>
                <a:latin typeface="Source Sans Pro" panose="020B0503030403020204" pitchFamily="34" charset="0"/>
                <a:ea typeface="Source Sans Pro" panose="020B0503030403020204" pitchFamily="34" charset="0"/>
                <a:cs typeface="Arial"/>
                <a:sym typeface="Arial"/>
                <a:hlinkClick r:id="rId7"/>
              </a:rPr>
              <a:t>http://acado.github.io/</a:t>
            </a:r>
            <a:endParaRPr sz="2000" dirty="0">
              <a:latin typeface="Source Sans Pro" panose="020B0503030403020204" pitchFamily="34" charset="0"/>
              <a:ea typeface="Source Sans Pro" panose="020B0503030403020204" pitchFamily="34" charset="0"/>
              <a:cs typeface="Arial"/>
              <a:sym typeface="Arial"/>
            </a:endParaRPr>
          </a:p>
          <a:p>
            <a:pPr marL="237061" indent="-228594">
              <a:spcBef>
                <a:spcPts val="1067"/>
              </a:spcBef>
              <a:buClr>
                <a:schemeClr val="dk1"/>
              </a:buClr>
              <a:buSzPts val="1500"/>
            </a:pPr>
            <a:r>
              <a:rPr lang="en" sz="2000" dirty="0" err="1">
                <a:latin typeface="Source Sans Pro" panose="020B0503030403020204" pitchFamily="34" charset="0"/>
                <a:ea typeface="Source Sans Pro" panose="020B0503030403020204" pitchFamily="34" charset="0"/>
              </a:rPr>
              <a:t>Trajax</a:t>
            </a:r>
            <a:r>
              <a:rPr lang="en" sz="2000" dirty="0">
                <a:latin typeface="Source Sans Pro" panose="020B0503030403020204" pitchFamily="34" charset="0"/>
                <a:ea typeface="Source Sans Pro" panose="020B0503030403020204" pitchFamily="34" charset="0"/>
              </a:rPr>
              <a:t>: </a:t>
            </a:r>
            <a:r>
              <a:rPr lang="en" sz="2000" u="sng" dirty="0">
                <a:solidFill>
                  <a:schemeClr val="hlink"/>
                </a:solidFill>
                <a:latin typeface="Source Sans Pro" panose="020B0503030403020204" pitchFamily="34" charset="0"/>
                <a:ea typeface="Source Sans Pro" panose="020B0503030403020204" pitchFamily="34" charset="0"/>
                <a:hlinkClick r:id="rId8"/>
              </a:rPr>
              <a:t>https://github.com/google/trajax</a:t>
            </a:r>
            <a:r>
              <a:rPr lang="en" sz="2000" dirty="0">
                <a:latin typeface="Source Sans Pro" panose="020B0503030403020204" pitchFamily="34" charset="0"/>
                <a:ea typeface="Source Sans Pro" panose="020B0503030403020204" pitchFamily="34" charset="0"/>
              </a:rPr>
              <a:t> </a:t>
            </a:r>
            <a:endParaRPr sz="2000" dirty="0">
              <a:latin typeface="Source Sans Pro" panose="020B0503030403020204" pitchFamily="34" charset="0"/>
              <a:ea typeface="Source Sans Pro" panose="020B0503030403020204" pitchFamily="34" charset="0"/>
              <a:cs typeface="Arial"/>
              <a:sym typeface="Arial"/>
            </a:endParaRPr>
          </a:p>
          <a:p>
            <a:pPr marL="237061" indent="-101597">
              <a:spcBef>
                <a:spcPts val="1067"/>
              </a:spcBef>
              <a:buClr>
                <a:schemeClr val="dk1"/>
              </a:buClr>
              <a:buSzPts val="1500"/>
              <a:buNone/>
            </a:pPr>
            <a:endParaRPr sz="2000" dirty="0">
              <a:latin typeface="Source Sans Pro" panose="020B0503030403020204" pitchFamily="34" charset="0"/>
              <a:ea typeface="Source Sans Pro" panose="020B0503030403020204" pitchFamily="34" charset="0"/>
              <a:cs typeface="Arial"/>
              <a:sym typeface="Arial"/>
            </a:endParaRPr>
          </a:p>
          <a:p>
            <a:pPr marL="0" indent="0">
              <a:spcBef>
                <a:spcPts val="1067"/>
              </a:spcBef>
              <a:buClr>
                <a:schemeClr val="dk1"/>
              </a:buClr>
              <a:buSzPts val="1500"/>
              <a:buNone/>
            </a:pPr>
            <a:r>
              <a:rPr lang="en" sz="2400" dirty="0">
                <a:latin typeface="Source Sans Pro" panose="020B0503030403020204" pitchFamily="34" charset="0"/>
                <a:ea typeface="Source Sans Pro" panose="020B0503030403020204" pitchFamily="34" charset="0"/>
                <a:cs typeface="Arial"/>
                <a:sym typeface="Arial"/>
              </a:rPr>
              <a:t>In addition to implementing efficient trajectory optimization algorithms, many of these tools provide easier-to-use modeling languages for </a:t>
            </a:r>
            <a:r>
              <a:rPr lang="en" sz="2400" dirty="0">
                <a:latin typeface="Source Sans Pro" panose="020B0503030403020204" pitchFamily="34" charset="0"/>
                <a:ea typeface="Source Sans Pro" panose="020B0503030403020204" pitchFamily="34" charset="0"/>
              </a:rPr>
              <a:t>problem specification</a:t>
            </a:r>
            <a:endParaRPr sz="2400" dirty="0">
              <a:latin typeface="Source Sans Pro" panose="020B0503030403020204" pitchFamily="34" charset="0"/>
              <a:ea typeface="Source Sans Pro" panose="020B0503030403020204" pitchFamily="34" charset="0"/>
            </a:endParaRPr>
          </a:p>
        </p:txBody>
      </p:sp>
      <p:sp>
        <p:nvSpPr>
          <p:cNvPr id="403" name="Google Shape;403;p34"/>
          <p:cNvSpPr txBox="1">
            <a:spLocks noGrp="1"/>
          </p:cNvSpPr>
          <p:nvPr>
            <p:ph type="sldNum" idx="12"/>
          </p:nvPr>
        </p:nvSpPr>
        <p:spPr>
          <a:xfrm>
            <a:off x="8610600" y="6542091"/>
            <a:ext cx="2743200" cy="365125"/>
          </a:xfrm>
          <a:prstGeom prst="rect">
            <a:avLst/>
          </a:prstGeom>
          <a:noFill/>
          <a:ln>
            <a:noFill/>
          </a:ln>
        </p:spPr>
        <p:txBody>
          <a:bodyPr spcFirstLastPara="1" vert="horz" wrap="square" lIns="91433" tIns="45700" rIns="91433" bIns="45700" rtlCol="0" anchor="ctr" anchorCtr="0">
            <a:noAutofit/>
          </a:bodyPr>
          <a:lstStyle/>
          <a:p>
            <a:fld id="{00000000-1234-1234-1234-123412341234}" type="slidenum">
              <a:rPr lang="en"/>
              <a:pPr/>
              <a:t>19</a:t>
            </a:fld>
            <a:endParaRPr/>
          </a:p>
        </p:txBody>
      </p:sp>
      <p:sp>
        <p:nvSpPr>
          <p:cNvPr id="2" name="Date Placeholder 1">
            <a:extLst>
              <a:ext uri="{FF2B5EF4-FFF2-40B4-BE49-F238E27FC236}">
                <a16:creationId xmlns:a16="http://schemas.microsoft.com/office/drawing/2014/main" id="{8234BFFB-9DA7-72C1-BE40-373EDAA8309F}"/>
              </a:ext>
            </a:extLst>
          </p:cNvPr>
          <p:cNvSpPr>
            <a:spLocks noGrp="1"/>
          </p:cNvSpPr>
          <p:nvPr>
            <p:ph type="dt" sz="half" idx="10"/>
          </p:nvPr>
        </p:nvSpPr>
        <p:spPr/>
        <p:txBody>
          <a:bodyPr/>
          <a:lstStyle/>
          <a:p>
            <a:fld id="{8F4EB140-66C0-834B-B2A0-5D3CF07FF8D6}" type="datetime1">
              <a:rPr lang="en-US" smtClean="0"/>
              <a:t>8/13/26</a:t>
            </a:fld>
            <a:endParaRPr lang="en-US"/>
          </a:p>
        </p:txBody>
      </p:sp>
      <p:sp>
        <p:nvSpPr>
          <p:cNvPr id="3" name="Footer Placeholder 2">
            <a:extLst>
              <a:ext uri="{FF2B5EF4-FFF2-40B4-BE49-F238E27FC236}">
                <a16:creationId xmlns:a16="http://schemas.microsoft.com/office/drawing/2014/main" id="{D8C2D77C-5C19-53E3-4C45-D4DD62C31398}"/>
              </a:ext>
            </a:extLst>
          </p:cNvPr>
          <p:cNvSpPr>
            <a:spLocks noGrp="1"/>
          </p:cNvSpPr>
          <p:nvPr>
            <p:ph type="ftr" sz="quarter" idx="11"/>
          </p:nvPr>
        </p:nvSpPr>
        <p:spPr/>
        <p:txBody>
          <a:bodyPr/>
          <a:lstStyle/>
          <a:p>
            <a:r>
              <a:rPr lang="hr-HR"/>
              <a:t>AA 174A | Lecture 5</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1B678-F23C-7F44-832E-5E33D002B89C}"/>
              </a:ext>
            </a:extLst>
          </p:cNvPr>
          <p:cNvSpPr>
            <a:spLocks noGrp="1"/>
          </p:cNvSpPr>
          <p:nvPr>
            <p:ph type="title"/>
          </p:nvPr>
        </p:nvSpPr>
        <p:spPr/>
        <p:txBody>
          <a:bodyPr>
            <a:normAutofit/>
          </a:bodyPr>
          <a:lstStyle/>
          <a:p>
            <a:r>
              <a:rPr lang="en-US" dirty="0"/>
              <a:t>Illustrative example: planar quadrotor</a:t>
            </a:r>
          </a:p>
        </p:txBody>
      </p:sp>
      <p:sp>
        <p:nvSpPr>
          <p:cNvPr id="4" name="Date Placeholder 3">
            <a:extLst>
              <a:ext uri="{FF2B5EF4-FFF2-40B4-BE49-F238E27FC236}">
                <a16:creationId xmlns:a16="http://schemas.microsoft.com/office/drawing/2014/main" id="{1F280A5B-35BC-7C47-A0B8-F3C22542C008}"/>
              </a:ext>
            </a:extLst>
          </p:cNvPr>
          <p:cNvSpPr>
            <a:spLocks noGrp="1"/>
          </p:cNvSpPr>
          <p:nvPr>
            <p:ph type="dt" sz="half" idx="10"/>
          </p:nvPr>
        </p:nvSpPr>
        <p:spPr/>
        <p:txBody>
          <a:bodyPr/>
          <a:lstStyle/>
          <a:p>
            <a:fld id="{F6E77B72-7A09-6149-999A-2FAF0B67FEE5}" type="datetime1">
              <a:rPr lang="en-US" smtClean="0"/>
              <a:t>8/13/26</a:t>
            </a:fld>
            <a:endParaRPr lang="en-US"/>
          </a:p>
        </p:txBody>
      </p:sp>
      <p:sp>
        <p:nvSpPr>
          <p:cNvPr id="5" name="Footer Placeholder 4">
            <a:extLst>
              <a:ext uri="{FF2B5EF4-FFF2-40B4-BE49-F238E27FC236}">
                <a16:creationId xmlns:a16="http://schemas.microsoft.com/office/drawing/2014/main" id="{70B53962-CDA2-8645-B04F-1BBA2ED10F46}"/>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6DC86A5E-D3DA-5F4D-9181-B96DCD9E6EDB}"/>
              </a:ext>
            </a:extLst>
          </p:cNvPr>
          <p:cNvSpPr>
            <a:spLocks noGrp="1"/>
          </p:cNvSpPr>
          <p:nvPr>
            <p:ph type="sldNum" sz="quarter" idx="12"/>
          </p:nvPr>
        </p:nvSpPr>
        <p:spPr/>
        <p:txBody>
          <a:bodyPr/>
          <a:lstStyle/>
          <a:p>
            <a:fld id="{8AA1F273-EF2F-3941-BBF8-D365CB27DD6A}" type="slidenum">
              <a:rPr lang="en-US" smtClean="0"/>
              <a:t>20</a:t>
            </a:fld>
            <a:endParaRPr lang="en-US"/>
          </a:p>
        </p:txBody>
      </p:sp>
      <p:pic>
        <p:nvPicPr>
          <p:cNvPr id="23" name="Picture 22" descr="Diagram&#10;&#10;Description automatically generated">
            <a:extLst>
              <a:ext uri="{FF2B5EF4-FFF2-40B4-BE49-F238E27FC236}">
                <a16:creationId xmlns:a16="http://schemas.microsoft.com/office/drawing/2014/main" id="{84ACDE08-CBA0-744E-BA0B-BACCB9FB14D1}"/>
              </a:ext>
            </a:extLst>
          </p:cNvPr>
          <p:cNvPicPr>
            <a:picLocks noChangeAspect="1"/>
          </p:cNvPicPr>
          <p:nvPr/>
        </p:nvPicPr>
        <p:blipFill>
          <a:blip r:embed="rId3"/>
          <a:stretch>
            <a:fillRect/>
          </a:stretch>
        </p:blipFill>
        <p:spPr>
          <a:xfrm>
            <a:off x="726113" y="1846053"/>
            <a:ext cx="5000269" cy="3835398"/>
          </a:xfrm>
          <a:prstGeom prst="rect">
            <a:avLst/>
          </a:prstGeom>
        </p:spPr>
      </p:pic>
      <p:pic>
        <p:nvPicPr>
          <p:cNvPr id="27" name="Picture 26">
            <a:extLst>
              <a:ext uri="{FF2B5EF4-FFF2-40B4-BE49-F238E27FC236}">
                <a16:creationId xmlns:a16="http://schemas.microsoft.com/office/drawing/2014/main" id="{4C204959-4A3B-454B-B4E8-674178CB24EB}"/>
              </a:ext>
            </a:extLst>
          </p:cNvPr>
          <p:cNvPicPr>
            <a:picLocks noChangeAspect="1"/>
          </p:cNvPicPr>
          <p:nvPr/>
        </p:nvPicPr>
        <p:blipFill>
          <a:blip r:embed="rId4"/>
          <a:stretch>
            <a:fillRect/>
          </a:stretch>
        </p:blipFill>
        <p:spPr>
          <a:xfrm>
            <a:off x="5954547" y="1625437"/>
            <a:ext cx="3867804" cy="874629"/>
          </a:xfrm>
          <a:prstGeom prst="rect">
            <a:avLst/>
          </a:prstGeom>
        </p:spPr>
      </p:pic>
      <p:pic>
        <p:nvPicPr>
          <p:cNvPr id="28" name="Picture 27">
            <a:extLst>
              <a:ext uri="{FF2B5EF4-FFF2-40B4-BE49-F238E27FC236}">
                <a16:creationId xmlns:a16="http://schemas.microsoft.com/office/drawing/2014/main" id="{F8A8FA19-18A7-1740-BE3B-D9A726ED78BD}"/>
              </a:ext>
            </a:extLst>
          </p:cNvPr>
          <p:cNvPicPr>
            <a:picLocks noChangeAspect="1"/>
          </p:cNvPicPr>
          <p:nvPr/>
        </p:nvPicPr>
        <p:blipFill>
          <a:blip r:embed="rId5"/>
          <a:stretch>
            <a:fillRect/>
          </a:stretch>
        </p:blipFill>
        <p:spPr>
          <a:xfrm>
            <a:off x="6671838" y="3521363"/>
            <a:ext cx="3877523" cy="2730787"/>
          </a:xfrm>
          <a:prstGeom prst="rect">
            <a:avLst/>
          </a:prstGeom>
        </p:spPr>
      </p:pic>
      <p:sp>
        <p:nvSpPr>
          <p:cNvPr id="29" name="TextBox 28">
            <a:extLst>
              <a:ext uri="{FF2B5EF4-FFF2-40B4-BE49-F238E27FC236}">
                <a16:creationId xmlns:a16="http://schemas.microsoft.com/office/drawing/2014/main" id="{BB1E5211-9C31-3D46-8323-A0870260CAE7}"/>
              </a:ext>
            </a:extLst>
          </p:cNvPr>
          <p:cNvSpPr txBox="1"/>
          <p:nvPr/>
        </p:nvSpPr>
        <p:spPr>
          <a:xfrm>
            <a:off x="7164761" y="2400054"/>
            <a:ext cx="2566985" cy="461665"/>
          </a:xfrm>
          <a:prstGeom prst="rect">
            <a:avLst/>
          </a:prstGeom>
          <a:noFill/>
        </p:spPr>
        <p:txBody>
          <a:bodyPr wrap="square" rtlCol="0">
            <a:spAutoFit/>
          </a:bodyPr>
          <a:lstStyle/>
          <a:p>
            <a:r>
              <a:rPr lang="en-US" sz="2400" dirty="0">
                <a:solidFill>
                  <a:srgbClr val="C00000"/>
                </a:solidFill>
                <a:latin typeface="Source Sans Pro" panose="020B0503030403020204" pitchFamily="34" charset="0"/>
                <a:ea typeface="Source Sans Pro" panose="020B0503030403020204" pitchFamily="34" charset="0"/>
              </a:rPr>
              <a:t>(energy objective)</a:t>
            </a:r>
          </a:p>
        </p:txBody>
      </p:sp>
      <p:sp>
        <p:nvSpPr>
          <p:cNvPr id="30" name="TextBox 29">
            <a:extLst>
              <a:ext uri="{FF2B5EF4-FFF2-40B4-BE49-F238E27FC236}">
                <a16:creationId xmlns:a16="http://schemas.microsoft.com/office/drawing/2014/main" id="{2D76B27A-3B96-9645-B068-BB022863AAB5}"/>
              </a:ext>
            </a:extLst>
          </p:cNvPr>
          <p:cNvSpPr txBox="1"/>
          <p:nvPr/>
        </p:nvSpPr>
        <p:spPr>
          <a:xfrm>
            <a:off x="5881268" y="2965778"/>
            <a:ext cx="2884041" cy="461665"/>
          </a:xfrm>
          <a:prstGeom prst="rect">
            <a:avLst/>
          </a:prstGeom>
          <a:noFill/>
        </p:spPr>
        <p:txBody>
          <a:bodyPr wrap="square" rtlCol="0">
            <a:spAutoFit/>
          </a:bodyPr>
          <a:lstStyle/>
          <a:p>
            <a:r>
              <a:rPr lang="en-US" sz="2400" dirty="0">
                <a:latin typeface="Source Sans Pro" panose="020B0503030403020204" pitchFamily="34" charset="0"/>
                <a:ea typeface="Source Sans Pro" panose="020B0503030403020204" pitchFamily="34" charset="0"/>
              </a:rPr>
              <a:t>subject to dynamics</a:t>
            </a:r>
          </a:p>
        </p:txBody>
      </p:sp>
      <p:sp>
        <p:nvSpPr>
          <p:cNvPr id="3" name="TextBox 2">
            <a:extLst>
              <a:ext uri="{FF2B5EF4-FFF2-40B4-BE49-F238E27FC236}">
                <a16:creationId xmlns:a16="http://schemas.microsoft.com/office/drawing/2014/main" id="{019DDCE3-894F-BAA5-BA47-69C028593EB5}"/>
              </a:ext>
            </a:extLst>
          </p:cNvPr>
          <p:cNvSpPr txBox="1"/>
          <p:nvPr/>
        </p:nvSpPr>
        <p:spPr>
          <a:xfrm>
            <a:off x="8153400" y="6357424"/>
            <a:ext cx="3906839" cy="369332"/>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Play with lecture_5_2.ipynb</a:t>
            </a:r>
          </a:p>
        </p:txBody>
      </p:sp>
    </p:spTree>
    <p:extLst>
      <p:ext uri="{BB962C8B-B14F-4D97-AF65-F5344CB8AC3E}">
        <p14:creationId xmlns:p14="http://schemas.microsoft.com/office/powerpoint/2010/main" val="2293138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DAB95-663D-4B4D-A278-CBD0BEA21A9D}"/>
              </a:ext>
            </a:extLst>
          </p:cNvPr>
          <p:cNvSpPr>
            <a:spLocks noGrp="1"/>
          </p:cNvSpPr>
          <p:nvPr>
            <p:ph type="title"/>
          </p:nvPr>
        </p:nvSpPr>
        <p:spPr/>
        <p:txBody>
          <a:bodyPr/>
          <a:lstStyle/>
          <a:p>
            <a:r>
              <a:rPr lang="en-US" dirty="0"/>
              <a:t>Differential flatness</a:t>
            </a:r>
          </a:p>
        </p:txBody>
      </p:sp>
      <p:sp>
        <p:nvSpPr>
          <p:cNvPr id="3" name="Content Placeholder 2">
            <a:extLst>
              <a:ext uri="{FF2B5EF4-FFF2-40B4-BE49-F238E27FC236}">
                <a16:creationId xmlns:a16="http://schemas.microsoft.com/office/drawing/2014/main" id="{A473267E-8F0A-AD46-B2C2-3E6A1A20723A}"/>
              </a:ext>
            </a:extLst>
          </p:cNvPr>
          <p:cNvSpPr>
            <a:spLocks noGrp="1"/>
          </p:cNvSpPr>
          <p:nvPr>
            <p:ph idx="1"/>
          </p:nvPr>
        </p:nvSpPr>
        <p:spPr/>
        <p:txBody>
          <a:bodyPr/>
          <a:lstStyle/>
          <a:p>
            <a:r>
              <a:rPr lang="en-US" dirty="0">
                <a:latin typeface="Source Sans Pro" panose="020B0503030403020204" pitchFamily="34" charset="0"/>
                <a:ea typeface="Source Sans Pro" panose="020B0503030403020204" pitchFamily="34" charset="0"/>
              </a:rPr>
              <a:t>Computing “good” feasible trajectories is often sufficient for trajectory generation purposes, and typically much faster than computing optimal ones</a:t>
            </a:r>
          </a:p>
          <a:p>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A class of systems for which trajectory generation is particularly easy are the so-called </a:t>
            </a:r>
            <a:r>
              <a:rPr lang="en-US" dirty="0">
                <a:solidFill>
                  <a:srgbClr val="C00000"/>
                </a:solidFill>
                <a:latin typeface="Source Sans Pro" panose="020B0503030403020204" pitchFamily="34" charset="0"/>
                <a:ea typeface="Source Sans Pro" panose="020B0503030403020204" pitchFamily="34" charset="0"/>
              </a:rPr>
              <a:t>differentially flat systems</a:t>
            </a:r>
          </a:p>
          <a:p>
            <a:endParaRPr lang="en-US" dirty="0">
              <a:solidFill>
                <a:srgbClr val="C00000"/>
              </a:solidFill>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Reference:</a:t>
            </a:r>
            <a:r>
              <a:rPr lang="en-US" dirty="0">
                <a:solidFill>
                  <a:srgbClr val="C00000"/>
                </a:solidFill>
                <a:latin typeface="Source Sans Pro" panose="020B0503030403020204" pitchFamily="34" charset="0"/>
                <a:ea typeface="Source Sans Pro" panose="020B0503030403020204" pitchFamily="34" charset="0"/>
              </a:rPr>
              <a:t> </a:t>
            </a:r>
            <a:r>
              <a:rPr lang="en-US" dirty="0">
                <a:latin typeface="Source Sans Pro" panose="020B0503030403020204" pitchFamily="34" charset="0"/>
                <a:ea typeface="Source Sans Pro" panose="020B0503030403020204" pitchFamily="34" charset="0"/>
              </a:rPr>
              <a:t>M. J. Van </a:t>
            </a:r>
            <a:r>
              <a:rPr lang="en-US" dirty="0" err="1">
                <a:latin typeface="Source Sans Pro" panose="020B0503030403020204" pitchFamily="34" charset="0"/>
                <a:ea typeface="Source Sans Pro" panose="020B0503030403020204" pitchFamily="34" charset="0"/>
              </a:rPr>
              <a:t>Nieuwstadt</a:t>
            </a:r>
            <a:r>
              <a:rPr lang="en-US" dirty="0">
                <a:latin typeface="Source Sans Pro" panose="020B0503030403020204" pitchFamily="34" charset="0"/>
                <a:ea typeface="Source Sans Pro" panose="020B0503030403020204" pitchFamily="34" charset="0"/>
              </a:rPr>
              <a:t> and R. M. Murray. Real‐time trajectory generation for differentially flat systems. 1998.</a:t>
            </a:r>
            <a:endParaRPr lang="en-US" dirty="0">
              <a:solidFill>
                <a:srgbClr val="C00000"/>
              </a:solidFill>
              <a:latin typeface="Source Sans Pro" panose="020B0503030403020204" pitchFamily="34" charset="0"/>
              <a:ea typeface="Source Sans Pro" panose="020B0503030403020204" pitchFamily="34" charset="0"/>
            </a:endParaRPr>
          </a:p>
        </p:txBody>
      </p:sp>
      <p:sp>
        <p:nvSpPr>
          <p:cNvPr id="4" name="Date Placeholder 3">
            <a:extLst>
              <a:ext uri="{FF2B5EF4-FFF2-40B4-BE49-F238E27FC236}">
                <a16:creationId xmlns:a16="http://schemas.microsoft.com/office/drawing/2014/main" id="{A06EAD77-75FF-8548-BE67-2D837F008B5E}"/>
              </a:ext>
            </a:extLst>
          </p:cNvPr>
          <p:cNvSpPr>
            <a:spLocks noGrp="1"/>
          </p:cNvSpPr>
          <p:nvPr>
            <p:ph type="dt" sz="half" idx="10"/>
          </p:nvPr>
        </p:nvSpPr>
        <p:spPr/>
        <p:txBody>
          <a:bodyPr/>
          <a:lstStyle/>
          <a:p>
            <a:fld id="{6872BBC9-B1A8-7944-954D-A93518F969C2}" type="datetime1">
              <a:rPr lang="en-US" smtClean="0"/>
              <a:t>8/13/26</a:t>
            </a:fld>
            <a:endParaRPr lang="en-US"/>
          </a:p>
        </p:txBody>
      </p:sp>
      <p:sp>
        <p:nvSpPr>
          <p:cNvPr id="5" name="Footer Placeholder 4">
            <a:extLst>
              <a:ext uri="{FF2B5EF4-FFF2-40B4-BE49-F238E27FC236}">
                <a16:creationId xmlns:a16="http://schemas.microsoft.com/office/drawing/2014/main" id="{7869FCE9-1824-3941-A52E-2A63FFE415F2}"/>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CE353F00-CB3D-8447-B9DA-1E1B357FD39B}"/>
              </a:ext>
            </a:extLst>
          </p:cNvPr>
          <p:cNvSpPr>
            <a:spLocks noGrp="1"/>
          </p:cNvSpPr>
          <p:nvPr>
            <p:ph type="sldNum" sz="quarter" idx="12"/>
          </p:nvPr>
        </p:nvSpPr>
        <p:spPr/>
        <p:txBody>
          <a:bodyPr/>
          <a:lstStyle/>
          <a:p>
            <a:fld id="{8AA1F273-EF2F-3941-BBF8-D365CB27DD6A}" type="slidenum">
              <a:rPr lang="en-US" smtClean="0"/>
              <a:t>21</a:t>
            </a:fld>
            <a:endParaRPr lang="en-US"/>
          </a:p>
        </p:txBody>
      </p:sp>
    </p:spTree>
    <p:extLst>
      <p:ext uri="{BB962C8B-B14F-4D97-AF65-F5344CB8AC3E}">
        <p14:creationId xmlns:p14="http://schemas.microsoft.com/office/powerpoint/2010/main" val="2122454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Motivating example: simple car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28676"/>
                <a:ext cx="10515600" cy="4351338"/>
              </a:xfrm>
            </p:spPr>
            <p:txBody>
              <a:bodyPr/>
              <a:lstStyle/>
              <a:p>
                <a:pPr marL="0" indent="0">
                  <a:buNone/>
                </a:pPr>
                <a:r>
                  <a:rPr lang="en-US" dirty="0">
                    <a:latin typeface="Source Sans Pro" panose="020B0503030403020204" pitchFamily="34" charset="0"/>
                    <a:ea typeface="Source Sans Pro" panose="020B0503030403020204" pitchFamily="34" charset="0"/>
                  </a:rPr>
                  <a:t>Consider the problem of finding a </a:t>
                </a:r>
                <a:r>
                  <a:rPr lang="en-US" i="1" dirty="0">
                    <a:latin typeface="Source Sans Pro" panose="020B0503030403020204" pitchFamily="34" charset="0"/>
                    <a:ea typeface="Source Sans Pro" panose="020B0503030403020204" pitchFamily="34" charset="0"/>
                  </a:rPr>
                  <a:t>feasible</a:t>
                </a:r>
                <a:r>
                  <a:rPr lang="en-US" dirty="0">
                    <a:latin typeface="Source Sans Pro" panose="020B0503030403020204" pitchFamily="34" charset="0"/>
                    <a:ea typeface="Source Sans Pro" panose="020B0503030403020204" pitchFamily="34" charset="0"/>
                  </a:rPr>
                  <a:t> trajectory that satisfies the simple car dynamics:</a:t>
                </a:r>
              </a:p>
              <a:p>
                <a:pPr marL="0" indent="0">
                  <a:buNone/>
                </a:pPr>
                <a:endParaRPr lang="en-US" dirty="0">
                  <a:latin typeface="Source Sans Pro" panose="020B0503030403020204" pitchFamily="34" charset="0"/>
                  <a:ea typeface="Source Sans Pro" panose="020B0503030403020204" pitchFamily="34" charset="0"/>
                </a:endParaRPr>
              </a:p>
              <a:p>
                <a:pPr marL="0" indent="0">
                  <a:buNone/>
                </a:pPr>
                <a:endParaRPr lang="en-US" dirty="0">
                  <a:latin typeface="Source Sans Pro" panose="020B0503030403020204" pitchFamily="34" charset="0"/>
                  <a:ea typeface="Source Sans Pro" panose="020B0503030403020204" pitchFamily="34" charset="0"/>
                </a:endParaRPr>
              </a:p>
              <a:p>
                <a:pPr marL="0" indent="0">
                  <a:buNone/>
                </a:pPr>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State: </a:t>
                </a:r>
                <a14:m>
                  <m:oMath xmlns:m="http://schemas.openxmlformats.org/officeDocument/2006/math">
                    <m:r>
                      <a:rPr lang="en-US" b="0" i="1" smtClean="0">
                        <a:latin typeface="Cambria Math" charset="0"/>
                      </a:rPr>
                      <m:t>(</m:t>
                    </m:r>
                    <m:r>
                      <a:rPr lang="en-US" b="0" i="1" smtClean="0">
                        <a:latin typeface="Cambria Math" charset="0"/>
                      </a:rPr>
                      <m:t>𝑥</m:t>
                    </m:r>
                    <m:r>
                      <a:rPr lang="en-US" b="0" i="1" smtClean="0">
                        <a:latin typeface="Cambria Math" charset="0"/>
                      </a:rPr>
                      <m:t>,</m:t>
                    </m:r>
                    <m:r>
                      <a:rPr lang="en-US" b="0" i="1" smtClean="0">
                        <a:latin typeface="Cambria Math" charset="0"/>
                      </a:rPr>
                      <m:t>𝑦</m:t>
                    </m:r>
                    <m:r>
                      <a:rPr lang="en-US" b="0" i="1" smtClean="0">
                        <a:latin typeface="Cambria Math" charset="0"/>
                      </a:rPr>
                      <m:t>, </m:t>
                    </m:r>
                    <m:r>
                      <a:rPr lang="en-US" b="0" i="1" smtClean="0">
                        <a:latin typeface="Cambria Math" charset="0"/>
                      </a:rPr>
                      <m:t>𝜃</m:t>
                    </m:r>
                    <m:r>
                      <a:rPr lang="en-US" b="0" i="1" smtClean="0">
                        <a:latin typeface="Cambria Math" charset="0"/>
                      </a:rPr>
                      <m:t>)</m:t>
                    </m:r>
                  </m:oMath>
                </a14:m>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Inputs: </a:t>
                </a:r>
                <a14:m>
                  <m:oMath xmlns:m="http://schemas.openxmlformats.org/officeDocument/2006/math">
                    <m:r>
                      <a:rPr lang="en-US" b="0" i="1" smtClean="0">
                        <a:latin typeface="Cambria Math" charset="0"/>
                      </a:rPr>
                      <m:t>(</m:t>
                    </m:r>
                    <m:r>
                      <a:rPr lang="en-US" b="0" i="1" smtClean="0">
                        <a:latin typeface="Cambria Math" charset="0"/>
                      </a:rPr>
                      <m:t>𝑣</m:t>
                    </m:r>
                    <m:r>
                      <a:rPr lang="en-US" b="0" i="1" smtClean="0">
                        <a:latin typeface="Cambria Math" charset="0"/>
                      </a:rPr>
                      <m:t>,</m:t>
                    </m:r>
                    <m:r>
                      <a:rPr lang="en-US" b="0" i="1" smtClean="0">
                        <a:latin typeface="Cambria Math" charset="0"/>
                      </a:rPr>
                      <m:t>𝜙</m:t>
                    </m:r>
                    <m:r>
                      <a:rPr lang="en-US" b="0" i="1" smtClean="0">
                        <a:latin typeface="Cambria Math" charset="0"/>
                      </a:rPr>
                      <m:t>)</m:t>
                    </m:r>
                  </m:oMath>
                </a14:m>
                <a:r>
                  <a:rPr lang="en-US" dirty="0">
                    <a:latin typeface="Source Sans Pro" panose="020B0503030403020204" pitchFamily="34" charset="0"/>
                    <a:ea typeface="Source Sans Pro" panose="020B0503030403020204" pitchFamily="34" charset="0"/>
                  </a:rPr>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28676"/>
                <a:ext cx="10515600" cy="4351338"/>
              </a:xfrm>
              <a:blipFill>
                <a:blip r:embed="rId3"/>
                <a:stretch>
                  <a:fillRect l="-1206" t="-2332" r="-724"/>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fld id="{2F8CC95D-8D0F-3F43-AAA8-FF941A7064E9}" type="datetime1">
              <a:rPr lang="en-US" smtClean="0"/>
              <a:t>8/13/26</a:t>
            </a:fld>
            <a:endParaRPr lang="en-US"/>
          </a:p>
        </p:txBody>
      </p:sp>
      <p:sp>
        <p:nvSpPr>
          <p:cNvPr id="5" name="Footer Placeholder 4"/>
          <p:cNvSpPr>
            <a:spLocks noGrp="1"/>
          </p:cNvSpPr>
          <p:nvPr>
            <p:ph type="ftr" sz="quarter" idx="11"/>
          </p:nvPr>
        </p:nvSpPr>
        <p:spPr/>
        <p:txBody>
          <a:bodyPr/>
          <a:lstStyle/>
          <a:p>
            <a:r>
              <a:rPr lang="hr-HR"/>
              <a:t>AA 174A | Lecture 5</a:t>
            </a:r>
            <a:endParaRPr lang="en-US" dirty="0"/>
          </a:p>
        </p:txBody>
      </p:sp>
      <p:sp>
        <p:nvSpPr>
          <p:cNvPr id="6" name="Slide Number Placeholder 5"/>
          <p:cNvSpPr>
            <a:spLocks noGrp="1"/>
          </p:cNvSpPr>
          <p:nvPr>
            <p:ph type="sldNum" sz="quarter" idx="12"/>
          </p:nvPr>
        </p:nvSpPr>
        <p:spPr/>
        <p:txBody>
          <a:bodyPr/>
          <a:lstStyle/>
          <a:p>
            <a:fld id="{8AA1F273-EF2F-3941-BBF8-D365CB27DD6A}" type="slidenum">
              <a:rPr lang="en-US" smtClean="0"/>
              <a:t>22</a:t>
            </a:fld>
            <a:endParaRPr lang="en-US"/>
          </a:p>
        </p:txBody>
      </p:sp>
      <p:grpSp>
        <p:nvGrpSpPr>
          <p:cNvPr id="17" name="Group 16">
            <a:extLst>
              <a:ext uri="{FF2B5EF4-FFF2-40B4-BE49-F238E27FC236}">
                <a16:creationId xmlns:a16="http://schemas.microsoft.com/office/drawing/2014/main" id="{2E168D04-9013-7D4F-883A-F4994BE99D58}"/>
              </a:ext>
            </a:extLst>
          </p:cNvPr>
          <p:cNvGrpSpPr/>
          <p:nvPr/>
        </p:nvGrpSpPr>
        <p:grpSpPr>
          <a:xfrm>
            <a:off x="6517079" y="4067920"/>
            <a:ext cx="4187042" cy="2518437"/>
            <a:chOff x="7158920" y="1403853"/>
            <a:chExt cx="4187042" cy="2518437"/>
          </a:xfrm>
        </p:grpSpPr>
        <p:pic>
          <p:nvPicPr>
            <p:cNvPr id="11" name="Picture 10">
              <a:extLst>
                <a:ext uri="{FF2B5EF4-FFF2-40B4-BE49-F238E27FC236}">
                  <a16:creationId xmlns:a16="http://schemas.microsoft.com/office/drawing/2014/main" id="{8FE931EF-6F95-F843-82F1-C2102C6953D8}"/>
                </a:ext>
              </a:extLst>
            </p:cNvPr>
            <p:cNvPicPr>
              <a:picLocks noChangeAspect="1"/>
            </p:cNvPicPr>
            <p:nvPr/>
          </p:nvPicPr>
          <p:blipFill>
            <a:blip r:embed="rId4"/>
            <a:stretch>
              <a:fillRect/>
            </a:stretch>
          </p:blipFill>
          <p:spPr>
            <a:xfrm>
              <a:off x="7158920" y="1403853"/>
              <a:ext cx="2819475" cy="2518437"/>
            </a:xfrm>
            <a:prstGeom prst="rect">
              <a:avLst/>
            </a:prstGeom>
          </p:spPr>
        </p:pic>
        <p:sp>
          <p:nvSpPr>
            <p:cNvPr id="12" name="TextBox 11">
              <a:extLst>
                <a:ext uri="{FF2B5EF4-FFF2-40B4-BE49-F238E27FC236}">
                  <a16:creationId xmlns:a16="http://schemas.microsoft.com/office/drawing/2014/main" id="{961F8135-3BF2-8D49-BE0E-7D3F09BF5F13}"/>
                </a:ext>
              </a:extLst>
            </p:cNvPr>
            <p:cNvSpPr txBox="1"/>
            <p:nvPr/>
          </p:nvSpPr>
          <p:spPr>
            <a:xfrm>
              <a:off x="9975843" y="1684467"/>
              <a:ext cx="1370119" cy="430887"/>
            </a:xfrm>
            <a:prstGeom prst="rect">
              <a:avLst/>
            </a:prstGeom>
            <a:noFill/>
          </p:spPr>
          <p:txBody>
            <a:bodyPr wrap="none" rtlCol="0">
              <a:spAutoFit/>
            </a:bodyPr>
            <a:lstStyle/>
            <a:p>
              <a:r>
                <a:rPr lang="en-US" sz="2200" dirty="0"/>
                <a:t>Simple car</a:t>
              </a:r>
            </a:p>
          </p:txBody>
        </p:sp>
        <p:cxnSp>
          <p:nvCxnSpPr>
            <p:cNvPr id="13" name="Straight Connector 12">
              <a:extLst>
                <a:ext uri="{FF2B5EF4-FFF2-40B4-BE49-F238E27FC236}">
                  <a16:creationId xmlns:a16="http://schemas.microsoft.com/office/drawing/2014/main" id="{BC4C25CF-E47D-3346-9D73-F122991A6C40}"/>
                </a:ext>
              </a:extLst>
            </p:cNvPr>
            <p:cNvCxnSpPr>
              <a:cxnSpLocks/>
            </p:cNvCxnSpPr>
            <p:nvPr/>
          </p:nvCxnSpPr>
          <p:spPr>
            <a:xfrm flipV="1">
              <a:off x="8662737" y="2902087"/>
              <a:ext cx="532261" cy="288000"/>
            </a:xfrm>
            <a:prstGeom prst="line">
              <a:avLst/>
            </a:prstGeom>
            <a:ln>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0810F06F-5800-AE47-9F13-7EA04914D478}"/>
                </a:ext>
              </a:extLst>
            </p:cNvPr>
            <p:cNvPicPr>
              <a:picLocks noChangeAspect="1"/>
            </p:cNvPicPr>
            <p:nvPr/>
          </p:nvPicPr>
          <p:blipFill>
            <a:blip r:embed="rId5"/>
            <a:stretch>
              <a:fillRect/>
            </a:stretch>
          </p:blipFill>
          <p:spPr>
            <a:xfrm>
              <a:off x="8965251" y="3118016"/>
              <a:ext cx="110518" cy="125589"/>
            </a:xfrm>
            <a:prstGeom prst="rect">
              <a:avLst/>
            </a:prstGeom>
          </p:spPr>
        </p:pic>
        <p:sp>
          <p:nvSpPr>
            <p:cNvPr id="15" name="Rectangle 14">
              <a:extLst>
                <a:ext uri="{FF2B5EF4-FFF2-40B4-BE49-F238E27FC236}">
                  <a16:creationId xmlns:a16="http://schemas.microsoft.com/office/drawing/2014/main" id="{99C48401-24DD-624C-99BB-9FA3B5FFFB35}"/>
                </a:ext>
              </a:extLst>
            </p:cNvPr>
            <p:cNvSpPr/>
            <p:nvPr/>
          </p:nvSpPr>
          <p:spPr>
            <a:xfrm>
              <a:off x="9538448" y="1684467"/>
              <a:ext cx="143435" cy="4308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8534B17-B531-F441-8799-D680423FFC39}"/>
                </a:ext>
              </a:extLst>
            </p:cNvPr>
            <p:cNvPicPr>
              <a:picLocks noChangeAspect="1"/>
            </p:cNvPicPr>
            <p:nvPr/>
          </p:nvPicPr>
          <p:blipFill>
            <a:blip r:embed="rId6"/>
            <a:stretch>
              <a:fillRect/>
            </a:stretch>
          </p:blipFill>
          <p:spPr>
            <a:xfrm>
              <a:off x="9554828" y="1794221"/>
              <a:ext cx="162028" cy="267345"/>
            </a:xfrm>
            <a:prstGeom prst="rect">
              <a:avLst/>
            </a:prstGeom>
          </p:spPr>
        </p:pic>
      </p:grpSp>
      <p:pic>
        <p:nvPicPr>
          <p:cNvPr id="19" name="Picture 18">
            <a:extLst>
              <a:ext uri="{FF2B5EF4-FFF2-40B4-BE49-F238E27FC236}">
                <a16:creationId xmlns:a16="http://schemas.microsoft.com/office/drawing/2014/main" id="{8D08C216-EC22-6D4D-B802-A250B75DB4F0}"/>
              </a:ext>
            </a:extLst>
          </p:cNvPr>
          <p:cNvPicPr>
            <a:picLocks noChangeAspect="1"/>
          </p:cNvPicPr>
          <p:nvPr/>
        </p:nvPicPr>
        <p:blipFill>
          <a:blip r:embed="rId7"/>
          <a:stretch>
            <a:fillRect/>
          </a:stretch>
        </p:blipFill>
        <p:spPr>
          <a:xfrm>
            <a:off x="2729861" y="2793822"/>
            <a:ext cx="6660036" cy="659014"/>
          </a:xfrm>
          <a:prstGeom prst="rect">
            <a:avLst/>
          </a:prstGeom>
        </p:spPr>
      </p:pic>
    </p:spTree>
    <p:extLst>
      <p:ext uri="{BB962C8B-B14F-4D97-AF65-F5344CB8AC3E}">
        <p14:creationId xmlns:p14="http://schemas.microsoft.com/office/powerpoint/2010/main" val="3410039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Structure of the dynamics for simple car steering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769354"/>
                <a:ext cx="10515600" cy="4351338"/>
              </a:xfrm>
            </p:spPr>
            <p:txBody>
              <a:bodyPr/>
              <a:lstStyle/>
              <a:p>
                <a:r>
                  <a:rPr lang="en-US" dirty="0">
                    <a:latin typeface="Source Sans Pro" panose="020B0503030403020204" pitchFamily="34" charset="0"/>
                    <a:ea typeface="Source Sans Pro" panose="020B0503030403020204" pitchFamily="34" charset="0"/>
                  </a:rPr>
                  <a:t>Suppose we are given a (smooth) trajectory for the rear wheels of the system, </a:t>
                </a:r>
                <a14:m>
                  <m:oMath xmlns:m="http://schemas.openxmlformats.org/officeDocument/2006/math">
                    <m:r>
                      <a:rPr lang="en-US" b="0" i="1" smtClean="0">
                        <a:latin typeface="Cambria Math" charset="0"/>
                      </a:rPr>
                      <m:t>𝑥</m:t>
                    </m:r>
                    <m:r>
                      <a:rPr lang="en-US" b="0" i="1" smtClean="0">
                        <a:latin typeface="Cambria Math" charset="0"/>
                      </a:rPr>
                      <m:t>(</m:t>
                    </m:r>
                    <m:r>
                      <a:rPr lang="en-US" b="0" i="1" smtClean="0">
                        <a:latin typeface="Cambria Math" charset="0"/>
                      </a:rPr>
                      <m:t>𝑡</m:t>
                    </m:r>
                    <m:r>
                      <a:rPr lang="en-US" b="0" i="1" smtClean="0">
                        <a:latin typeface="Cambria Math" charset="0"/>
                      </a:rPr>
                      <m:t>)</m:t>
                    </m:r>
                  </m:oMath>
                </a14:m>
                <a:r>
                  <a:rPr lang="en-US" dirty="0">
                    <a:latin typeface="Source Sans Pro" panose="020B0503030403020204" pitchFamily="34" charset="0"/>
                    <a:ea typeface="Source Sans Pro" panose="020B0503030403020204" pitchFamily="34" charset="0"/>
                  </a:rPr>
                  <a:t> and </a:t>
                </a:r>
                <a14:m>
                  <m:oMath xmlns:m="http://schemas.openxmlformats.org/officeDocument/2006/math">
                    <m:r>
                      <a:rPr lang="en-US" b="0" i="1" smtClean="0">
                        <a:latin typeface="Cambria Math" charset="0"/>
                      </a:rPr>
                      <m:t>𝑦</m:t>
                    </m:r>
                    <m:r>
                      <a:rPr lang="en-US" b="0" i="1" smtClean="0">
                        <a:latin typeface="Cambria Math" charset="0"/>
                      </a:rPr>
                      <m:t>(</m:t>
                    </m:r>
                    <m:r>
                      <a:rPr lang="en-US" i="1">
                        <a:latin typeface="Cambria Math" charset="0"/>
                      </a:rPr>
                      <m:t>𝑡</m:t>
                    </m:r>
                    <m:r>
                      <a:rPr lang="en-US" i="1">
                        <a:latin typeface="Cambria Math" charset="0"/>
                      </a:rPr>
                      <m:t>)</m:t>
                    </m:r>
                  </m:oMath>
                </a14:m>
                <a:endParaRPr lang="en-US" dirty="0">
                  <a:latin typeface="Source Sans Pro" panose="020B0503030403020204" pitchFamily="34" charset="0"/>
                  <a:ea typeface="Source Sans Pro" panose="020B0503030403020204" pitchFamily="34" charset="0"/>
                </a:endParaRPr>
              </a:p>
              <a:p>
                <a:pPr marL="914400" lvl="1" indent="-457200">
                  <a:buFont typeface="+mj-lt"/>
                  <a:buAutoNum type="arabicPeriod"/>
                </a:pPr>
                <a:r>
                  <a:rPr lang="en-US" dirty="0">
                    <a:latin typeface="Source Sans Pro" panose="020B0503030403020204" pitchFamily="34" charset="0"/>
                    <a:ea typeface="Source Sans Pro" panose="020B0503030403020204" pitchFamily="34" charset="0"/>
                  </a:rPr>
                  <a:t>we can use this solution to solve for the angle of the car by writing</a:t>
                </a:r>
              </a:p>
              <a:p>
                <a:pPr marL="914400" lvl="1" indent="-457200">
                  <a:buFont typeface="+mj-lt"/>
                  <a:buAutoNum type="arabicPeriod"/>
                </a:pPr>
                <a:endParaRPr lang="en-US" dirty="0">
                  <a:latin typeface="Source Sans Pro" panose="020B0503030403020204" pitchFamily="34" charset="0"/>
                  <a:ea typeface="Source Sans Pro" panose="020B0503030403020204" pitchFamily="34" charset="0"/>
                </a:endParaRPr>
              </a:p>
              <a:p>
                <a:pPr marL="914400" lvl="1" indent="-457200">
                  <a:buFont typeface="+mj-lt"/>
                  <a:buAutoNum type="arabicPeriod"/>
                </a:pPr>
                <a:endParaRPr lang="en-US" dirty="0">
                  <a:latin typeface="Source Sans Pro" panose="020B0503030403020204" pitchFamily="34" charset="0"/>
                  <a:ea typeface="Source Sans Pro" panose="020B0503030403020204" pitchFamily="34" charset="0"/>
                </a:endParaRPr>
              </a:p>
              <a:p>
                <a:pPr marL="914400" lvl="1" indent="-457200">
                  <a:buFont typeface="+mj-lt"/>
                  <a:buAutoNum type="arabicPeriod"/>
                </a:pPr>
                <a:endParaRPr lang="en-US" dirty="0">
                  <a:latin typeface="Source Sans Pro" panose="020B0503030403020204" pitchFamily="34" charset="0"/>
                  <a:ea typeface="Source Sans Pro" panose="020B0503030403020204" pitchFamily="34" charset="0"/>
                </a:endParaRPr>
              </a:p>
              <a:p>
                <a:pPr marL="914400" lvl="1" indent="-457200">
                  <a:buFont typeface="+mj-lt"/>
                  <a:buAutoNum type="arabicPeriod"/>
                </a:pPr>
                <a:r>
                  <a:rPr lang="en-US" dirty="0">
                    <a:latin typeface="Source Sans Pro" panose="020B0503030403020204" pitchFamily="34" charset="0"/>
                    <a:ea typeface="Source Sans Pro" panose="020B0503030403020204" pitchFamily="34" charset="0"/>
                  </a:rPr>
                  <a:t>we can solve for the velocity</a:t>
                </a:r>
              </a:p>
              <a:p>
                <a:pPr marL="914400" lvl="1" indent="-457200">
                  <a:buFont typeface="+mj-lt"/>
                  <a:buAutoNum type="arabicPeriod"/>
                </a:pPr>
                <a:endParaRPr lang="en-US" dirty="0">
                  <a:latin typeface="Source Sans Pro" panose="020B0503030403020204" pitchFamily="34" charset="0"/>
                  <a:ea typeface="Source Sans Pro" panose="020B0503030403020204" pitchFamily="34" charset="0"/>
                </a:endParaRPr>
              </a:p>
              <a:p>
                <a:pPr marL="914400" lvl="1" indent="-457200">
                  <a:buFont typeface="+mj-lt"/>
                  <a:buAutoNum type="arabicPeriod"/>
                </a:pPr>
                <a:endParaRPr lang="en-US" dirty="0">
                  <a:latin typeface="Source Sans Pro" panose="020B0503030403020204" pitchFamily="34" charset="0"/>
                  <a:ea typeface="Source Sans Pro" panose="020B0503030403020204" pitchFamily="34" charset="0"/>
                </a:endParaRPr>
              </a:p>
              <a:p>
                <a:pPr marL="914400" lvl="1" indent="-457200">
                  <a:buFont typeface="+mj-lt"/>
                  <a:buAutoNum type="arabicPeriod"/>
                </a:pPr>
                <a:r>
                  <a:rPr lang="en-US" dirty="0">
                    <a:latin typeface="Source Sans Pro" panose="020B0503030403020204" pitchFamily="34" charset="0"/>
                    <a:ea typeface="Source Sans Pro" panose="020B0503030403020204" pitchFamily="34" charset="0"/>
                  </a:rPr>
                  <a:t>and finally</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769354"/>
                <a:ext cx="10515600" cy="4351338"/>
              </a:xfrm>
              <a:blipFill>
                <a:blip r:embed="rId3"/>
                <a:stretch>
                  <a:fillRect l="-1086" t="-2332"/>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fld id="{5119D5F2-4B65-1645-AC65-6D0C31C1675B}" type="datetime1">
              <a:rPr lang="en-US" smtClean="0"/>
              <a:t>8/13/26</a:t>
            </a:fld>
            <a:endParaRPr lang="en-US"/>
          </a:p>
        </p:txBody>
      </p:sp>
      <p:sp>
        <p:nvSpPr>
          <p:cNvPr id="5" name="Footer Placeholder 4"/>
          <p:cNvSpPr>
            <a:spLocks noGrp="1"/>
          </p:cNvSpPr>
          <p:nvPr>
            <p:ph type="ftr" sz="quarter" idx="11"/>
          </p:nvPr>
        </p:nvSpPr>
        <p:spPr/>
        <p:txBody>
          <a:bodyPr/>
          <a:lstStyle/>
          <a:p>
            <a:r>
              <a:rPr lang="hr-HR"/>
              <a:t>AA 174A | Lecture 5</a:t>
            </a:r>
            <a:endParaRPr lang="en-US" dirty="0"/>
          </a:p>
        </p:txBody>
      </p:sp>
      <p:sp>
        <p:nvSpPr>
          <p:cNvPr id="6" name="Slide Number Placeholder 5"/>
          <p:cNvSpPr>
            <a:spLocks noGrp="1"/>
          </p:cNvSpPr>
          <p:nvPr>
            <p:ph type="sldNum" sz="quarter" idx="12"/>
          </p:nvPr>
        </p:nvSpPr>
        <p:spPr/>
        <p:txBody>
          <a:bodyPr/>
          <a:lstStyle/>
          <a:p>
            <a:fld id="{8AA1F273-EF2F-3941-BBF8-D365CB27DD6A}" type="slidenum">
              <a:rPr lang="en-US" smtClean="0"/>
              <a:t>23</a:t>
            </a:fld>
            <a:endParaRPr lang="en-US"/>
          </a:p>
        </p:txBody>
      </p:sp>
      <p:pic>
        <p:nvPicPr>
          <p:cNvPr id="9" name="Picture 8">
            <a:extLst>
              <a:ext uri="{FF2B5EF4-FFF2-40B4-BE49-F238E27FC236}">
                <a16:creationId xmlns:a16="http://schemas.microsoft.com/office/drawing/2014/main" id="{4DB51B02-A2C6-0F4B-9888-97AB2040F100}"/>
              </a:ext>
            </a:extLst>
          </p:cNvPr>
          <p:cNvPicPr>
            <a:picLocks noChangeAspect="1"/>
          </p:cNvPicPr>
          <p:nvPr/>
        </p:nvPicPr>
        <p:blipFill>
          <a:blip r:embed="rId4"/>
          <a:stretch>
            <a:fillRect/>
          </a:stretch>
        </p:blipFill>
        <p:spPr>
          <a:xfrm>
            <a:off x="3082117" y="5667522"/>
            <a:ext cx="5643302" cy="941991"/>
          </a:xfrm>
          <a:prstGeom prst="rect">
            <a:avLst/>
          </a:prstGeom>
        </p:spPr>
      </p:pic>
      <p:pic>
        <p:nvPicPr>
          <p:cNvPr id="12" name="Picture 11">
            <a:extLst>
              <a:ext uri="{FF2B5EF4-FFF2-40B4-BE49-F238E27FC236}">
                <a16:creationId xmlns:a16="http://schemas.microsoft.com/office/drawing/2014/main" id="{FA74D830-0FF0-3341-81FA-64B717129BDF}"/>
              </a:ext>
            </a:extLst>
          </p:cNvPr>
          <p:cNvPicPr>
            <a:picLocks noChangeAspect="1"/>
          </p:cNvPicPr>
          <p:nvPr/>
        </p:nvPicPr>
        <p:blipFill>
          <a:blip r:embed="rId5"/>
          <a:stretch>
            <a:fillRect/>
          </a:stretch>
        </p:blipFill>
        <p:spPr>
          <a:xfrm>
            <a:off x="3360717" y="3195039"/>
            <a:ext cx="5086102" cy="749984"/>
          </a:xfrm>
          <a:prstGeom prst="rect">
            <a:avLst/>
          </a:prstGeom>
        </p:spPr>
      </p:pic>
      <p:pic>
        <p:nvPicPr>
          <p:cNvPr id="13" name="Picture 12">
            <a:extLst>
              <a:ext uri="{FF2B5EF4-FFF2-40B4-BE49-F238E27FC236}">
                <a16:creationId xmlns:a16="http://schemas.microsoft.com/office/drawing/2014/main" id="{D981FF34-C2BC-4853-09D0-4DC09135B56A}"/>
              </a:ext>
            </a:extLst>
          </p:cNvPr>
          <p:cNvPicPr>
            <a:picLocks noChangeAspect="1"/>
          </p:cNvPicPr>
          <p:nvPr/>
        </p:nvPicPr>
        <p:blipFill>
          <a:blip r:embed="rId6"/>
          <a:stretch>
            <a:fillRect/>
          </a:stretch>
        </p:blipFill>
        <p:spPr>
          <a:xfrm>
            <a:off x="2209800" y="4605000"/>
            <a:ext cx="7772400" cy="641124"/>
          </a:xfrm>
          <a:prstGeom prst="rect">
            <a:avLst/>
          </a:prstGeom>
        </p:spPr>
      </p:pic>
    </p:spTree>
    <p:extLst>
      <p:ext uri="{BB962C8B-B14F-4D97-AF65-F5344CB8AC3E}">
        <p14:creationId xmlns:p14="http://schemas.microsoft.com/office/powerpoint/2010/main" val="1617080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27283-078B-E74C-9F68-A1795D548815}"/>
              </a:ext>
            </a:extLst>
          </p:cNvPr>
          <p:cNvSpPr>
            <a:spLocks noGrp="1"/>
          </p:cNvSpPr>
          <p:nvPr>
            <p:ph type="title"/>
          </p:nvPr>
        </p:nvSpPr>
        <p:spPr/>
        <p:txBody>
          <a:bodyPr>
            <a:normAutofit/>
          </a:bodyPr>
          <a:lstStyle/>
          <a:p>
            <a:r>
              <a:rPr lang="en-US" sz="4000" dirty="0"/>
              <a:t>Structure of the dynamics for simple car steering</a:t>
            </a:r>
          </a:p>
        </p:txBody>
      </p:sp>
      <p:sp>
        <p:nvSpPr>
          <p:cNvPr id="4" name="Date Placeholder 3">
            <a:extLst>
              <a:ext uri="{FF2B5EF4-FFF2-40B4-BE49-F238E27FC236}">
                <a16:creationId xmlns:a16="http://schemas.microsoft.com/office/drawing/2014/main" id="{6B6C5649-A514-7045-80F2-1E13E84D503F}"/>
              </a:ext>
            </a:extLst>
          </p:cNvPr>
          <p:cNvSpPr>
            <a:spLocks noGrp="1"/>
          </p:cNvSpPr>
          <p:nvPr>
            <p:ph type="dt" sz="half" idx="10"/>
          </p:nvPr>
        </p:nvSpPr>
        <p:spPr/>
        <p:txBody>
          <a:bodyPr/>
          <a:lstStyle/>
          <a:p>
            <a:fld id="{6477D967-9D3E-204E-A1B6-386FE8694FE1}" type="datetime1">
              <a:rPr lang="en-US" smtClean="0"/>
              <a:t>8/13/26</a:t>
            </a:fld>
            <a:endParaRPr lang="en-US"/>
          </a:p>
        </p:txBody>
      </p:sp>
      <p:sp>
        <p:nvSpPr>
          <p:cNvPr id="5" name="Footer Placeholder 4">
            <a:extLst>
              <a:ext uri="{FF2B5EF4-FFF2-40B4-BE49-F238E27FC236}">
                <a16:creationId xmlns:a16="http://schemas.microsoft.com/office/drawing/2014/main" id="{756EF7CE-04C8-7640-941B-C4B8354F4A0C}"/>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C4588051-D1BF-D242-949B-98FE84247613}"/>
              </a:ext>
            </a:extLst>
          </p:cNvPr>
          <p:cNvSpPr>
            <a:spLocks noGrp="1"/>
          </p:cNvSpPr>
          <p:nvPr>
            <p:ph type="sldNum" sz="quarter" idx="12"/>
          </p:nvPr>
        </p:nvSpPr>
        <p:spPr/>
        <p:txBody>
          <a:bodyPr/>
          <a:lstStyle/>
          <a:p>
            <a:fld id="{8AA1F273-EF2F-3941-BBF8-D365CB27DD6A}" type="slidenum">
              <a:rPr lang="en-US" smtClean="0"/>
              <a:t>24</a:t>
            </a:fld>
            <a:endParaRPr lang="en-US"/>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03F1B0BA-011F-4F46-8A2D-A9721C0358B4}"/>
                  </a:ext>
                </a:extLst>
              </p:cNvPr>
              <p:cNvSpPr>
                <a:spLocks noGrp="1"/>
              </p:cNvSpPr>
              <p:nvPr>
                <p:ph idx="1"/>
              </p:nvPr>
            </p:nvSpPr>
            <p:spPr/>
            <p:txBody>
              <a:bodyPr/>
              <a:lstStyle/>
              <a:p>
                <a:r>
                  <a:rPr lang="en-US" dirty="0">
                    <a:solidFill>
                      <a:srgbClr val="C00000"/>
                    </a:solidFill>
                    <a:latin typeface="Source Sans Pro" panose="020B0503030403020204" pitchFamily="34" charset="0"/>
                    <a:ea typeface="Source Sans Pro" panose="020B0503030403020204" pitchFamily="34" charset="0"/>
                  </a:rPr>
                  <a:t>Bottom line</a:t>
                </a:r>
                <a:r>
                  <a:rPr lang="en-US" dirty="0">
                    <a:latin typeface="Source Sans Pro" panose="020B0503030403020204" pitchFamily="34" charset="0"/>
                    <a:ea typeface="Source Sans Pro" panose="020B0503030403020204" pitchFamily="34" charset="0"/>
                  </a:rPr>
                  <a:t>: all of the state variables and the inputs can be determined by the trajectory of the rear wheels and its derivatives!</a:t>
                </a:r>
              </a:p>
              <a:p>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We say that the system is </a:t>
                </a:r>
                <a:r>
                  <a:rPr lang="en-US" i="1" dirty="0">
                    <a:latin typeface="Source Sans Pro" panose="020B0503030403020204" pitchFamily="34" charset="0"/>
                    <a:ea typeface="Source Sans Pro" panose="020B0503030403020204" pitchFamily="34" charset="0"/>
                  </a:rPr>
                  <a:t>differentially flat </a:t>
                </a:r>
                <a:r>
                  <a:rPr lang="en-US" dirty="0">
                    <a:latin typeface="Source Sans Pro" panose="020B0503030403020204" pitchFamily="34" charset="0"/>
                    <a:ea typeface="Source Sans Pro" panose="020B0503030403020204" pitchFamily="34" charset="0"/>
                  </a:rPr>
                  <a:t>with </a:t>
                </a:r>
                <a:r>
                  <a:rPr lang="en-US" i="1" dirty="0">
                    <a:latin typeface="Source Sans Pro" panose="020B0503030403020204" pitchFamily="34" charset="0"/>
                    <a:ea typeface="Source Sans Pro" panose="020B0503030403020204" pitchFamily="34" charset="0"/>
                  </a:rPr>
                  <a:t>flat output </a:t>
                </a:r>
                <a14:m>
                  <m:oMath xmlns:m="http://schemas.openxmlformats.org/officeDocument/2006/math">
                    <m:r>
                      <a:rPr lang="en-US" b="1" i="0" smtClean="0">
                        <a:latin typeface="Cambria Math" panose="02040503050406030204" pitchFamily="18" charset="0"/>
                      </a:rPr>
                      <m:t>𝐳</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a14:m>
                <a:endParaRPr lang="en-US" dirty="0">
                  <a:latin typeface="Source Sans Pro" panose="020B0503030403020204" pitchFamily="34" charset="0"/>
                  <a:ea typeface="Source Sans Pro" panose="020B0503030403020204" pitchFamily="34" charset="0"/>
                </a:endParaRPr>
              </a:p>
              <a:p>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This provides a dramatic simplification for the purposes of trajectory generation  </a:t>
                </a:r>
              </a:p>
              <a:p>
                <a:endParaRPr lang="en-US" dirty="0">
                  <a:latin typeface="Source Sans Pro" panose="020B0503030403020204" pitchFamily="34" charset="0"/>
                  <a:ea typeface="Source Sans Pro" panose="020B0503030403020204" pitchFamily="34" charset="0"/>
                </a:endParaRPr>
              </a:p>
              <a:p>
                <a:endParaRPr lang="en-US" dirty="0">
                  <a:latin typeface="Source Sans Pro" panose="020B0503030403020204" pitchFamily="34" charset="0"/>
                  <a:ea typeface="Source Sans Pro" panose="020B0503030403020204" pitchFamily="34" charset="0"/>
                </a:endParaRPr>
              </a:p>
              <a:p>
                <a:endParaRPr lang="en-US" dirty="0">
                  <a:latin typeface="Source Sans Pro" panose="020B0503030403020204" pitchFamily="34" charset="0"/>
                  <a:ea typeface="Source Sans Pro" panose="020B0503030403020204" pitchFamily="34" charset="0"/>
                </a:endParaRPr>
              </a:p>
              <a:p>
                <a:endParaRPr lang="en-US" dirty="0">
                  <a:latin typeface="Source Sans Pro" panose="020B0503030403020204" pitchFamily="34" charset="0"/>
                  <a:ea typeface="Source Sans Pro" panose="020B0503030403020204" pitchFamily="34" charset="0"/>
                </a:endParaRPr>
              </a:p>
              <a:p>
                <a:endParaRPr lang="en-US" dirty="0">
                  <a:latin typeface="Source Sans Pro" panose="020B0503030403020204" pitchFamily="34" charset="0"/>
                  <a:ea typeface="Source Sans Pro" panose="020B0503030403020204" pitchFamily="34" charset="0"/>
                </a:endParaRPr>
              </a:p>
              <a:p>
                <a:pPr marL="0" indent="0">
                  <a:buNone/>
                </a:pPr>
                <a:endParaRPr lang="en-US" dirty="0">
                  <a:latin typeface="Source Sans Pro" panose="020B0503030403020204" pitchFamily="34" charset="0"/>
                  <a:ea typeface="Source Sans Pro" panose="020B0503030403020204" pitchFamily="34" charset="0"/>
                </a:endParaRPr>
              </a:p>
            </p:txBody>
          </p:sp>
        </mc:Choice>
        <mc:Fallback xmlns="">
          <p:sp>
            <p:nvSpPr>
              <p:cNvPr id="7" name="Content Placeholder 2">
                <a:extLst>
                  <a:ext uri="{FF2B5EF4-FFF2-40B4-BE49-F238E27FC236}">
                    <a16:creationId xmlns:a16="http://schemas.microsoft.com/office/drawing/2014/main" id="{03F1B0BA-011F-4F46-8A2D-A9721C0358B4}"/>
                  </a:ext>
                </a:extLst>
              </p:cNvPr>
              <p:cNvSpPr>
                <a:spLocks noGrp="1" noRot="1" noChangeAspect="1" noMove="1" noResize="1" noEditPoints="1" noAdjustHandles="1" noChangeArrowheads="1" noChangeShapeType="1" noTextEdit="1"/>
              </p:cNvSpPr>
              <p:nvPr>
                <p:ph idx="1"/>
              </p:nvPr>
            </p:nvSpPr>
            <p:spPr>
              <a:blipFill>
                <a:blip r:embed="rId3"/>
                <a:stretch>
                  <a:fillRect l="-1086" t="-2326" r="-362"/>
                </a:stretch>
              </a:blipFill>
            </p:spPr>
            <p:txBody>
              <a:bodyPr/>
              <a:lstStyle/>
              <a:p>
                <a:r>
                  <a:rPr lang="en-US">
                    <a:noFill/>
                  </a:rPr>
                  <a:t> </a:t>
                </a:r>
              </a:p>
            </p:txBody>
          </p:sp>
        </mc:Fallback>
      </mc:AlternateContent>
    </p:spTree>
    <p:extLst>
      <p:ext uri="{BB962C8B-B14F-4D97-AF65-F5344CB8AC3E}">
        <p14:creationId xmlns:p14="http://schemas.microsoft.com/office/powerpoint/2010/main" val="2461020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3B130-6853-CB46-8050-D02769A17F3C}"/>
              </a:ext>
            </a:extLst>
          </p:cNvPr>
          <p:cNvSpPr>
            <a:spLocks noGrp="1"/>
          </p:cNvSpPr>
          <p:nvPr>
            <p:ph type="title"/>
          </p:nvPr>
        </p:nvSpPr>
        <p:spPr/>
        <p:txBody>
          <a:bodyPr/>
          <a:lstStyle/>
          <a:p>
            <a:r>
              <a:rPr lang="en-US" dirty="0"/>
              <a:t>Differential flatness</a:t>
            </a:r>
          </a:p>
        </p:txBody>
      </p:sp>
      <p:pic>
        <p:nvPicPr>
          <p:cNvPr id="8" name="Content Placeholder 7">
            <a:extLst>
              <a:ext uri="{FF2B5EF4-FFF2-40B4-BE49-F238E27FC236}">
                <a16:creationId xmlns:a16="http://schemas.microsoft.com/office/drawing/2014/main" id="{C5E5CFBB-FB9C-A844-BDF6-4D2B8072E60F}"/>
              </a:ext>
            </a:extLst>
          </p:cNvPr>
          <p:cNvPicPr>
            <a:picLocks noGrp="1" noChangeAspect="1"/>
          </p:cNvPicPr>
          <p:nvPr>
            <p:ph idx="1"/>
          </p:nvPr>
        </p:nvPicPr>
        <p:blipFill>
          <a:blip r:embed="rId3"/>
          <a:stretch>
            <a:fillRect/>
          </a:stretch>
        </p:blipFill>
        <p:spPr>
          <a:xfrm>
            <a:off x="7848456" y="1588119"/>
            <a:ext cx="4059672" cy="4351338"/>
          </a:xfrm>
        </p:spPr>
      </p:pic>
      <p:sp>
        <p:nvSpPr>
          <p:cNvPr id="4" name="Date Placeholder 3">
            <a:extLst>
              <a:ext uri="{FF2B5EF4-FFF2-40B4-BE49-F238E27FC236}">
                <a16:creationId xmlns:a16="http://schemas.microsoft.com/office/drawing/2014/main" id="{1A251D78-D045-414D-8A85-A30F9774AC52}"/>
              </a:ext>
            </a:extLst>
          </p:cNvPr>
          <p:cNvSpPr>
            <a:spLocks noGrp="1"/>
          </p:cNvSpPr>
          <p:nvPr>
            <p:ph type="dt" sz="half" idx="10"/>
          </p:nvPr>
        </p:nvSpPr>
        <p:spPr/>
        <p:txBody>
          <a:bodyPr/>
          <a:lstStyle/>
          <a:p>
            <a:fld id="{46FEC6CA-F607-C346-81CB-38157FFDBF61}" type="datetime1">
              <a:rPr lang="en-US" smtClean="0"/>
              <a:t>8/13/26</a:t>
            </a:fld>
            <a:endParaRPr lang="en-US"/>
          </a:p>
        </p:txBody>
      </p:sp>
      <p:sp>
        <p:nvSpPr>
          <p:cNvPr id="5" name="Footer Placeholder 4">
            <a:extLst>
              <a:ext uri="{FF2B5EF4-FFF2-40B4-BE49-F238E27FC236}">
                <a16:creationId xmlns:a16="http://schemas.microsoft.com/office/drawing/2014/main" id="{782C4EE8-EA70-D842-B346-6DB6210F8F65}"/>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10D2F72A-C38F-8149-8239-2A1B52B52AF8}"/>
              </a:ext>
            </a:extLst>
          </p:cNvPr>
          <p:cNvSpPr>
            <a:spLocks noGrp="1"/>
          </p:cNvSpPr>
          <p:nvPr>
            <p:ph type="sldNum" sz="quarter" idx="12"/>
          </p:nvPr>
        </p:nvSpPr>
        <p:spPr/>
        <p:txBody>
          <a:bodyPr/>
          <a:lstStyle/>
          <a:p>
            <a:fld id="{8AA1F273-EF2F-3941-BBF8-D365CB27DD6A}" type="slidenum">
              <a:rPr lang="en-US" smtClean="0"/>
              <a:t>25</a:t>
            </a:fld>
            <a:endParaRPr lang="en-US" dirty="0"/>
          </a:p>
        </p:txBody>
      </p:sp>
      <p:sp>
        <p:nvSpPr>
          <p:cNvPr id="9" name="Rectangle 8">
            <a:extLst>
              <a:ext uri="{FF2B5EF4-FFF2-40B4-BE49-F238E27FC236}">
                <a16:creationId xmlns:a16="http://schemas.microsoft.com/office/drawing/2014/main" id="{EF265AE7-8E08-6242-BA60-F3ED92ADF7D6}"/>
              </a:ext>
            </a:extLst>
          </p:cNvPr>
          <p:cNvSpPr/>
          <p:nvPr/>
        </p:nvSpPr>
        <p:spPr>
          <a:xfrm>
            <a:off x="10902538" y="3348842"/>
            <a:ext cx="1033154" cy="6293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5E763CB3-D611-C944-9887-32F0EFD60886}"/>
                  </a:ext>
                </a:extLst>
              </p:cNvPr>
              <p:cNvSpPr/>
              <p:nvPr/>
            </p:nvSpPr>
            <p:spPr>
              <a:xfrm>
                <a:off x="10564092" y="2293321"/>
                <a:ext cx="1329210" cy="369332"/>
              </a:xfrm>
              <a:prstGeom prst="rect">
                <a:avLst/>
              </a:prstGeom>
              <a:solidFill>
                <a:schemeClr val="bg1"/>
              </a:solidFill>
            </p:spPr>
            <p:txBody>
              <a:bodyPr wrap="none">
                <a:spAutoFit/>
              </a:bodyPr>
              <a:lstStyle/>
              <a:p>
                <a:pPr/>
                <a14:m>
                  <m:oMathPara xmlns:m="http://schemas.openxmlformats.org/officeDocument/2006/math">
                    <m:oMath>
                      <m:acc>
                        <m:accPr>
                          <m:chr m:val="̇"/>
                          <m:ctrlPr>
                            <a:rPr lang="en-US" b="1">
                              <a:latin typeface="Cambria Math" charset="0"/>
                            </a:rPr>
                          </m:ctrlPr>
                        </m:accPr>
                        <m:e>
                          <m:r>
                            <a:rPr lang="en-US" b="1">
                              <a:latin typeface="Cambria Math" charset="0"/>
                            </a:rPr>
                            <m:t>𝐱</m:t>
                          </m:r>
                        </m:e>
                      </m:acc>
                      <m:r>
                        <a:rPr lang="en-US" b="1" i="1" dirty="0">
                          <a:latin typeface="Cambria Math" charset="0"/>
                        </a:rPr>
                        <m:t>=</m:t>
                      </m:r>
                      <m:r>
                        <a:rPr lang="en-US" b="1" i="0" dirty="0" smtClean="0">
                          <a:latin typeface="Cambria Math" panose="02040503050406030204" pitchFamily="18" charset="0"/>
                        </a:rPr>
                        <m:t>𝐟</m:t>
                      </m:r>
                      <m:r>
                        <a:rPr lang="en-US" b="1" i="1" dirty="0">
                          <a:latin typeface="Cambria Math" charset="0"/>
                        </a:rPr>
                        <m:t>(</m:t>
                      </m:r>
                      <m:r>
                        <a:rPr lang="en-US" b="1" dirty="0">
                          <a:latin typeface="Cambria Math" charset="0"/>
                        </a:rPr>
                        <m:t>𝐱</m:t>
                      </m:r>
                      <m:r>
                        <a:rPr lang="en-US" b="1" i="1" dirty="0">
                          <a:latin typeface="Cambria Math" charset="0"/>
                        </a:rPr>
                        <m:t>,</m:t>
                      </m:r>
                      <m:r>
                        <a:rPr lang="en-US" b="1" dirty="0">
                          <a:latin typeface="Cambria Math" charset="0"/>
                        </a:rPr>
                        <m:t>𝐮</m:t>
                      </m:r>
                      <m:r>
                        <a:rPr lang="en-US" b="1" i="1" dirty="0">
                          <a:latin typeface="Cambria Math" charset="0"/>
                        </a:rPr>
                        <m:t>)</m:t>
                      </m:r>
                    </m:oMath>
                  </m:oMathPara>
                </a14:m>
                <a:endParaRPr lang="en-US" dirty="0"/>
              </a:p>
            </p:txBody>
          </p:sp>
        </mc:Choice>
        <mc:Fallback xmlns="">
          <p:sp>
            <p:nvSpPr>
              <p:cNvPr id="10" name="Rectangle 9">
                <a:extLst>
                  <a:ext uri="{FF2B5EF4-FFF2-40B4-BE49-F238E27FC236}">
                    <a16:creationId xmlns:a16="http://schemas.microsoft.com/office/drawing/2014/main" id="{5E763CB3-D611-C944-9887-32F0EFD60886}"/>
                  </a:ext>
                </a:extLst>
              </p:cNvPr>
              <p:cNvSpPr>
                <a:spLocks noRot="1" noChangeAspect="1" noMove="1" noResize="1" noEditPoints="1" noAdjustHandles="1" noChangeArrowheads="1" noChangeShapeType="1" noTextEdit="1"/>
              </p:cNvSpPr>
              <p:nvPr/>
            </p:nvSpPr>
            <p:spPr>
              <a:xfrm>
                <a:off x="10564092" y="2293321"/>
                <a:ext cx="1329210" cy="369332"/>
              </a:xfrm>
              <a:prstGeom prst="rect">
                <a:avLst/>
              </a:prstGeom>
              <a:blipFill>
                <a:blip r:embed="rId4"/>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AF0DF2DA-3E9A-6346-BC1C-8BA0C1EC51DE}"/>
                  </a:ext>
                </a:extLst>
              </p:cNvPr>
              <p:cNvSpPr/>
              <p:nvPr/>
            </p:nvSpPr>
            <p:spPr>
              <a:xfrm>
                <a:off x="10558809" y="5040735"/>
                <a:ext cx="1152110" cy="369332"/>
              </a:xfrm>
              <a:prstGeom prst="rect">
                <a:avLst/>
              </a:prstGeom>
              <a:solidFill>
                <a:schemeClr val="bg1"/>
              </a:solidFill>
            </p:spPr>
            <p:txBody>
              <a:bodyPr wrap="none">
                <a:spAutoFit/>
              </a:bodyPr>
              <a:lstStyle/>
              <a:p>
                <a:pPr/>
                <a14:m>
                  <m:oMathPara xmlns:m="http://schemas.openxmlformats.org/officeDocument/2006/math">
                    <m:oMath>
                      <m:r>
                        <a:rPr lang="en-US" b="1" i="0" dirty="0" smtClean="0">
                          <a:latin typeface="Cambria Math" panose="02040503050406030204" pitchFamily="18" charset="0"/>
                        </a:rPr>
                        <m:t>𝐳</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𝑡</m:t>
                          </m:r>
                        </m:e>
                      </m:d>
                      <m:r>
                        <a:rPr lang="en-US" b="1" i="1" dirty="0" smtClean="0">
                          <a:latin typeface="Cambria Math" panose="02040503050406030204" pitchFamily="18" charset="0"/>
                        </a:rPr>
                        <m:t>∈</m:t>
                      </m:r>
                      <m:r>
                        <a:rPr lang="en-US" b="0" i="1" dirty="0" smtClean="0">
                          <a:latin typeface="Cambria Math" panose="02040503050406030204" pitchFamily="18" charset="0"/>
                        </a:rPr>
                        <m:t>𝑀</m:t>
                      </m:r>
                    </m:oMath>
                  </m:oMathPara>
                </a14:m>
                <a:endParaRPr lang="en-US" dirty="0"/>
              </a:p>
            </p:txBody>
          </p:sp>
        </mc:Choice>
        <mc:Fallback xmlns="">
          <p:sp>
            <p:nvSpPr>
              <p:cNvPr id="11" name="Rectangle 10">
                <a:extLst>
                  <a:ext uri="{FF2B5EF4-FFF2-40B4-BE49-F238E27FC236}">
                    <a16:creationId xmlns:a16="http://schemas.microsoft.com/office/drawing/2014/main" id="{AF0DF2DA-3E9A-6346-BC1C-8BA0C1EC51DE}"/>
                  </a:ext>
                </a:extLst>
              </p:cNvPr>
              <p:cNvSpPr>
                <a:spLocks noRot="1" noChangeAspect="1" noMove="1" noResize="1" noEditPoints="1" noAdjustHandles="1" noChangeArrowheads="1" noChangeShapeType="1" noTextEdit="1"/>
              </p:cNvSpPr>
              <p:nvPr/>
            </p:nvSpPr>
            <p:spPr>
              <a:xfrm>
                <a:off x="10558809" y="5040735"/>
                <a:ext cx="115211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A0A119E-F652-FA4E-A283-E0DACFA31F5C}"/>
                  </a:ext>
                </a:extLst>
              </p:cNvPr>
              <p:cNvSpPr txBox="1"/>
              <p:nvPr/>
            </p:nvSpPr>
            <p:spPr>
              <a:xfrm>
                <a:off x="838200" y="1705921"/>
                <a:ext cx="6239494" cy="4626459"/>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rPr>
                  <a:t>Implication for trajectory generation: to every curve </a:t>
                </a:r>
                <a14:m>
                  <m:oMath xmlns:m="http://schemas.openxmlformats.org/officeDocument/2006/math">
                    <m:r>
                      <a:rPr lang="en-US" sz="2400" b="0" i="1" smtClean="0">
                        <a:latin typeface="Cambria Math" panose="02040503050406030204" pitchFamily="18" charset="0"/>
                      </a:rPr>
                      <m:t>𝑡</m:t>
                    </m:r>
                    <m:r>
                      <a:rPr lang="en-US" sz="2400" b="0" i="1" smtClean="0">
                        <a:latin typeface="Cambria Math" panose="02040503050406030204" pitchFamily="18" charset="0"/>
                      </a:rPr>
                      <m:t>→</m:t>
                    </m:r>
                    <m:r>
                      <a:rPr lang="en-US" sz="2400" b="1" i="0" smtClean="0">
                        <a:latin typeface="Cambria Math" panose="02040503050406030204" pitchFamily="18" charset="0"/>
                      </a:rPr>
                      <m:t>𝐳</m:t>
                    </m:r>
                    <m:r>
                      <a:rPr lang="en-US" sz="2400" b="0" i="1" smtClean="0">
                        <a:latin typeface="Cambria Math" panose="02040503050406030204" pitchFamily="18" charset="0"/>
                      </a:rPr>
                      <m:t>(</m:t>
                    </m:r>
                    <m:r>
                      <a:rPr lang="en-US" sz="2400" b="0" i="1" smtClean="0">
                        <a:latin typeface="Cambria Math" panose="02040503050406030204" pitchFamily="18" charset="0"/>
                      </a:rPr>
                      <m:t>𝑡</m:t>
                    </m:r>
                    <m:r>
                      <a:rPr lang="en-US" sz="2400" b="0" i="1" smtClean="0">
                        <a:latin typeface="Cambria Math" panose="02040503050406030204" pitchFamily="18" charset="0"/>
                      </a:rPr>
                      <m:t>)</m:t>
                    </m:r>
                  </m:oMath>
                </a14:m>
                <a:r>
                  <a:rPr lang="en-US" sz="2400" dirty="0">
                    <a:latin typeface="Source Sans Pro" panose="020B0503030403020204" pitchFamily="34" charset="0"/>
                    <a:ea typeface="Source Sans Pro" panose="020B0503030403020204" pitchFamily="34" charset="0"/>
                  </a:rPr>
                  <a:t> enough differentiable, there corresponds a trajectory</a:t>
                </a:r>
              </a:p>
              <a:p>
                <a:r>
                  <a:rPr lang="en-US" sz="2400" dirty="0">
                    <a:latin typeface="Source Sans Pro" panose="020B0503030403020204" pitchFamily="34" charset="0"/>
                    <a:ea typeface="Source Sans Pro" panose="020B0503030403020204" pitchFamily="34" charset="0"/>
                  </a:rPr>
                  <a:t>	</a:t>
                </a:r>
              </a:p>
              <a:p>
                <a:pPr/>
                <a14:m>
                  <m:oMathPara xmlns:m="http://schemas.openxmlformats.org/officeDocument/2006/math">
                    <m:oMath>
                      <m:r>
                        <a:rPr lang="en-US" sz="2400" b="0" i="1" smtClean="0">
                          <a:latin typeface="Cambria Math" panose="02040503050406030204" pitchFamily="18" charset="0"/>
                        </a:rPr>
                        <m:t>𝑡</m:t>
                      </m:r>
                      <m:r>
                        <a:rPr lang="en-US" sz="2400" b="0" i="1" smtClean="0">
                          <a:latin typeface="Cambria Math" panose="02040503050406030204" pitchFamily="18" charset="0"/>
                        </a:rPr>
                        <m:t>→</m:t>
                      </m:r>
                      <m:d>
                        <m:dPr>
                          <m:ctrlPr>
                            <a:rPr lang="en-US" sz="2400" i="1" dirty="0">
                              <a:latin typeface="Cambria Math" panose="02040503050406030204" pitchFamily="18" charset="0"/>
                              <a:ea typeface="Source Sans Pro" panose="020B0503030403020204" pitchFamily="34" charset="0"/>
                            </a:rPr>
                          </m:ctrlPr>
                        </m:dPr>
                        <m:e>
                          <m:m>
                            <m:mPr>
                              <m:mcs>
                                <m:mc>
                                  <m:mcPr>
                                    <m:count m:val="1"/>
                                    <m:mcJc m:val="center"/>
                                  </m:mcPr>
                                </m:mc>
                              </m:mcs>
                              <m:ctrlPr>
                                <a:rPr lang="en-US" sz="2400" i="1" dirty="0">
                                  <a:latin typeface="Cambria Math" panose="02040503050406030204" pitchFamily="18" charset="0"/>
                                  <a:ea typeface="Source Sans Pro" panose="020B0503030403020204" pitchFamily="34" charset="0"/>
                                </a:rPr>
                              </m:ctrlPr>
                            </m:mPr>
                            <m:mr>
                              <m:e>
                                <m:r>
                                  <m:rPr>
                                    <m:brk m:alnAt="7"/>
                                  </m:rPr>
                                  <a:rPr lang="en-US" sz="2400" b="1" i="0" dirty="0" smtClean="0">
                                    <a:latin typeface="Cambria Math" panose="02040503050406030204" pitchFamily="18" charset="0"/>
                                    <a:ea typeface="Source Sans Pro" panose="020B0503030403020204" pitchFamily="34" charset="0"/>
                                  </a:rPr>
                                  <m:t>𝐱</m:t>
                                </m:r>
                                <m:r>
                                  <m:rPr>
                                    <m:brk m:alnAt="7"/>
                                  </m:rPr>
                                  <a:rPr lang="en-US" sz="2400" b="0" i="1" dirty="0" smtClean="0">
                                    <a:latin typeface="Cambria Math" panose="02040503050406030204" pitchFamily="18" charset="0"/>
                                    <a:ea typeface="Source Sans Pro" panose="020B0503030403020204" pitchFamily="34" charset="0"/>
                                  </a:rPr>
                                  <m:t>(</m:t>
                                </m:r>
                                <m:r>
                                  <a:rPr lang="en-US" sz="2400" b="0" i="1" dirty="0" smtClean="0">
                                    <a:latin typeface="Cambria Math" panose="02040503050406030204" pitchFamily="18" charset="0"/>
                                    <a:ea typeface="Source Sans Pro" panose="020B0503030403020204" pitchFamily="34" charset="0"/>
                                  </a:rPr>
                                  <m:t>𝑡</m:t>
                                </m:r>
                                <m:r>
                                  <a:rPr lang="en-US" sz="2400" b="0" i="1" dirty="0" smtClean="0">
                                    <a:latin typeface="Cambria Math" panose="02040503050406030204" pitchFamily="18" charset="0"/>
                                    <a:ea typeface="Source Sans Pro" panose="020B0503030403020204" pitchFamily="34" charset="0"/>
                                  </a:rPr>
                                  <m:t>)</m:t>
                                </m:r>
                              </m:e>
                            </m:mr>
                            <m:mr>
                              <m:e>
                                <m:r>
                                  <a:rPr lang="en-US" sz="2400" b="1" i="0" dirty="0" smtClean="0">
                                    <a:latin typeface="Cambria Math" panose="02040503050406030204" pitchFamily="18" charset="0"/>
                                    <a:ea typeface="Source Sans Pro" panose="020B0503030403020204" pitchFamily="34" charset="0"/>
                                  </a:rPr>
                                  <m:t>𝐮</m:t>
                                </m:r>
                                <m:r>
                                  <a:rPr lang="en-US" sz="2400" b="0" i="1" dirty="0" smtClean="0">
                                    <a:latin typeface="Cambria Math" panose="02040503050406030204" pitchFamily="18" charset="0"/>
                                    <a:ea typeface="Source Sans Pro" panose="020B0503030403020204" pitchFamily="34" charset="0"/>
                                  </a:rPr>
                                  <m:t>(</m:t>
                                </m:r>
                                <m:r>
                                  <a:rPr lang="en-US" sz="2400" b="0" i="1" dirty="0" smtClean="0">
                                    <a:latin typeface="Cambria Math" panose="02040503050406030204" pitchFamily="18" charset="0"/>
                                    <a:ea typeface="Source Sans Pro" panose="020B0503030403020204" pitchFamily="34" charset="0"/>
                                  </a:rPr>
                                  <m:t>𝑡</m:t>
                                </m:r>
                                <m:r>
                                  <a:rPr lang="en-US" sz="2400" b="0" i="1" dirty="0" smtClean="0">
                                    <a:latin typeface="Cambria Math" panose="02040503050406030204" pitchFamily="18" charset="0"/>
                                    <a:ea typeface="Source Sans Pro" panose="020B0503030403020204" pitchFamily="34" charset="0"/>
                                  </a:rPr>
                                  <m:t>)</m:t>
                                </m:r>
                              </m:e>
                            </m:mr>
                          </m:m>
                        </m:e>
                      </m:d>
                      <m:r>
                        <a:rPr lang="en-US" sz="2400" b="0" i="1" smtClean="0">
                          <a:latin typeface="Cambria Math" panose="02040503050406030204" pitchFamily="18" charset="0"/>
                        </a:rPr>
                        <m:t>=</m:t>
                      </m:r>
                      <m:d>
                        <m:dPr>
                          <m:ctrlPr>
                            <a:rPr lang="en-US" sz="2400" i="1" dirty="0" smtClean="0">
                              <a:latin typeface="Cambria Math" panose="02040503050406030204" pitchFamily="18" charset="0"/>
                              <a:ea typeface="Source Sans Pro" panose="020B0503030403020204" pitchFamily="34" charset="0"/>
                            </a:rPr>
                          </m:ctrlPr>
                        </m:dPr>
                        <m:e>
                          <m:m>
                            <m:mPr>
                              <m:mcs>
                                <m:mc>
                                  <m:mcPr>
                                    <m:count m:val="1"/>
                                    <m:mcJc m:val="center"/>
                                  </m:mcPr>
                                </m:mc>
                              </m:mcs>
                              <m:ctrlPr>
                                <a:rPr lang="en-US" sz="2400" i="1" dirty="0" smtClean="0">
                                  <a:latin typeface="Cambria Math" panose="02040503050406030204" pitchFamily="18" charset="0"/>
                                  <a:ea typeface="Source Sans Pro" panose="020B0503030403020204" pitchFamily="34" charset="0"/>
                                </a:rPr>
                              </m:ctrlPr>
                            </m:mPr>
                            <m:mr>
                              <m:e>
                                <m:r>
                                  <a:rPr lang="en-US" sz="2400" b="0" i="1" dirty="0" smtClean="0">
                                    <a:latin typeface="Cambria Math" panose="02040503050406030204" pitchFamily="18" charset="0"/>
                                    <a:ea typeface="Source Sans Pro" panose="020B0503030403020204" pitchFamily="34" charset="0"/>
                                  </a:rPr>
                                  <m:t>𝛽</m:t>
                                </m:r>
                                <m:r>
                                  <a:rPr lang="en-US" sz="2400" i="1" dirty="0">
                                    <a:latin typeface="Cambria Math" panose="02040503050406030204" pitchFamily="18" charset="0"/>
                                    <a:ea typeface="Source Sans Pro" panose="020B0503030403020204" pitchFamily="34" charset="0"/>
                                  </a:rPr>
                                  <m:t>(</m:t>
                                </m:r>
                                <m:r>
                                  <a:rPr lang="en-US" sz="2400" b="1">
                                    <a:latin typeface="Cambria Math" panose="02040503050406030204" pitchFamily="18" charset="0"/>
                                  </a:rPr>
                                  <m:t>𝐳</m:t>
                                </m:r>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b="0" i="1" smtClean="0">
                                    <a:latin typeface="Cambria Math" panose="02040503050406030204" pitchFamily="18" charset="0"/>
                                  </a:rPr>
                                  <m:t>,</m:t>
                                </m:r>
                                <m:acc>
                                  <m:accPr>
                                    <m:chr m:val="̇"/>
                                    <m:ctrlPr>
                                      <a:rPr lang="en-US" sz="2400" b="1" i="0" smtClean="0">
                                        <a:latin typeface="Cambria Math" panose="02040503050406030204" pitchFamily="18" charset="0"/>
                                      </a:rPr>
                                    </m:ctrlPr>
                                  </m:accPr>
                                  <m:e>
                                    <m:r>
                                      <a:rPr lang="en-US" sz="2400" b="1" i="0" smtClean="0">
                                        <a:latin typeface="Cambria Math" panose="02040503050406030204" pitchFamily="18" charset="0"/>
                                      </a:rPr>
                                      <m:t>𝐳</m:t>
                                    </m:r>
                                  </m:e>
                                </m:acc>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b="0" i="1" smtClean="0">
                                    <a:latin typeface="Cambria Math" panose="02040503050406030204" pitchFamily="18" charset="0"/>
                                  </a:rPr>
                                  <m:t>,…,</m:t>
                                </m:r>
                                <m:sSup>
                                  <m:sSupPr>
                                    <m:ctrlPr>
                                      <a:rPr lang="en-US" sz="2400" b="1" i="0" smtClean="0">
                                        <a:latin typeface="Cambria Math" panose="02040503050406030204" pitchFamily="18" charset="0"/>
                                      </a:rPr>
                                    </m:ctrlPr>
                                  </m:sSupPr>
                                  <m:e>
                                    <m:r>
                                      <a:rPr lang="en-US" sz="2400" b="1" i="0" smtClean="0">
                                        <a:latin typeface="Cambria Math" panose="02040503050406030204" pitchFamily="18" charset="0"/>
                                      </a:rPr>
                                      <m:t>𝐳</m:t>
                                    </m:r>
                                  </m:e>
                                  <m: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𝑞</m:t>
                                        </m:r>
                                      </m:e>
                                    </m:d>
                                  </m:sup>
                                </m:sSup>
                                <m:r>
                                  <a:rPr lang="en-US" sz="2400" b="0" i="1" smtClean="0">
                                    <a:latin typeface="Cambria Math" panose="02040503050406030204" pitchFamily="18" charset="0"/>
                                  </a:rPr>
                                  <m:t>(</m:t>
                                </m:r>
                                <m:r>
                                  <a:rPr lang="en-US" sz="2400" b="0" i="1" smtClean="0">
                                    <a:latin typeface="Cambria Math" panose="02040503050406030204" pitchFamily="18" charset="0"/>
                                  </a:rPr>
                                  <m:t>𝑡</m:t>
                                </m:r>
                                <m:r>
                                  <a:rPr lang="en-US" sz="2400" b="0" i="1" smtClean="0">
                                    <a:latin typeface="Cambria Math" panose="02040503050406030204" pitchFamily="18" charset="0"/>
                                  </a:rPr>
                                  <m:t>))</m:t>
                                </m:r>
                              </m:e>
                            </m:mr>
                            <m:mr>
                              <m:e>
                                <m:r>
                                  <a:rPr lang="en-US" sz="2400" b="0" i="1" dirty="0" smtClean="0">
                                    <a:latin typeface="Cambria Math" panose="02040503050406030204" pitchFamily="18" charset="0"/>
                                    <a:ea typeface="Source Sans Pro" panose="020B0503030403020204" pitchFamily="34" charset="0"/>
                                  </a:rPr>
                                  <m:t>𝛾</m:t>
                                </m:r>
                                <m:r>
                                  <a:rPr lang="en-US" sz="2400" i="1" dirty="0">
                                    <a:latin typeface="Cambria Math" panose="02040503050406030204" pitchFamily="18" charset="0"/>
                                    <a:ea typeface="Source Sans Pro" panose="020B0503030403020204" pitchFamily="34" charset="0"/>
                                  </a:rPr>
                                  <m:t>(</m:t>
                                </m:r>
                                <m:r>
                                  <a:rPr lang="en-US" sz="2400" b="1">
                                    <a:latin typeface="Cambria Math" panose="02040503050406030204" pitchFamily="18" charset="0"/>
                                  </a:rPr>
                                  <m:t>𝐳</m:t>
                                </m:r>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acc>
                                  <m:accPr>
                                    <m:chr m:val="̇"/>
                                    <m:ctrlPr>
                                      <a:rPr lang="en-US" sz="2400" b="1">
                                        <a:latin typeface="Cambria Math" panose="02040503050406030204" pitchFamily="18" charset="0"/>
                                      </a:rPr>
                                    </m:ctrlPr>
                                  </m:accPr>
                                  <m:e>
                                    <m:r>
                                      <a:rPr lang="en-US" sz="2400" b="1">
                                        <a:latin typeface="Cambria Math" panose="02040503050406030204" pitchFamily="18" charset="0"/>
                                      </a:rPr>
                                      <m:t>𝐳</m:t>
                                    </m:r>
                                  </m:e>
                                </m:acc>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sSup>
                                  <m:sSupPr>
                                    <m:ctrlPr>
                                      <a:rPr lang="en-US" sz="2400" b="1">
                                        <a:latin typeface="Cambria Math" panose="02040503050406030204" pitchFamily="18" charset="0"/>
                                      </a:rPr>
                                    </m:ctrlPr>
                                  </m:sSupPr>
                                  <m:e>
                                    <m:r>
                                      <a:rPr lang="en-US" sz="2400" b="1">
                                        <a:latin typeface="Cambria Math" panose="02040503050406030204" pitchFamily="18" charset="0"/>
                                      </a:rPr>
                                      <m:t>𝐳</m:t>
                                    </m:r>
                                  </m:e>
                                  <m:sup>
                                    <m:d>
                                      <m:dPr>
                                        <m:ctrlPr>
                                          <a:rPr lang="en-US" sz="2400" i="1">
                                            <a:latin typeface="Cambria Math" panose="02040503050406030204" pitchFamily="18" charset="0"/>
                                          </a:rPr>
                                        </m:ctrlPr>
                                      </m:dPr>
                                      <m:e>
                                        <m:r>
                                          <a:rPr lang="en-US" sz="2400" i="1">
                                            <a:latin typeface="Cambria Math" panose="02040503050406030204" pitchFamily="18" charset="0"/>
                                          </a:rPr>
                                          <m:t>𝑞</m:t>
                                        </m:r>
                                      </m:e>
                                    </m:d>
                                  </m:sup>
                                </m:sSup>
                                <m:r>
                                  <a:rPr lang="en-US" sz="2400" i="1">
                                    <a:latin typeface="Cambria Math" panose="02040503050406030204" pitchFamily="18" charset="0"/>
                                  </a:rPr>
                                  <m:t>(</m:t>
                                </m:r>
                                <m:r>
                                  <a:rPr lang="en-US" sz="2400" i="1">
                                    <a:latin typeface="Cambria Math" panose="02040503050406030204" pitchFamily="18" charset="0"/>
                                  </a:rPr>
                                  <m:t>𝑡</m:t>
                                </m:r>
                                <m:r>
                                  <a:rPr lang="en-US" sz="2400" i="1">
                                    <a:latin typeface="Cambria Math" panose="02040503050406030204" pitchFamily="18" charset="0"/>
                                  </a:rPr>
                                  <m:t>)))</m:t>
                                </m:r>
                              </m:e>
                            </m:mr>
                          </m:m>
                        </m:e>
                      </m:d>
                    </m:oMath>
                  </m:oMathPara>
                </a14:m>
                <a:endParaRPr lang="en-US" sz="2400" dirty="0">
                  <a:latin typeface="Source Sans Pro" panose="020B0503030403020204" pitchFamily="34" charset="0"/>
                  <a:ea typeface="Source Sans Pro" panose="020B0503030403020204" pitchFamily="34" charset="0"/>
                </a:endParaRPr>
              </a:p>
              <a:p>
                <a:endParaRPr lang="en-US" sz="2400" dirty="0">
                  <a:latin typeface="Source Sans Pro" panose="020B0503030403020204" pitchFamily="34" charset="0"/>
                  <a:ea typeface="Source Sans Pro" panose="020B0503030403020204" pitchFamily="34" charset="0"/>
                </a:endParaRPr>
              </a:p>
              <a:p>
                <a:r>
                  <a:rPr lang="en-US" sz="2400" dirty="0">
                    <a:latin typeface="Source Sans Pro" panose="020B0503030403020204" pitchFamily="34" charset="0"/>
                    <a:ea typeface="Source Sans Pro" panose="020B0503030403020204" pitchFamily="34" charset="0"/>
                  </a:rPr>
                  <a:t>    that identically satisfies the system equations</a:t>
                </a:r>
              </a:p>
              <a:p>
                <a:endParaRPr lang="en-US" sz="2400" dirty="0">
                  <a:latin typeface="Source Sans Pro" panose="020B0503030403020204" pitchFamily="34" charset="0"/>
                  <a:ea typeface="Source Sans Pro" panose="020B0503030403020204" pitchFamily="34" charset="0"/>
                </a:endParaRPr>
              </a:p>
              <a:p>
                <a:pPr marL="342900" indent="-342900">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rPr>
                  <a:t>The simple car is differentially flat with the position of the rear wheels  as the flat output</a:t>
                </a:r>
              </a:p>
              <a:p>
                <a:endParaRPr lang="en-US" sz="2400" dirty="0">
                  <a:latin typeface="Source Sans Pro" panose="020B0503030403020204" pitchFamily="34" charset="0"/>
                  <a:ea typeface="Source Sans Pro" panose="020B0503030403020204" pitchFamily="34" charset="0"/>
                </a:endParaRPr>
              </a:p>
            </p:txBody>
          </p:sp>
        </mc:Choice>
        <mc:Fallback xmlns="">
          <p:sp>
            <p:nvSpPr>
              <p:cNvPr id="13" name="TextBox 12">
                <a:extLst>
                  <a:ext uri="{FF2B5EF4-FFF2-40B4-BE49-F238E27FC236}">
                    <a16:creationId xmlns:a16="http://schemas.microsoft.com/office/drawing/2014/main" id="{FA0A119E-F652-FA4E-A283-E0DACFA31F5C}"/>
                  </a:ext>
                </a:extLst>
              </p:cNvPr>
              <p:cNvSpPr txBox="1">
                <a:spLocks noRot="1" noChangeAspect="1" noMove="1" noResize="1" noEditPoints="1" noAdjustHandles="1" noChangeArrowheads="1" noChangeShapeType="1" noTextEdit="1"/>
              </p:cNvSpPr>
              <p:nvPr/>
            </p:nvSpPr>
            <p:spPr>
              <a:xfrm>
                <a:off x="838200" y="1705921"/>
                <a:ext cx="6239494" cy="4626459"/>
              </a:xfrm>
              <a:prstGeom prst="rect">
                <a:avLst/>
              </a:prstGeom>
              <a:blipFill>
                <a:blip r:embed="rId6"/>
                <a:stretch>
                  <a:fillRect l="-1423" t="-1096" r="-1016"/>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E18AB2C5-0A8E-0446-BDC1-6036B234ECF7}"/>
              </a:ext>
            </a:extLst>
          </p:cNvPr>
          <p:cNvSpPr txBox="1"/>
          <p:nvPr/>
        </p:nvSpPr>
        <p:spPr>
          <a:xfrm>
            <a:off x="8099383" y="6019486"/>
            <a:ext cx="3254417" cy="369332"/>
          </a:xfrm>
          <a:prstGeom prst="rect">
            <a:avLst/>
          </a:prstGeom>
          <a:noFill/>
        </p:spPr>
        <p:txBody>
          <a:bodyPr wrap="none" rtlCol="0">
            <a:spAutoFit/>
          </a:bodyPr>
          <a:lstStyle/>
          <a:p>
            <a:r>
              <a:rPr lang="en-US" dirty="0">
                <a:latin typeface="Source Sans Pro" panose="020B0503030403020204" pitchFamily="34" charset="0"/>
                <a:ea typeface="Source Sans Pro" panose="020B0503030403020204" pitchFamily="34" charset="0"/>
              </a:rPr>
              <a:t>From </a:t>
            </a:r>
            <a:r>
              <a:rPr lang="en-US" dirty="0" err="1">
                <a:latin typeface="Source Sans Pro" panose="020B0503030403020204" pitchFamily="34" charset="0"/>
                <a:ea typeface="Source Sans Pro" panose="020B0503030403020204" pitchFamily="34" charset="0"/>
              </a:rPr>
              <a:t>Nieuwstadt</a:t>
            </a:r>
            <a:r>
              <a:rPr lang="en-US" dirty="0">
                <a:latin typeface="Source Sans Pro" panose="020B0503030403020204" pitchFamily="34" charset="0"/>
                <a:ea typeface="Source Sans Pro" panose="020B0503030403020204" pitchFamily="34" charset="0"/>
              </a:rPr>
              <a:t>, Murray. 1998.</a:t>
            </a:r>
          </a:p>
        </p:txBody>
      </p:sp>
      <p:sp>
        <p:nvSpPr>
          <p:cNvPr id="15" name="TextBox 14">
            <a:extLst>
              <a:ext uri="{FF2B5EF4-FFF2-40B4-BE49-F238E27FC236}">
                <a16:creationId xmlns:a16="http://schemas.microsoft.com/office/drawing/2014/main" id="{A906466F-CA1B-0F40-956E-CB431023B0F5}"/>
              </a:ext>
            </a:extLst>
          </p:cNvPr>
          <p:cNvSpPr txBox="1"/>
          <p:nvPr/>
        </p:nvSpPr>
        <p:spPr>
          <a:xfrm>
            <a:off x="10622309" y="5396022"/>
            <a:ext cx="1500732" cy="369332"/>
          </a:xfrm>
          <a:prstGeom prst="rect">
            <a:avLst/>
          </a:prstGeom>
          <a:noFill/>
        </p:spPr>
        <p:txBody>
          <a:bodyPr wrap="none" rtlCol="0">
            <a:spAutoFit/>
          </a:bodyPr>
          <a:lstStyle/>
          <a:p>
            <a:r>
              <a:rPr lang="en-US" dirty="0">
                <a:latin typeface="Source Sans Pro" panose="020B0503030403020204" pitchFamily="34" charset="0"/>
                <a:ea typeface="Source Sans Pro" panose="020B0503030403020204" pitchFamily="34" charset="0"/>
              </a:rPr>
              <a:t>No dynamics!</a:t>
            </a:r>
          </a:p>
        </p:txBody>
      </p:sp>
    </p:spTree>
    <p:extLst>
      <p:ext uri="{BB962C8B-B14F-4D97-AF65-F5344CB8AC3E}">
        <p14:creationId xmlns:p14="http://schemas.microsoft.com/office/powerpoint/2010/main" val="1199505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5D06F-9601-0E40-99E9-66BD65E4B69D}"/>
              </a:ext>
            </a:extLst>
          </p:cNvPr>
          <p:cNvSpPr>
            <a:spLocks noGrp="1"/>
          </p:cNvSpPr>
          <p:nvPr>
            <p:ph type="title"/>
          </p:nvPr>
        </p:nvSpPr>
        <p:spPr/>
        <p:txBody>
          <a:bodyPr/>
          <a:lstStyle/>
          <a:p>
            <a:r>
              <a:rPr lang="en-US" dirty="0"/>
              <a:t>Practical implications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775CC00-6215-AA4A-8586-7AE094E9B896}"/>
                  </a:ext>
                </a:extLst>
              </p:cNvPr>
              <p:cNvSpPr>
                <a:spLocks noGrp="1"/>
              </p:cNvSpPr>
              <p:nvPr>
                <p:ph idx="1"/>
              </p:nvPr>
            </p:nvSpPr>
            <p:spPr>
              <a:xfrm>
                <a:off x="838200" y="1825625"/>
                <a:ext cx="10515600" cy="4836432"/>
              </a:xfrm>
            </p:spPr>
            <p:txBody>
              <a:bodyPr>
                <a:normAutofit/>
              </a:bodyPr>
              <a:lstStyle/>
              <a:p>
                <a:pPr marL="0" indent="0">
                  <a:buNone/>
                </a:pPr>
                <a:r>
                  <a:rPr lang="en-US" dirty="0">
                    <a:latin typeface="Source Sans Pro" panose="020B0503030403020204" pitchFamily="34" charset="0"/>
                    <a:ea typeface="Source Sans Pro" panose="020B0503030403020204" pitchFamily="34" charset="0"/>
                  </a:rPr>
                  <a:t>This leads to a simple, yet effective strategy for trajectory generation</a:t>
                </a:r>
              </a:p>
              <a:p>
                <a:pPr marL="0" indent="0">
                  <a:buNone/>
                </a:pPr>
                <a:endParaRPr lang="en-US" sz="1000" dirty="0">
                  <a:latin typeface="Source Sans Pro" panose="020B0503030403020204" pitchFamily="34" charset="0"/>
                  <a:ea typeface="Source Sans Pro" panose="020B0503030403020204" pitchFamily="34" charset="0"/>
                </a:endParaRPr>
              </a:p>
              <a:p>
                <a:pPr marL="514350" indent="-514350">
                  <a:buFont typeface="+mj-lt"/>
                  <a:buAutoNum type="arabicPeriod"/>
                </a:pPr>
                <a:r>
                  <a:rPr lang="en-US" dirty="0">
                    <a:latin typeface="Source Sans Pro" panose="020B0503030403020204" pitchFamily="34" charset="0"/>
                    <a:ea typeface="Source Sans Pro" panose="020B0503030403020204" pitchFamily="34" charset="0"/>
                  </a:rPr>
                  <a:t>Find the initial and final conditions for the flat output: </a:t>
                </a:r>
              </a:p>
              <a:p>
                <a:pPr marL="514350" indent="-514350">
                  <a:buFont typeface="+mj-lt"/>
                  <a:buAutoNum type="arabicPeriod"/>
                </a:pPr>
                <a:endParaRPr lang="en-US" dirty="0">
                  <a:latin typeface="Source Sans Pro" panose="020B0503030403020204" pitchFamily="34" charset="0"/>
                  <a:ea typeface="Source Sans Pro" panose="020B0503030403020204" pitchFamily="34" charset="0"/>
                </a:endParaRPr>
              </a:p>
              <a:p>
                <a:pPr marL="0" indent="0">
                  <a:buNone/>
                </a:pPr>
                <a:endParaRPr lang="en-US" dirty="0">
                  <a:latin typeface="Source Sans Pro" panose="020B0503030403020204" pitchFamily="34" charset="0"/>
                  <a:ea typeface="Source Sans Pro" panose="020B0503030403020204" pitchFamily="34" charset="0"/>
                </a:endParaRPr>
              </a:p>
              <a:p>
                <a:pPr marL="0" indent="0">
                  <a:buNone/>
                </a:pPr>
                <a:endParaRPr lang="en-US" dirty="0">
                  <a:latin typeface="Source Sans Pro" panose="020B0503030403020204" pitchFamily="34" charset="0"/>
                  <a:ea typeface="Source Sans Pro" panose="020B0503030403020204" pitchFamily="34" charset="0"/>
                </a:endParaRPr>
              </a:p>
              <a:p>
                <a:pPr marL="514350" indent="-514350">
                  <a:buFont typeface="+mj-lt"/>
                  <a:buAutoNum type="arabicPeriod" startAt="2"/>
                </a:pPr>
                <a:r>
                  <a:rPr lang="en-US" dirty="0">
                    <a:latin typeface="Source Sans Pro" panose="020B0503030403020204" pitchFamily="34" charset="0"/>
                    <a:ea typeface="Source Sans Pro" panose="020B0503030403020204" pitchFamily="34" charset="0"/>
                  </a:rPr>
                  <a:t>Build a smooth curve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r>
                      <a:rPr lang="en-US" b="1" i="0" smtClean="0">
                        <a:latin typeface="Cambria Math" panose="02040503050406030204" pitchFamily="18" charset="0"/>
                      </a:rPr>
                      <m:t>𝐳</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r>
                  <a:rPr lang="en-US" dirty="0">
                    <a:latin typeface="Source Sans Pro" panose="020B0503030403020204" pitchFamily="34" charset="0"/>
                    <a:ea typeface="Source Sans Pro" panose="020B0503030403020204" pitchFamily="34" charset="0"/>
                  </a:rPr>
                  <a:t> for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0</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𝑓</m:t>
                        </m:r>
                      </m:sub>
                    </m:sSub>
                    <m:r>
                      <a:rPr lang="en-US" b="0" i="1" smtClean="0">
                        <a:latin typeface="Cambria Math" panose="02040503050406030204" pitchFamily="18" charset="0"/>
                      </a:rPr>
                      <m:t>]</m:t>
                    </m:r>
                  </m:oMath>
                </a14:m>
                <a:r>
                  <a:rPr lang="en-US" dirty="0">
                    <a:latin typeface="Source Sans Pro" panose="020B0503030403020204" pitchFamily="34" charset="0"/>
                    <a:ea typeface="Source Sans Pro" panose="020B0503030403020204" pitchFamily="34" charset="0"/>
                  </a:rPr>
                  <a:t> by interpolation, possibly satisfying further constraints</a:t>
                </a:r>
              </a:p>
              <a:p>
                <a:pPr marL="514350" indent="-514350">
                  <a:buFont typeface="+mj-lt"/>
                  <a:buAutoNum type="arabicPeriod" startAt="2"/>
                </a:pPr>
                <a:r>
                  <a:rPr lang="en-US" dirty="0">
                    <a:latin typeface="Source Sans Pro" panose="020B0503030403020204" pitchFamily="34" charset="0"/>
                    <a:ea typeface="Source Sans Pro" panose="020B0503030403020204" pitchFamily="34" charset="0"/>
                  </a:rPr>
                  <a:t>Deduce the corresponding trajectory</a:t>
                </a:r>
                <a14:m>
                  <m:oMath xmlns:m="http://schemas.openxmlformats.org/officeDocument/2006/math">
                    <m:r>
                      <a:rPr lang="en-US" b="0" i="1" smtClean="0">
                        <a:latin typeface="Cambria Math" panose="02040503050406030204" pitchFamily="18" charset="0"/>
                      </a:rPr>
                      <m:t> </m:t>
                    </m:r>
                    <m:r>
                      <a:rPr lang="en-US" b="0" i="1" smtClean="0">
                        <a:latin typeface="Cambria Math" panose="02040503050406030204" pitchFamily="18" charset="0"/>
                      </a:rPr>
                      <m:t>𝑡</m:t>
                    </m:r>
                    <m:r>
                      <a:rPr lang="en-US" b="0" i="1" smtClean="0">
                        <a:latin typeface="Cambria Math" panose="02040503050406030204" pitchFamily="18" charset="0"/>
                      </a:rPr>
                      <m:t>→(</m:t>
                    </m:r>
                    <m:r>
                      <a:rPr lang="en-US" b="1" i="0" smtClean="0">
                        <a:latin typeface="Cambria Math" panose="02040503050406030204" pitchFamily="18" charset="0"/>
                      </a:rPr>
                      <m:t>𝐱</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r>
                      <a:rPr lang="en-US" b="1" i="0" smtClean="0">
                        <a:latin typeface="Cambria Math" panose="02040503050406030204" pitchFamily="18" charset="0"/>
                      </a:rPr>
                      <m:t>𝐮</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endParaRPr lang="en-US" dirty="0">
                  <a:latin typeface="Source Sans Pro" panose="020B0503030403020204" pitchFamily="34" charset="0"/>
                  <a:ea typeface="Source Sans Pro" panose="020B0503030403020204" pitchFamily="34" charset="0"/>
                </a:endParaRPr>
              </a:p>
            </p:txBody>
          </p:sp>
        </mc:Choice>
        <mc:Fallback xmlns="">
          <p:sp>
            <p:nvSpPr>
              <p:cNvPr id="3" name="Content Placeholder 2">
                <a:extLst>
                  <a:ext uri="{FF2B5EF4-FFF2-40B4-BE49-F238E27FC236}">
                    <a16:creationId xmlns:a16="http://schemas.microsoft.com/office/drawing/2014/main" id="{6775CC00-6215-AA4A-8586-7AE094E9B896}"/>
                  </a:ext>
                </a:extLst>
              </p:cNvPr>
              <p:cNvSpPr>
                <a:spLocks noGrp="1" noRot="1" noChangeAspect="1" noMove="1" noResize="1" noEditPoints="1" noAdjustHandles="1" noChangeArrowheads="1" noChangeShapeType="1" noTextEdit="1"/>
              </p:cNvSpPr>
              <p:nvPr>
                <p:ph idx="1"/>
              </p:nvPr>
            </p:nvSpPr>
            <p:spPr>
              <a:xfrm>
                <a:off x="838200" y="1825625"/>
                <a:ext cx="10515600" cy="4836432"/>
              </a:xfrm>
              <a:blipFill>
                <a:blip r:embed="rId3"/>
                <a:stretch>
                  <a:fillRect l="-1327" t="-209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8CB739BE-DFE1-774E-B985-916C83164519}"/>
              </a:ext>
            </a:extLst>
          </p:cNvPr>
          <p:cNvSpPr>
            <a:spLocks noGrp="1"/>
          </p:cNvSpPr>
          <p:nvPr>
            <p:ph type="dt" sz="half" idx="10"/>
          </p:nvPr>
        </p:nvSpPr>
        <p:spPr/>
        <p:txBody>
          <a:bodyPr/>
          <a:lstStyle/>
          <a:p>
            <a:fld id="{7131D1B5-6150-834F-8719-00E4D409F1E9}" type="datetime1">
              <a:rPr lang="en-US" smtClean="0"/>
              <a:t>8/13/26</a:t>
            </a:fld>
            <a:endParaRPr lang="en-US"/>
          </a:p>
        </p:txBody>
      </p:sp>
      <p:sp>
        <p:nvSpPr>
          <p:cNvPr id="5" name="Footer Placeholder 4">
            <a:extLst>
              <a:ext uri="{FF2B5EF4-FFF2-40B4-BE49-F238E27FC236}">
                <a16:creationId xmlns:a16="http://schemas.microsoft.com/office/drawing/2014/main" id="{5CA21E6E-551A-8B47-8513-4249A38B49E0}"/>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7EA404F9-95CC-634C-952D-A0E4E6F2C923}"/>
              </a:ext>
            </a:extLst>
          </p:cNvPr>
          <p:cNvSpPr>
            <a:spLocks noGrp="1"/>
          </p:cNvSpPr>
          <p:nvPr>
            <p:ph type="sldNum" sz="quarter" idx="12"/>
          </p:nvPr>
        </p:nvSpPr>
        <p:spPr/>
        <p:txBody>
          <a:bodyPr/>
          <a:lstStyle/>
          <a:p>
            <a:fld id="{8AA1F273-EF2F-3941-BBF8-D365CB27DD6A}" type="slidenum">
              <a:rPr lang="en-US" smtClean="0"/>
              <a:t>26</a:t>
            </a:fld>
            <a:endParaRPr lang="en-US"/>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060B9D97-1B1C-C840-A868-88A936AFB5DE}"/>
                  </a:ext>
                </a:extLst>
              </p:cNvPr>
              <p:cNvGraphicFramePr>
                <a:graphicFrameLocks noGrp="1"/>
              </p:cNvGraphicFramePr>
              <p:nvPr/>
            </p:nvGraphicFramePr>
            <p:xfrm>
              <a:off x="2623127" y="3249228"/>
              <a:ext cx="6945746" cy="1162431"/>
            </p:xfrm>
            <a:graphic>
              <a:graphicData uri="http://schemas.openxmlformats.org/drawingml/2006/table">
                <a:tbl>
                  <a:tblPr firstRow="1" bandRow="1">
                    <a:tableStyleId>{073A0DAA-6AF3-43AB-8588-CEC1D06C72B9}</a:tableStyleId>
                  </a:tblPr>
                  <a:tblGrid>
                    <a:gridCol w="3472873">
                      <a:extLst>
                        <a:ext uri="{9D8B030D-6E8A-4147-A177-3AD203B41FA5}">
                          <a16:colId xmlns:a16="http://schemas.microsoft.com/office/drawing/2014/main" val="872735003"/>
                        </a:ext>
                      </a:extLst>
                    </a:gridCol>
                    <a:gridCol w="3472873">
                      <a:extLst>
                        <a:ext uri="{9D8B030D-6E8A-4147-A177-3AD203B41FA5}">
                          <a16:colId xmlns:a16="http://schemas.microsoft.com/office/drawing/2014/main" val="3325424559"/>
                        </a:ext>
                      </a:extLst>
                    </a:gridCol>
                  </a:tblGrid>
                  <a:tr h="268074">
                    <a:tc>
                      <a:txBody>
                        <a:bodyPr/>
                        <a:lstStyle/>
                        <a:p>
                          <a:r>
                            <a:rPr lang="en-US" dirty="0">
                              <a:solidFill>
                                <a:schemeClr val="tx1"/>
                              </a:solidFill>
                              <a:latin typeface="Source Sans Pro" panose="020B0503030403020204" pitchFamily="34" charset="0"/>
                              <a:ea typeface="Source Sans Pro" panose="020B0503030403020204" pitchFamily="34" charset="0"/>
                            </a:rPr>
                            <a:t>Given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latin typeface="Source Sans Pro" panose="020B0503030403020204" pitchFamily="34" charset="0"/>
                              <a:ea typeface="Source Sans Pro" panose="020B0503030403020204" pitchFamily="34" charset="0"/>
                            </a:rPr>
                            <a:t>Find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3012564"/>
                      </a:ext>
                    </a:extLst>
                  </a:tr>
                  <a:tr h="281571">
                    <a:tc>
                      <a:txBody>
                        <a:bodyPr/>
                        <a:lstStyle/>
                        <a:p>
                          <a:pPr/>
                          <a14:m>
                            <m:oMathPara xmlns:m="http://schemas.openxmlformats.org/officeDocument/2006/math">
                              <m:oMath>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0</m:t>
                                    </m:r>
                                  </m:sub>
                                </m:sSub>
                                <m:r>
                                  <a:rPr lang="en-US" b="0" i="1" smtClean="0">
                                    <a:solidFill>
                                      <a:schemeClr val="tx1"/>
                                    </a:solidFill>
                                    <a:latin typeface="Cambria Math" panose="02040503050406030204" pitchFamily="18" charset="0"/>
                                  </a:rPr>
                                  <m:t>, </m:t>
                                </m:r>
                                <m:r>
                                  <a:rPr lang="en-US" b="1" i="0" smtClean="0">
                                    <a:solidFill>
                                      <a:schemeClr val="tx1"/>
                                    </a:solidFill>
                                    <a:latin typeface="Cambria Math" panose="02040503050406030204" pitchFamily="18" charset="0"/>
                                  </a:rPr>
                                  <m:t>𝐱</m:t>
                                </m:r>
                                <m:d>
                                  <m:dPr>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0</m:t>
                                        </m:r>
                                      </m:sub>
                                    </m:sSub>
                                  </m:e>
                                </m:d>
                                <m:r>
                                  <a:rPr lang="en-US" b="0" i="1" smtClean="0">
                                    <a:solidFill>
                                      <a:schemeClr val="tx1"/>
                                    </a:solidFill>
                                    <a:latin typeface="Cambria Math" panose="02040503050406030204" pitchFamily="18" charset="0"/>
                                  </a:rPr>
                                  <m:t>,</m:t>
                                </m:r>
                                <m:r>
                                  <a:rPr lang="en-US" b="1" i="0" smtClean="0">
                                    <a:solidFill>
                                      <a:schemeClr val="tx1"/>
                                    </a:solidFill>
                                    <a:latin typeface="Cambria Math" panose="02040503050406030204" pitchFamily="18" charset="0"/>
                                  </a:rPr>
                                  <m:t>𝐮</m:t>
                                </m:r>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0</m:t>
                                    </m:r>
                                  </m:sub>
                                </m:sSub>
                                <m:r>
                                  <a:rPr lang="en-US" b="0" i="1" smtClean="0">
                                    <a:solidFill>
                                      <a:schemeClr val="tx1"/>
                                    </a:solidFill>
                                    <a:latin typeface="Cambria Math" panose="02040503050406030204" pitchFamily="18" charset="0"/>
                                  </a:rPr>
                                  <m:t>))</m:t>
                                </m:r>
                              </m:oMath>
                            </m:oMathPara>
                          </a14:m>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14:m>
                            <m:oMathPara xmlns:m="http://schemas.openxmlformats.org/officeDocument/2006/math">
                              <m:oMath>
                                <m:r>
                                  <a:rPr lang="en-US" b="0" i="1" smtClean="0">
                                    <a:solidFill>
                                      <a:schemeClr val="tx1"/>
                                    </a:solidFill>
                                    <a:latin typeface="Cambria Math" panose="02040503050406030204" pitchFamily="18" charset="0"/>
                                  </a:rPr>
                                  <m:t>(</m:t>
                                </m:r>
                                <m:r>
                                  <a:rPr lang="en-US" b="1" i="0" smtClean="0">
                                    <a:solidFill>
                                      <a:schemeClr val="tx1"/>
                                    </a:solidFill>
                                    <a:latin typeface="Cambria Math" panose="02040503050406030204" pitchFamily="18" charset="0"/>
                                  </a:rPr>
                                  <m:t>𝐳</m:t>
                                </m:r>
                                <m:d>
                                  <m:dPr>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0</m:t>
                                        </m:r>
                                      </m:sub>
                                    </m:sSub>
                                  </m:e>
                                </m:d>
                                <m:r>
                                  <a:rPr lang="en-US" b="0" i="1" smtClean="0">
                                    <a:solidFill>
                                      <a:schemeClr val="tx1"/>
                                    </a:solidFill>
                                    <a:latin typeface="Cambria Math" panose="02040503050406030204" pitchFamily="18" charset="0"/>
                                  </a:rPr>
                                  <m:t>,</m:t>
                                </m:r>
                                <m:acc>
                                  <m:accPr>
                                    <m:chr m:val="̇"/>
                                    <m:ctrlPr>
                                      <a:rPr lang="en-US" b="1" i="0" smtClean="0">
                                        <a:solidFill>
                                          <a:schemeClr val="tx1"/>
                                        </a:solidFill>
                                        <a:latin typeface="Cambria Math" panose="02040503050406030204" pitchFamily="18" charset="0"/>
                                      </a:rPr>
                                    </m:ctrlPr>
                                  </m:accPr>
                                  <m:e>
                                    <m:r>
                                      <a:rPr lang="en-US" b="1" i="0" smtClean="0">
                                        <a:solidFill>
                                          <a:schemeClr val="tx1"/>
                                        </a:solidFill>
                                        <a:latin typeface="Cambria Math" panose="02040503050406030204" pitchFamily="18" charset="0"/>
                                      </a:rPr>
                                      <m:t>𝐳</m:t>
                                    </m:r>
                                  </m:e>
                                </m:acc>
                                <m:d>
                                  <m:dPr>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0</m:t>
                                        </m:r>
                                      </m:sub>
                                    </m:sSub>
                                  </m:e>
                                </m:d>
                                <m:r>
                                  <a:rPr lang="en-US" b="0" i="1" smtClean="0">
                                    <a:solidFill>
                                      <a:schemeClr val="tx1"/>
                                    </a:solidFill>
                                    <a:latin typeface="Cambria Math" panose="02040503050406030204" pitchFamily="18" charset="0"/>
                                  </a:rPr>
                                  <m:t>,…, </m:t>
                                </m:r>
                                <m:sSup>
                                  <m:sSupPr>
                                    <m:ctrlPr>
                                      <a:rPr lang="en-US" b="1" i="0" smtClean="0">
                                        <a:solidFill>
                                          <a:schemeClr val="tx1"/>
                                        </a:solidFill>
                                        <a:latin typeface="Cambria Math" panose="02040503050406030204" pitchFamily="18" charset="0"/>
                                      </a:rPr>
                                    </m:ctrlPr>
                                  </m:sSupPr>
                                  <m:e>
                                    <m:r>
                                      <a:rPr lang="en-US" b="1" i="0" smtClean="0">
                                        <a:solidFill>
                                          <a:schemeClr val="tx1"/>
                                        </a:solidFill>
                                        <a:latin typeface="Cambria Math" panose="02040503050406030204" pitchFamily="18" charset="0"/>
                                      </a:rPr>
                                      <m:t>𝐳</m:t>
                                    </m:r>
                                  </m:e>
                                  <m:sup>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𝑞</m:t>
                                        </m:r>
                                      </m:e>
                                    </m:d>
                                  </m:sup>
                                </m:sSup>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0</m:t>
                                    </m:r>
                                  </m:sub>
                                </m:sSub>
                                <m:r>
                                  <a:rPr lang="en-US" b="0" i="1" smtClean="0">
                                    <a:solidFill>
                                      <a:schemeClr val="tx1"/>
                                    </a:solidFill>
                                    <a:latin typeface="Cambria Math" panose="02040503050406030204" pitchFamily="18" charset="0"/>
                                  </a:rPr>
                                  <m:t>))</m:t>
                                </m:r>
                              </m:oMath>
                            </m:oMathPara>
                          </a14:m>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8080441"/>
                      </a:ext>
                    </a:extLst>
                  </a:tr>
                  <a:tr h="3619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𝑓</m:t>
                                    </m:r>
                                  </m:sub>
                                </m:sSub>
                                <m:r>
                                  <a:rPr lang="en-US" b="0" i="1" smtClean="0">
                                    <a:solidFill>
                                      <a:schemeClr val="tx1"/>
                                    </a:solidFill>
                                    <a:latin typeface="Cambria Math" panose="02040503050406030204" pitchFamily="18" charset="0"/>
                                  </a:rPr>
                                  <m:t>, </m:t>
                                </m:r>
                                <m:r>
                                  <a:rPr lang="en-US" b="1" i="0" smtClean="0">
                                    <a:solidFill>
                                      <a:schemeClr val="tx1"/>
                                    </a:solidFill>
                                    <a:latin typeface="Cambria Math" panose="02040503050406030204" pitchFamily="18" charset="0"/>
                                  </a:rPr>
                                  <m:t>𝐱</m:t>
                                </m:r>
                                <m:d>
                                  <m:dPr>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𝑓</m:t>
                                        </m:r>
                                      </m:sub>
                                    </m:sSub>
                                  </m:e>
                                </m:d>
                                <m:r>
                                  <a:rPr lang="en-US" b="0" i="1" smtClean="0">
                                    <a:solidFill>
                                      <a:schemeClr val="tx1"/>
                                    </a:solidFill>
                                    <a:latin typeface="Cambria Math" panose="02040503050406030204" pitchFamily="18" charset="0"/>
                                  </a:rPr>
                                  <m:t>,</m:t>
                                </m:r>
                                <m:r>
                                  <a:rPr lang="en-US" b="1" i="0" smtClean="0">
                                    <a:solidFill>
                                      <a:schemeClr val="tx1"/>
                                    </a:solidFill>
                                    <a:latin typeface="Cambria Math" panose="02040503050406030204" pitchFamily="18" charset="0"/>
                                  </a:rPr>
                                  <m:t>𝐮</m:t>
                                </m:r>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𝑓</m:t>
                                    </m:r>
                                  </m:sub>
                                </m:sSub>
                                <m:r>
                                  <a:rPr lang="en-US" b="0" i="1" smtClean="0">
                                    <a:solidFill>
                                      <a:schemeClr val="tx1"/>
                                    </a:solidFill>
                                    <a:latin typeface="Cambria Math" panose="02040503050406030204" pitchFamily="18" charset="0"/>
                                  </a:rPr>
                                  <m:t>))</m:t>
                                </m:r>
                              </m:oMath>
                            </m:oMathPara>
                          </a14:m>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b="0" i="1" smtClean="0">
                                    <a:solidFill>
                                      <a:schemeClr val="tx1"/>
                                    </a:solidFill>
                                    <a:latin typeface="Cambria Math" panose="02040503050406030204" pitchFamily="18" charset="0"/>
                                  </a:rPr>
                                  <m:t>(</m:t>
                                </m:r>
                                <m:r>
                                  <a:rPr lang="en-US" b="1" i="0" smtClean="0">
                                    <a:solidFill>
                                      <a:schemeClr val="tx1"/>
                                    </a:solidFill>
                                    <a:latin typeface="Cambria Math" panose="02040503050406030204" pitchFamily="18" charset="0"/>
                                  </a:rPr>
                                  <m:t>𝐳</m:t>
                                </m:r>
                                <m:d>
                                  <m:dPr>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𝑓</m:t>
                                        </m:r>
                                      </m:sub>
                                    </m:sSub>
                                  </m:e>
                                </m:d>
                                <m:r>
                                  <a:rPr lang="en-US" b="0" i="1" smtClean="0">
                                    <a:solidFill>
                                      <a:schemeClr val="tx1"/>
                                    </a:solidFill>
                                    <a:latin typeface="Cambria Math" panose="02040503050406030204" pitchFamily="18" charset="0"/>
                                  </a:rPr>
                                  <m:t>,</m:t>
                                </m:r>
                                <m:acc>
                                  <m:accPr>
                                    <m:chr m:val="̇"/>
                                    <m:ctrlPr>
                                      <a:rPr lang="en-US" b="1" i="0" smtClean="0">
                                        <a:solidFill>
                                          <a:schemeClr val="tx1"/>
                                        </a:solidFill>
                                        <a:latin typeface="Cambria Math" panose="02040503050406030204" pitchFamily="18" charset="0"/>
                                      </a:rPr>
                                    </m:ctrlPr>
                                  </m:accPr>
                                  <m:e>
                                    <m:r>
                                      <a:rPr lang="en-US" b="1" i="0" smtClean="0">
                                        <a:solidFill>
                                          <a:schemeClr val="tx1"/>
                                        </a:solidFill>
                                        <a:latin typeface="Cambria Math" panose="02040503050406030204" pitchFamily="18" charset="0"/>
                                      </a:rPr>
                                      <m:t>𝐳</m:t>
                                    </m:r>
                                  </m:e>
                                </m:acc>
                                <m:d>
                                  <m:dPr>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𝑓</m:t>
                                        </m:r>
                                      </m:sub>
                                    </m:sSub>
                                  </m:e>
                                </m:d>
                                <m:r>
                                  <a:rPr lang="en-US" b="0" i="1" smtClean="0">
                                    <a:solidFill>
                                      <a:schemeClr val="tx1"/>
                                    </a:solidFill>
                                    <a:latin typeface="Cambria Math" panose="02040503050406030204" pitchFamily="18" charset="0"/>
                                  </a:rPr>
                                  <m:t>,…, </m:t>
                                </m:r>
                                <m:sSup>
                                  <m:sSupPr>
                                    <m:ctrlPr>
                                      <a:rPr lang="en-US" b="1" i="0" smtClean="0">
                                        <a:solidFill>
                                          <a:schemeClr val="tx1"/>
                                        </a:solidFill>
                                        <a:latin typeface="Cambria Math" panose="02040503050406030204" pitchFamily="18" charset="0"/>
                                      </a:rPr>
                                    </m:ctrlPr>
                                  </m:sSupPr>
                                  <m:e>
                                    <m:r>
                                      <a:rPr lang="en-US" b="1" i="0" smtClean="0">
                                        <a:solidFill>
                                          <a:schemeClr val="tx1"/>
                                        </a:solidFill>
                                        <a:latin typeface="Cambria Math" panose="02040503050406030204" pitchFamily="18" charset="0"/>
                                      </a:rPr>
                                      <m:t>𝐳</m:t>
                                    </m:r>
                                  </m:e>
                                  <m:sup>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𝑞</m:t>
                                        </m:r>
                                      </m:e>
                                    </m:d>
                                  </m:sup>
                                </m:sSup>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𝑓</m:t>
                                    </m:r>
                                  </m:sub>
                                </m:sSub>
                                <m:r>
                                  <a:rPr lang="en-US" b="0" i="1" smtClean="0">
                                    <a:solidFill>
                                      <a:schemeClr val="tx1"/>
                                    </a:solidFill>
                                    <a:latin typeface="Cambria Math" panose="02040503050406030204" pitchFamily="18" charset="0"/>
                                  </a:rPr>
                                  <m:t>))</m:t>
                                </m:r>
                              </m:oMath>
                            </m:oMathPara>
                          </a14:m>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416528"/>
                      </a:ext>
                    </a:extLst>
                  </a:tr>
                </a:tbl>
              </a:graphicData>
            </a:graphic>
          </p:graphicFrame>
        </mc:Choice>
        <mc:Fallback xmlns="">
          <p:graphicFrame>
            <p:nvGraphicFramePr>
              <p:cNvPr id="7" name="Table 6">
                <a:extLst>
                  <a:ext uri="{FF2B5EF4-FFF2-40B4-BE49-F238E27FC236}">
                    <a16:creationId xmlns:a16="http://schemas.microsoft.com/office/drawing/2014/main" id="{060B9D97-1B1C-C840-A868-88A936AFB5DE}"/>
                  </a:ext>
                </a:extLst>
              </p:cNvPr>
              <p:cNvGraphicFramePr>
                <a:graphicFrameLocks noGrp="1"/>
              </p:cNvGraphicFramePr>
              <p:nvPr>
                <p:extLst>
                  <p:ext uri="{D42A27DB-BD31-4B8C-83A1-F6EECF244321}">
                    <p14:modId xmlns:p14="http://schemas.microsoft.com/office/powerpoint/2010/main" val="3329294587"/>
                  </p:ext>
                </p:extLst>
              </p:nvPr>
            </p:nvGraphicFramePr>
            <p:xfrm>
              <a:off x="2623127" y="3249228"/>
              <a:ext cx="6945746" cy="1162431"/>
            </p:xfrm>
            <a:graphic>
              <a:graphicData uri="http://schemas.openxmlformats.org/drawingml/2006/table">
                <a:tbl>
                  <a:tblPr firstRow="1" bandRow="1">
                    <a:tableStyleId>{073A0DAA-6AF3-43AB-8588-CEC1D06C72B9}</a:tableStyleId>
                  </a:tblPr>
                  <a:tblGrid>
                    <a:gridCol w="3472873">
                      <a:extLst>
                        <a:ext uri="{9D8B030D-6E8A-4147-A177-3AD203B41FA5}">
                          <a16:colId xmlns:a16="http://schemas.microsoft.com/office/drawing/2014/main" val="872735003"/>
                        </a:ext>
                      </a:extLst>
                    </a:gridCol>
                    <a:gridCol w="3472873">
                      <a:extLst>
                        <a:ext uri="{9D8B030D-6E8A-4147-A177-3AD203B41FA5}">
                          <a16:colId xmlns:a16="http://schemas.microsoft.com/office/drawing/2014/main" val="3325424559"/>
                        </a:ext>
                      </a:extLst>
                    </a:gridCol>
                  </a:tblGrid>
                  <a:tr h="365760">
                    <a:tc>
                      <a:txBody>
                        <a:bodyPr/>
                        <a:lstStyle/>
                        <a:p>
                          <a:r>
                            <a:rPr lang="en-US" dirty="0">
                              <a:solidFill>
                                <a:schemeClr val="tx1"/>
                              </a:solidFill>
                              <a:latin typeface="Source Sans Pro" panose="020B0503030403020204" pitchFamily="34" charset="0"/>
                              <a:ea typeface="Source Sans Pro" panose="020B0503030403020204" pitchFamily="34" charset="0"/>
                            </a:rPr>
                            <a:t>Given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latin typeface="Source Sans Pro" panose="020B0503030403020204" pitchFamily="34" charset="0"/>
                              <a:ea typeface="Source Sans Pro" panose="020B0503030403020204" pitchFamily="34" charset="0"/>
                            </a:rPr>
                            <a:t>Find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3012564"/>
                      </a:ext>
                    </a:extLst>
                  </a:tr>
                  <a:tr h="384175">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65" t="-100000" r="-100000" b="-112903"/>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365" t="-100000" b="-112903"/>
                          </a:stretch>
                        </a:blipFill>
                      </a:tcPr>
                    </a:tc>
                    <a:extLst>
                      <a:ext uri="{0D108BD9-81ED-4DB2-BD59-A6C34878D82A}">
                        <a16:rowId xmlns:a16="http://schemas.microsoft.com/office/drawing/2014/main" val="2098080441"/>
                      </a:ext>
                    </a:extLst>
                  </a:tr>
                  <a:tr h="412496">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65" t="-187879" r="-100000" b="-606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0365" t="-187879" b="-6061"/>
                          </a:stretch>
                        </a:blipFill>
                      </a:tcPr>
                    </a:tc>
                    <a:extLst>
                      <a:ext uri="{0D108BD9-81ED-4DB2-BD59-A6C34878D82A}">
                        <a16:rowId xmlns:a16="http://schemas.microsoft.com/office/drawing/2014/main" val="337416528"/>
                      </a:ext>
                    </a:extLst>
                  </a:tr>
                </a:tbl>
              </a:graphicData>
            </a:graphic>
          </p:graphicFrame>
        </mc:Fallback>
      </mc:AlternateContent>
    </p:spTree>
    <p:extLst>
      <p:ext uri="{BB962C8B-B14F-4D97-AF65-F5344CB8AC3E}">
        <p14:creationId xmlns:p14="http://schemas.microsoft.com/office/powerpoint/2010/main" val="2313885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step 2</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530204"/>
                <a:ext cx="10515600" cy="4351338"/>
              </a:xfrm>
            </p:spPr>
            <p:txBody>
              <a:bodyPr/>
              <a:lstStyle/>
              <a:p>
                <a:r>
                  <a:rPr lang="en-US" dirty="0">
                    <a:latin typeface="Source Sans Pro" panose="020B0503030403020204" pitchFamily="34" charset="0"/>
                    <a:ea typeface="Source Sans Pro" panose="020B0503030403020204" pitchFamily="34" charset="0"/>
                  </a:rPr>
                  <a:t>We can parameterize the flat output trajectory using a set of smooth basis functions </a:t>
                </a:r>
                <a14:m>
                  <m:oMath xmlns:m="http://schemas.openxmlformats.org/officeDocument/2006/math">
                    <m:sSub>
                      <m:sSubPr>
                        <m:ctrlPr>
                          <a:rPr lang="en-US" b="0" i="1" smtClean="0">
                            <a:latin typeface="Cambria Math" charset="0"/>
                          </a:rPr>
                        </m:ctrlPr>
                      </m:sSubPr>
                      <m:e>
                        <m:r>
                          <a:rPr lang="en-US" b="0" i="1" smtClean="0">
                            <a:latin typeface="Cambria Math" charset="0"/>
                          </a:rPr>
                          <m:t>𝜓</m:t>
                        </m:r>
                      </m:e>
                      <m:sub>
                        <m:r>
                          <a:rPr lang="en-US" b="0" i="1" smtClean="0">
                            <a:latin typeface="Cambria Math" charset="0"/>
                          </a:rPr>
                          <m:t>𝑖</m:t>
                        </m:r>
                      </m:sub>
                    </m:sSub>
                    <m:r>
                      <a:rPr lang="en-US" b="0" i="1" smtClean="0">
                        <a:latin typeface="Cambria Math" charset="0"/>
                      </a:rPr>
                      <m:t>(</m:t>
                    </m:r>
                    <m:r>
                      <a:rPr lang="en-US" b="0" i="1" smtClean="0">
                        <a:latin typeface="Cambria Math" charset="0"/>
                      </a:rPr>
                      <m:t>𝑡</m:t>
                    </m:r>
                    <m:r>
                      <a:rPr lang="en-US" b="0" i="1" smtClean="0">
                        <a:latin typeface="Cambria Math" charset="0"/>
                      </a:rPr>
                      <m:t>)</m:t>
                    </m:r>
                  </m:oMath>
                </a14:m>
                <a:endParaRPr lang="en-US" dirty="0">
                  <a:latin typeface="Source Sans Pro" panose="020B0503030403020204" pitchFamily="34" charset="0"/>
                  <a:ea typeface="Source Sans Pro" panose="020B0503030403020204" pitchFamily="34" charset="0"/>
                </a:endParaRPr>
              </a:p>
              <a:p>
                <a:endParaRPr lang="en-US" dirty="0">
                  <a:latin typeface="Source Sans Pro" panose="020B0503030403020204" pitchFamily="34" charset="0"/>
                  <a:ea typeface="Source Sans Pro" panose="020B0503030403020204" pitchFamily="34" charset="0"/>
                </a:endParaRPr>
              </a:p>
              <a:p>
                <a:endParaRPr lang="en-US" sz="400"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and then solve </a:t>
                </a:r>
                <a:r>
                  <a:rPr lang="en-US" dirty="0">
                    <a:solidFill>
                      <a:srgbClr val="C00000"/>
                    </a:solidFill>
                    <a:latin typeface="Source Sans Pro" panose="020B0503030403020204" pitchFamily="34" charset="0"/>
                    <a:ea typeface="Source Sans Pro" panose="020B0503030403020204" pitchFamily="34" charset="0"/>
                  </a:rPr>
                  <a:t> (Problem 2(</a:t>
                </a:r>
                <a:r>
                  <a:rPr lang="en-US" dirty="0" err="1">
                    <a:solidFill>
                      <a:srgbClr val="C00000"/>
                    </a:solidFill>
                    <a:latin typeface="Source Sans Pro" panose="020B0503030403020204" pitchFamily="34" charset="0"/>
                    <a:ea typeface="Source Sans Pro" panose="020B0503030403020204" pitchFamily="34" charset="0"/>
                  </a:rPr>
                  <a:t>i</a:t>
                </a:r>
                <a:r>
                  <a:rPr lang="en-US" dirty="0">
                    <a:solidFill>
                      <a:srgbClr val="C00000"/>
                    </a:solidFill>
                    <a:latin typeface="Source Sans Pro" panose="020B0503030403020204" pitchFamily="34" charset="0"/>
                    <a:ea typeface="Source Sans Pro" panose="020B0503030403020204" pitchFamily="34" charset="0"/>
                  </a:rPr>
                  <a:t> </a:t>
                </a:r>
                <a:r>
                  <a:rPr lang="en-US">
                    <a:solidFill>
                      <a:srgbClr val="C00000"/>
                    </a:solidFill>
                    <a:latin typeface="Source Sans Pro" panose="020B0503030403020204" pitchFamily="34" charset="0"/>
                    <a:ea typeface="Source Sans Pro" panose="020B0503030403020204" pitchFamily="34" charset="0"/>
                  </a:rPr>
                  <a:t>- iv) </a:t>
                </a:r>
                <a:r>
                  <a:rPr lang="en-US" dirty="0">
                    <a:solidFill>
                      <a:srgbClr val="C00000"/>
                    </a:solidFill>
                    <a:latin typeface="Source Sans Pro" panose="020B0503030403020204" pitchFamily="34" charset="0"/>
                    <a:ea typeface="Source Sans Pro" panose="020B0503030403020204" pitchFamily="34" charset="0"/>
                  </a:rPr>
                  <a:t>in </a:t>
                </a:r>
                <a:r>
                  <a:rPr lang="en-US" dirty="0" err="1">
                    <a:solidFill>
                      <a:srgbClr val="C00000"/>
                    </a:solidFill>
                    <a:latin typeface="Source Sans Pro" panose="020B0503030403020204" pitchFamily="34" charset="0"/>
                    <a:ea typeface="Source Sans Pro" panose="020B0503030403020204" pitchFamily="34" charset="0"/>
                  </a:rPr>
                  <a:t>pset</a:t>
                </a:r>
                <a:r>
                  <a:rPr lang="en-US" dirty="0">
                    <a:solidFill>
                      <a:srgbClr val="C00000"/>
                    </a:solidFill>
                    <a:latin typeface="Source Sans Pro" panose="020B0503030403020204" pitchFamily="34" charset="0"/>
                    <a:ea typeface="Source Sans Pro" panose="020B0503030403020204" pitchFamily="34" charset="0"/>
                  </a:rPr>
                  <a:t> 1)</a:t>
                </a:r>
                <a:endParaRPr lang="en-US" dirty="0">
                  <a:latin typeface="Source Sans Pro" panose="020B0503030403020204" pitchFamily="34" charset="0"/>
                  <a:ea typeface="Source Sans Pro" panose="020B0503030403020204" pitchFamily="34"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530204"/>
                <a:ext cx="10515600" cy="4351338"/>
              </a:xfrm>
              <a:blipFill>
                <a:blip r:embed="rId3"/>
                <a:stretch>
                  <a:fillRect l="-1086" t="-2326" r="-1689"/>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fld id="{DBEF010D-FCA2-DF49-B0A4-DD2756CA2D5A}" type="datetime1">
              <a:rPr lang="en-US" smtClean="0"/>
              <a:t>8/13/26</a:t>
            </a:fld>
            <a:endParaRPr lang="en-US"/>
          </a:p>
        </p:txBody>
      </p:sp>
      <p:sp>
        <p:nvSpPr>
          <p:cNvPr id="5" name="Footer Placeholder 4"/>
          <p:cNvSpPr>
            <a:spLocks noGrp="1"/>
          </p:cNvSpPr>
          <p:nvPr>
            <p:ph type="ftr" sz="quarter" idx="11"/>
          </p:nvPr>
        </p:nvSpPr>
        <p:spPr/>
        <p:txBody>
          <a:bodyPr/>
          <a:lstStyle/>
          <a:p>
            <a:r>
              <a:rPr lang="hr-HR"/>
              <a:t>AA 174A | Lecture 5</a:t>
            </a:r>
            <a:endParaRPr lang="en-US" dirty="0"/>
          </a:p>
        </p:txBody>
      </p:sp>
      <p:sp>
        <p:nvSpPr>
          <p:cNvPr id="6" name="Slide Number Placeholder 5"/>
          <p:cNvSpPr>
            <a:spLocks noGrp="1"/>
          </p:cNvSpPr>
          <p:nvPr>
            <p:ph type="sldNum" sz="quarter" idx="12"/>
          </p:nvPr>
        </p:nvSpPr>
        <p:spPr/>
        <p:txBody>
          <a:bodyPr/>
          <a:lstStyle/>
          <a:p>
            <a:fld id="{8AA1F273-EF2F-3941-BBF8-D365CB27DD6A}" type="slidenum">
              <a:rPr lang="en-US" smtClean="0"/>
              <a:t>27</a:t>
            </a:fld>
            <a:endParaRPr lang="en-US"/>
          </a:p>
        </p:txBody>
      </p:sp>
      <p:sp>
        <p:nvSpPr>
          <p:cNvPr id="10" name="TextBox 9">
            <a:extLst>
              <a:ext uri="{FF2B5EF4-FFF2-40B4-BE49-F238E27FC236}">
                <a16:creationId xmlns:a16="http://schemas.microsoft.com/office/drawing/2014/main" id="{E9EA9E07-8E1A-3E4F-8C26-C5FF5E21C91A}"/>
              </a:ext>
            </a:extLst>
          </p:cNvPr>
          <p:cNvSpPr txBox="1"/>
          <p:nvPr/>
        </p:nvSpPr>
        <p:spPr>
          <a:xfrm>
            <a:off x="838200" y="6322910"/>
            <a:ext cx="10155865" cy="369332"/>
          </a:xfrm>
          <a:prstGeom prst="rect">
            <a:avLst/>
          </a:prstGeom>
          <a:noFill/>
        </p:spPr>
        <p:txBody>
          <a:bodyPr wrap="square" rtlCol="0">
            <a:spAutoFit/>
          </a:bodyPr>
          <a:lstStyle/>
          <a:p>
            <a:r>
              <a:rPr lang="en-US" i="1" dirty="0"/>
              <a:t>For more details see: “Optimization-Based Control” by Richard Murray</a:t>
            </a:r>
          </a:p>
        </p:txBody>
      </p:sp>
      <p:pic>
        <p:nvPicPr>
          <p:cNvPr id="11" name="Picture 10">
            <a:extLst>
              <a:ext uri="{FF2B5EF4-FFF2-40B4-BE49-F238E27FC236}">
                <a16:creationId xmlns:a16="http://schemas.microsoft.com/office/drawing/2014/main" id="{35AECB26-D1BE-044A-8E24-37EAE5AB34F8}"/>
              </a:ext>
            </a:extLst>
          </p:cNvPr>
          <p:cNvPicPr>
            <a:picLocks noChangeAspect="1"/>
          </p:cNvPicPr>
          <p:nvPr/>
        </p:nvPicPr>
        <p:blipFill>
          <a:blip r:embed="rId4"/>
          <a:stretch>
            <a:fillRect/>
          </a:stretch>
        </p:blipFill>
        <p:spPr>
          <a:xfrm>
            <a:off x="4760259" y="2215772"/>
            <a:ext cx="2671482" cy="904856"/>
          </a:xfrm>
          <a:prstGeom prst="rect">
            <a:avLst/>
          </a:prstGeom>
        </p:spPr>
      </p:pic>
      <p:pic>
        <p:nvPicPr>
          <p:cNvPr id="12" name="Picture 11">
            <a:extLst>
              <a:ext uri="{FF2B5EF4-FFF2-40B4-BE49-F238E27FC236}">
                <a16:creationId xmlns:a16="http://schemas.microsoft.com/office/drawing/2014/main" id="{72C5CD84-7885-FD40-9614-498408740771}"/>
              </a:ext>
            </a:extLst>
          </p:cNvPr>
          <p:cNvPicPr>
            <a:picLocks noChangeAspect="1"/>
          </p:cNvPicPr>
          <p:nvPr/>
        </p:nvPicPr>
        <p:blipFill>
          <a:blip r:embed="rId5"/>
          <a:stretch>
            <a:fillRect/>
          </a:stretch>
        </p:blipFill>
        <p:spPr>
          <a:xfrm>
            <a:off x="3412909" y="3766503"/>
            <a:ext cx="5006446" cy="2370564"/>
          </a:xfrm>
          <a:prstGeom prst="rect">
            <a:avLst/>
          </a:prstGeom>
        </p:spPr>
      </p:pic>
    </p:spTree>
    <p:extLst>
      <p:ext uri="{BB962C8B-B14F-4D97-AF65-F5344CB8AC3E}">
        <p14:creationId xmlns:p14="http://schemas.microsoft.com/office/powerpoint/2010/main" val="2141111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points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90688"/>
                <a:ext cx="10515600" cy="4736863"/>
              </a:xfrm>
            </p:spPr>
            <p:txBody>
              <a:bodyPr>
                <a:normAutofit fontScale="92500" lnSpcReduction="10000"/>
              </a:bodyPr>
              <a:lstStyle/>
              <a:p>
                <a:r>
                  <a:rPr lang="en-US" dirty="0">
                    <a:latin typeface="Source Sans Pro" panose="020B0503030403020204" pitchFamily="34" charset="0"/>
                    <a:ea typeface="Source Sans Pro" panose="020B0503030403020204" pitchFamily="34" charset="0"/>
                  </a:rPr>
                  <a:t>Nominal trajectories and inputs can be computed in a computationally-efficient way (solving a set of </a:t>
                </a:r>
                <a:r>
                  <a:rPr lang="en-US" i="1" dirty="0">
                    <a:latin typeface="Source Sans Pro" panose="020B0503030403020204" pitchFamily="34" charset="0"/>
                    <a:ea typeface="Source Sans Pro" panose="020B0503030403020204" pitchFamily="34" charset="0"/>
                  </a:rPr>
                  <a:t>algebraic equations</a:t>
                </a:r>
                <a:r>
                  <a:rPr lang="en-US" dirty="0">
                    <a:latin typeface="Source Sans Pro" panose="020B0503030403020204" pitchFamily="34" charset="0"/>
                    <a:ea typeface="Source Sans Pro" panose="020B0503030403020204" pitchFamily="34" charset="0"/>
                  </a:rPr>
                  <a:t>)</a:t>
                </a:r>
              </a:p>
              <a:p>
                <a:endParaRPr lang="en-US" sz="1100"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Other constraints on the system, such as input bounds, can be transformed into the flat output space and (typically) become limits on the curvature or higher order derivative properties of the curve</a:t>
                </a:r>
              </a:p>
              <a:p>
                <a:endParaRPr lang="en-US" sz="1100" dirty="0">
                  <a:latin typeface="Source Sans Pro" panose="020B0503030403020204" pitchFamily="34" charset="0"/>
                  <a:ea typeface="Source Sans Pro" panose="020B0503030403020204" pitchFamily="34" charset="0"/>
                </a:endParaRPr>
              </a:p>
              <a:p>
                <a:r>
                  <a:rPr lang="en-US" dirty="0"/>
                  <a:t>If there is a performance index for the system, this index can be transformed and becomes a functional depending on the flat outputs and their derivatives up to some order</a:t>
                </a:r>
                <a:endParaRPr lang="en-US" dirty="0">
                  <a:latin typeface="Source Sans Pro" panose="020B0503030403020204" pitchFamily="34" charset="0"/>
                  <a:ea typeface="Source Sans Pro" panose="020B0503030403020204" pitchFamily="34" charset="0"/>
                </a:endParaRPr>
              </a:p>
              <a:p>
                <a:endParaRPr lang="en-US" sz="1100" dirty="0">
                  <a:latin typeface="Source Sans Pro" panose="020B0503030403020204" pitchFamily="34" charset="0"/>
                  <a:ea typeface="Source Sans Pro" panose="020B0503030403020204" pitchFamily="34" charset="0"/>
                </a:endParaRPr>
              </a:p>
              <a:p>
                <a:r>
                  <a:rPr lang="en-US" dirty="0"/>
                  <a:t>The existence of a general, computable criterion so as to decide if the dynamical system </a:t>
                </a:r>
                <a14:m>
                  <m:oMath xmlns:m="http://schemas.openxmlformats.org/officeDocument/2006/math">
                    <m:acc>
                      <m:accPr>
                        <m:chr m:val="̇"/>
                        <m:ctrlPr>
                          <a:rPr lang="en-US" b="1">
                            <a:latin typeface="Cambria Math" charset="0"/>
                          </a:rPr>
                        </m:ctrlPr>
                      </m:accPr>
                      <m:e>
                        <m:r>
                          <a:rPr lang="en-US" b="1">
                            <a:latin typeface="Cambria Math" charset="0"/>
                          </a:rPr>
                          <m:t>𝐱</m:t>
                        </m:r>
                      </m:e>
                    </m:acc>
                    <m:r>
                      <a:rPr lang="en-US" b="1" i="1" dirty="0">
                        <a:latin typeface="Cambria Math" charset="0"/>
                      </a:rPr>
                      <m:t>=</m:t>
                    </m:r>
                    <m:r>
                      <a:rPr lang="en-US" b="1" i="0" dirty="0" smtClean="0">
                        <a:latin typeface="Cambria Math" panose="02040503050406030204" pitchFamily="18" charset="0"/>
                      </a:rPr>
                      <m:t>𝐟</m:t>
                    </m:r>
                    <m:r>
                      <a:rPr lang="en-US" b="1" i="1" dirty="0">
                        <a:latin typeface="Cambria Math" charset="0"/>
                      </a:rPr>
                      <m:t>(</m:t>
                    </m:r>
                    <m:r>
                      <a:rPr lang="en-US" b="1" dirty="0">
                        <a:latin typeface="Cambria Math" charset="0"/>
                      </a:rPr>
                      <m:t>𝐱</m:t>
                    </m:r>
                    <m:r>
                      <a:rPr lang="en-US" b="1" i="1" dirty="0">
                        <a:latin typeface="Cambria Math" charset="0"/>
                      </a:rPr>
                      <m:t>,</m:t>
                    </m:r>
                    <m:r>
                      <a:rPr lang="en-US" b="1" dirty="0">
                        <a:latin typeface="Cambria Math" charset="0"/>
                      </a:rPr>
                      <m:t>𝐮</m:t>
                    </m:r>
                    <m:r>
                      <a:rPr lang="en-US" b="1" i="1" dirty="0">
                        <a:latin typeface="Cambria Math" charset="0"/>
                      </a:rPr>
                      <m:t>)</m:t>
                    </m:r>
                  </m:oMath>
                </a14:m>
                <a:r>
                  <a:rPr lang="en-US" dirty="0"/>
                  <a:t> is differentially flat remains open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90688"/>
                <a:ext cx="10515600" cy="4736863"/>
              </a:xfrm>
              <a:blipFill>
                <a:blip r:embed="rId3"/>
                <a:stretch>
                  <a:fillRect l="-965" t="-2406"/>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fld id="{2934AAE9-04FD-CB45-854B-6852133496E2}" type="datetime1">
              <a:rPr lang="en-US" smtClean="0"/>
              <a:t>8/13/26</a:t>
            </a:fld>
            <a:endParaRPr lang="en-US"/>
          </a:p>
        </p:txBody>
      </p:sp>
      <p:sp>
        <p:nvSpPr>
          <p:cNvPr id="5" name="Footer Placeholder 4"/>
          <p:cNvSpPr>
            <a:spLocks noGrp="1"/>
          </p:cNvSpPr>
          <p:nvPr>
            <p:ph type="ftr" sz="quarter" idx="11"/>
          </p:nvPr>
        </p:nvSpPr>
        <p:spPr/>
        <p:txBody>
          <a:bodyPr/>
          <a:lstStyle/>
          <a:p>
            <a:r>
              <a:rPr lang="hr-HR"/>
              <a:t>AA 174A | Lecture 5</a:t>
            </a:r>
            <a:endParaRPr lang="en-US" dirty="0"/>
          </a:p>
        </p:txBody>
      </p:sp>
      <p:sp>
        <p:nvSpPr>
          <p:cNvPr id="6" name="Slide Number Placeholder 5"/>
          <p:cNvSpPr>
            <a:spLocks noGrp="1"/>
          </p:cNvSpPr>
          <p:nvPr>
            <p:ph type="sldNum" sz="quarter" idx="12"/>
          </p:nvPr>
        </p:nvSpPr>
        <p:spPr/>
        <p:txBody>
          <a:bodyPr/>
          <a:lstStyle/>
          <a:p>
            <a:fld id="{8AA1F273-EF2F-3941-BBF8-D365CB27DD6A}" type="slidenum">
              <a:rPr lang="en-US" smtClean="0"/>
              <a:t>28</a:t>
            </a:fld>
            <a:endParaRPr lang="en-US"/>
          </a:p>
        </p:txBody>
      </p:sp>
    </p:spTree>
    <p:extLst>
      <p:ext uri="{BB962C8B-B14F-4D97-AF65-F5344CB8AC3E}">
        <p14:creationId xmlns:p14="http://schemas.microsoft.com/office/powerpoint/2010/main" val="294883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1B678-F23C-7F44-832E-5E33D002B89C}"/>
              </a:ext>
            </a:extLst>
          </p:cNvPr>
          <p:cNvSpPr>
            <a:spLocks noGrp="1"/>
          </p:cNvSpPr>
          <p:nvPr>
            <p:ph type="title"/>
          </p:nvPr>
        </p:nvSpPr>
        <p:spPr/>
        <p:txBody>
          <a:bodyPr>
            <a:normAutofit/>
          </a:bodyPr>
          <a:lstStyle/>
          <a:p>
            <a:r>
              <a:rPr lang="en-US" dirty="0"/>
              <a:t>The planar quadrotor is differentially flat! </a:t>
            </a:r>
          </a:p>
        </p:txBody>
      </p:sp>
      <p:sp>
        <p:nvSpPr>
          <p:cNvPr id="4" name="Date Placeholder 3">
            <a:extLst>
              <a:ext uri="{FF2B5EF4-FFF2-40B4-BE49-F238E27FC236}">
                <a16:creationId xmlns:a16="http://schemas.microsoft.com/office/drawing/2014/main" id="{1F280A5B-35BC-7C47-A0B8-F3C22542C008}"/>
              </a:ext>
            </a:extLst>
          </p:cNvPr>
          <p:cNvSpPr>
            <a:spLocks noGrp="1"/>
          </p:cNvSpPr>
          <p:nvPr>
            <p:ph type="dt" sz="half" idx="10"/>
          </p:nvPr>
        </p:nvSpPr>
        <p:spPr/>
        <p:txBody>
          <a:bodyPr/>
          <a:lstStyle/>
          <a:p>
            <a:fld id="{E547EE16-0816-D044-A37E-71775BA4A1F1}" type="datetime1">
              <a:rPr lang="en-US" smtClean="0"/>
              <a:t>8/13/26</a:t>
            </a:fld>
            <a:endParaRPr lang="en-US"/>
          </a:p>
        </p:txBody>
      </p:sp>
      <p:sp>
        <p:nvSpPr>
          <p:cNvPr id="5" name="Footer Placeholder 4">
            <a:extLst>
              <a:ext uri="{FF2B5EF4-FFF2-40B4-BE49-F238E27FC236}">
                <a16:creationId xmlns:a16="http://schemas.microsoft.com/office/drawing/2014/main" id="{70B53962-CDA2-8645-B04F-1BBA2ED10F46}"/>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6DC86A5E-D3DA-5F4D-9181-B96DCD9E6EDB}"/>
              </a:ext>
            </a:extLst>
          </p:cNvPr>
          <p:cNvSpPr>
            <a:spLocks noGrp="1"/>
          </p:cNvSpPr>
          <p:nvPr>
            <p:ph type="sldNum" sz="quarter" idx="12"/>
          </p:nvPr>
        </p:nvSpPr>
        <p:spPr/>
        <p:txBody>
          <a:bodyPr/>
          <a:lstStyle/>
          <a:p>
            <a:fld id="{8AA1F273-EF2F-3941-BBF8-D365CB27DD6A}" type="slidenum">
              <a:rPr lang="en-US" smtClean="0"/>
              <a:t>29</a:t>
            </a:fld>
            <a:endParaRPr lang="en-US"/>
          </a:p>
        </p:txBody>
      </p:sp>
      <p:pic>
        <p:nvPicPr>
          <p:cNvPr id="23" name="Picture 22" descr="Diagram&#10;&#10;Description automatically generated">
            <a:extLst>
              <a:ext uri="{FF2B5EF4-FFF2-40B4-BE49-F238E27FC236}">
                <a16:creationId xmlns:a16="http://schemas.microsoft.com/office/drawing/2014/main" id="{84ACDE08-CBA0-744E-BA0B-BACCB9FB14D1}"/>
              </a:ext>
            </a:extLst>
          </p:cNvPr>
          <p:cNvPicPr>
            <a:picLocks noChangeAspect="1"/>
          </p:cNvPicPr>
          <p:nvPr/>
        </p:nvPicPr>
        <p:blipFill>
          <a:blip r:embed="rId3"/>
          <a:stretch>
            <a:fillRect/>
          </a:stretch>
        </p:blipFill>
        <p:spPr>
          <a:xfrm>
            <a:off x="1674910" y="1437494"/>
            <a:ext cx="2800223" cy="2147878"/>
          </a:xfrm>
          <a:prstGeom prst="rect">
            <a:avLst/>
          </a:prstGeom>
        </p:spPr>
      </p:pic>
      <p:pic>
        <p:nvPicPr>
          <p:cNvPr id="28" name="Picture 27">
            <a:extLst>
              <a:ext uri="{FF2B5EF4-FFF2-40B4-BE49-F238E27FC236}">
                <a16:creationId xmlns:a16="http://schemas.microsoft.com/office/drawing/2014/main" id="{F8A8FA19-18A7-1740-BE3B-D9A726ED78BD}"/>
              </a:ext>
            </a:extLst>
          </p:cNvPr>
          <p:cNvPicPr>
            <a:picLocks noChangeAspect="1"/>
          </p:cNvPicPr>
          <p:nvPr/>
        </p:nvPicPr>
        <p:blipFill>
          <a:blip r:embed="rId4"/>
          <a:stretch>
            <a:fillRect/>
          </a:stretch>
        </p:blipFill>
        <p:spPr>
          <a:xfrm>
            <a:off x="1136261" y="3745634"/>
            <a:ext cx="3877523" cy="2730787"/>
          </a:xfrm>
          <a:prstGeom prst="rect">
            <a:avLst/>
          </a:prstGeom>
        </p:spPr>
      </p:pic>
      <p:pic>
        <p:nvPicPr>
          <p:cNvPr id="8" name="Picture 7">
            <a:extLst>
              <a:ext uri="{FF2B5EF4-FFF2-40B4-BE49-F238E27FC236}">
                <a16:creationId xmlns:a16="http://schemas.microsoft.com/office/drawing/2014/main" id="{709BE266-BEA1-1A48-BAD7-CA3C3A4E5B45}"/>
              </a:ext>
            </a:extLst>
          </p:cNvPr>
          <p:cNvPicPr>
            <a:picLocks noChangeAspect="1"/>
          </p:cNvPicPr>
          <p:nvPr/>
        </p:nvPicPr>
        <p:blipFill>
          <a:blip r:embed="rId5"/>
          <a:stretch>
            <a:fillRect/>
          </a:stretch>
        </p:blipFill>
        <p:spPr>
          <a:xfrm>
            <a:off x="6975229" y="4993170"/>
            <a:ext cx="2356341" cy="350139"/>
          </a:xfrm>
          <a:prstGeom prst="rect">
            <a:avLst/>
          </a:prstGeom>
        </p:spPr>
      </p:pic>
      <p:pic>
        <p:nvPicPr>
          <p:cNvPr id="9" name="Picture 8">
            <a:extLst>
              <a:ext uri="{FF2B5EF4-FFF2-40B4-BE49-F238E27FC236}">
                <a16:creationId xmlns:a16="http://schemas.microsoft.com/office/drawing/2014/main" id="{7575876F-8929-474C-8664-325723A246FC}"/>
              </a:ext>
            </a:extLst>
          </p:cNvPr>
          <p:cNvPicPr>
            <a:picLocks noChangeAspect="1"/>
          </p:cNvPicPr>
          <p:nvPr/>
        </p:nvPicPr>
        <p:blipFill>
          <a:blip r:embed="rId6"/>
          <a:stretch>
            <a:fillRect/>
          </a:stretch>
        </p:blipFill>
        <p:spPr>
          <a:xfrm>
            <a:off x="6056586" y="1586409"/>
            <a:ext cx="1258607" cy="2867353"/>
          </a:xfrm>
          <a:prstGeom prst="rect">
            <a:avLst/>
          </a:prstGeom>
        </p:spPr>
      </p:pic>
      <p:pic>
        <p:nvPicPr>
          <p:cNvPr id="10" name="Picture 9">
            <a:extLst>
              <a:ext uri="{FF2B5EF4-FFF2-40B4-BE49-F238E27FC236}">
                <a16:creationId xmlns:a16="http://schemas.microsoft.com/office/drawing/2014/main" id="{E0BA264A-1B6A-6745-965E-147765196BA7}"/>
              </a:ext>
            </a:extLst>
          </p:cNvPr>
          <p:cNvPicPr>
            <a:picLocks noChangeAspect="1"/>
          </p:cNvPicPr>
          <p:nvPr/>
        </p:nvPicPr>
        <p:blipFill>
          <a:blip r:embed="rId7"/>
          <a:stretch>
            <a:fillRect/>
          </a:stretch>
        </p:blipFill>
        <p:spPr>
          <a:xfrm>
            <a:off x="7448825" y="2587747"/>
            <a:ext cx="3132322" cy="1760157"/>
          </a:xfrm>
          <a:prstGeom prst="rect">
            <a:avLst/>
          </a:prstGeom>
        </p:spPr>
      </p:pic>
      <p:pic>
        <p:nvPicPr>
          <p:cNvPr id="12" name="Picture 11">
            <a:extLst>
              <a:ext uri="{FF2B5EF4-FFF2-40B4-BE49-F238E27FC236}">
                <a16:creationId xmlns:a16="http://schemas.microsoft.com/office/drawing/2014/main" id="{B98A06A0-6932-B246-84EE-3CAE056BFFCC}"/>
              </a:ext>
            </a:extLst>
          </p:cNvPr>
          <p:cNvPicPr>
            <a:picLocks noChangeAspect="1"/>
          </p:cNvPicPr>
          <p:nvPr/>
        </p:nvPicPr>
        <p:blipFill>
          <a:blip r:embed="rId8"/>
          <a:stretch>
            <a:fillRect/>
          </a:stretch>
        </p:blipFill>
        <p:spPr>
          <a:xfrm>
            <a:off x="6975229" y="5526645"/>
            <a:ext cx="2867355" cy="350139"/>
          </a:xfrm>
          <a:prstGeom prst="rect">
            <a:avLst/>
          </a:prstGeom>
        </p:spPr>
      </p:pic>
      <p:sp>
        <p:nvSpPr>
          <p:cNvPr id="13" name="Right Brace 12">
            <a:extLst>
              <a:ext uri="{FF2B5EF4-FFF2-40B4-BE49-F238E27FC236}">
                <a16:creationId xmlns:a16="http://schemas.microsoft.com/office/drawing/2014/main" id="{0D4767B8-DEB9-4C44-A64A-B8DC9D0D3E6F}"/>
              </a:ext>
            </a:extLst>
          </p:cNvPr>
          <p:cNvSpPr/>
          <p:nvPr/>
        </p:nvSpPr>
        <p:spPr>
          <a:xfrm>
            <a:off x="10710041" y="2322786"/>
            <a:ext cx="409904" cy="2291255"/>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4" name="Picture 13">
            <a:extLst>
              <a:ext uri="{FF2B5EF4-FFF2-40B4-BE49-F238E27FC236}">
                <a16:creationId xmlns:a16="http://schemas.microsoft.com/office/drawing/2014/main" id="{62D3A5E4-B825-3641-ADFA-A3444A5C1E0F}"/>
              </a:ext>
            </a:extLst>
          </p:cNvPr>
          <p:cNvPicPr>
            <a:picLocks noChangeAspect="1"/>
          </p:cNvPicPr>
          <p:nvPr/>
        </p:nvPicPr>
        <p:blipFill>
          <a:blip r:embed="rId9"/>
          <a:stretch>
            <a:fillRect/>
          </a:stretch>
        </p:blipFill>
        <p:spPr>
          <a:xfrm>
            <a:off x="11200825" y="3304778"/>
            <a:ext cx="208153" cy="327097"/>
          </a:xfrm>
          <a:prstGeom prst="rect">
            <a:avLst/>
          </a:prstGeom>
        </p:spPr>
      </p:pic>
      <p:sp>
        <p:nvSpPr>
          <p:cNvPr id="3" name="TextBox 2">
            <a:extLst>
              <a:ext uri="{FF2B5EF4-FFF2-40B4-BE49-F238E27FC236}">
                <a16:creationId xmlns:a16="http://schemas.microsoft.com/office/drawing/2014/main" id="{94A8A528-A790-7449-3410-D90249E192A0}"/>
              </a:ext>
            </a:extLst>
          </p:cNvPr>
          <p:cNvSpPr txBox="1"/>
          <p:nvPr/>
        </p:nvSpPr>
        <p:spPr>
          <a:xfrm>
            <a:off x="8028780" y="6251566"/>
            <a:ext cx="3906839" cy="369332"/>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Play with lecture_5_2.ipynb</a:t>
            </a:r>
          </a:p>
        </p:txBody>
      </p:sp>
    </p:spTree>
    <p:extLst>
      <p:ext uri="{BB962C8B-B14F-4D97-AF65-F5344CB8AC3E}">
        <p14:creationId xmlns:p14="http://schemas.microsoft.com/office/powerpoint/2010/main" val="450946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36AB0-F225-9D61-9AAE-68B299C508D0}"/>
              </a:ext>
            </a:extLst>
          </p:cNvPr>
          <p:cNvSpPr>
            <a:spLocks noGrp="1"/>
          </p:cNvSpPr>
          <p:nvPr>
            <p:ph type="title"/>
          </p:nvPr>
        </p:nvSpPr>
        <p:spPr/>
        <p:txBody>
          <a:bodyPr/>
          <a:lstStyle/>
          <a:p>
            <a:r>
              <a:rPr lang="en-US" dirty="0"/>
              <a:t>Next time</a:t>
            </a:r>
          </a:p>
        </p:txBody>
      </p:sp>
      <p:sp>
        <p:nvSpPr>
          <p:cNvPr id="4" name="Date Placeholder 3">
            <a:extLst>
              <a:ext uri="{FF2B5EF4-FFF2-40B4-BE49-F238E27FC236}">
                <a16:creationId xmlns:a16="http://schemas.microsoft.com/office/drawing/2014/main" id="{C480BF7A-9A05-3FBE-0F54-B7487366B64E}"/>
              </a:ext>
            </a:extLst>
          </p:cNvPr>
          <p:cNvSpPr>
            <a:spLocks noGrp="1"/>
          </p:cNvSpPr>
          <p:nvPr>
            <p:ph type="dt" sz="half" idx="10"/>
          </p:nvPr>
        </p:nvSpPr>
        <p:spPr/>
        <p:txBody>
          <a:bodyPr/>
          <a:lstStyle/>
          <a:p>
            <a:fld id="{AE20E449-DFC1-B94E-84D3-7CC812E71CD1}" type="datetime1">
              <a:rPr lang="en-US" smtClean="0"/>
              <a:t>8/13/26</a:t>
            </a:fld>
            <a:endParaRPr lang="en-US"/>
          </a:p>
        </p:txBody>
      </p:sp>
      <p:sp>
        <p:nvSpPr>
          <p:cNvPr id="5" name="Footer Placeholder 4">
            <a:extLst>
              <a:ext uri="{FF2B5EF4-FFF2-40B4-BE49-F238E27FC236}">
                <a16:creationId xmlns:a16="http://schemas.microsoft.com/office/drawing/2014/main" id="{5ACEC676-DE3A-D45F-B1F0-55103339BC40}"/>
              </a:ext>
            </a:extLst>
          </p:cNvPr>
          <p:cNvSpPr>
            <a:spLocks noGrp="1"/>
          </p:cNvSpPr>
          <p:nvPr>
            <p:ph type="ftr" sz="quarter" idx="11"/>
          </p:nvPr>
        </p:nvSpPr>
        <p:spPr/>
        <p:txBody>
          <a:bodyPr/>
          <a:lstStyle/>
          <a:p>
            <a:r>
              <a:rPr lang="hr-HR"/>
              <a:t>AA 174A | Lecture 5</a:t>
            </a:r>
            <a:endParaRPr lang="en-US" dirty="0"/>
          </a:p>
        </p:txBody>
      </p:sp>
      <p:sp>
        <p:nvSpPr>
          <p:cNvPr id="6" name="Slide Number Placeholder 5">
            <a:extLst>
              <a:ext uri="{FF2B5EF4-FFF2-40B4-BE49-F238E27FC236}">
                <a16:creationId xmlns:a16="http://schemas.microsoft.com/office/drawing/2014/main" id="{4C85085F-6018-D562-7DE0-2BA799A73DE7}"/>
              </a:ext>
            </a:extLst>
          </p:cNvPr>
          <p:cNvSpPr>
            <a:spLocks noGrp="1"/>
          </p:cNvSpPr>
          <p:nvPr>
            <p:ph type="sldNum" sz="quarter" idx="12"/>
          </p:nvPr>
        </p:nvSpPr>
        <p:spPr/>
        <p:txBody>
          <a:bodyPr/>
          <a:lstStyle/>
          <a:p>
            <a:fld id="{8AA1F273-EF2F-3941-BBF8-D365CB27DD6A}" type="slidenum">
              <a:rPr lang="en-US" smtClean="0"/>
              <a:t>30</a:t>
            </a:fld>
            <a:endParaRPr lang="en-US"/>
          </a:p>
        </p:txBody>
      </p:sp>
      <p:pic>
        <p:nvPicPr>
          <p:cNvPr id="7" name="Google Shape;147;p22">
            <a:extLst>
              <a:ext uri="{FF2B5EF4-FFF2-40B4-BE49-F238E27FC236}">
                <a16:creationId xmlns:a16="http://schemas.microsoft.com/office/drawing/2014/main" id="{A5F289D2-8734-5521-C115-C086DF9AE5DC}"/>
              </a:ext>
            </a:extLst>
          </p:cNvPr>
          <p:cNvPicPr preferRelativeResize="0"/>
          <p:nvPr/>
        </p:nvPicPr>
        <p:blipFill rotWithShape="1">
          <a:blip r:embed="rId2">
            <a:alphaModFix/>
          </a:blip>
          <a:srcRect/>
          <a:stretch/>
        </p:blipFill>
        <p:spPr>
          <a:xfrm>
            <a:off x="3312013" y="2969079"/>
            <a:ext cx="5567973" cy="1212827"/>
          </a:xfrm>
          <a:prstGeom prst="rect">
            <a:avLst/>
          </a:prstGeom>
          <a:noFill/>
          <a:ln>
            <a:noFill/>
          </a:ln>
        </p:spPr>
      </p:pic>
      <p:pic>
        <p:nvPicPr>
          <p:cNvPr id="8" name="Google Shape;149;p22" descr="x_0" title="MathEquation,#000000">
            <a:extLst>
              <a:ext uri="{FF2B5EF4-FFF2-40B4-BE49-F238E27FC236}">
                <a16:creationId xmlns:a16="http://schemas.microsoft.com/office/drawing/2014/main" id="{5D1593E0-81EE-DD9D-516A-C111409B5A62}"/>
              </a:ext>
            </a:extLst>
          </p:cNvPr>
          <p:cNvPicPr preferRelativeResize="0"/>
          <p:nvPr/>
        </p:nvPicPr>
        <p:blipFill>
          <a:blip r:embed="rId3">
            <a:alphaModFix/>
          </a:blip>
          <a:stretch>
            <a:fillRect/>
          </a:stretch>
        </p:blipFill>
        <p:spPr>
          <a:xfrm>
            <a:off x="4500299" y="3421207"/>
            <a:ext cx="413467" cy="308568"/>
          </a:xfrm>
          <a:prstGeom prst="rect">
            <a:avLst/>
          </a:prstGeom>
          <a:noFill/>
          <a:ln>
            <a:noFill/>
          </a:ln>
        </p:spPr>
      </p:pic>
      <p:pic>
        <p:nvPicPr>
          <p:cNvPr id="9" name="Google Shape;150;p22" descr="x_T" title="MathEquation,#000000">
            <a:extLst>
              <a:ext uri="{FF2B5EF4-FFF2-40B4-BE49-F238E27FC236}">
                <a16:creationId xmlns:a16="http://schemas.microsoft.com/office/drawing/2014/main" id="{23A71D2A-D2F3-F8CA-1753-5B8D874E277B}"/>
              </a:ext>
            </a:extLst>
          </p:cNvPr>
          <p:cNvPicPr preferRelativeResize="0"/>
          <p:nvPr/>
        </p:nvPicPr>
        <p:blipFill>
          <a:blip r:embed="rId4">
            <a:alphaModFix/>
          </a:blip>
          <a:stretch>
            <a:fillRect/>
          </a:stretch>
        </p:blipFill>
        <p:spPr>
          <a:xfrm>
            <a:off x="8937828" y="4056455"/>
            <a:ext cx="413467" cy="270303"/>
          </a:xfrm>
          <a:prstGeom prst="rect">
            <a:avLst/>
          </a:prstGeom>
          <a:noFill/>
          <a:ln>
            <a:noFill/>
          </a:ln>
        </p:spPr>
      </p:pic>
    </p:spTree>
    <p:extLst>
      <p:ext uri="{BB962C8B-B14F-4D97-AF65-F5344CB8AC3E}">
        <p14:creationId xmlns:p14="http://schemas.microsoft.com/office/powerpoint/2010/main" val="41651057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35180</TotalTime>
  <Words>1762</Words>
  <Application>Microsoft Macintosh PowerPoint</Application>
  <PresentationFormat>Widescreen</PresentationFormat>
  <Paragraphs>327</Paragraphs>
  <Slides>30</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Calibri Light</vt:lpstr>
      <vt:lpstr>Cambria Math</vt:lpstr>
      <vt:lpstr>Courier New</vt:lpstr>
      <vt:lpstr>Source Sans Pro</vt:lpstr>
      <vt:lpstr>Office Theme</vt:lpstr>
      <vt:lpstr>Principles of Robot Autonomy I</vt:lpstr>
      <vt:lpstr>Attendance Form</vt:lpstr>
      <vt:lpstr>Agenda</vt:lpstr>
      <vt:lpstr>The see-think-act cycle</vt:lpstr>
      <vt:lpstr>Motion generation and control</vt:lpstr>
      <vt:lpstr>Optimal control problem</vt:lpstr>
      <vt:lpstr>Forms of optimal control</vt:lpstr>
      <vt:lpstr>Trajectory optimization</vt:lpstr>
      <vt:lpstr>Non-linear optimization</vt:lpstr>
      <vt:lpstr>Local and global minima</vt:lpstr>
      <vt:lpstr>Necessary conditions for optimality</vt:lpstr>
      <vt:lpstr>Necessary conditions for optimality</vt:lpstr>
      <vt:lpstr>Computational methods</vt:lpstr>
      <vt:lpstr>Gradient method</vt:lpstr>
      <vt:lpstr>Gradient descent</vt:lpstr>
      <vt:lpstr>Gradient descent: additional considerations</vt:lpstr>
      <vt:lpstr>Back to trajectory optimization</vt:lpstr>
      <vt:lpstr>Direct methods: nonlinear programming transcription</vt:lpstr>
      <vt:lpstr>Direct methods: software packages</vt:lpstr>
      <vt:lpstr>Illustrative example: planar quadrotor</vt:lpstr>
      <vt:lpstr>Differential flatness</vt:lpstr>
      <vt:lpstr>Motivating example: simple car </vt:lpstr>
      <vt:lpstr>Structure of the dynamics for simple car steering</vt:lpstr>
      <vt:lpstr>Structure of the dynamics for simple car steering</vt:lpstr>
      <vt:lpstr>Differential flatness</vt:lpstr>
      <vt:lpstr>Practical implications</vt:lpstr>
      <vt:lpstr>More on step 2</vt:lpstr>
      <vt:lpstr>Key points</vt:lpstr>
      <vt:lpstr>The planar quadrotor is differentially flat! </vt:lpstr>
      <vt:lpstr>Next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 274 Principles of Robotic Autonomy</dc:title>
  <dc:creator>Marco Pavone</dc:creator>
  <cp:lastModifiedBy>Daniele Gammelli</cp:lastModifiedBy>
  <cp:revision>396</cp:revision>
  <cp:lastPrinted>2019-01-07T20:05:58Z</cp:lastPrinted>
  <dcterms:created xsi:type="dcterms:W3CDTF">2017-01-06T12:29:52Z</dcterms:created>
  <dcterms:modified xsi:type="dcterms:W3CDTF">2026-08-13T22:47:30Z</dcterms:modified>
</cp:coreProperties>
</file>