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374" r:id="rId3"/>
    <p:sldId id="357" r:id="rId4"/>
    <p:sldId id="281" r:id="rId5"/>
    <p:sldId id="327" r:id="rId6"/>
    <p:sldId id="311" r:id="rId7"/>
    <p:sldId id="316" r:id="rId8"/>
    <p:sldId id="317" r:id="rId9"/>
    <p:sldId id="315" r:id="rId10"/>
    <p:sldId id="280" r:id="rId11"/>
    <p:sldId id="358" r:id="rId12"/>
    <p:sldId id="359" r:id="rId13"/>
    <p:sldId id="360" r:id="rId14"/>
    <p:sldId id="361" r:id="rId15"/>
    <p:sldId id="362" r:id="rId16"/>
    <p:sldId id="31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C25E8B-7885-9143-B6A6-C663038D90BB}">
          <p14:sldIdLst>
            <p14:sldId id="256"/>
            <p14:sldId id="374"/>
            <p14:sldId id="357"/>
            <p14:sldId id="281"/>
            <p14:sldId id="327"/>
            <p14:sldId id="311"/>
            <p14:sldId id="316"/>
            <p14:sldId id="317"/>
            <p14:sldId id="315"/>
          </p14:sldIdLst>
        </p14:section>
        <p14:section name="Closed-loop control" id="{377AC721-7C50-554E-9238-DAB48F1A472A}">
          <p14:sldIdLst>
            <p14:sldId id="280"/>
            <p14:sldId id="358"/>
            <p14:sldId id="359"/>
            <p14:sldId id="360"/>
            <p14:sldId id="361"/>
            <p14:sldId id="362"/>
            <p14:sldId id="31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C4229E-5A4A-DA42-8710-BCDDAF105528}" v="1" dt="2026-08-13T22:47:53.7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46"/>
    <p:restoredTop sz="78008"/>
  </p:normalViewPr>
  <p:slideViewPr>
    <p:cSldViewPr snapToGrid="0" snapToObjects="1">
      <p:cViewPr varScale="1">
        <p:scale>
          <a:sx n="97" d="100"/>
          <a:sy n="97" d="100"/>
        </p:scale>
        <p:origin x="6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2:47:57.684" v="1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2:47:57.684" v="1" actId="20577"/>
        <pc:sldMkLst>
          <pc:docMk/>
          <pc:sldMk cId="3334838106" sldId="316"/>
        </pc:sldMkLst>
      </pc:sldChg>
      <pc:sldChg chg="modNotesTx">
        <pc:chgData name="Daniele Gammelli" userId="292b8a31-f1ba-4b4c-b196-a231dc095d13" providerId="ADAL" clId="{6E670754-AB6A-5789-AA0A-6F6FD9CE3EEA}" dt="2026-08-13T22:47:50.187" v="0" actId="20577"/>
        <pc:sldMkLst>
          <pc:docMk/>
          <pc:sldMk cId="1515654389" sldId="32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215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077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dirty="0"/>
                  <a:t>Flat outputs are “magic coordinates” that make the system look like a chain of integrators.</a:t>
                </a:r>
                <a:r>
                  <a:rPr lang="en-US" baseline="0" dirty="0"/>
                  <a:t> </a:t>
                </a:r>
                <a:r>
                  <a:rPr lang="en-US" dirty="0"/>
                  <a:t>Once you express the system in terms of them, </a:t>
                </a:r>
                <a:r>
                  <a:rPr lang="en-US" b="1" dirty="0"/>
                  <a:t>trajectory planning and control</a:t>
                </a:r>
                <a:r>
                  <a:rPr lang="en-US" dirty="0"/>
                  <a:t> become much simpler — you can design trajectories for z</a:t>
                </a:r>
                <a:r>
                  <a:rPr lang="ar-AE" sz="1200" i="0" kern="120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(𝑡)</a:t>
                </a:r>
                <a:r>
                  <a:rPr lang="ar-AE" dirty="0"/>
                  <a:t>, </a:t>
                </a:r>
                <a:r>
                  <a:rPr lang="en-US" dirty="0"/>
                  <a:t>then algebraically recover all required states and inputs.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dirty="0"/>
                  <a:t>Effectively, in such magic coordinates, one simply has to control a system of type: z^(q+1) = w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dirty="0"/>
                  <a:t>This is extremely useful not only for </a:t>
                </a:r>
                <a:r>
                  <a:rPr lang="en-US" dirty="0" err="1"/>
                  <a:t>traj</a:t>
                </a:r>
                <a:r>
                  <a:rPr lang="en-US" dirty="0"/>
                  <a:t> planning, but also for </a:t>
                </a:r>
                <a:r>
                  <a:rPr lang="en-US" dirty="0" err="1"/>
                  <a:t>traj</a:t>
                </a:r>
                <a:r>
                  <a:rPr lang="en-US" dirty="0"/>
                  <a:t> tracking 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dirty="0"/>
                  <a:t>As usual, we first fix ideas with one example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998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10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38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930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9F107-29BB-4A40-9AC2-9F85A28E4681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183C1811-D94F-C644-AA80-85B5ED10AC8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174A | Lecture 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68E37-3D51-A44F-87DA-0A126A9EB8A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174A | Lecture 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Principles of Robot Autonomy 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  Trajectory tracking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290B0-EB37-BE5C-04E7-4EA8696DA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C11F-9CF3-5417-5DC4-4E4B8E153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Attendance Form</a:t>
            </a:r>
            <a:endParaRPr lang="en-US"/>
          </a:p>
        </p:txBody>
      </p:sp>
      <p:pic>
        <p:nvPicPr>
          <p:cNvPr id="7" name="Content Placeholder 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6FC79A78-5555-5B36-D187-31F9DBD9A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943894"/>
            <a:ext cx="4114800" cy="41148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03DC6-C8A8-2ACD-BAD1-55817AEB5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A9F6-D5E6-2845-9990-45722386193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95E3F-D2F3-70F1-92FC-D72CF33D9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9B9C7-170B-B78E-D9C0-6DB12F0DB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91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Trajectory tracking</a:t>
            </a:r>
          </a:p>
          <a:p>
            <a:pPr lvl="1"/>
            <a:r>
              <a:rPr lang="en-US" dirty="0"/>
              <a:t>Based on d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ifferential flatness techniques</a:t>
            </a:r>
          </a:p>
          <a:p>
            <a:pPr lvl="1"/>
            <a:r>
              <a:rPr lang="en-US" dirty="0"/>
              <a:t>Based on LQR techniques</a:t>
            </a:r>
          </a:p>
          <a:p>
            <a:pPr lvl="1"/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Readings</a:t>
            </a:r>
          </a:p>
          <a:p>
            <a:pPr lvl="1"/>
            <a:r>
              <a:rPr lang="en-US" dirty="0"/>
              <a:t>Chapter 3, sections 3.1 – 3.3 in D. </a:t>
            </a:r>
            <a:r>
              <a:rPr lang="en-US" dirty="0" err="1"/>
              <a:t>Gammelli</a:t>
            </a:r>
            <a:r>
              <a:rPr lang="en-US" dirty="0"/>
              <a:t>, J. Lorenzetti, K. Luo, G. </a:t>
            </a:r>
            <a:r>
              <a:rPr lang="en-US" dirty="0" err="1"/>
              <a:t>Zardini</a:t>
            </a:r>
            <a:r>
              <a:rPr lang="en-US" dirty="0"/>
              <a:t>, M. Pavone. </a:t>
            </a:r>
            <a:r>
              <a:rPr lang="en-US" i="1" dirty="0"/>
              <a:t>Principles of Robot Autonomy</a:t>
            </a:r>
            <a:r>
              <a:rPr lang="en-US" dirty="0"/>
              <a:t>. 2026.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BB92E8-0DCF-55F4-A147-71D606A5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BD61-343A-9947-967F-E77847F30BC5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DD8B47-3DF7-D505-CD5C-B7479775B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89072F-F466-A72E-8B8B-883897A50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979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Trajectory tracking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71646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Back to two-step design strategy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Reference trajectory and control history (i.e.,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) are computed via open-loop techniques (e.g., differential flatness)</a:t>
                </a:r>
              </a:p>
              <a:p>
                <a:r>
                  <a:rPr lang="en-US" dirty="0"/>
                  <a:t>For reference tracking (</a:t>
                </a:r>
                <a:r>
                  <a:rPr lang="en-US" dirty="0">
                    <a:solidFill>
                      <a:srgbClr val="C00000"/>
                    </a:solidFill>
                  </a:rPr>
                  <a:t>Problem 2(v-vi) in </a:t>
                </a:r>
                <a:r>
                  <a:rPr lang="en-US" dirty="0" err="1">
                    <a:solidFill>
                      <a:srgbClr val="C00000"/>
                    </a:solidFill>
                  </a:rPr>
                  <a:t>pset</a:t>
                </a:r>
                <a:r>
                  <a:rPr lang="en-US" dirty="0">
                    <a:solidFill>
                      <a:srgbClr val="C00000"/>
                    </a:solidFill>
                  </a:rPr>
                  <a:t> 1</a:t>
                </a:r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Geometric (e.g., pursuit) strategies </a:t>
                </a:r>
              </a:p>
              <a:p>
                <a:pPr lvl="1"/>
                <a:r>
                  <a:rPr lang="en-US" dirty="0"/>
                  <a:t>Linearization (either approximate or exact) + linear structure </a:t>
                </a:r>
              </a:p>
              <a:p>
                <a:pPr lvl="1"/>
                <a:r>
                  <a:rPr lang="en-US" dirty="0"/>
                  <a:t>Non-linear control</a:t>
                </a:r>
              </a:p>
              <a:p>
                <a:pPr lvl="1"/>
                <a:r>
                  <a:rPr lang="en-US" dirty="0"/>
                  <a:t>Optimization-based techniques (e.g., MPC)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716465"/>
              </a:xfrm>
              <a:blipFill>
                <a:blip r:embed="rId2"/>
                <a:stretch>
                  <a:fillRect l="-1043" t="-2196" b="-60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75DDB-F02A-0140-89F3-902BDDA6B63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6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2889" y="2629215"/>
            <a:ext cx="5426221" cy="35724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4F90FCC-4F2E-0242-8905-63DFF87E67B0}"/>
              </a:ext>
            </a:extLst>
          </p:cNvPr>
          <p:cNvSpPr/>
          <p:nvPr/>
        </p:nvSpPr>
        <p:spPr>
          <a:xfrm>
            <a:off x="5737123" y="2529617"/>
            <a:ext cx="3347883" cy="5564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745D38F-3460-7947-805A-865BDFF14E15}"/>
              </a:ext>
            </a:extLst>
          </p:cNvPr>
          <p:cNvCxnSpPr>
            <a:stCxn id="10" idx="1"/>
          </p:cNvCxnSpPr>
          <p:nvPr/>
        </p:nvCxnSpPr>
        <p:spPr>
          <a:xfrm flipH="1">
            <a:off x="7563465" y="2192415"/>
            <a:ext cx="881550" cy="16848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8ECB2DE-D57F-7F48-A5D6-A5561FFA7CE1}"/>
              </a:ext>
            </a:extLst>
          </p:cNvPr>
          <p:cNvSpPr txBox="1"/>
          <p:nvPr/>
        </p:nvSpPr>
        <p:spPr>
          <a:xfrm>
            <a:off x="8445015" y="2007749"/>
            <a:ext cx="2052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Tracking control law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8F165-9F46-E94A-8B53-8B6953124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167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see-think-act cycle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593" y="1537546"/>
            <a:ext cx="9990814" cy="499003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22907-D8E2-5E41-AB3F-20FF1B750E10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655BEC-A8F9-EA4C-B37B-C64A662A6F0B}"/>
              </a:ext>
            </a:extLst>
          </p:cNvPr>
          <p:cNvSpPr/>
          <p:nvPr/>
        </p:nvSpPr>
        <p:spPr>
          <a:xfrm>
            <a:off x="7776219" y="3261684"/>
            <a:ext cx="1849582" cy="132556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5308A6D-4119-9D4A-A044-C6BAAEB3B327}"/>
              </a:ext>
            </a:extLst>
          </p:cNvPr>
          <p:cNvCxnSpPr>
            <a:cxnSpLocks/>
          </p:cNvCxnSpPr>
          <p:nvPr/>
        </p:nvCxnSpPr>
        <p:spPr>
          <a:xfrm flipH="1" flipV="1">
            <a:off x="9489653" y="4260745"/>
            <a:ext cx="711200" cy="737858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83E26DE-463B-2041-A102-29C5221BAC3E}"/>
              </a:ext>
            </a:extLst>
          </p:cNvPr>
          <p:cNvSpPr txBox="1"/>
          <p:nvPr/>
        </p:nvSpPr>
        <p:spPr>
          <a:xfrm>
            <a:off x="9982200" y="4951122"/>
            <a:ext cx="1932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Closed-loop control/tracking</a:t>
            </a:r>
          </a:p>
        </p:txBody>
      </p:sp>
    </p:spTree>
    <p:extLst>
      <p:ext uri="{BB962C8B-B14F-4D97-AF65-F5344CB8AC3E}">
        <p14:creationId xmlns:p14="http://schemas.microsoft.com/office/powerpoint/2010/main" val="1515654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CC676-EEAB-A541-A691-3C6FF8647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flatness (recap)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BB1D31-C0BD-6249-8CF8-3A6577BA31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1646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A nonlinear system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b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b="1">
                            <a:latin typeface="Cambria Math" charset="0"/>
                          </a:rPr>
                          <m:t>𝐱</m:t>
                        </m:r>
                      </m:e>
                    </m:acc>
                    <m:r>
                      <a:rPr lang="en-US" b="1" i="1" dirty="0">
                        <a:latin typeface="Cambria Math" charset="0"/>
                      </a:rPr>
                      <m:t>=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𝐟</m:t>
                    </m:r>
                    <m:r>
                      <a:rPr lang="en-US" b="1" i="1" dirty="0">
                        <a:latin typeface="Cambria Math" charset="0"/>
                      </a:rPr>
                      <m:t>(</m:t>
                    </m:r>
                    <m:r>
                      <a:rPr lang="en-US" b="1" dirty="0">
                        <a:latin typeface="Cambria Math" charset="0"/>
                      </a:rPr>
                      <m:t>𝐱</m:t>
                    </m:r>
                    <m:r>
                      <a:rPr lang="en-US" b="1" i="1" dirty="0">
                        <a:latin typeface="Cambria Math" charset="0"/>
                      </a:rPr>
                      <m:t>,</m:t>
                    </m:r>
                    <m:r>
                      <a:rPr lang="en-US" b="1" dirty="0">
                        <a:latin typeface="Cambria Math" charset="0"/>
                      </a:rPr>
                      <m:t>𝐮</m:t>
                    </m:r>
                    <m:r>
                      <a:rPr lang="en-US" b="1" i="1" dirty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/>
                  <a:t> is differentially flat if there exists a set of outputs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charset="0"/>
                      </a:rPr>
                      <m:t>𝐳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α</m:t>
                    </m:r>
                    <m: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1" dirty="0">
                        <a:latin typeface="Cambria Math" charset="0"/>
                      </a:rPr>
                      <m:t>𝐱</m:t>
                    </m:r>
                    <m:r>
                      <a:rPr lang="en-US" b="1" i="1" dirty="0">
                        <a:latin typeface="Cambria Math" charset="0"/>
                      </a:rPr>
                      <m:t>,</m:t>
                    </m:r>
                    <m:r>
                      <a:rPr lang="en-US" b="1" dirty="0">
                        <a:latin typeface="Cambria Math" charset="0"/>
                      </a:rPr>
                      <m:t>𝐮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. . . ,</m:t>
                    </m:r>
                    <m:sSup>
                      <m:sSup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such that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One can then use any interpolation scheme (e.g., piecewise polynomial (spline)) to plan the trajectory of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charset="0"/>
                      </a:rPr>
                      <m:t>𝐳</m:t>
                    </m:r>
                  </m:oMath>
                </a14:m>
                <a:r>
                  <a:rPr lang="en-US" dirty="0"/>
                  <a:t> in such a way as to satisfy the appropriate boundary conditions</a:t>
                </a:r>
              </a:p>
              <a:p>
                <a:r>
                  <a:rPr lang="en-US" dirty="0"/>
                  <a:t>The evolution of the state variables </a:t>
                </a:r>
                <a14:m>
                  <m:oMath xmlns:m="http://schemas.openxmlformats.org/officeDocument/2006/math">
                    <m:r>
                      <a:rPr lang="en-US" b="1" dirty="0">
                        <a:latin typeface="Cambria Math" charset="0"/>
                      </a:rPr>
                      <m:t>𝐱</m:t>
                    </m:r>
                  </m:oMath>
                </a14:m>
                <a:r>
                  <a:rPr lang="en-US" dirty="0"/>
                  <a:t>, together with the associated control inputs </a:t>
                </a:r>
                <a14:m>
                  <m:oMath xmlns:m="http://schemas.openxmlformats.org/officeDocument/2006/math">
                    <m:r>
                      <a:rPr lang="en-US" b="1" dirty="0">
                        <a:latin typeface="Cambria Math" charset="0"/>
                      </a:rPr>
                      <m:t>𝐮</m:t>
                    </m:r>
                  </m:oMath>
                </a14:m>
                <a:r>
                  <a:rPr lang="en-US" dirty="0"/>
                  <a:t>, can then be computed algebraically from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charset="0"/>
                      </a:rPr>
                      <m:t>𝐳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BB1D31-C0BD-6249-8CF8-3A6577BA31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16465"/>
              </a:xfrm>
              <a:blipFill>
                <a:blip r:embed="rId3"/>
                <a:stretch>
                  <a:fillRect l="-1043" t="-2196" r="-1565" b="-8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6A8D4-CB76-764E-832B-403F5F5B8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483A0-3D17-6A49-964B-DB512BCF756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234D9-BD24-D848-9FB8-8E63AA4A4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6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D7A680-4EEE-F74C-86C0-9DFF2F691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7843" y="2754741"/>
            <a:ext cx="3136314" cy="111254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C5F45-2BDB-004C-9EF5-2F24D0802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70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11760-895F-7348-8233-34E74F5B9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Trajectory tracking for differentially flat 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5CE01E-F482-6A4A-AEBB-331D9DDB71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Example: dynamically extended unicycle model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sz="400" dirty="0"/>
              </a:p>
              <a:p>
                <a:r>
                  <a:rPr lang="en-US" dirty="0"/>
                  <a:t>The system is differentially flat with flat outputs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in particular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5CE01E-F482-6A4A-AEBB-331D9DDB71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7D5ABA-BD1B-FB4C-8A60-1C9E68E8B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81195-3509-EA4F-BDBE-4CCC6D79E21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65FFA-2E8F-2E41-A373-DFB1BA3F4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6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EAFE72-59D4-2D48-939A-9CAC2A5299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0065" y="2601510"/>
            <a:ext cx="2211869" cy="16549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6B6A2B-8D5D-E640-B5A4-B3F6CD34C0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497" y="5210181"/>
            <a:ext cx="5639004" cy="117945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529FDC-8EDF-8846-83FF-7075575BB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38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84E1F-45F0-454B-9759-50EAEB01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Trajectory tracking for differentially flat 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68B325-592B-9B4D-8221-1720E36818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Then one can use the following virtual control law for trajectory tracking: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are control gains</a:t>
                </a:r>
              </a:p>
              <a:p>
                <a:endParaRPr lang="en-US" dirty="0"/>
              </a:p>
              <a:p>
                <a:r>
                  <a:rPr lang="en-US" dirty="0"/>
                  <a:t>Such a law guarantees exponential convergence to zero of the Cartesian tracking error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68B325-592B-9B4D-8221-1720E36818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381" b="-3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34291E-013A-2C47-8B17-BFA618069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71FE-7F63-5849-9B68-136AA2F3CFE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245A4-7F3D-DF4F-940F-2E83D1ABB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6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F82A08-A8A0-1542-9096-3EACCEA0DA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2403" y="2878009"/>
            <a:ext cx="6387193" cy="1036665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11A733-2D51-634E-822F-E6038CF0E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481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25444-3153-914C-8060-7ED6744F2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Trajectory tracking for differentially flat 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418998-4CD0-C645-AA6C-3DDE090497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75593"/>
                <a:ext cx="10744200" cy="5331621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More broadly, suppose system is differentially flat: the full state and control trajectories can be computed from flat outputs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𝐳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̇"/>
                        <m:ctrlPr>
                          <a:rPr lang="en-US" b="1" i="0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</m:acc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, .. . ,</m:t>
                    </m:r>
                    <m:sSup>
                      <m:sSupPr>
                        <m:ctrlPr>
                          <a:rPr lang="en-US" b="1" i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  <m:sup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d>
                      </m:sup>
                    </m:sSup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i="0" dirty="0">
                  <a:latin typeface="Cambria Math" panose="02040503050406030204" pitchFamily="18" charset="0"/>
                </a:endParaRPr>
              </a:p>
              <a:p>
                <a:r>
                  <a:rPr lang="en-US" dirty="0"/>
                  <a:t>Define: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p>
                    <m:r>
                      <a:rPr lang="en-US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𝐰</m:t>
                    </m:r>
                  </m:oMath>
                </a14:m>
                <a:endParaRPr lang="en-US" dirty="0"/>
              </a:p>
              <a:p>
                <a:r>
                  <a:rPr lang="en-US" dirty="0"/>
                  <a:t>One can then design a tracking controller by using </a:t>
                </a:r>
                <a:r>
                  <a:rPr lang="en-US" dirty="0">
                    <a:solidFill>
                      <a:srgbClr val="C00000"/>
                    </a:solidFill>
                  </a:rPr>
                  <a:t>linear </a:t>
                </a:r>
                <a:r>
                  <a:rPr lang="en-US" dirty="0"/>
                  <a:t>control techniques; in particular, for a given reference flat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define the </a:t>
                </a:r>
                <a:r>
                  <a:rPr lang="en-US" i="1" dirty="0"/>
                  <a:t>component-wise</a:t>
                </a:r>
                <a:r>
                  <a:rPr lang="en-US" dirty="0"/>
                  <a:t> error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:=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/>
                  <a:t>, which implies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For guaranteed convergence to zero of tracking error, one can set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en-US" dirty="0"/>
                  <a:t>, </a:t>
                </a:r>
              </a:p>
              <a:p>
                <a:pPr marL="0" indent="0">
                  <a:buNone/>
                </a:pPr>
                <a:r>
                  <a:rPr lang="en-US" dirty="0"/>
                  <a:t>with the gains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chosen so as to enforce stability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418998-4CD0-C645-AA6C-3DDE090497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75593"/>
                <a:ext cx="10744200" cy="5331621"/>
              </a:xfrm>
              <a:blipFill>
                <a:blip r:embed="rId2"/>
                <a:stretch>
                  <a:fillRect l="-1192" t="-1943" b="-1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1E924-0105-644E-853E-44673EE7B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CF25-EACA-3543-A18D-2142F0BACAE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74E90-518E-D24F-AA85-3C081D1C7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9C555D-D812-DF4B-8215-9476F3281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792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LQR-based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previous approach only works for differentially flat systems </a:t>
            </a:r>
          </a:p>
          <a:p>
            <a:endParaRPr lang="en-US" dirty="0"/>
          </a:p>
          <a:p>
            <a:r>
              <a:rPr lang="en-US" dirty="0"/>
              <a:t>How can we control more general classes of systems?</a:t>
            </a:r>
          </a:p>
          <a:p>
            <a:pPr lvl="1"/>
            <a:r>
              <a:rPr lang="en-US" dirty="0"/>
              <a:t>Nonlinear control techniques</a:t>
            </a:r>
          </a:p>
          <a:p>
            <a:pPr lvl="1"/>
            <a:r>
              <a:rPr lang="en-US" dirty="0"/>
              <a:t>Linear-quadratic regulation (LQR) methods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E22CF-A28A-FC4C-8669-97040D70243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8FBEDE-DBA4-A04B-913A-FC0F9DAB2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309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LQR-based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previous approach only works for differentially flat systems </a:t>
            </a:r>
          </a:p>
          <a:p>
            <a:endParaRPr lang="en-US" dirty="0"/>
          </a:p>
          <a:p>
            <a:r>
              <a:rPr lang="en-US" dirty="0"/>
              <a:t>How can we control more general classes of systems?</a:t>
            </a:r>
          </a:p>
          <a:p>
            <a:pPr lvl="1"/>
            <a:r>
              <a:rPr lang="en-US" dirty="0"/>
              <a:t>Nonlinear control techniques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Linear-quadratic regulation (LQR) methods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A9C9-4263-1C47-9533-64594B12B5A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8FBEDE-DBA4-A04B-913A-FC0F9DAB2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453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4982F-F770-31DC-5BDC-F48C807AE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Linear-quadratic regulator (LQR)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4F941E-565B-75E8-D0EF-ADF53D90E2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716465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How can we regulate (i.e., drive to the origin) the linear system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b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b="1">
                            <a:latin typeface="Cambria Math" charset="0"/>
                          </a:rPr>
                          <m:t>𝐱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i="1" dirty="0">
                        <a:latin typeface="Cambria Math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b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with minimum control effort?</a:t>
                </a:r>
              </a:p>
              <a:p>
                <a:r>
                  <a:rPr lang="en-US" dirty="0"/>
                  <a:t>We define the optimal control problem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</a:t>
                </a:r>
                <a:r>
                  <a:rPr lang="en-US" dirty="0">
                    <a:solidFill>
                      <a:srgbClr val="C00000"/>
                    </a:solidFill>
                  </a:rPr>
                  <a:t>optimal solution </a:t>
                </a:r>
                <a:r>
                  <a:rPr lang="en-US" dirty="0"/>
                  <a:t>is of the 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>
                      <m:sSubPr>
                        <m:ctrlPr>
                          <a:rPr lang="en-US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 and the matrix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solves the continuous time </a:t>
                </a:r>
                <a:r>
                  <a:rPr lang="en-US" dirty="0" err="1"/>
                  <a:t>Riccati</a:t>
                </a:r>
                <a:r>
                  <a:rPr lang="en-US" dirty="0"/>
                  <a:t> diff. equation: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dirty="0"/>
              </a:p>
              <a:p>
                <a:r>
                  <a:rPr lang="en-US" dirty="0"/>
                  <a:t>Note: this results holds even in the more general case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b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b="1">
                            <a:latin typeface="Cambria Math" charset="0"/>
                          </a:rPr>
                          <m:t>𝐱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i="1" dirty="0">
                        <a:latin typeface="Cambria Math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1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1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b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(just plug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 in the </a:t>
                </a:r>
                <a:r>
                  <a:rPr lang="en-US" dirty="0" err="1"/>
                  <a:t>Riccati</a:t>
                </a:r>
                <a:r>
                  <a:rPr lang="en-US" dirty="0"/>
                  <a:t> equation)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4F941E-565B-75E8-D0EF-ADF53D90E2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716465"/>
              </a:xfrm>
              <a:blipFill>
                <a:blip r:embed="rId2"/>
                <a:stretch>
                  <a:fillRect l="-928" t="-2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F41CA-D8EA-CEDE-368B-FE1564DB7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4018B-565F-5E4C-A459-02419AEA5C4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76AE8-5731-E5A0-CBDE-9E73951A5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BB73E6-8071-A513-B08D-97F8F7C4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12</a:t>
            </a:fld>
            <a:endParaRPr lang="en-US"/>
          </a:p>
        </p:txBody>
      </p:sp>
      <p:pic>
        <p:nvPicPr>
          <p:cNvPr id="8" name="Picture 7" descr="A math equations on a white background&#10;&#10;Description automatically generated">
            <a:extLst>
              <a:ext uri="{FF2B5EF4-FFF2-40B4-BE49-F238E27FC236}">
                <a16:creationId xmlns:a16="http://schemas.microsoft.com/office/drawing/2014/main" id="{C5777408-B785-BD52-E2D2-A0E95F324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8116" y="2951957"/>
            <a:ext cx="6375768" cy="136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739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74D42-4458-CA45-AE18-60CEB8A5F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Tracking LQR – linear case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2F0EA1-9534-E56A-D168-1B2FE59E41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71420"/>
                <a:ext cx="10515600" cy="5067921"/>
              </a:xfrm>
            </p:spPr>
            <p:txBody>
              <a:bodyPr>
                <a:normAutofit/>
              </a:bodyPr>
              <a:lstStyle/>
              <a:p>
                <a:r>
                  <a:rPr lang="en" dirty="0"/>
                  <a:t>Consider the linear system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b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b="1">
                            <a:latin typeface="Cambria Math" charset="0"/>
                          </a:rPr>
                          <m:t>𝐱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i="1" dirty="0">
                        <a:latin typeface="Cambria Math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b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1" dirty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1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" dirty="0"/>
                  <a:t>and assume we would like to track a reference trajectory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1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dirty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b="1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1" i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0" dirty="0" smtClean="0">
                                    <a:latin typeface="Cambria Math" panose="02040503050406030204" pitchFamily="18" charset="0"/>
                                  </a:rPr>
                                  <m:t>𝐮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 Define error variables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≔(</m:t>
                    </m:r>
                    <m:r>
                      <a:rPr lang="en-US" b="1" dirty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)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i="1" dirty="0">
                        <a:latin typeface="Cambria Math" panose="02040503050406030204" pitchFamily="18" charset="0"/>
                      </a:rPr>
                      <m:t>≔(</m:t>
                    </m:r>
                    <m:r>
                      <a:rPr lang="en-US" b="1" dirty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i="1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i="1" dirty="0">
                        <a:latin typeface="Cambria Math" panose="02040503050406030204" pitchFamily="18" charset="0"/>
                        <a:sym typeface="Wingdings" pitchFamily="2" charset="2"/>
                      </a:rPr>
                      <m:t>)</m:t>
                    </m:r>
                  </m:oMath>
                </a14:m>
                <a:r>
                  <a:rPr lang="en-US" dirty="0"/>
                  <a:t>, which leads to the dynamical system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acc>
                        <m:accPr>
                          <m:chr m:val="̇"/>
                          <m:ctrlPr>
                            <a:rPr lang="en-US" b="1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en-US" b="1">
                              <a:latin typeface="Cambria Math" charset="0"/>
                            </a:rPr>
                            <m:t>𝐱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1" i="1" dirty="0">
                          <a:latin typeface="Cambria Math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b="1" i="0" dirty="0" smtClean="0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b="1" i="0" dirty="0" smtClean="0">
                          <a:latin typeface="Cambria Math" panose="02040503050406030204" pitchFamily="18" charset="0"/>
                        </a:rPr>
                        <m:t>𝐮</m:t>
                      </m:r>
                      <m:r>
                        <a:rPr lang="en-US" b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Define optimal control problem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sz="1400" dirty="0"/>
              </a:p>
              <a:p>
                <a:r>
                  <a:rPr lang="en-US" dirty="0"/>
                  <a:t>Optimal solution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(same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as before), which leads to control </a:t>
                </a:r>
                <a14:m>
                  <m:oMath xmlns:m="http://schemas.openxmlformats.org/officeDocument/2006/math">
                    <m:r>
                      <a:rPr lang="en-US" b="1" dirty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1" dirty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2F0EA1-9534-E56A-D168-1B2FE59E41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71420"/>
                <a:ext cx="10515600" cy="5067921"/>
              </a:xfrm>
              <a:blipFill>
                <a:blip r:embed="rId3"/>
                <a:stretch>
                  <a:fillRect l="-1043" t="-2166" b="-18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29193-AB72-3229-6041-F32384184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46A20-D6CA-4840-B038-86B76654555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98BA9-598D-B67A-E350-0529C78A7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B986A-D296-5415-F18B-DEF67B749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13</a:t>
            </a:fld>
            <a:endParaRPr lang="en-US"/>
          </a:p>
        </p:txBody>
      </p:sp>
      <p:pic>
        <p:nvPicPr>
          <p:cNvPr id="10" name="Picture 9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347126C8-84B8-DF9C-E4F8-FD437F42D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5864" y="4340223"/>
            <a:ext cx="742027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310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20F4E-DBF7-39E7-D6CB-7F166DF2C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Tracking LQR – nonlinear case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49F297-7814-8AC6-274D-738747B717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16465"/>
              </a:xfrm>
            </p:spPr>
            <p:txBody>
              <a:bodyPr>
                <a:normAutofit/>
              </a:bodyPr>
              <a:lstStyle/>
              <a:p>
                <a:r>
                  <a:rPr lang="en" dirty="0"/>
                  <a:t>Consider the </a:t>
                </a:r>
                <a:r>
                  <a:rPr lang="en" dirty="0">
                    <a:solidFill>
                      <a:srgbClr val="C00000"/>
                    </a:solidFill>
                  </a:rPr>
                  <a:t>non-linear</a:t>
                </a:r>
                <a:r>
                  <a:rPr lang="en" dirty="0"/>
                  <a:t> system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b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b="1">
                            <a:latin typeface="Cambria Math" charset="0"/>
                          </a:rPr>
                          <m:t>𝐱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i="1" dirty="0">
                        <a:latin typeface="Cambria Math" charset="0"/>
                      </a:rPr>
                      <m:t>=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𝐟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1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" dirty="0"/>
                  <a:t>and assume we would like to track a reference trajectory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1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dirty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b="1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1" i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0" dirty="0" smtClean="0">
                                    <a:latin typeface="Cambria Math" panose="02040503050406030204" pitchFamily="18" charset="0"/>
                                  </a:rPr>
                                  <m:t>𝐮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Key idea</a:t>
                </a:r>
                <a:r>
                  <a:rPr lang="en-US" dirty="0"/>
                  <a:t>: make the system “linear” by linearizing around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1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dirty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b="1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1" i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0" dirty="0" smtClean="0">
                                    <a:latin typeface="Cambria Math" panose="02040503050406030204" pitchFamily="18" charset="0"/>
                                  </a:rPr>
                                  <m:t>𝐮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1800" b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sz="1800" b="1">
                            <a:latin typeface="Cambria Math" charset="0"/>
                          </a:rPr>
                          <m:t>𝐱</m:t>
                        </m:r>
                      </m:e>
                    </m:acc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1800" b="1" i="1" dirty="0">
                        <a:latin typeface="Cambria Math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dirty="0">
                        <a:latin typeface="Cambria Math" panose="02040503050406030204" pitchFamily="18" charset="0"/>
                      </a:rPr>
                      <m:t>𝐟</m:t>
                    </m:r>
                    <m:d>
                      <m:dPr>
                        <m:ctrlPr>
                          <a:rPr lang="en-US" sz="18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dirty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d>
                          <m:dPr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1800" b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dirty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d>
                          <m:dPr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1800" b="0" i="0" dirty="0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b="1" dirty="0">
                            <a:latin typeface="Cambria Math" panose="02040503050406030204" pitchFamily="18" charset="0"/>
                          </a:rPr>
                          <m:t>𝐟</m:t>
                        </m:r>
                      </m:num>
                      <m:den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b="1" dirty="0">
                            <a:latin typeface="Cambria Math" panose="02040503050406030204" pitchFamily="18" charset="0"/>
                          </a:rPr>
                          <m:t>𝐱</m:t>
                        </m:r>
                      </m:den>
                    </m:f>
                    <m:d>
                      <m:dPr>
                        <m:ctrlPr>
                          <a:rPr lang="en-US" sz="1800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dirty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d>
                          <m:dPr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1800" b="1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dirty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d>
                          <m:dPr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US" sz="18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dirty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1800" b="1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800" b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dirty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d>
                          <m:dPr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1800" b="1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+</m:t>
                    </m:r>
                    <m:f>
                      <m:fPr>
                        <m:ctrlP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b="1" dirty="0">
                            <a:latin typeface="Cambria Math" panose="02040503050406030204" pitchFamily="18" charset="0"/>
                          </a:rPr>
                          <m:t>𝐟</m:t>
                        </m:r>
                      </m:num>
                      <m:den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𝐮</m:t>
                        </m:r>
                      </m:den>
                    </m:f>
                    <m:d>
                      <m:dPr>
                        <m:ctrlPr>
                          <a:rPr lang="en-US" sz="1800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dirty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d>
                          <m:dPr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1800" b="1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dirty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d>
                          <m:dPr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US" sz="18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dirty="0">
                            <a:latin typeface="Cambria Math" panose="02040503050406030204" pitchFamily="18" charset="0"/>
                          </a:rPr>
                          <m:t>𝐮</m:t>
                        </m:r>
                        <m:d>
                          <m:dPr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1800" b="1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800" b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dirty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d>
                          <m:dPr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</m:oMath>
                </a14:m>
                <a:endParaRPr lang="en-US" sz="1800" b="1" dirty="0">
                  <a:sym typeface="Wingdings" pitchFamily="2" charset="2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1800" b="1" i="0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0" dirty="0" smtClean="0">
                                <a:latin typeface="Cambria Math" panose="02040503050406030204" pitchFamily="18" charset="0"/>
                              </a:rPr>
                              <m:t>                         =</m:t>
                            </m:r>
                            <m:acc>
                              <m:accPr>
                                <m:chr m:val="̇"/>
                                <m:ctrlPr>
                                  <a:rPr lang="en-US" sz="1800" b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800" b="1" dirty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1800" b="0" i="0" dirty="0" smtClean="0">
                        <a:latin typeface="Cambria Math" panose="02040503050406030204" pitchFamily="18" charset="0"/>
                      </a:rPr>
                      <m:t>+ 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)</m:t>
                    </m:r>
                    <m:d>
                      <m:dPr>
                        <m:ctrlPr>
                          <a:rPr lang="en-US" sz="18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dirty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1800" b="1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800" b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dirty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d>
                          <m:dPr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b="1" dirty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1" i="1" dirty="0">
                        <a:latin typeface="Cambria Math" panose="02040503050406030204" pitchFamily="18" charset="0"/>
                        <a:sym typeface="Wingdings" pitchFamily="2" charset="2"/>
                      </a:rPr>
                      <m:t>+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) </m:t>
                    </m:r>
                    <m:d>
                      <m:dPr>
                        <m:ctrlPr>
                          <a:rPr lang="en-US" sz="18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dirty="0">
                            <a:latin typeface="Cambria Math" panose="02040503050406030204" pitchFamily="18" charset="0"/>
                          </a:rPr>
                          <m:t>𝐮</m:t>
                        </m:r>
                        <m:d>
                          <m:dPr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1800" b="1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800" b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dirty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d>
                          <m:dPr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</m:oMath>
                </a14:m>
                <a:endParaRPr lang="en-US" sz="1800" dirty="0"/>
              </a:p>
              <a:p>
                <a:r>
                  <a:rPr lang="en-US" dirty="0"/>
                  <a:t>As before, we get a linear system in the error variables: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acc>
                        <m:accPr>
                          <m:chr m:val="̇"/>
                          <m:ctrlPr>
                            <a:rPr lang="en-US" b="1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en-US" b="1">
                              <a:latin typeface="Cambria Math" charset="0"/>
                            </a:rPr>
                            <m:t>𝐱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1" i="1" dirty="0">
                          <a:latin typeface="Cambria Math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b="1" i="0" dirty="0" smtClean="0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b="1" i="0" dirty="0" smtClean="0">
                          <a:latin typeface="Cambria Math" panose="02040503050406030204" pitchFamily="18" charset="0"/>
                        </a:rPr>
                        <m:t>𝐮</m:t>
                      </m:r>
                      <m:r>
                        <a:rPr lang="en-US" b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Optimal solution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which leads to control </a:t>
                </a:r>
                <a14:m>
                  <m:oMath xmlns:m="http://schemas.openxmlformats.org/officeDocument/2006/math">
                    <m:r>
                      <a:rPr lang="en-US" b="1" dirty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1" dirty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  (where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again obtained from the </a:t>
                </a:r>
                <a:r>
                  <a:rPr lang="en-US" dirty="0" err="1"/>
                  <a:t>Riccati</a:t>
                </a:r>
                <a:r>
                  <a:rPr lang="en-US" dirty="0"/>
                  <a:t> eq.)</a:t>
                </a:r>
              </a:p>
              <a:p>
                <a:endParaRPr lang="en-US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49F297-7814-8AC6-274D-738747B717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16465"/>
              </a:xfrm>
              <a:blipFill>
                <a:blip r:embed="rId2"/>
                <a:stretch>
                  <a:fillRect l="-1086" t="-2145" r="-1086" b="-1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C6E31-8EE6-10FF-8ED2-BC8F8CA90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D135-8F2D-8E49-81FD-799032AF398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720B3-A790-0BEB-8C83-06641CB87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E30D-A975-89B9-13A4-490E4D963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016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F7BAC-1E62-3BDA-4FBE-067E8457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Transferring results to discrete case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E1556C-E136-BAEA-C68D-9E617AC4A1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783957" cy="4351338"/>
              </a:xfrm>
            </p:spPr>
            <p:txBody>
              <a:bodyPr/>
              <a:lstStyle/>
              <a:p>
                <a:r>
                  <a:rPr lang="en-US" dirty="0"/>
                  <a:t>Same ideas apply for discrete-time systems,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1" i="1" dirty="0">
                        <a:latin typeface="Cambria Math" charset="0"/>
                      </a:rPr>
                      <m:t>=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𝐟</m:t>
                    </m:r>
                    <m:d>
                      <m:d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0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 dirty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1" i="0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 dirty="0" smtClean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endParaRPr lang="en-US" b="1" dirty="0"/>
              </a:p>
              <a:p>
                <a:r>
                  <a:rPr lang="en-US" dirty="0"/>
                  <a:t>Key difference:  control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1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bSup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, with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is iteratively obtained from the </a:t>
                </a:r>
                <a:r>
                  <a:rPr lang="en-US" dirty="0">
                    <a:solidFill>
                      <a:srgbClr val="C00000"/>
                    </a:solidFill>
                  </a:rPr>
                  <a:t>discrete-time</a:t>
                </a:r>
                <a:r>
                  <a:rPr lang="en-US" dirty="0"/>
                  <a:t> </a:t>
                </a:r>
                <a:r>
                  <a:rPr lang="en-US" dirty="0" err="1"/>
                  <a:t>Riccati</a:t>
                </a:r>
                <a:r>
                  <a:rPr lang="en-US" dirty="0"/>
                  <a:t> equation: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Similarly as before: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𝐟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</m:den>
                    </m:f>
                    <m:d>
                      <m:d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dirty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bSup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b="1" i="0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0" dirty="0" smtClean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𝐟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𝐮</m:t>
                        </m:r>
                      </m:den>
                    </m:f>
                    <m:d>
                      <m:d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dirty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bSup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b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dirty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have the same interpretation as before, namely tracking penalty, control effort penalty, and final tracking error penalty</a:t>
                </a:r>
              </a:p>
              <a:p>
                <a:pPr marL="0" indent="0" algn="ctr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E1556C-E136-BAEA-C68D-9E617AC4A1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783957" cy="4351338"/>
              </a:xfrm>
              <a:blipFill>
                <a:blip r:embed="rId2"/>
                <a:stretch>
                  <a:fillRect l="-960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F762B3-2EC2-DA4D-2211-CA69C0584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BA38-76FB-384D-A0F9-957461A6F2A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36C4D-948C-45AE-4287-F4FC55BD0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6421F-E4B4-EEA6-8B8C-10789F0A5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927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99466" cy="1325563"/>
          </a:xfrm>
        </p:spPr>
        <p:txBody>
          <a:bodyPr>
            <a:normAutofit/>
          </a:bodyPr>
          <a:lstStyle/>
          <a:p>
            <a:r>
              <a:rPr lang="en-US" sz="3800" dirty="0"/>
              <a:t>Next time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1E323-CD06-A24D-BFBA-B52C694DE48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6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2F3E81D-6EC3-B743-8BB2-14212219ECBF}"/>
              </a:ext>
            </a:extLst>
          </p:cNvPr>
          <p:cNvGrpSpPr/>
          <p:nvPr/>
        </p:nvGrpSpPr>
        <p:grpSpPr>
          <a:xfrm>
            <a:off x="4038600" y="2089605"/>
            <a:ext cx="3604401" cy="3580080"/>
            <a:chOff x="8587599" y="1920272"/>
            <a:chExt cx="3604401" cy="358008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2ECC4C1-09AB-704D-9445-BE25953F3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87599" y="1920272"/>
              <a:ext cx="3604401" cy="3580080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5A210C1-17EC-644F-89F5-27D4C8F1A933}"/>
                </a:ext>
              </a:extLst>
            </p:cNvPr>
            <p:cNvSpPr/>
            <p:nvPr/>
          </p:nvSpPr>
          <p:spPr>
            <a:xfrm>
              <a:off x="9329738" y="4772025"/>
              <a:ext cx="352425" cy="328613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D6C0475-1203-6E4D-90F6-9061CC558D1B}"/>
                </a:ext>
              </a:extLst>
            </p:cNvPr>
            <p:cNvSpPr/>
            <p:nvPr/>
          </p:nvSpPr>
          <p:spPr>
            <a:xfrm>
              <a:off x="8977313" y="3017535"/>
              <a:ext cx="352425" cy="328613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16" name="Freeform: Shape 12">
              <a:extLst>
                <a:ext uri="{FF2B5EF4-FFF2-40B4-BE49-F238E27FC236}">
                  <a16:creationId xmlns:a16="http://schemas.microsoft.com/office/drawing/2014/main" id="{B7ADF568-2F1C-354C-8C5C-90FC9BBFD069}"/>
                </a:ext>
              </a:extLst>
            </p:cNvPr>
            <p:cNvSpPr/>
            <p:nvPr/>
          </p:nvSpPr>
          <p:spPr>
            <a:xfrm>
              <a:off x="9405938" y="3195638"/>
              <a:ext cx="2393867" cy="2138425"/>
            </a:xfrm>
            <a:custGeom>
              <a:avLst/>
              <a:gdLst>
                <a:gd name="connsiteX0" fmla="*/ 128587 w 2393867"/>
                <a:gd name="connsiteY0" fmla="*/ 1776412 h 2138425"/>
                <a:gd name="connsiteX1" fmla="*/ 1262062 w 2393867"/>
                <a:gd name="connsiteY1" fmla="*/ 2138362 h 2138425"/>
                <a:gd name="connsiteX2" fmla="*/ 2262187 w 2393867"/>
                <a:gd name="connsiteY2" fmla="*/ 1752600 h 2138425"/>
                <a:gd name="connsiteX3" fmla="*/ 2133600 w 2393867"/>
                <a:gd name="connsiteY3" fmla="*/ 347662 h 2138425"/>
                <a:gd name="connsiteX4" fmla="*/ 0 w 2393867"/>
                <a:gd name="connsiteY4" fmla="*/ 0 h 2138425"/>
                <a:gd name="connsiteX5" fmla="*/ 0 w 2393867"/>
                <a:gd name="connsiteY5" fmla="*/ 0 h 213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93867" h="2138425">
                  <a:moveTo>
                    <a:pt x="128587" y="1776412"/>
                  </a:moveTo>
                  <a:cubicBezTo>
                    <a:pt x="517524" y="1959371"/>
                    <a:pt x="906462" y="2142331"/>
                    <a:pt x="1262062" y="2138362"/>
                  </a:cubicBezTo>
                  <a:cubicBezTo>
                    <a:pt x="1617662" y="2134393"/>
                    <a:pt x="2116931" y="2051050"/>
                    <a:pt x="2262187" y="1752600"/>
                  </a:cubicBezTo>
                  <a:cubicBezTo>
                    <a:pt x="2407443" y="1454150"/>
                    <a:pt x="2510631" y="639762"/>
                    <a:pt x="2133600" y="347662"/>
                  </a:cubicBezTo>
                  <a:cubicBezTo>
                    <a:pt x="1756569" y="55562"/>
                    <a:pt x="0" y="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</p:grp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0E13C100-320D-5F41-8A39-AADB9CA74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011366"/>
      </p:ext>
    </p:extLst>
  </p:cSld>
  <p:clrMapOvr>
    <a:masterClrMapping/>
  </p:clrMapOvr>
</p:sld>
</file>

<file path=ppt/theme/theme1.xml><?xml version="1.0" encoding="utf-8"?>
<a:theme xmlns:a="http://schemas.openxmlformats.org/drawingml/2006/main" name="AA27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12168</TotalTime>
  <Words>1095</Words>
  <Application>Microsoft Macintosh PowerPoint</Application>
  <PresentationFormat>Widescreen</PresentationFormat>
  <Paragraphs>153</Paragraphs>
  <Slides>16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Source Sans Pro</vt:lpstr>
      <vt:lpstr>Wingdings</vt:lpstr>
      <vt:lpstr>AA274</vt:lpstr>
      <vt:lpstr>Principles of Robot Autonomy I</vt:lpstr>
      <vt:lpstr>Attendance Form</vt:lpstr>
      <vt:lpstr>Agenda</vt:lpstr>
      <vt:lpstr>Trajectory tracking</vt:lpstr>
      <vt:lpstr>The see-think-act cycle</vt:lpstr>
      <vt:lpstr>Differential flatness (recap)</vt:lpstr>
      <vt:lpstr>Trajectory tracking for differentially flat systems</vt:lpstr>
      <vt:lpstr>Trajectory tracking for differentially flat systems</vt:lpstr>
      <vt:lpstr>Trajectory tracking for differentially flat systems</vt:lpstr>
      <vt:lpstr>LQR-based methods</vt:lpstr>
      <vt:lpstr>LQR-based methods</vt:lpstr>
      <vt:lpstr>Linear-quadratic regulator (LQR)</vt:lpstr>
      <vt:lpstr>Tracking LQR – linear case</vt:lpstr>
      <vt:lpstr>Tracking LQR – nonlinear case</vt:lpstr>
      <vt:lpstr>Transferring results to discrete case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274 Principles of Robotic Autonomy</dc:title>
  <dc:creator>Marco Pavone</dc:creator>
  <cp:lastModifiedBy>Daniele Gammelli</cp:lastModifiedBy>
  <cp:revision>310</cp:revision>
  <cp:lastPrinted>2017-01-19T00:38:25Z</cp:lastPrinted>
  <dcterms:created xsi:type="dcterms:W3CDTF">2017-01-06T12:29:52Z</dcterms:created>
  <dcterms:modified xsi:type="dcterms:W3CDTF">2026-08-13T22:48:04Z</dcterms:modified>
</cp:coreProperties>
</file>