
<file path=[Content_Types].xml><?xml version="1.0" encoding="utf-8"?>
<Types xmlns="http://schemas.openxmlformats.org/package/2006/content-types">
  <Default Extension="emf" ContentType="image/x-emf"/>
  <Default Extension="gif" ContentType="image/gif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0" r:id="rId1"/>
  </p:sldMasterIdLst>
  <p:notesMasterIdLst>
    <p:notesMasterId r:id="rId29"/>
  </p:notesMasterIdLst>
  <p:sldIdLst>
    <p:sldId id="256" r:id="rId2"/>
    <p:sldId id="374" r:id="rId3"/>
    <p:sldId id="1546" r:id="rId4"/>
    <p:sldId id="1544" r:id="rId5"/>
    <p:sldId id="257" r:id="rId6"/>
    <p:sldId id="327" r:id="rId7"/>
    <p:sldId id="1543" r:id="rId8"/>
    <p:sldId id="284" r:id="rId9"/>
    <p:sldId id="259" r:id="rId10"/>
    <p:sldId id="260" r:id="rId11"/>
    <p:sldId id="525" r:id="rId12"/>
    <p:sldId id="544" r:id="rId13"/>
    <p:sldId id="532" r:id="rId14"/>
    <p:sldId id="533" r:id="rId15"/>
    <p:sldId id="539" r:id="rId16"/>
    <p:sldId id="540" r:id="rId17"/>
    <p:sldId id="542" r:id="rId18"/>
    <p:sldId id="269" r:id="rId19"/>
    <p:sldId id="517" r:id="rId20"/>
    <p:sldId id="522" r:id="rId21"/>
    <p:sldId id="1542" r:id="rId22"/>
    <p:sldId id="547" r:id="rId23"/>
    <p:sldId id="280" r:id="rId24"/>
    <p:sldId id="1545" r:id="rId25"/>
    <p:sldId id="523" r:id="rId26"/>
    <p:sldId id="526" r:id="rId27"/>
    <p:sldId id="283" r:id="rId2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46"/>
    <p:restoredTop sz="87552"/>
  </p:normalViewPr>
  <p:slideViewPr>
    <p:cSldViewPr snapToGrid="0">
      <p:cViewPr varScale="1">
        <p:scale>
          <a:sx n="109" d="100"/>
          <a:sy n="109" d="100"/>
        </p:scale>
        <p:origin x="11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e Gammelli" userId="292b8a31-f1ba-4b4c-b196-a231dc095d13" providerId="ADAL" clId="{6E670754-AB6A-5789-AA0A-6F6FD9CE3EEA}"/>
    <pc:docChg chg="modSld">
      <pc:chgData name="Daniele Gammelli" userId="292b8a31-f1ba-4b4c-b196-a231dc095d13" providerId="ADAL" clId="{6E670754-AB6A-5789-AA0A-6F6FD9CE3EEA}" dt="2026-08-13T22:48:43.589" v="4" actId="20577"/>
      <pc:docMkLst>
        <pc:docMk/>
      </pc:docMkLst>
      <pc:sldChg chg="modNotesTx">
        <pc:chgData name="Daniele Gammelli" userId="292b8a31-f1ba-4b4c-b196-a231dc095d13" providerId="ADAL" clId="{6E670754-AB6A-5789-AA0A-6F6FD9CE3EEA}" dt="2026-08-13T22:48:25.197" v="0" actId="20577"/>
        <pc:sldMkLst>
          <pc:docMk/>
          <pc:sldMk cId="1515654389" sldId="327"/>
        </pc:sldMkLst>
      </pc:sldChg>
      <pc:sldChg chg="modNotesTx">
        <pc:chgData name="Daniele Gammelli" userId="292b8a31-f1ba-4b4c-b196-a231dc095d13" providerId="ADAL" clId="{6E670754-AB6A-5789-AA0A-6F6FD9CE3EEA}" dt="2026-08-13T22:48:32.821" v="1" actId="20577"/>
        <pc:sldMkLst>
          <pc:docMk/>
          <pc:sldMk cId="1391670598" sldId="532"/>
        </pc:sldMkLst>
      </pc:sldChg>
      <pc:sldChg chg="modNotesTx">
        <pc:chgData name="Daniele Gammelli" userId="292b8a31-f1ba-4b4c-b196-a231dc095d13" providerId="ADAL" clId="{6E670754-AB6A-5789-AA0A-6F6FD9CE3EEA}" dt="2026-08-13T22:48:37.885" v="2" actId="20577"/>
        <pc:sldMkLst>
          <pc:docMk/>
          <pc:sldMk cId="3381979054" sldId="539"/>
        </pc:sldMkLst>
      </pc:sldChg>
      <pc:sldChg chg="modNotesTx">
        <pc:chgData name="Daniele Gammelli" userId="292b8a31-f1ba-4b4c-b196-a231dc095d13" providerId="ADAL" clId="{6E670754-AB6A-5789-AA0A-6F6FD9CE3EEA}" dt="2026-08-13T22:48:40.722" v="3" actId="20577"/>
        <pc:sldMkLst>
          <pc:docMk/>
          <pc:sldMk cId="3280430433" sldId="540"/>
        </pc:sldMkLst>
      </pc:sldChg>
      <pc:sldChg chg="modNotesTx">
        <pc:chgData name="Daniele Gammelli" userId="292b8a31-f1ba-4b4c-b196-a231dc095d13" providerId="ADAL" clId="{6E670754-AB6A-5789-AA0A-6F6FD9CE3EEA}" dt="2026-08-13T22:48:43.589" v="4" actId="20577"/>
        <pc:sldMkLst>
          <pc:docMk/>
          <pc:sldMk cId="2823403377" sldId="54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027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" name="Google Shape;3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077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5796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6192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" name="Google Shape;5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0" name="Google Shape;60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314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453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2404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5907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1720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655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6611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1" name="Google Shape;341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 connectivity combinatorial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B2D7EC-928D-0645-AAE8-498D7443D60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2096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9" name="Google Shape;379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0" name="Google Shape;380;p2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7A4C6DE8-2EE1-8E43-B4E1-27AD89561BFB}" type="datetime1">
              <a:rPr lang="en-US" smtClean="0"/>
              <a:t>8/13/26</a:t>
            </a:fld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AA 174 | Lecture 7</a:t>
            </a:r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5" name="Google Shape;25;p3"/>
          <p:cNvSpPr txBox="1">
            <a:spLocks noGrp="1"/>
          </p:cNvSpPr>
          <p:nvPr>
            <p:ph type="dt" idx="10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796F1E1D-82FE-3043-BABB-92FFEA9F234F}" type="datetime1">
              <a:rPr lang="en-US" smtClean="0"/>
              <a:t>8/13/26</a:t>
            </a:fld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ftr" idx="11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AA 174 | Lecture 7</a:t>
            </a:r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6106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" name="Google Shape;28;p3"/>
          <p:cNvSpPr/>
          <p:nvPr/>
        </p:nvSpPr>
        <p:spPr>
          <a:xfrm>
            <a:off x="0" y="0"/>
            <a:ext cx="12192000" cy="274320"/>
          </a:xfrm>
          <a:prstGeom prst="rect">
            <a:avLst/>
          </a:prstGeom>
          <a:solidFill>
            <a:srgbClr val="96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8370D7E4-530A-AC4F-AB99-FDC55C9C6FD2}" type="datetime1">
              <a:rPr lang="en-US" smtClean="0"/>
              <a:t>8/13/26</a:t>
            </a:fld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AA 174 | Lecture 7</a:t>
            </a:r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hf sldNum="0" hdr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tags" Target="../tags/tag5.xml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notesSlide" Target="../notesSlides/notesSlide16.xml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1.png"/><Relationship Id="rId4" Type="http://schemas.openxmlformats.org/officeDocument/2006/relationships/tags" Target="../tags/tag6.xml"/><Relationship Id="rId9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>
              <a:buSzPts val="5400"/>
            </a:pPr>
            <a:r>
              <a:rPr lang="en-US" sz="5400" dirty="0">
                <a:latin typeface="Calibri Light" panose="020F0302020204030204" pitchFamily="34" charset="0"/>
                <a:cs typeface="Calibri Light" panose="020F0302020204030204" pitchFamily="34" charset="0"/>
              </a:rPr>
              <a:t>Principles of Robot Autonomy I</a:t>
            </a:r>
            <a:endParaRPr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5" name="Google Shape;35;p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dirty="0"/>
              <a:t>Motion planning I: graph search algorithms </a:t>
            </a:r>
            <a:endParaRPr dirty="0"/>
          </a:p>
        </p:txBody>
      </p:sp>
      <p:pic>
        <p:nvPicPr>
          <p:cNvPr id="36" name="Google Shape;36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87942"/>
            <a:ext cx="12192000" cy="11700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290B0-EB37-BE5C-04E7-4EA8696DA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9C11F-9CF3-5417-5DC4-4E4B8E153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Calibri Light"/>
                <a:cs typeface="Calibri Light"/>
              </a:rPr>
              <a:t>Attendance Form</a:t>
            </a:r>
            <a:endParaRPr lang="en-US"/>
          </a:p>
        </p:txBody>
      </p:sp>
      <p:pic>
        <p:nvPicPr>
          <p:cNvPr id="7" name="Content Placeholder 6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6FC79A78-5555-5B36-D187-31F9DBD9AC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943894"/>
            <a:ext cx="4114800" cy="41148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03DC6-C8A8-2ACD-BAD1-55817AEB5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8A9F6-D5E6-2845-9990-45722386193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95E3F-D2F3-70F1-92FC-D72CF33D9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174A | Lecture 3 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9B9C7-170B-B78E-D9C0-6DB12F0DB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A1F273-EF2F-3941-BBF8-D365CB27DD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591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6984BC-8798-17D0-B3A7-C301767015C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796F1E1D-82FE-3043-BABB-92FFEA9F234F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AF7F0F-6263-F090-248C-330EFF27BFF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AA 174 | Lecture 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9D217E-7DF5-3E69-6100-0801FDC53B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51" b="15385"/>
          <a:stretch>
            <a:fillRect/>
          </a:stretch>
        </p:blipFill>
        <p:spPr>
          <a:xfrm>
            <a:off x="3141651" y="510117"/>
            <a:ext cx="5908697" cy="590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170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Agenda</a:t>
            </a:r>
            <a:endParaRPr dirty="0"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3549C6A3-D287-7E46-8AD0-D2700E41C1C7}" type="datetime1">
              <a:rPr lang="en-US" smtClean="0"/>
              <a:t>8/13/26</a:t>
            </a:fld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AA 174 | Lecture 7</a:t>
            </a:r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10829081" cy="3876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457200">
              <a:spcBef>
                <a:spcPts val="0"/>
              </a:spcBef>
              <a:buSzPts val="2800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Agenda</a:t>
            </a: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Introduction to motion planning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Search-based algorithms for motion planning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Configuration spaces and combinatorial motion planning</a:t>
            </a:r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indent="-457200">
              <a:buSzPts val="2800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Readings:</a:t>
            </a:r>
            <a:endParaRPr lang="en-US" sz="24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/>
            <a:r>
              <a:rPr lang="en-US" dirty="0"/>
              <a:t>Chapter 4, sections 4.1 – 4.2 in D. </a:t>
            </a:r>
            <a:r>
              <a:rPr lang="en-US" dirty="0" err="1"/>
              <a:t>Gammelli</a:t>
            </a:r>
            <a:r>
              <a:rPr lang="en-US" dirty="0"/>
              <a:t>, J. Lorenzetti, K. Luo, G. </a:t>
            </a:r>
            <a:r>
              <a:rPr lang="en-US" dirty="0" err="1"/>
              <a:t>Zardini</a:t>
            </a:r>
            <a:r>
              <a:rPr lang="en-US" dirty="0"/>
              <a:t>, M. Pavone. </a:t>
            </a:r>
            <a:r>
              <a:rPr lang="en-US" i="1" dirty="0"/>
              <a:t>Principles of Robot Autonomy</a:t>
            </a:r>
            <a:r>
              <a:rPr lang="en-US" dirty="0"/>
              <a:t>. 2026.</a:t>
            </a:r>
          </a:p>
        </p:txBody>
      </p:sp>
    </p:spTree>
    <p:extLst>
      <p:ext uri="{BB962C8B-B14F-4D97-AF65-F5344CB8AC3E}">
        <p14:creationId xmlns:p14="http://schemas.microsoft.com/office/powerpoint/2010/main" val="4059848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Motion planning</a:t>
            </a:r>
            <a:endParaRPr dirty="0"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5E52C4CB-2016-2942-BAF7-CE5FD9F86E52}" type="datetime1">
              <a:rPr lang="en-US" smtClean="0"/>
              <a:t>8/13/26</a:t>
            </a:fld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AA 174 | Lecture 7</a:t>
            </a:r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EBDC280-39A0-8A41-8EDD-797E1C67CE3D}"/>
              </a:ext>
            </a:extLst>
          </p:cNvPr>
          <p:cNvGrpSpPr>
            <a:grpSpLocks noChangeAspect="1"/>
          </p:cNvGrpSpPr>
          <p:nvPr/>
        </p:nvGrpSpPr>
        <p:grpSpPr>
          <a:xfrm>
            <a:off x="4636824" y="3357824"/>
            <a:ext cx="2918352" cy="2899998"/>
            <a:chOff x="8587599" y="1920272"/>
            <a:chExt cx="3604401" cy="358008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D229D18-F75D-A646-8B92-7ED3DBAFB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87599" y="1920272"/>
              <a:ext cx="3604401" cy="358008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A1B118C-2EBE-AB45-8695-2F56814DA8E8}"/>
                </a:ext>
              </a:extLst>
            </p:cNvPr>
            <p:cNvSpPr/>
            <p:nvPr/>
          </p:nvSpPr>
          <p:spPr>
            <a:xfrm>
              <a:off x="9329738" y="4772025"/>
              <a:ext cx="352425" cy="328613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97257EF-41D3-504E-95DD-6B4E125C5535}"/>
                </a:ext>
              </a:extLst>
            </p:cNvPr>
            <p:cNvSpPr/>
            <p:nvPr/>
          </p:nvSpPr>
          <p:spPr>
            <a:xfrm>
              <a:off x="8977313" y="3017535"/>
              <a:ext cx="352425" cy="328613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11" name="Freeform: Shape 12">
              <a:extLst>
                <a:ext uri="{FF2B5EF4-FFF2-40B4-BE49-F238E27FC236}">
                  <a16:creationId xmlns:a16="http://schemas.microsoft.com/office/drawing/2014/main" id="{E5D55665-F970-FA4B-A5CD-C4B776494F2A}"/>
                </a:ext>
              </a:extLst>
            </p:cNvPr>
            <p:cNvSpPr/>
            <p:nvPr/>
          </p:nvSpPr>
          <p:spPr>
            <a:xfrm>
              <a:off x="9405938" y="3195638"/>
              <a:ext cx="2393867" cy="2138425"/>
            </a:xfrm>
            <a:custGeom>
              <a:avLst/>
              <a:gdLst>
                <a:gd name="connsiteX0" fmla="*/ 128587 w 2393867"/>
                <a:gd name="connsiteY0" fmla="*/ 1776412 h 2138425"/>
                <a:gd name="connsiteX1" fmla="*/ 1262062 w 2393867"/>
                <a:gd name="connsiteY1" fmla="*/ 2138362 h 2138425"/>
                <a:gd name="connsiteX2" fmla="*/ 2262187 w 2393867"/>
                <a:gd name="connsiteY2" fmla="*/ 1752600 h 2138425"/>
                <a:gd name="connsiteX3" fmla="*/ 2133600 w 2393867"/>
                <a:gd name="connsiteY3" fmla="*/ 347662 h 2138425"/>
                <a:gd name="connsiteX4" fmla="*/ 0 w 2393867"/>
                <a:gd name="connsiteY4" fmla="*/ 0 h 2138425"/>
                <a:gd name="connsiteX5" fmla="*/ 0 w 2393867"/>
                <a:gd name="connsiteY5" fmla="*/ 0 h 213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93867" h="2138425">
                  <a:moveTo>
                    <a:pt x="128587" y="1776412"/>
                  </a:moveTo>
                  <a:cubicBezTo>
                    <a:pt x="517524" y="1959371"/>
                    <a:pt x="906462" y="2142331"/>
                    <a:pt x="1262062" y="2138362"/>
                  </a:cubicBezTo>
                  <a:cubicBezTo>
                    <a:pt x="1617662" y="2134393"/>
                    <a:pt x="2116931" y="2051050"/>
                    <a:pt x="2262187" y="1752600"/>
                  </a:cubicBezTo>
                  <a:cubicBezTo>
                    <a:pt x="2407443" y="1454150"/>
                    <a:pt x="2510631" y="639762"/>
                    <a:pt x="2133600" y="347662"/>
                  </a:cubicBezTo>
                  <a:cubicBezTo>
                    <a:pt x="1756569" y="55562"/>
                    <a:pt x="0" y="0"/>
                    <a:pt x="0" y="0"/>
                  </a:cubicBezTo>
                  <a:lnTo>
                    <a:pt x="0" y="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9A03563-5285-E04C-9406-336A5949C206}"/>
              </a:ext>
            </a:extLst>
          </p:cNvPr>
          <p:cNvSpPr txBox="1"/>
          <p:nvPr/>
        </p:nvSpPr>
        <p:spPr>
          <a:xfrm>
            <a:off x="838200" y="1565452"/>
            <a:ext cx="10515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Problem definition</a:t>
            </a:r>
            <a:r>
              <a:rPr lang="en-US" sz="2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: Compute sequence of actions that drives a robot from an initial condition to a terminal condition while avoiding obstacles, respecting motion constraints, and </a:t>
            </a:r>
            <a:r>
              <a:rPr lang="en-US" sz="2600" i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possibly</a:t>
            </a:r>
            <a:r>
              <a:rPr lang="en-US" sz="2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 optimizing a cost function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see-think-act cycle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593" y="1537546"/>
            <a:ext cx="9990814" cy="499003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 | Lecture 7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98E97-B694-434B-A541-2739CAB67474}" type="datetime1">
              <a:rPr lang="en-US" smtClean="0"/>
              <a:t>8/13/26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9655BEC-A8F9-EA4C-B37B-C64A662A6F0B}"/>
              </a:ext>
            </a:extLst>
          </p:cNvPr>
          <p:cNvSpPr/>
          <p:nvPr/>
        </p:nvSpPr>
        <p:spPr>
          <a:xfrm>
            <a:off x="7919206" y="1937857"/>
            <a:ext cx="1570447" cy="36911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654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"/>
          <p:cNvSpPr txBox="1">
            <a:spLocks noGrp="1"/>
          </p:cNvSpPr>
          <p:nvPr>
            <p:ph type="dt" idx="10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D6B1D026-030B-E44C-A9E9-39724CB0369C}" type="datetime1">
              <a:rPr lang="en-US" smtClean="0"/>
              <a:t>8/13/26</a:t>
            </a:fld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ftr" idx="11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AA 174 | Lecture 7</a:t>
            </a:r>
            <a:endParaRPr/>
          </a:p>
        </p:txBody>
      </p:sp>
      <p:pic>
        <p:nvPicPr>
          <p:cNvPr id="5" name="GuSTO_ Guaranteed Sequential Trajectory Optimization via Sequential Convex Programming" descr="GuSTO_ Guaranteed Sequential Trajectory Optimization via Sequential Convex Programming">
            <a:hlinkClick r:id="" action="ppaction://media"/>
            <a:extLst>
              <a:ext uri="{FF2B5EF4-FFF2-40B4-BE49-F238E27FC236}">
                <a16:creationId xmlns:a16="http://schemas.microsoft.com/office/drawing/2014/main" id="{A5857F3F-49C9-2B48-93F3-B175788D56F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9674.326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0" y="4763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96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2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More examples of motion planning</a:t>
            </a:r>
            <a:endParaRPr dirty="0"/>
          </a:p>
        </p:txBody>
      </p:sp>
      <p:sp>
        <p:nvSpPr>
          <p:cNvPr id="53" name="Google Shape;53;p6"/>
          <p:cNvSpPr txBox="1">
            <a:spLocks noGrp="1"/>
          </p:cNvSpPr>
          <p:nvPr>
            <p:ph type="dt" idx="10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8F5E117-815C-A74A-A02D-14DAF9A57602}" type="datetime1">
              <a:rPr lang="en-US" smtClean="0"/>
              <a:t>8/13/26</a:t>
            </a:fld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ftr" idx="11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AA 174 | Lecture 7</a:t>
            </a: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AF29EA-3AA7-4E61-9C3F-EF5DA224F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971924"/>
            <a:ext cx="2750165" cy="229425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BACF4AB-3379-4C64-B970-DAA5B2E192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3575" y="3872547"/>
            <a:ext cx="3397250" cy="25624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A0D896-B467-4A06-9AF1-A9B997FBD7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0917" y="3971924"/>
            <a:ext cx="2750165" cy="243055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CB9BAB-7DA1-1345-AFB3-280A2DAF5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25785"/>
            <a:ext cx="4648200" cy="2546139"/>
          </a:xfrm>
        </p:spPr>
        <p:txBody>
          <a:bodyPr/>
          <a:lstStyle/>
          <a:p>
            <a:r>
              <a:rPr lang="en-US" sz="2400" dirty="0"/>
              <a:t>Steering autonomous vehicles</a:t>
            </a:r>
          </a:p>
          <a:p>
            <a:r>
              <a:rPr lang="en-US" sz="2400" dirty="0"/>
              <a:t>Controlling humanoid robot</a:t>
            </a:r>
          </a:p>
          <a:p>
            <a:r>
              <a:rPr lang="en-US" sz="2400" dirty="0"/>
              <a:t>Surgery planning</a:t>
            </a:r>
          </a:p>
          <a:p>
            <a:r>
              <a:rPr lang="en-US" sz="2400" dirty="0"/>
              <a:t>Protein folding</a:t>
            </a:r>
          </a:p>
          <a:p>
            <a:r>
              <a:rPr lang="en-US" sz="2400" dirty="0"/>
              <a:t>…</a:t>
            </a:r>
          </a:p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1E40DEB-CF6D-EC46-B75B-88B0636F9A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5827" y="1836822"/>
            <a:ext cx="5567973" cy="1212826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A4D940A4-D6CC-274E-B96A-16B3D4C9D860}"/>
              </a:ext>
            </a:extLst>
          </p:cNvPr>
          <p:cNvSpPr/>
          <p:nvPr/>
        </p:nvSpPr>
        <p:spPr>
          <a:xfrm>
            <a:off x="7057048" y="2479679"/>
            <a:ext cx="1069848" cy="98411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614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Some history</a:t>
            </a:r>
            <a:endParaRPr dirty="0"/>
          </a:p>
        </p:txBody>
      </p:sp>
      <p:sp>
        <p:nvSpPr>
          <p:cNvPr id="63" name="Google Shape;63;p7"/>
          <p:cNvSpPr txBox="1">
            <a:spLocks noGrp="1"/>
          </p:cNvSpPr>
          <p:nvPr>
            <p:ph type="dt" idx="10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98AD92BE-6595-4C4D-8AA9-1B0E9AA11C80}" type="datetime1">
              <a:rPr lang="en-US" smtClean="0"/>
              <a:t>8/13/26</a:t>
            </a:fld>
            <a:endParaRPr/>
          </a:p>
        </p:txBody>
      </p:sp>
      <p:sp>
        <p:nvSpPr>
          <p:cNvPr id="64" name="Google Shape;64;p7"/>
          <p:cNvSpPr txBox="1">
            <a:spLocks noGrp="1"/>
          </p:cNvSpPr>
          <p:nvPr>
            <p:ph type="ftr" idx="11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AA 174 | Lecture 7</a:t>
            </a:r>
            <a:endParaRPr/>
          </a:p>
        </p:txBody>
      </p:sp>
      <p:sp>
        <p:nvSpPr>
          <p:cNvPr id="66" name="Google Shape;66;p7"/>
          <p:cNvSpPr txBox="1"/>
          <p:nvPr/>
        </p:nvSpPr>
        <p:spPr>
          <a:xfrm>
            <a:off x="838200" y="169068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Formally defined in the 1970s</a:t>
            </a:r>
            <a:endParaRPr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Development of exact, combinatorial solutions in the 1980s</a:t>
            </a:r>
            <a:endParaRPr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Development of sampling-based methods in the 1990s </a:t>
            </a: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800" dirty="0">
                <a:solidFill>
                  <a:schemeClr val="dk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D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eployment on real-time systems in the 2000s</a:t>
            </a:r>
            <a:endParaRPr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Current research: inclusion of differential and logical constraints, planning under uncertainty, parallel implementation, and more </a:t>
            </a:r>
            <a:endParaRPr sz="28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Simplest setup</a:t>
            </a:r>
            <a:endParaRPr dirty="0"/>
          </a:p>
        </p:txBody>
      </p:sp>
      <p:sp>
        <p:nvSpPr>
          <p:cNvPr id="73" name="Google Shape;73;p8"/>
          <p:cNvSpPr txBox="1">
            <a:spLocks noGrp="1"/>
          </p:cNvSpPr>
          <p:nvPr>
            <p:ph type="dt" idx="10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85FDAFDE-3F83-0C4F-906C-809133EE839A}" type="datetime1">
              <a:rPr lang="en-US" smtClean="0"/>
              <a:t>8/13/26</a:t>
            </a:fld>
            <a:endParaRPr/>
          </a:p>
        </p:txBody>
      </p:sp>
      <p:sp>
        <p:nvSpPr>
          <p:cNvPr id="74" name="Google Shape;74;p8"/>
          <p:cNvSpPr txBox="1">
            <a:spLocks noGrp="1"/>
          </p:cNvSpPr>
          <p:nvPr>
            <p:ph type="body" idx="1"/>
          </p:nvPr>
        </p:nvSpPr>
        <p:spPr>
          <a:xfrm>
            <a:off x="838200" y="1446300"/>
            <a:ext cx="11076709" cy="3027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Assume 2D workspace: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                  is the obstacle region with polygonal boundary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Robot is a rigid polygon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2400"/>
              <a:buChar char="•"/>
            </a:pPr>
            <a:r>
              <a:rPr lang="en-US" sz="2400" dirty="0">
                <a:solidFill>
                  <a:srgbClr val="C00000"/>
                </a:solidFill>
              </a:rPr>
              <a:t>Problem: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g</a:t>
            </a:r>
            <a:r>
              <a:rPr lang="en-US" sz="2400" dirty="0"/>
              <a:t>iven initial placement of robot, compute how to gradually move it into a desired goal placement so that it never touches the obstacle region </a:t>
            </a:r>
            <a:endParaRPr sz="2400" dirty="0">
              <a:solidFill>
                <a:srgbClr val="FF0000"/>
              </a:solidFill>
            </a:endParaRPr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i="1" dirty="0"/>
          </a:p>
        </p:txBody>
      </p:sp>
      <p:sp>
        <p:nvSpPr>
          <p:cNvPr id="75" name="Google Shape;75;p8"/>
          <p:cNvSpPr txBox="1">
            <a:spLocks noGrp="1"/>
          </p:cNvSpPr>
          <p:nvPr>
            <p:ph type="ftr" idx="11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AA 174 | Lecture 7</a:t>
            </a:r>
            <a:endParaRPr/>
          </a:p>
        </p:txBody>
      </p:sp>
      <p:pic>
        <p:nvPicPr>
          <p:cNvPr id="77" name="Google Shape;77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22972" y="1510816"/>
            <a:ext cx="1047771" cy="29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4407" y="1992836"/>
            <a:ext cx="952686" cy="226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22780" y="3672754"/>
            <a:ext cx="7412452" cy="28693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Popular approaches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9D4A2-02A7-544A-9C9B-10776025E78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 | Lecture 7</a:t>
            </a:r>
            <a:endParaRPr lang="en-US" dirty="0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1055687" y="513190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5pPr>
            <a:lvl6pPr marL="4572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6pPr>
            <a:lvl7pPr marL="9144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7pPr>
            <a:lvl8pPr marL="1371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8pPr>
            <a:lvl9pPr marL="18288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x-none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199" y="1690688"/>
                <a:ext cx="10753165" cy="4351338"/>
              </a:xfrm>
            </p:spPr>
            <p:txBody>
              <a:bodyPr>
                <a:noAutofit/>
              </a:bodyPr>
              <a:lstStyle/>
              <a:p>
                <a:r>
                  <a:rPr lang="en-US" sz="2400" i="1" dirty="0"/>
                  <a:t>Potential fields </a:t>
                </a:r>
                <a:r>
                  <a:rPr lang="en-US" sz="2400" dirty="0">
                    <a:solidFill>
                      <a:srgbClr val="C00000"/>
                    </a:solidFill>
                  </a:rPr>
                  <a:t>[</a:t>
                </a:r>
                <a:r>
                  <a:rPr lang="en-US" sz="2400" dirty="0" err="1">
                    <a:solidFill>
                      <a:srgbClr val="C00000"/>
                    </a:solidFill>
                  </a:rPr>
                  <a:t>Rimon</a:t>
                </a:r>
                <a:r>
                  <a:rPr lang="en-US" sz="2400" dirty="0">
                    <a:solidFill>
                      <a:srgbClr val="C00000"/>
                    </a:solidFill>
                  </a:rPr>
                  <a:t>, </a:t>
                </a:r>
                <a:r>
                  <a:rPr lang="en-US" sz="2400" dirty="0" err="1">
                    <a:solidFill>
                      <a:srgbClr val="C00000"/>
                    </a:solidFill>
                  </a:rPr>
                  <a:t>Koditschek</a:t>
                </a:r>
                <a:r>
                  <a:rPr lang="en-US" sz="2400" dirty="0">
                    <a:solidFill>
                      <a:srgbClr val="C00000"/>
                    </a:solidFill>
                  </a:rPr>
                  <a:t>, '92]</a:t>
                </a:r>
                <a:r>
                  <a:rPr lang="en-US" sz="2400" dirty="0"/>
                  <a:t>:</a:t>
                </a:r>
                <a:r>
                  <a:rPr lang="en-US" sz="2400" i="1" dirty="0"/>
                  <a:t> </a:t>
                </a:r>
                <a:r>
                  <a:rPr lang="en-US" sz="2400" dirty="0"/>
                  <a:t> create forces on the robot that pull it toward the goal and push it away from obstacles</a:t>
                </a:r>
              </a:p>
              <a:p>
                <a:endParaRPr lang="en-US" sz="400" i="1" dirty="0"/>
              </a:p>
              <a:p>
                <a:r>
                  <a:rPr lang="en-US" sz="2400" i="1" dirty="0"/>
                  <a:t>Grid-based planning </a:t>
                </a:r>
                <a:r>
                  <a:rPr lang="en-US" sz="2400" dirty="0">
                    <a:solidFill>
                      <a:srgbClr val="C00000"/>
                    </a:solidFill>
                  </a:rPr>
                  <a:t>[</a:t>
                </a:r>
                <a:r>
                  <a:rPr lang="en-US" sz="2400" dirty="0" err="1">
                    <a:solidFill>
                      <a:srgbClr val="C00000"/>
                    </a:solidFill>
                  </a:rPr>
                  <a:t>Stentz</a:t>
                </a:r>
                <a:r>
                  <a:rPr lang="en-US" sz="2400" dirty="0">
                    <a:solidFill>
                      <a:srgbClr val="C00000"/>
                    </a:solidFill>
                  </a:rPr>
                  <a:t>, '94]</a:t>
                </a:r>
                <a:r>
                  <a:rPr lang="en-US" sz="2400" dirty="0"/>
                  <a:t>:</a:t>
                </a:r>
                <a:r>
                  <a:rPr lang="en-US" sz="2400" i="1" dirty="0"/>
                  <a:t> </a:t>
                </a:r>
                <a:r>
                  <a:rPr lang="en-US" sz="2400" dirty="0"/>
                  <a:t>discretizes problem into grid and runs a graph-search algorithm (Dijkstra, A*, …)</a:t>
                </a:r>
              </a:p>
              <a:p>
                <a:endParaRPr lang="en-US" sz="400" dirty="0"/>
              </a:p>
              <a:p>
                <a:r>
                  <a:rPr lang="en-US" sz="2400" i="1" dirty="0"/>
                  <a:t>Combinatorial planning </a:t>
                </a:r>
                <a:r>
                  <a:rPr lang="en-US" sz="2400" dirty="0">
                    <a:solidFill>
                      <a:srgbClr val="C00000"/>
                    </a:solidFill>
                  </a:rPr>
                  <a:t>[LaValle, '06]</a:t>
                </a:r>
                <a:r>
                  <a:rPr lang="en-US" sz="2400" dirty="0"/>
                  <a:t>:</a:t>
                </a:r>
                <a:r>
                  <a:rPr lang="en-US" sz="2400" i="1" dirty="0"/>
                  <a:t> </a:t>
                </a:r>
                <a:r>
                  <a:rPr lang="en-US" sz="2400" dirty="0"/>
                  <a:t>constructs structures in the configuration</a:t>
                </a:r>
                <a:r>
                  <a:rPr lang="en-US" sz="2400" i="1" dirty="0"/>
                  <a:t> </a:t>
                </a:r>
                <a:r>
                  <a:rPr lang="en-US" sz="2400" dirty="0"/>
                  <a:t>(C-) space that completely capture all information needed for planning</a:t>
                </a:r>
              </a:p>
              <a:p>
                <a:endParaRPr lang="en-US" sz="400" dirty="0"/>
              </a:p>
              <a:p>
                <a:r>
                  <a:rPr lang="en-US" sz="2400" i="1" dirty="0"/>
                  <a:t>Sampling-based planning </a:t>
                </a:r>
                <a:r>
                  <a:rPr lang="en-US" sz="2400" dirty="0">
                    <a:solidFill>
                      <a:srgbClr val="C00000"/>
                    </a:solidFill>
                  </a:rPr>
                  <a:t>[</a:t>
                </a:r>
                <a:r>
                  <a:rPr lang="en-US" sz="2400" dirty="0" err="1">
                    <a:solidFill>
                      <a:srgbClr val="C00000"/>
                    </a:solidFill>
                  </a:rPr>
                  <a:t>Kavraki</a:t>
                </a:r>
                <a:r>
                  <a:rPr lang="en-US" sz="2400" dirty="0">
                    <a:solidFill>
                      <a:srgbClr val="C00000"/>
                    </a:solidFill>
                  </a:rPr>
                  <a:t> et al, '96; LaValle, Kuffner, '06, etc.]</a:t>
                </a:r>
                <a:r>
                  <a:rPr lang="en-US" sz="2400" dirty="0"/>
                  <a:t>: uses collision detection algorithms to probe and incrementally search the C-space for a solution, rather than completely characterizing all of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dirty="0" smtClean="0">
                            <a:latin typeface="Cambria Math" panose="02040503050406030204" pitchFamily="18" charset="0"/>
                          </a:rPr>
                          <m:t>free</m:t>
                        </m:r>
                      </m:sub>
                    </m:sSub>
                  </m:oMath>
                </a14:m>
                <a:r>
                  <a:rPr lang="en-US" sz="2400" dirty="0"/>
                  <a:t> structure</a:t>
                </a:r>
                <a:endParaRPr lang="en-US" sz="2400" i="1" dirty="0"/>
              </a:p>
            </p:txBody>
          </p:sp>
        </mc:Choice>
        <mc:Fallback xmlns="">
          <p:sp>
            <p:nvSpPr>
              <p:cNvPr id="8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690688"/>
                <a:ext cx="10753165" cy="4351338"/>
              </a:xfrm>
              <a:blipFill>
                <a:blip r:embed="rId3"/>
                <a:stretch>
                  <a:fillRect r="-3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3018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FC740-DC64-49B6-A42A-9FCF10245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Grid-based approaches</a:t>
            </a:r>
            <a:endParaRPr lang="en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6F574A-95DB-4DEC-9FC7-ACEE708E7D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13433"/>
                <a:ext cx="7673199" cy="4351338"/>
              </a:xfrm>
            </p:spPr>
            <p:txBody>
              <a:bodyPr/>
              <a:lstStyle/>
              <a:p>
                <a:r>
                  <a:rPr lang="en-US" sz="2400" dirty="0"/>
                  <a:t>Discretize the continuous world into a grid</a:t>
                </a: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Each grid cell is either free or forbidden</a:t>
                </a: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Robot moves between adjacent free cells</a:t>
                </a:r>
              </a:p>
              <a:p>
                <a:pPr lvl="1"/>
                <a:r>
                  <a:rPr lang="en-US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Goal:</a:t>
                </a:r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find sequence of free cells from start to goal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Mathematically, this corresponds to pathfinding </a:t>
                </a:r>
                <a:br>
                  <a:rPr lang="en-US" sz="2400" dirty="0"/>
                </a:br>
                <a:r>
                  <a:rPr lang="en-US" sz="2400" dirty="0"/>
                  <a:t>in a discrete graph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endParaRPr lang="en-US" sz="2400" dirty="0"/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Each vertex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represents a free cell</a:t>
                </a:r>
              </a:p>
              <a:p>
                <a:pPr lvl="1"/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Edges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connect adjacent grid cells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66F574A-95DB-4DEC-9FC7-ACEE708E7D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13433"/>
                <a:ext cx="7673199" cy="435133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9C95A2-8472-438A-AFD6-E3EB2D91B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ACF56-D071-8E47-B227-65F55A8EB44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389749-5772-46D7-8384-7D484211B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 | Lecture 7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9908A6C-B9F7-764A-B705-65E10E980442}"/>
              </a:ext>
            </a:extLst>
          </p:cNvPr>
          <p:cNvGrpSpPr/>
          <p:nvPr/>
        </p:nvGrpSpPr>
        <p:grpSpPr>
          <a:xfrm>
            <a:off x="8423007" y="1920272"/>
            <a:ext cx="3604401" cy="3580080"/>
            <a:chOff x="8587599" y="1920272"/>
            <a:chExt cx="3604401" cy="358008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A239282-32CA-45B7-9080-0F16B6C50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87599" y="1920272"/>
              <a:ext cx="3604401" cy="358008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E95F32D-93F3-4739-9604-BD16F4166684}"/>
                </a:ext>
              </a:extLst>
            </p:cNvPr>
            <p:cNvSpPr/>
            <p:nvPr/>
          </p:nvSpPr>
          <p:spPr>
            <a:xfrm>
              <a:off x="9329738" y="4772025"/>
              <a:ext cx="352425" cy="328613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E7FD82B-D150-449F-AC58-D781643B18D3}"/>
                </a:ext>
              </a:extLst>
            </p:cNvPr>
            <p:cNvSpPr/>
            <p:nvPr/>
          </p:nvSpPr>
          <p:spPr>
            <a:xfrm>
              <a:off x="8977313" y="3017535"/>
              <a:ext cx="352425" cy="328613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802971C-F286-4239-B5C4-D2DB69DD8936}"/>
                </a:ext>
              </a:extLst>
            </p:cNvPr>
            <p:cNvSpPr/>
            <p:nvPr/>
          </p:nvSpPr>
          <p:spPr>
            <a:xfrm>
              <a:off x="9405938" y="3195638"/>
              <a:ext cx="2393867" cy="2138425"/>
            </a:xfrm>
            <a:custGeom>
              <a:avLst/>
              <a:gdLst>
                <a:gd name="connsiteX0" fmla="*/ 128587 w 2393867"/>
                <a:gd name="connsiteY0" fmla="*/ 1776412 h 2138425"/>
                <a:gd name="connsiteX1" fmla="*/ 1262062 w 2393867"/>
                <a:gd name="connsiteY1" fmla="*/ 2138362 h 2138425"/>
                <a:gd name="connsiteX2" fmla="*/ 2262187 w 2393867"/>
                <a:gd name="connsiteY2" fmla="*/ 1752600 h 2138425"/>
                <a:gd name="connsiteX3" fmla="*/ 2133600 w 2393867"/>
                <a:gd name="connsiteY3" fmla="*/ 347662 h 2138425"/>
                <a:gd name="connsiteX4" fmla="*/ 0 w 2393867"/>
                <a:gd name="connsiteY4" fmla="*/ 0 h 2138425"/>
                <a:gd name="connsiteX5" fmla="*/ 0 w 2393867"/>
                <a:gd name="connsiteY5" fmla="*/ 0 h 2138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93867" h="2138425">
                  <a:moveTo>
                    <a:pt x="128587" y="1776412"/>
                  </a:moveTo>
                  <a:cubicBezTo>
                    <a:pt x="517524" y="1959371"/>
                    <a:pt x="906462" y="2142331"/>
                    <a:pt x="1262062" y="2138362"/>
                  </a:cubicBezTo>
                  <a:cubicBezTo>
                    <a:pt x="1617662" y="2134393"/>
                    <a:pt x="2116931" y="2051050"/>
                    <a:pt x="2262187" y="1752600"/>
                  </a:cubicBezTo>
                  <a:cubicBezTo>
                    <a:pt x="2407443" y="1454150"/>
                    <a:pt x="2510631" y="639762"/>
                    <a:pt x="2133600" y="347662"/>
                  </a:cubicBezTo>
                  <a:cubicBezTo>
                    <a:pt x="1756569" y="55562"/>
                    <a:pt x="0" y="0"/>
                    <a:pt x="0" y="0"/>
                  </a:cubicBezTo>
                  <a:lnTo>
                    <a:pt x="0" y="0"/>
                  </a:ln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</p:grpSp>
    </p:spTree>
    <p:extLst>
      <p:ext uri="{BB962C8B-B14F-4D97-AF65-F5344CB8AC3E}">
        <p14:creationId xmlns:p14="http://schemas.microsoft.com/office/powerpoint/2010/main" val="4178284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search algorithms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2590A-0F57-4D43-979D-4C0F18D99A6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 | Lecture 7</a:t>
            </a:r>
            <a:endParaRPr lang="en-US" dirty="0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-7333" y="5601533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5pPr>
            <a:lvl6pPr marL="4572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6pPr>
            <a:lvl7pPr marL="9144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7pPr>
            <a:lvl8pPr marL="1371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8pPr>
            <a:lvl9pPr marL="18288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x-none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11583" y="1437206"/>
                <a:ext cx="8767064" cy="3027014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Having determined decomposition, how to find “best” path?</a:t>
                </a:r>
              </a:p>
              <a:p>
                <a:r>
                  <a:rPr lang="en-US" sz="2400" b="1" dirty="0"/>
                  <a:t>Label-Correcting Algorithms</a:t>
                </a:r>
                <a:r>
                  <a:rPr lang="en-US" sz="2400" dirty="0"/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: </a:t>
                </a:r>
                <a:r>
                  <a:rPr lang="en-US" sz="2400" i="1" dirty="0"/>
                  <a:t>cost-of-arrival</a:t>
                </a:r>
                <a:r>
                  <a:rPr lang="en-US" sz="2400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to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US" sz="2400" i="1" dirty="0"/>
              </a:p>
              <a:p>
                <a:endParaRPr lang="de-CH" altLang="en-US" sz="2400" dirty="0"/>
              </a:p>
              <a:p>
                <a:endParaRPr lang="en-US" sz="2400" i="1" dirty="0"/>
              </a:p>
            </p:txBody>
          </p:sp>
        </mc:Choice>
        <mc:Fallback xmlns="">
          <p:sp>
            <p:nvSpPr>
              <p:cNvPr id="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1583" y="1437206"/>
                <a:ext cx="8767064" cy="3027014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9" name="Group 38"/>
          <p:cNvGrpSpPr/>
          <p:nvPr/>
        </p:nvGrpSpPr>
        <p:grpSpPr>
          <a:xfrm>
            <a:off x="277091" y="4131556"/>
            <a:ext cx="4619289" cy="2427010"/>
            <a:chOff x="1023433" y="3574063"/>
            <a:chExt cx="4619289" cy="2427010"/>
          </a:xfrm>
        </p:grpSpPr>
        <p:sp>
          <p:nvSpPr>
            <p:cNvPr id="30" name="Rectangle: Rounded Corners 29"/>
            <p:cNvSpPr/>
            <p:nvPr/>
          </p:nvSpPr>
          <p:spPr>
            <a:xfrm>
              <a:off x="1516828" y="3574063"/>
              <a:ext cx="3367144" cy="195789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2209800" y="4098664"/>
              <a:ext cx="215153" cy="22591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2993746" y="4738422"/>
              <a:ext cx="215153" cy="22591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2130463" y="4603731"/>
              <a:ext cx="215153" cy="22591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3581400" y="4251064"/>
              <a:ext cx="215153" cy="22591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4180242" y="4873901"/>
              <a:ext cx="215153" cy="22591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3117925" y="3872754"/>
              <a:ext cx="215153" cy="22591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/>
            <p:cNvSpPr/>
            <p:nvPr/>
          </p:nvSpPr>
          <p:spPr>
            <a:xfrm>
              <a:off x="3581399" y="5131905"/>
              <a:ext cx="215153" cy="22591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23433" y="5539408"/>
              <a:ext cx="46192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rPr>
                <a:t>FRONTIER/ALIVE/PRIORITY QUEUE</a:t>
              </a:r>
            </a:p>
          </p:txBody>
        </p:sp>
      </p:grpSp>
      <p:sp>
        <p:nvSpPr>
          <p:cNvPr id="40" name="Arrow: Right 39"/>
          <p:cNvSpPr/>
          <p:nvPr/>
        </p:nvSpPr>
        <p:spPr>
          <a:xfrm>
            <a:off x="3679982" y="5468723"/>
            <a:ext cx="1172584" cy="1675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4817827" y="5443562"/>
            <a:ext cx="215153" cy="2259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4170799" y="4960387"/>
                <a:ext cx="176604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Node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0799" y="4960387"/>
                <a:ext cx="1766049" cy="461665"/>
              </a:xfrm>
              <a:prstGeom prst="rect">
                <a:avLst/>
              </a:prstGeom>
              <a:blipFill>
                <a:blip r:embed="rId4"/>
                <a:stretch>
                  <a:fillRect l="-5714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Arrow: Right 42"/>
          <p:cNvSpPr/>
          <p:nvPr/>
        </p:nvSpPr>
        <p:spPr>
          <a:xfrm>
            <a:off x="5234241" y="5488017"/>
            <a:ext cx="527125" cy="1636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Arrow: Right 44"/>
          <p:cNvSpPr/>
          <p:nvPr/>
        </p:nvSpPr>
        <p:spPr>
          <a:xfrm rot="20424752">
            <a:off x="5227521" y="5223457"/>
            <a:ext cx="527125" cy="1636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Arrow: Right 45"/>
          <p:cNvSpPr/>
          <p:nvPr/>
        </p:nvSpPr>
        <p:spPr>
          <a:xfrm rot="1879477">
            <a:off x="5218013" y="5776788"/>
            <a:ext cx="527125" cy="1636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6202201" y="5387134"/>
                <a:ext cx="28387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Nodes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𝑆𝑢𝑐𝑐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2201" y="5387134"/>
                <a:ext cx="2838712" cy="461665"/>
              </a:xfrm>
              <a:prstGeom prst="rect">
                <a:avLst/>
              </a:prstGeom>
              <a:blipFill>
                <a:blip r:embed="rId5"/>
                <a:stretch>
                  <a:fillRect l="-3571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ight Brace 47"/>
          <p:cNvSpPr/>
          <p:nvPr/>
        </p:nvSpPr>
        <p:spPr>
          <a:xfrm>
            <a:off x="5788904" y="5139834"/>
            <a:ext cx="288614" cy="938604"/>
          </a:xfrm>
          <a:prstGeom prst="rightBrace">
            <a:avLst>
              <a:gd name="adj1" fmla="val 52881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738727" y="4346892"/>
                <a:ext cx="5283841" cy="461665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≤</m:t>
                      </m:r>
                      <m:func>
                        <m:func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m:rPr>
                                  <m:sty m:val="p"/>
                                </m:rPr>
                                <a:rPr lang="en-US" sz="2400" b="0" i="1" smtClean="0">
                                  <a:latin typeface="Cambria Math" charset="0"/>
                                </a:rPr>
                                <m:t>UPPER</m:t>
                              </m:r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8727" y="4346892"/>
                <a:ext cx="5283841" cy="461665"/>
              </a:xfrm>
              <a:prstGeom prst="rect">
                <a:avLst/>
              </a:prstGeom>
              <a:blipFill>
                <a:blip r:embed="rId6"/>
                <a:stretch>
                  <a:fillRect b="-5000"/>
                </a:stretch>
              </a:blipFill>
              <a:ln w="28575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Arrow: Right 49"/>
          <p:cNvSpPr/>
          <p:nvPr/>
        </p:nvSpPr>
        <p:spPr>
          <a:xfrm rot="16200000">
            <a:off x="7279568" y="4960331"/>
            <a:ext cx="571528" cy="35900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Arrow: Right 51"/>
          <p:cNvSpPr/>
          <p:nvPr/>
        </p:nvSpPr>
        <p:spPr>
          <a:xfrm rot="12197734">
            <a:off x="6400355" y="3704812"/>
            <a:ext cx="1040606" cy="422753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4266274" y="3075847"/>
                <a:ext cx="4329483" cy="461665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Yes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6274" y="3075847"/>
                <a:ext cx="4329483" cy="461665"/>
              </a:xfrm>
              <a:prstGeom prst="rect">
                <a:avLst/>
              </a:prstGeom>
              <a:blipFill>
                <a:blip r:embed="rId7"/>
                <a:stretch>
                  <a:fillRect l="-2035" t="-7692" b="-25641"/>
                </a:stretch>
              </a:blipFill>
              <a:ln w="28575"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Oval 53"/>
          <p:cNvSpPr/>
          <p:nvPr/>
        </p:nvSpPr>
        <p:spPr>
          <a:xfrm>
            <a:off x="7814132" y="5026073"/>
            <a:ext cx="215153" cy="22591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768088" y="4248548"/>
            <a:ext cx="215153" cy="22591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2586736" y="3551076"/>
                <a:ext cx="1474806" cy="461665"/>
              </a:xfrm>
              <a:prstGeom prst="rect">
                <a:avLst/>
              </a:prstGeom>
              <a:noFill/>
              <a:ln w="28575">
                <a:solidFill>
                  <a:srgbClr val="00B05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736" y="3551076"/>
                <a:ext cx="1474806" cy="461665"/>
              </a:xfrm>
              <a:prstGeom prst="rect">
                <a:avLst/>
              </a:prstGeom>
              <a:blipFill>
                <a:blip r:embed="rId8"/>
                <a:stretch>
                  <a:fillRect b="-5000"/>
                </a:stretch>
              </a:blipFill>
              <a:ln w="28575"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Arrow: Right 56"/>
          <p:cNvSpPr/>
          <p:nvPr/>
        </p:nvSpPr>
        <p:spPr>
          <a:xfrm rot="9402266" flipV="1">
            <a:off x="4050498" y="3715505"/>
            <a:ext cx="1040606" cy="422753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670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/>
      <p:bldP spid="43" grpId="0" animBg="1"/>
      <p:bldP spid="45" grpId="0" animBg="1"/>
      <p:bldP spid="46" grpId="0" animBg="1"/>
      <p:bldP spid="47" grpId="0"/>
      <p:bldP spid="48" grpId="0" animBg="1"/>
      <p:bldP spid="49" grpId="0" animBg="1"/>
      <p:bldP spid="50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 correcting algorithm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0ADDD-7D66-0E45-834F-8AB354544E2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 | Lecture 7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38200" y="1892968"/>
                <a:ext cx="105156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Step 1. 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Remove a node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from frontier queue and for each child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4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of</a:t>
                </a:r>
                <a:r>
                  <a:rPr lang="en-US" sz="24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execute step 2</a:t>
                </a:r>
              </a:p>
              <a:p>
                <a:endParaRPr lang="en-US" sz="2400" b="1" i="1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Step 2. 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≤</m:t>
                    </m:r>
                    <m:func>
                      <m:funcPr>
                        <m:ctrlPr>
                          <a:rPr lang="en-US" sz="240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min</m:t>
                        </m:r>
                      </m:fName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  <m:sup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m:rPr>
                                <m:sty m:val="p"/>
                              </m:rPr>
                              <a:rPr lang="en-US" sz="2400" i="1">
                                <a:latin typeface="Cambria Math" charset="0"/>
                              </a:rPr>
                              <m:t>UPPER</m:t>
                            </m:r>
                          </m:e>
                        </m:d>
                      </m:e>
                    </m:func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set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set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to be the parent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. In addition, if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place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in the frontier queue if it is not already there, while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b="0" i="1" smtClean="0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set UPPER to the new value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𝐶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𝐺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Step 3. 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If the frontier queue is empty, terminate, else go to step 1</a:t>
                </a: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Initialization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set the labels of all nodes to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∞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, except for the label of the origin node, which is set to 0</a:t>
                </a: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92968"/>
                <a:ext cx="10515600" cy="5262979"/>
              </a:xfrm>
              <a:prstGeom prst="rect">
                <a:avLst/>
              </a:prstGeom>
              <a:blipFill>
                <a:blip r:embed="rId3"/>
                <a:stretch>
                  <a:fillRect l="-965" t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5282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161" y="318183"/>
            <a:ext cx="10515600" cy="1325563"/>
          </a:xfrm>
        </p:spPr>
        <p:txBody>
          <a:bodyPr/>
          <a:lstStyle/>
          <a:p>
            <a:r>
              <a:rPr lang="en-US" dirty="0" err="1"/>
              <a:t>GetNext</a:t>
            </a:r>
            <a:r>
              <a:rPr lang="en-US" dirty="0"/>
              <a:t>() ?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E46B1-34BC-1A47-B154-3443E1012E55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 | Lecture 7</a:t>
            </a:r>
            <a:endParaRPr lang="en-US" dirty="0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1055687" y="513190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5pPr>
            <a:lvl6pPr marL="4572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6pPr>
            <a:lvl7pPr marL="9144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7pPr>
            <a:lvl8pPr marL="1371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8pPr>
            <a:lvl9pPr marL="18288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x-none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/>
              <p:cNvSpPr txBox="1">
                <a:spLocks/>
              </p:cNvSpPr>
              <p:nvPr/>
            </p:nvSpPr>
            <p:spPr>
              <a:xfrm>
                <a:off x="838200" y="1643746"/>
                <a:ext cx="9454456" cy="484585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Depth-First-Search (DFS): 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Maintain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as a </a:t>
                </a:r>
                <a:r>
                  <a:rPr lang="en-US" sz="2400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stack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– Last in/first out</a:t>
                </a: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Lower memory requirement (only need to store part of graph)</a:t>
                </a:r>
              </a:p>
              <a:p>
                <a:pPr marL="0" indent="0">
                  <a:buNone/>
                </a:pPr>
                <a:endParaRPr lang="en-US" sz="2400" dirty="0">
                  <a:solidFill>
                    <a:srgbClr val="C0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Breadth-First-Search (BFS, Bellman-Ford): 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Maintain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as a </a:t>
                </a:r>
                <a:r>
                  <a:rPr lang="en-US" sz="2400" b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list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– First in/first first out</a:t>
                </a: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Update cost for all edges up to current depth before proceeding to greater depth</a:t>
                </a: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Can deal with negative edge (transition) costs</a:t>
                </a: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rgbClr val="C00000"/>
                    </a:solidFill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Best-First (BF, Dijkstra): 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Greedily select next </a:t>
                </a:r>
                <a:r>
                  <a:rPr lang="en-US" sz="24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q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400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argmin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Node will enter the frontier queue at most</a:t>
                </a:r>
                <a:r>
                  <a:rPr lang="en-US" sz="24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once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</a:t>
                </a: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Requires costs to be non-negative</a:t>
                </a:r>
              </a:p>
              <a:p>
                <a:pPr marL="0" indent="0">
                  <a:buNone/>
                </a:pPr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1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643746"/>
                <a:ext cx="9454456" cy="4845855"/>
              </a:xfrm>
              <a:prstGeom prst="rect">
                <a:avLst/>
              </a:prstGeom>
              <a:blipFill>
                <a:blip r:embed="rId3"/>
                <a:stretch>
                  <a:fillRect l="-1074" t="-2611" b="-13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155" y="980964"/>
            <a:ext cx="1767587" cy="1713032"/>
          </a:xfrm>
          <a:prstGeom prst="rect">
            <a:avLst/>
          </a:prstGeom>
        </p:spPr>
      </p:pic>
      <p:pic>
        <p:nvPicPr>
          <p:cNvPr id="2050" name="Picture 2" descr="Image result for breadth first searc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623" y="2969309"/>
            <a:ext cx="2300650" cy="170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9790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Correctness and improvements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00AC0-FA1C-A144-977B-71F0D4571210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 | Lecture 7</a:t>
            </a:r>
            <a:endParaRPr lang="en-US" dirty="0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1055687" y="513190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5pPr>
            <a:lvl6pPr marL="4572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6pPr>
            <a:lvl7pPr marL="9144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7pPr>
            <a:lvl8pPr marL="1371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8pPr>
            <a:lvl9pPr marL="18288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x-none" sz="2000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990600" y="1696235"/>
            <a:ext cx="11076709" cy="4845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400" dirty="0"/>
          </a:p>
        </p:txBody>
      </p:sp>
      <p:grpSp>
        <p:nvGrpSpPr>
          <p:cNvPr id="3" name="Group 2"/>
          <p:cNvGrpSpPr/>
          <p:nvPr/>
        </p:nvGrpSpPr>
        <p:grpSpPr>
          <a:xfrm>
            <a:off x="838199" y="1538344"/>
            <a:ext cx="11076710" cy="1312432"/>
            <a:chOff x="838199" y="1538344"/>
            <a:chExt cx="11076710" cy="13124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Content Placeholder 2"/>
                <p:cNvSpPr txBox="1">
                  <a:spLocks/>
                </p:cNvSpPr>
                <p:nvPr/>
              </p:nvSpPr>
              <p:spPr>
                <a:xfrm>
                  <a:off x="838200" y="1981144"/>
                  <a:ext cx="11076709" cy="86963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38100">
                  <a:noFill/>
                </a:ln>
              </p:spPr>
              <p:txBody>
                <a:bodyPr vert="horz" lIns="91440" tIns="45720" rIns="91440" bIns="45720" rtlCol="0">
                  <a:norm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en-US" sz="2400" dirty="0"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If a feasible path exists from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sub>
                      </m:sSub>
                    </m:oMath>
                  </a14:m>
                  <a:r>
                    <a:rPr lang="en-US" sz="2400" dirty="0"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 to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</m:oMath>
                  </a14:m>
                  <a:r>
                    <a:rPr lang="en-US" sz="2400" dirty="0"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, then algorithm terminates in finite time with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b>
                          </m:sSub>
                        </m:e>
                      </m:d>
                    </m:oMath>
                  </a14:m>
                  <a:r>
                    <a:rPr lang="en-US" sz="2400" dirty="0"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 equal to the optimal cost of traversal,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sub>
                          </m:sSub>
                        </m:e>
                      </m:d>
                    </m:oMath>
                  </a14:m>
                  <a:r>
                    <a:rPr lang="en-US" sz="2400" dirty="0">
                      <a:latin typeface="Source Sans Pro" panose="020B0503030403020204" pitchFamily="34" charset="0"/>
                      <a:ea typeface="Source Sans Pro" panose="020B0503030403020204" pitchFamily="34" charset="0"/>
                    </a:rPr>
                    <a:t>.</a:t>
                  </a:r>
                </a:p>
              </p:txBody>
            </p:sp>
          </mc:Choice>
          <mc:Fallback xmlns="">
            <p:sp>
              <p:nvSpPr>
                <p:cNvPr id="8" name="Content Placeholder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8200" y="1981144"/>
                  <a:ext cx="11076709" cy="869632"/>
                </a:xfrm>
                <a:prstGeom prst="rect">
                  <a:avLst/>
                </a:prstGeom>
                <a:blipFill>
                  <a:blip r:embed="rId3"/>
                  <a:stretch>
                    <a:fillRect l="-916" t="-10145" b="-2899"/>
                  </a:stretch>
                </a:blipFill>
                <a:ln w="3810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Content Placeholder 2"/>
            <p:cNvSpPr txBox="1">
              <a:spLocks/>
            </p:cNvSpPr>
            <p:nvPr/>
          </p:nvSpPr>
          <p:spPr>
            <a:xfrm>
              <a:off x="838199" y="1538344"/>
              <a:ext cx="11076709" cy="44279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>
              <a:noFill/>
            </a:ln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2400" b="1" dirty="0">
                  <a:solidFill>
                    <a:schemeClr val="bg1"/>
                  </a:solidFill>
                </a:rPr>
                <a:t>Theorem</a:t>
              </a:r>
            </a:p>
          </p:txBody>
        </p:sp>
      </p:grp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838200" y="2991278"/>
            <a:ext cx="11076709" cy="3027014"/>
          </a:xfrm>
        </p:spPr>
        <p:txBody>
          <a:bodyPr>
            <a:normAutofit/>
          </a:bodyPr>
          <a:lstStyle/>
          <a:p>
            <a:endParaRPr lang="de-CH" altLang="en-US" sz="2400" dirty="0"/>
          </a:p>
          <a:p>
            <a:endParaRPr lang="en-US" sz="2400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8954" y="3324988"/>
            <a:ext cx="3426950" cy="29384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777F572-4012-644C-AAE3-5489922A5C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6892" y="3184783"/>
            <a:ext cx="2973057" cy="2973057"/>
          </a:xfrm>
          <a:prstGeom prst="rect">
            <a:avLst/>
          </a:prstGeom>
        </p:spPr>
      </p:pic>
      <p:sp>
        <p:nvSpPr>
          <p:cNvPr id="12" name="Google Shape;152;p12">
            <a:extLst>
              <a:ext uri="{FF2B5EF4-FFF2-40B4-BE49-F238E27FC236}">
                <a16:creationId xmlns:a16="http://schemas.microsoft.com/office/drawing/2014/main" id="{050C55D4-41CA-4930-96C7-866C3F02E838}"/>
              </a:ext>
            </a:extLst>
          </p:cNvPr>
          <p:cNvSpPr txBox="1"/>
          <p:nvPr/>
        </p:nvSpPr>
        <p:spPr>
          <a:xfrm>
            <a:off x="1339069" y="6330649"/>
            <a:ext cx="323088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sz="1000" dirty="0">
                <a:solidFill>
                  <a:schemeClr val="dk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* https://</a:t>
            </a:r>
            <a:r>
              <a:rPr lang="en-US" sz="1000" dirty="0" err="1">
                <a:solidFill>
                  <a:schemeClr val="dk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en.wikipedia.org</a:t>
            </a:r>
            <a:r>
              <a:rPr lang="en-US" sz="1000" dirty="0">
                <a:solidFill>
                  <a:schemeClr val="dk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rPr>
              <a:t>/wiki/Dijkstra%27s_algorithm</a:t>
            </a:r>
            <a:endParaRPr sz="1000" dirty="0">
              <a:solidFill>
                <a:schemeClr val="dk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043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A*: Improving Dijkstra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F6794-0038-5342-9364-27A98BB5FD67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 | Lecture 7</a:t>
            </a:r>
            <a:endParaRPr lang="en-US" dirty="0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1055687" y="513190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5pPr>
            <a:lvl6pPr marL="4572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6pPr>
            <a:lvl7pPr marL="9144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7pPr>
            <a:lvl8pPr marL="1371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8pPr>
            <a:lvl9pPr marL="18288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x-none" sz="2000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990600" y="1696235"/>
            <a:ext cx="11076709" cy="4845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2"/>
              <p:cNvSpPr txBox="1">
                <a:spLocks/>
              </p:cNvSpPr>
              <p:nvPr/>
            </p:nvSpPr>
            <p:spPr>
              <a:xfrm>
                <a:off x="838200" y="1599823"/>
                <a:ext cx="10515600" cy="484585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Dijkstra orders by optimal “</a:t>
                </a:r>
                <a:r>
                  <a:rPr lang="en-US" sz="24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cost-to-arrival”</a:t>
                </a:r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Faster results if order by “</a:t>
                </a:r>
                <a:r>
                  <a:rPr lang="en-US" sz="24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cost-to-arrival”+ (approximate) “cost-to-go”</a:t>
                </a:r>
                <a:endParaRPr lang="en-US" sz="2400" dirty="0">
                  <a:solidFill>
                    <a:srgbClr val="C00000"/>
                  </a:solidFill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That is, strengthen test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charset="0"/>
                        </a:rPr>
                        <m:t>UPPER</m:t>
                      </m:r>
                    </m:oMath>
                  </m:oMathPara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𝐶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sz="2400" b="0" i="1" smtClean="0">
                          <a:latin typeface="Cambria Math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ℎ</m:t>
                      </m:r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charset="0"/>
                        </a:rPr>
                        <m:t>UPPER</m:t>
                      </m:r>
                    </m:oMath>
                  </m:oMathPara>
                </a14:m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ℎ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400" b="0" i="1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is</a:t>
                </a:r>
                <a:r>
                  <a:rPr lang="en-US" sz="24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 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heuristic for optimal cost-to-go (specifically, a positive </a:t>
                </a:r>
                <a:r>
                  <a:rPr lang="en-US" sz="2400" i="1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underestimate</a:t>
                </a:r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)</a:t>
                </a: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In this way, fewer nodes will be placed in the frontier queue</a:t>
                </a: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This modification still guarantees that the algorithm will terminate with a shortest path</a:t>
                </a:r>
              </a:p>
              <a:p>
                <a:r>
                  <a:rPr lang="en-US" sz="2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Many variations are possible… see </a:t>
                </a:r>
                <a:r>
                  <a:rPr lang="en-US" sz="2400" dirty="0"/>
                  <a:t>(</a:t>
                </a:r>
                <a:r>
                  <a:rPr lang="en-US" sz="2400" dirty="0">
                    <a:solidFill>
                      <a:srgbClr val="C00000"/>
                    </a:solidFill>
                  </a:rPr>
                  <a:t>Problem 2 in </a:t>
                </a:r>
                <a:r>
                  <a:rPr lang="en-US" sz="2400" dirty="0" err="1">
                    <a:solidFill>
                      <a:srgbClr val="C00000"/>
                    </a:solidFill>
                  </a:rPr>
                  <a:t>pset</a:t>
                </a:r>
                <a:r>
                  <a:rPr lang="en-US" sz="2400" dirty="0">
                    <a:solidFill>
                      <a:srgbClr val="C00000"/>
                    </a:solidFill>
                  </a:rPr>
                  <a:t> 2</a:t>
                </a:r>
                <a:r>
                  <a:rPr lang="en-US" sz="2400" dirty="0"/>
                  <a:t>)</a:t>
                </a:r>
              </a:p>
              <a:p>
                <a:endParaRPr lang="en-US" sz="2400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12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599823"/>
                <a:ext cx="10515600" cy="4845855"/>
              </a:xfrm>
              <a:prstGeom prst="rect">
                <a:avLst/>
              </a:prstGeom>
              <a:blipFill>
                <a:blip r:embed="rId3"/>
                <a:stretch>
                  <a:fillRect l="-965" t="-2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34033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Grid-based approaches: summary </a:t>
            </a:r>
            <a:endParaRPr dirty="0"/>
          </a:p>
        </p:txBody>
      </p:sp>
      <p:sp>
        <p:nvSpPr>
          <p:cNvPr id="213" name="Google Shape;213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Pros: </a:t>
            </a:r>
            <a:endParaRPr dirty="0"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Simple and easy to use</a:t>
            </a: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Fast (for some problems)</a:t>
            </a: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28600" lvl="0" indent="-22860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Cons:</a:t>
            </a:r>
            <a:endParaRPr dirty="0"/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Resolution dependent</a:t>
            </a: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1143000" lvl="2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Not guaranteed to find solution if grid resolution is not small enough</a:t>
            </a: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685800" lvl="1" indent="-228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Limited to simple robots </a:t>
            </a:r>
          </a:p>
          <a:p>
            <a:pPr marL="1143000" lvl="2" indent="-228600">
              <a:lnSpc>
                <a:spcPct val="80000"/>
              </a:lnSpc>
              <a:buSzPts val="2400"/>
            </a:pPr>
            <a:r>
              <a:rPr lang="en-US" dirty="0">
                <a:latin typeface="Source Sans Pro" panose="020B0503030403020204" pitchFamily="34" charset="0"/>
                <a:ea typeface="Source Sans Pro" panose="020B0503030403020204" pitchFamily="34" charset="0"/>
              </a:rPr>
              <a:t>Grid size is exponential in the number of DOFs</a:t>
            </a: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1143000" lvl="2" indent="-101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1143000" lvl="2" indent="-101600" algn="l" rtl="0">
              <a:lnSpc>
                <a:spcPct val="8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214" name="Google Shape;214;p17"/>
          <p:cNvSpPr txBox="1">
            <a:spLocks noGrp="1"/>
          </p:cNvSpPr>
          <p:nvPr>
            <p:ph type="dt" idx="10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668CE5DC-A4CD-644C-86B4-5329953F599B}" type="datetime1">
              <a:rPr lang="en-US" smtClean="0"/>
              <a:t>8/13/26</a:t>
            </a:fld>
            <a:endParaRPr/>
          </a:p>
        </p:txBody>
      </p:sp>
      <p:sp>
        <p:nvSpPr>
          <p:cNvPr id="215" name="Google Shape;215;p17"/>
          <p:cNvSpPr txBox="1">
            <a:spLocks noGrp="1"/>
          </p:cNvSpPr>
          <p:nvPr>
            <p:ph type="ftr" idx="11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AA 174 | Lecture 7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continuous motion planning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B8630-39E6-4747-B3F4-58F7F8057046}" type="datetime1">
              <a:rPr lang="en-US" smtClean="0"/>
              <a:t>8/13/26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5577"/>
            <a:ext cx="11076709" cy="3027014"/>
          </a:xfrm>
        </p:spPr>
        <p:txBody>
          <a:bodyPr>
            <a:normAutofit/>
          </a:bodyPr>
          <a:lstStyle/>
          <a:p>
            <a:r>
              <a:rPr lang="en-US" sz="2400" dirty="0"/>
              <a:t>Assume 2D workspace: </a:t>
            </a:r>
          </a:p>
          <a:p>
            <a:r>
              <a:rPr lang="en-US" sz="2400" dirty="0"/>
              <a:t>                 is the obstacle region with polygonal boundary</a:t>
            </a:r>
          </a:p>
          <a:p>
            <a:r>
              <a:rPr lang="en-US" sz="2400" dirty="0"/>
              <a:t>Robot is a rigid polygon</a:t>
            </a:r>
          </a:p>
          <a:p>
            <a:r>
              <a:rPr lang="en-US" sz="2400" dirty="0">
                <a:solidFill>
                  <a:srgbClr val="C00000"/>
                </a:solidFill>
              </a:rPr>
              <a:t>Problem: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Given initial placement of robot, compute how to gradually move it into a desired goal placement so that it never touches the obstacle region </a:t>
            </a:r>
            <a:endParaRPr lang="en-US" sz="2400" dirty="0">
              <a:solidFill>
                <a:srgbClr val="FF0000"/>
              </a:solidFill>
            </a:endParaRPr>
          </a:p>
          <a:p>
            <a:endParaRPr lang="de-CH" altLang="en-US" sz="2400" dirty="0"/>
          </a:p>
          <a:p>
            <a:endParaRPr lang="en-US" sz="2400" i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 | Lecture 7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388015" y="1537791"/>
            <a:ext cx="1047771" cy="2944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390849" y="2021382"/>
            <a:ext cx="952686" cy="22674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2780" y="3672754"/>
            <a:ext cx="7412452" cy="286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2407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continuous motion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</a:rPr>
              <a:t>Key point</a:t>
            </a:r>
            <a:r>
              <a:rPr lang="en-US" sz="2400" dirty="0"/>
              <a:t>: motion planning problem described in the real-world, but it really lives in another space -- the </a:t>
            </a:r>
            <a:r>
              <a:rPr lang="en-US" sz="2400" dirty="0">
                <a:solidFill>
                  <a:srgbClr val="C00000"/>
                </a:solidFill>
              </a:rPr>
              <a:t>configuration</a:t>
            </a:r>
            <a:r>
              <a:rPr lang="en-US" sz="2400" dirty="0"/>
              <a:t> (</a:t>
            </a:r>
            <a:r>
              <a:rPr lang="en-US" sz="2400" i="1" dirty="0"/>
              <a:t>C</a:t>
            </a:r>
            <a:r>
              <a:rPr lang="en-US" sz="2400" dirty="0"/>
              <a:t>-) space!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3527-F24E-8A4E-B888-8FDAE06AC809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 | Lecture 7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316566-5884-D04D-BC4C-4ACBB7EF8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780" y="3672754"/>
            <a:ext cx="7412452" cy="286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63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 space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46700"/>
                <a:ext cx="10937240" cy="3449370"/>
              </a:xfrm>
            </p:spPr>
            <p:txBody>
              <a:bodyPr>
                <a:normAutofit/>
              </a:bodyPr>
              <a:lstStyle/>
              <a:p>
                <a:r>
                  <a:rPr lang="en-US" sz="2400" i="1" dirty="0">
                    <a:solidFill>
                      <a:srgbClr val="C00000"/>
                    </a:solidFill>
                  </a:rPr>
                  <a:t>C-</a:t>
                </a:r>
                <a:r>
                  <a:rPr lang="en-US" sz="2400" dirty="0">
                    <a:solidFill>
                      <a:srgbClr val="C00000"/>
                    </a:solidFill>
                  </a:rPr>
                  <a:t> space: </a:t>
                </a:r>
                <a:r>
                  <a:rPr lang="en-US" sz="2400" dirty="0"/>
                  <a:t>captures all degrees of freedom (all rigid body transformations)</a:t>
                </a:r>
              </a:p>
              <a:p>
                <a:r>
                  <a:rPr lang="en-US" sz="2400" dirty="0"/>
                  <a:t>More in detail, let                    be a polygonal robot (e.g., a triangle)</a:t>
                </a:r>
              </a:p>
              <a:p>
                <a:r>
                  <a:rPr lang="en-US" sz="2400" dirty="0"/>
                  <a:t>The robot can rotate by angle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/>
                  <a:t> or translate </a:t>
                </a:r>
              </a:p>
              <a:p>
                <a:r>
                  <a:rPr lang="en-US" sz="2400" dirty="0"/>
                  <a:t>Every combination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yields a </a:t>
                </a:r>
                <a:r>
                  <a:rPr lang="en-US" sz="2400" i="1" dirty="0"/>
                  <a:t>unique</a:t>
                </a:r>
                <a:r>
                  <a:rPr lang="en-US" sz="2400" dirty="0"/>
                  <a:t> robot placement: </a:t>
                </a:r>
                <a:r>
                  <a:rPr lang="en-US" sz="2400" dirty="0">
                    <a:solidFill>
                      <a:srgbClr val="C00000"/>
                    </a:solidFill>
                  </a:rPr>
                  <a:t>configuration</a:t>
                </a:r>
              </a:p>
              <a:p>
                <a:r>
                  <a:rPr lang="en-US" sz="2400" dirty="0"/>
                  <a:t>So </a:t>
                </a:r>
                <a:r>
                  <a:rPr lang="en-US" sz="2400" i="1" dirty="0"/>
                  <a:t>C-</a:t>
                </a:r>
                <a:r>
                  <a:rPr lang="en-US" sz="2400" dirty="0"/>
                  <a:t> space is a subset of </a:t>
                </a:r>
              </a:p>
              <a:p>
                <a:r>
                  <a:rPr lang="en-US" sz="2400" dirty="0"/>
                  <a:t>Note: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±2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400" dirty="0"/>
                  <a:t> yields equivalent rotations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i="1" dirty="0"/>
                  <a:t>C-</a:t>
                </a:r>
                <a:r>
                  <a:rPr lang="en-US" sz="2400" dirty="0"/>
                  <a:t> space is: </a:t>
                </a:r>
              </a:p>
              <a:p>
                <a:r>
                  <a:rPr lang="en-US" sz="2400" dirty="0"/>
                  <a:t>Concept of </a:t>
                </a:r>
                <a:r>
                  <a:rPr lang="en-US" sz="2400" i="1" dirty="0"/>
                  <a:t>C-</a:t>
                </a:r>
                <a:r>
                  <a:rPr lang="en-US" sz="2400" dirty="0"/>
                  <a:t> space extends naturally to higher dimensions (e.g., robot linkages)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46700"/>
                <a:ext cx="10937240" cy="3449370"/>
              </a:xfrm>
              <a:blipFill>
                <a:blip r:embed="rId7"/>
                <a:stretch>
                  <a:fillRect r="-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1CF06-EA93-D249-91EE-27D319FABD28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 | Lecture 7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703080" y="2167816"/>
            <a:ext cx="983771" cy="2651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999629" y="2598935"/>
            <a:ext cx="1610971" cy="32731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633843" y="3554960"/>
            <a:ext cx="325486" cy="25234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328972" y="3997119"/>
            <a:ext cx="1029486" cy="2596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71C317-5784-2D43-8463-F6C646EC9C0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55249" y="4850869"/>
            <a:ext cx="5281502" cy="168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5070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E53AB-7B61-427F-9426-A1080F1E2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Configuration free space</a:t>
            </a:r>
            <a:endParaRPr lang="en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91FA34-C1E7-4E1E-9747-D093E3F976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/>
              <a:lstStyle/>
              <a:p>
                <a:r>
                  <a:rPr lang="en-US" dirty="0"/>
                  <a:t>The subset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ℱ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⊆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𝒞</m:t>
                    </m:r>
                  </m:oMath>
                </a14:m>
                <a:r>
                  <a:rPr lang="en-US" dirty="0"/>
                  <a:t> of all collision free configurations is the </a:t>
                </a:r>
                <a:r>
                  <a:rPr lang="en-US" b="1" dirty="0"/>
                  <a:t>free space</a:t>
                </a:r>
              </a:p>
              <a:p>
                <a:endParaRPr lang="en-IL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691FA34-C1E7-4E1E-9747-D093E3F976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351338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C48A6-9502-4CE9-8D40-D78A79542B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42090"/>
            <a:ext cx="2743200" cy="365125"/>
          </a:xfrm>
        </p:spPr>
        <p:txBody>
          <a:bodyPr/>
          <a:lstStyle/>
          <a:p>
            <a:fld id="{23166E87-1C63-9F44-AC18-B68C94A43C10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2729DC-A528-4BE2-A212-A3129AB39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42090"/>
            <a:ext cx="4114800" cy="365125"/>
          </a:xfrm>
        </p:spPr>
        <p:txBody>
          <a:bodyPr/>
          <a:lstStyle/>
          <a:p>
            <a:r>
              <a:rPr lang="hr-HR"/>
              <a:t>AA 174 | Lecture 7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B15CCA-3D25-48F5-B9CB-1D9CC2510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937" y="2718198"/>
            <a:ext cx="9382125" cy="33928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100542-FBEA-44F9-A6FD-0B2E3CD33341}"/>
              </a:ext>
            </a:extLst>
          </p:cNvPr>
          <p:cNvSpPr txBox="1"/>
          <p:nvPr/>
        </p:nvSpPr>
        <p:spPr>
          <a:xfrm>
            <a:off x="3667126" y="4045307"/>
            <a:ext cx="1009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obstacle</a:t>
            </a:r>
            <a:endParaRPr lang="en-IL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54699F-23B9-4975-BD8C-737E964FB8B0}"/>
              </a:ext>
            </a:extLst>
          </p:cNvPr>
          <p:cNvSpPr txBox="1"/>
          <p:nvPr/>
        </p:nvSpPr>
        <p:spPr>
          <a:xfrm>
            <a:off x="7986712" y="4558188"/>
            <a:ext cx="2800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forbidden space</a:t>
            </a:r>
            <a:endParaRPr lang="en-IL" sz="24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7EBFFA-C8D5-4A45-91F2-1E421C7A6890}"/>
              </a:ext>
            </a:extLst>
          </p:cNvPr>
          <p:cNvSpPr txBox="1"/>
          <p:nvPr/>
        </p:nvSpPr>
        <p:spPr>
          <a:xfrm>
            <a:off x="9036844" y="3037521"/>
            <a:ext cx="2800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</a:rPr>
              <a:t>free space</a:t>
            </a:r>
            <a:endParaRPr lang="en-IL" sz="24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3671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8"/>
          <p:cNvSpPr txBox="1">
            <a:spLocks noGrp="1"/>
          </p:cNvSpPr>
          <p:nvPr>
            <p:ph type="dt" idx="10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152A7C5B-9535-C747-80AE-2AE3EB3FD3A8}" type="datetime1">
              <a:rPr lang="en-US" smtClean="0"/>
              <a:t>8/13/26</a:t>
            </a:fld>
            <a:endParaRPr/>
          </a:p>
        </p:txBody>
      </p:sp>
      <p:sp>
        <p:nvSpPr>
          <p:cNvPr id="345" name="Google Shape;345;p28"/>
          <p:cNvSpPr txBox="1">
            <a:spLocks noGrp="1"/>
          </p:cNvSpPr>
          <p:nvPr>
            <p:ph type="ftr" idx="11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AA 174 | Lecture 7</a:t>
            </a:r>
            <a:endParaRPr/>
          </a:p>
        </p:txBody>
      </p:sp>
      <p:pic>
        <p:nvPicPr>
          <p:cNvPr id="347" name="Google Shape;34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20240" y="428698"/>
            <a:ext cx="7983911" cy="5809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42066" y="428698"/>
            <a:ext cx="8040134" cy="5854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21403" y="564685"/>
            <a:ext cx="7481460" cy="5390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95627" y="660448"/>
            <a:ext cx="7633136" cy="5390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01277" y="424159"/>
            <a:ext cx="8189446" cy="5966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20240" y="444347"/>
            <a:ext cx="8170608" cy="5923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942066" y="406253"/>
            <a:ext cx="8248657" cy="5983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046015" y="406253"/>
            <a:ext cx="7995396" cy="5892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994041" y="444347"/>
            <a:ext cx="8367309" cy="619755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B163DC6-8CA9-ACD0-CE45-42D22AD80FF1}"/>
              </a:ext>
            </a:extLst>
          </p:cNvPr>
          <p:cNvSpPr txBox="1">
            <a:spLocks/>
          </p:cNvSpPr>
          <p:nvPr/>
        </p:nvSpPr>
        <p:spPr>
          <a:xfrm>
            <a:off x="1" y="283024"/>
            <a:ext cx="4779264" cy="115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3440FF-1B93-DE63-1BEC-A8F77F594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89404" y="2842196"/>
            <a:ext cx="8013192" cy="1173607"/>
          </a:xfrm>
        </p:spPr>
        <p:txBody>
          <a:bodyPr/>
          <a:lstStyle/>
          <a:p>
            <a:pPr marL="114300" indent="0" algn="ctr">
              <a:buNone/>
            </a:pPr>
            <a:r>
              <a:rPr lang="en-US" sz="2800" dirty="0">
                <a:solidFill>
                  <a:srgbClr val="C00000"/>
                </a:solidFill>
              </a:rPr>
              <a:t>Bottom line: </a:t>
            </a:r>
            <a:r>
              <a:rPr lang="en-US" sz="2800" i="1" dirty="0"/>
              <a:t>explicitly</a:t>
            </a:r>
            <a:r>
              <a:rPr lang="en-US" sz="2800" dirty="0"/>
              <a:t> computing C free spaces in high-dimensional </a:t>
            </a:r>
            <a:r>
              <a:rPr lang="en-US" dirty="0"/>
              <a:t>settings</a:t>
            </a:r>
            <a:r>
              <a:rPr lang="en-US" sz="2800" dirty="0"/>
              <a:t> is hard!</a:t>
            </a:r>
            <a:endParaRPr lang="de-CH" altLang="en-US" sz="2800" dirty="0"/>
          </a:p>
          <a:p>
            <a:pPr marL="114300" indent="0" algn="ctr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A4043-0775-0D00-D2C4-FD84C192E48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08008E8-EB2A-B24D-8B60-0A33BDD4ADE6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DB3F8-62E5-58E1-A075-B50A2E673CB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AA 174 | Lecture 7</a:t>
            </a:r>
          </a:p>
        </p:txBody>
      </p:sp>
    </p:spTree>
    <p:extLst>
      <p:ext uri="{BB962C8B-B14F-4D97-AF65-F5344CB8AC3E}">
        <p14:creationId xmlns:p14="http://schemas.microsoft.com/office/powerpoint/2010/main" val="26866314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612" y="4494215"/>
            <a:ext cx="3152775" cy="20478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in </a:t>
            </a:r>
            <a:r>
              <a:rPr lang="en-US" i="1" dirty="0"/>
              <a:t>C-</a:t>
            </a:r>
            <a:r>
              <a:rPr lang="en-US" dirty="0"/>
              <a:t>space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739903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600" dirty="0"/>
                  <a:t>Let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⊂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sz="2600" dirty="0"/>
                  <a:t>   denote set of points in the world occupied by robot when in configuration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600" dirty="0"/>
              </a:p>
              <a:p>
                <a:r>
                  <a:rPr lang="en-US" sz="2600" dirty="0"/>
                  <a:t>Robot in collision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⇔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∩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≠∅</m:t>
                    </m:r>
                  </m:oMath>
                </a14:m>
                <a:r>
                  <a:rPr lang="en-US" sz="2600" dirty="0"/>
                  <a:t> </a:t>
                </a:r>
              </a:p>
              <a:p>
                <a:r>
                  <a:rPr lang="en-US" sz="2600" dirty="0"/>
                  <a:t>Accordingly, </a:t>
                </a:r>
                <a:r>
                  <a:rPr lang="en-US" sz="2600" i="1" dirty="0"/>
                  <a:t>free</a:t>
                </a:r>
                <a:r>
                  <a:rPr lang="en-US" sz="2600" dirty="0"/>
                  <a:t> space is defined as: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600" b="0" i="0" smtClean="0">
                            <a:latin typeface="Cambria Math" panose="02040503050406030204" pitchFamily="18" charset="0"/>
                          </a:rPr>
                          <m:t>free</m:t>
                        </m:r>
                      </m:sub>
                    </m:sSub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  <m:d>
                          <m:dPr>
                            <m:ctrlP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6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d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=∅</m:t>
                        </m:r>
                      </m:e>
                    </m:d>
                  </m:oMath>
                </a14:m>
                <a:r>
                  <a:rPr lang="en-US" sz="2600" dirty="0"/>
                  <a:t> </a:t>
                </a:r>
              </a:p>
              <a:p>
                <a:r>
                  <a:rPr lang="en-US" sz="2600" dirty="0"/>
                  <a:t>Path planning problem in </a:t>
                </a:r>
                <a:r>
                  <a:rPr lang="en-US" sz="2600" i="1" dirty="0"/>
                  <a:t>C</a:t>
                </a:r>
                <a:r>
                  <a:rPr lang="en-US" sz="2600" dirty="0"/>
                  <a:t>-space: compute a </a:t>
                </a:r>
                <a:r>
                  <a:rPr lang="en-US" sz="2600" b="1" dirty="0"/>
                  <a:t>continuous</a:t>
                </a:r>
                <a:r>
                  <a:rPr lang="en-US" sz="2600" dirty="0"/>
                  <a:t> path: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begChr m:val="["/>
                        <m:endChr m:val="]"/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0,1</m:t>
                        </m:r>
                      </m:e>
                    </m:d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600" b="0" i="0" smtClean="0">
                            <a:latin typeface="Cambria Math" panose="02040503050406030204" pitchFamily="18" charset="0"/>
                          </a:rPr>
                          <m:t>free</m:t>
                        </m:r>
                      </m:sub>
                    </m:sSub>
                  </m:oMath>
                </a14:m>
                <a:r>
                  <a:rPr lang="en-US" sz="2600" dirty="0"/>
                  <a:t>, with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𝜏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</m:oMath>
                </a14:m>
                <a:r>
                  <a:rPr lang="en-US" sz="2600" dirty="0"/>
                  <a:t> and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𝜏</m:t>
                    </m:r>
                    <m:d>
                      <m:d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6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</m:oMath>
                </a14:m>
                <a:endParaRPr lang="en-US" sz="2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739903"/>
                <a:ext cx="10515600" cy="4351338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ADE7E-3E11-E440-B6B9-FB64C5B5F06C}" type="datetime1">
              <a:rPr lang="en-US" smtClean="0"/>
              <a:t>8/13/26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 | Lecture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3358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Combinatorial planning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E690-D2D4-F343-83AE-F05F53FDD2AF}" type="datetime1">
              <a:rPr lang="en-US" smtClean="0"/>
              <a:t>8/13/26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r-HR"/>
              <a:t>AA 174 | Lecture 7</a:t>
            </a:r>
            <a:endParaRPr lang="en-US" dirty="0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1055687" y="5131905"/>
            <a:ext cx="184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1pPr>
            <a:lvl2pPr marL="37931725" indent="-37474525"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2pPr>
            <a:lvl3pPr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3pPr>
            <a:lvl4pPr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4pPr>
            <a:lvl5pPr eaLnBrk="0" hangingPunct="0"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5pPr>
            <a:lvl6pPr marL="4572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6pPr>
            <a:lvl7pPr marL="9144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7pPr>
            <a:lvl8pPr marL="1371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8pPr>
            <a:lvl9pPr marL="18288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ＭＳ Ｐゴシック" charset="-128"/>
              </a:defRPr>
            </a:lvl9pPr>
          </a:lstStyle>
          <a:p>
            <a: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</a:pPr>
            <a:endParaRPr lang="en-US" altLang="x-none" sz="2000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0999" y="1690688"/>
            <a:ext cx="7315201" cy="4484258"/>
          </a:xfrm>
        </p:spPr>
        <p:txBody>
          <a:bodyPr>
            <a:noAutofit/>
          </a:bodyPr>
          <a:lstStyle/>
          <a:p>
            <a:pPr indent="-457200"/>
            <a:r>
              <a:rPr lang="en-US" sz="2400" dirty="0">
                <a:solidFill>
                  <a:schemeClr val="tx1"/>
                </a:solidFill>
              </a:rPr>
              <a:t>Combinatorial approaches to motion planning find paths through continuous configuration space </a:t>
            </a:r>
            <a:r>
              <a:rPr lang="en-US" sz="2400" dirty="0">
                <a:solidFill>
                  <a:srgbClr val="C00000"/>
                </a:solidFill>
              </a:rPr>
              <a:t>without resorting to approximations</a:t>
            </a:r>
          </a:p>
          <a:p>
            <a:pPr indent="-457200"/>
            <a:r>
              <a:rPr lang="en-US" sz="2400" dirty="0">
                <a:solidFill>
                  <a:srgbClr val="C00000"/>
                </a:solidFill>
              </a:rPr>
              <a:t>Key idea</a:t>
            </a:r>
            <a:r>
              <a:rPr lang="en-US" sz="2400" dirty="0"/>
              <a:t>: compute a roadmap, which provides a discrete representation of continuous motion planning problem without losing any of the original connectivity information needed to solve it</a:t>
            </a:r>
          </a:p>
          <a:p>
            <a:pPr indent="-457200"/>
            <a:r>
              <a:rPr lang="en-US" sz="2400" dirty="0"/>
              <a:t>Such approaches are typically complete (</a:t>
            </a:r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i.e., guaranteed to find a solution), </a:t>
            </a:r>
            <a:r>
              <a:rPr lang="en-US" sz="2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but are typically limited to </a:t>
            </a:r>
            <a:r>
              <a:rPr lang="en-US" sz="2400" dirty="0">
                <a:solidFill>
                  <a:srgbClr val="C0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small number of DOFs</a:t>
            </a:r>
            <a:r>
              <a:rPr lang="en-US" sz="2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due to the challenge of </a:t>
            </a:r>
            <a:r>
              <a:rPr lang="en-US" sz="2400" i="1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exactly</a:t>
            </a:r>
            <a:r>
              <a:rPr lang="en-US" sz="2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computing C free spaces</a:t>
            </a:r>
          </a:p>
          <a:p>
            <a:pPr indent="-457200"/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98DCD8B-71DB-6BD2-8497-99F3B1FB622E}"/>
                  </a:ext>
                </a:extLst>
              </p:cNvPr>
              <p:cNvSpPr txBox="1"/>
              <p:nvPr/>
            </p:nvSpPr>
            <p:spPr>
              <a:xfrm>
                <a:off x="7754552" y="4738865"/>
                <a:ext cx="4086828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A roadmap is a graph in which each vertex is a configuration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</a:rPr>
                          <m:t>free</m:t>
                        </m:r>
                      </m:sub>
                    </m:sSub>
                  </m:oMath>
                </a14:m>
                <a:r>
                  <a:rPr lang="en-US" sz="1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 and each edge is a path through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400" i="0">
                            <a:latin typeface="Cambria Math" panose="02040503050406030204" pitchFamily="18" charset="0"/>
                          </a:rPr>
                          <m:t>free</m:t>
                        </m:r>
                      </m:sub>
                    </m:sSub>
                    <m:r>
                      <a:rPr lang="en-US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>
                    <a:latin typeface="Source Sans Pro" panose="020B0503030403020204" pitchFamily="34" charset="0"/>
                    <a:ea typeface="Source Sans Pro" panose="020B0503030403020204" pitchFamily="34" charset="0"/>
                  </a:rPr>
                  <a:t>that connects a pair of vertices </a:t>
                </a:r>
              </a:p>
              <a:p>
                <a:endParaRPr lang="en-US" dirty="0">
                  <a:latin typeface="Source Sans Pro" panose="020B0503030403020204" pitchFamily="34" charset="0"/>
                  <a:ea typeface="Source Sans Pro" panose="020B0503030403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98DCD8B-71DB-6BD2-8497-99F3B1FB62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4552" y="4738865"/>
                <a:ext cx="4086828" cy="9541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Google Shape;300;p24">
            <a:extLst>
              <a:ext uri="{FF2B5EF4-FFF2-40B4-BE49-F238E27FC236}">
                <a16:creationId xmlns:a16="http://schemas.microsoft.com/office/drawing/2014/main" id="{8D120142-57F5-D86F-57A2-1BE7A46B988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96200" y="2029154"/>
            <a:ext cx="4203533" cy="26865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16253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Next time: sampling-based planning</a:t>
            </a:r>
            <a:endParaRPr/>
          </a:p>
        </p:txBody>
      </p:sp>
      <p:sp>
        <p:nvSpPr>
          <p:cNvPr id="383" name="Google Shape;383;p31"/>
          <p:cNvSpPr txBox="1">
            <a:spLocks noGrp="1"/>
          </p:cNvSpPr>
          <p:nvPr>
            <p:ph type="dt" idx="10"/>
          </p:nvPr>
        </p:nvSpPr>
        <p:spPr>
          <a:xfrm>
            <a:off x="838200" y="654209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2896D9EA-95D9-AF48-AC87-D4968D3C6B30}" type="datetime1">
              <a:rPr lang="en-US" smtClean="0"/>
              <a:t>8/13/26</a:t>
            </a:fld>
            <a:endParaRPr/>
          </a:p>
        </p:txBody>
      </p:sp>
      <p:sp>
        <p:nvSpPr>
          <p:cNvPr id="384" name="Google Shape;384;p31"/>
          <p:cNvSpPr txBox="1">
            <a:spLocks noGrp="1"/>
          </p:cNvSpPr>
          <p:nvPr>
            <p:ph type="ftr" idx="11"/>
          </p:nvPr>
        </p:nvSpPr>
        <p:spPr>
          <a:xfrm>
            <a:off x="4038600" y="654209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AA 174 | Lecture 7</a:t>
            </a:r>
            <a:endParaRPr/>
          </a:p>
        </p:txBody>
      </p:sp>
      <p:sp>
        <p:nvSpPr>
          <p:cNvPr id="386" name="Google Shape;386;p31"/>
          <p:cNvSpPr txBox="1"/>
          <p:nvPr/>
        </p:nvSpPr>
        <p:spPr>
          <a:xfrm>
            <a:off x="1055687" y="5131905"/>
            <a:ext cx="18415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87" name="Google Shape;387;p31"/>
          <p:cNvPicPr preferRelativeResize="0"/>
          <p:nvPr/>
        </p:nvPicPr>
        <p:blipFill rotWithShape="1">
          <a:blip r:embed="rId3">
            <a:alphaModFix/>
          </a:blip>
          <a:srcRect t="7638"/>
          <a:stretch/>
        </p:blipFill>
        <p:spPr>
          <a:xfrm>
            <a:off x="1055687" y="2105025"/>
            <a:ext cx="9808599" cy="32269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0.7349"/>
  <p:tag name="ORIGINALWIDTH" val="429.6963"/>
  <p:tag name="OUTPUTDPI" val="1200"/>
  <p:tag name="LATEXADDIN" val="\documentclass{article}&#10;\usepackage{amsmath}&#10;\usepackage{amssymb}&#10;\pagestyle{empty}&#10;\begin{document}&#10;&#10;$\mathcal{W} \subseteq \mathbb{R}^2$&#10;&#10;&#10;\end{document}&#10;"/>
  <p:tag name="IGUANATEXSIZE" val="24"/>
  <p:tag name="IGUANATEXCURSOR" val="137"/>
  <p:tag name="TRANSPARENCY" val="True"/>
  <p:tag name="FILENAME" val=""/>
  <p:tag name="INPUTTYPE" val="0"/>
  <p:tag name="LATEXENGINEID" val="0"/>
  <p:tag name="TEMPFOLDER" val="C:\Users\Sumeet Singh\Documents\IguanaTeX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.98835"/>
  <p:tag name="ORIGINALWIDTH" val="390.7012"/>
  <p:tag name="OUTPUTDPI" val="1200"/>
  <p:tag name="LATEXADDIN" val="\documentclass{article}&#10;\usepackage{amsmath}&#10;\usepackage{amssymb}&#10;\pagestyle{empty}&#10;\begin{document}&#10;&#10;$\mathcal{O} \subset \mathcal{W}$&#10;&#10;&#10;\end{document}&#10;"/>
  <p:tag name="IGUANATEXSIZE" val="24"/>
  <p:tag name="IGUANATEXCURSOR" val="135"/>
  <p:tag name="TRANSPARENCY" val="True"/>
  <p:tag name="FILENAME" val=""/>
  <p:tag name="INPUTTYPE" val="0"/>
  <p:tag name="LATEXENGINEID" val="0"/>
  <p:tag name="TEMPFOLDER" val="C:\Users\Sumeet Singh\Documents\IguanaTeX\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.7364"/>
  <p:tag name="ORIGINALWIDTH" val="403.4495"/>
  <p:tag name="OUTPUTDPI" val="1200"/>
  <p:tag name="LATEXADDIN" val="\documentclass{article}&#10;\usepackage{amsmath}&#10;\usepackage{amssymb}&#10;\pagestyle{empty}&#10;\begin{document}&#10;&#10;$\mathcal{R} \subset \mathbb{R}^2$&#10;&#10;&#10;\end{document}&#10;"/>
  <p:tag name="IGUANATEXSIZE" val="24"/>
  <p:tag name="IGUANATEXCURSOR" val="112"/>
  <p:tag name="TRANSPARENCY" val="True"/>
  <p:tag name="FILENAME" val=""/>
  <p:tag name="INPUTTYPE" val="0"/>
  <p:tag name="LATEXENGINEID" val="0"/>
  <p:tag name="TEMPFOLDER" val="C:\Users\Sumeet Singh\Documents\IguanaTeX\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332"/>
  <p:tag name="ORIGINALWIDTH" val="660.6674"/>
  <p:tag name="OUTPUTDPI" val="1200"/>
  <p:tag name="LATEXADDIN" val="\documentclass{article}&#10;\usepackage{amsmath}&#10;\usepackage{amssymb}&#10;\pagestyle{empty}&#10;\begin{document}&#10;&#10;$(x_t,y_t) \subset \mathbb{R}^2$&#10;&#10;&#10;\end{document}&#10;"/>
  <p:tag name="IGUANATEXSIZE" val="24"/>
  <p:tag name="IGUANATEXCURSOR" val="113"/>
  <p:tag name="TRANSPARENCY" val="True"/>
  <p:tag name="FILENAME" val=""/>
  <p:tag name="INPUTTYPE" val="0"/>
  <p:tag name="LATEXENGINEID" val="0"/>
  <p:tag name="TEMPFOLDER" val="C:\Users\Sumeet Singh\Documents\IguanaTeX\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3.4871"/>
  <p:tag name="ORIGINALWIDTH" val="133.4833"/>
  <p:tag name="OUTPUTDPI" val="1200"/>
  <p:tag name="LATEXADDIN" val="\documentclass{article}&#10;\usepackage{amsmath}&#10;\usepackage{amssymb}&#10;\pagestyle{empty}&#10;\begin{document}&#10;&#10;&#10;$\mathbb{R}^3$&#10;&#10;\end{document}&#10;"/>
  <p:tag name="IGUANATEXSIZE" val="24"/>
  <p:tag name="IGUANATEXCURSOR" val="114"/>
  <p:tag name="TRANSPARENCY" val="True"/>
  <p:tag name="FILENAME" val=""/>
  <p:tag name="INPUTTYPE" val="0"/>
  <p:tag name="LATEXENGINEID" val="0"/>
  <p:tag name="TEMPFOLDER" val="C:\Users\Sumeet Singh\Documents\IguanaTeX\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4867"/>
  <p:tag name="ORIGINALWIDTH" val="422.1972"/>
  <p:tag name="OUTPUTDPI" val="1200"/>
  <p:tag name="LATEXADDIN" val="\documentclass{article}&#10;\usepackage{amsmath}&#10;\usepackage{amssymb}&#10;\pagestyle{empty}&#10;\begin{document}&#10;&#10;&#10;$\mathbb{R}^2 \times \mathcal{S}^1$&#10;&#10;\end{document}&#10;"/>
  <p:tag name="IGUANATEXSIZE" val="24"/>
  <p:tag name="IGUANATEXCURSOR" val="138"/>
  <p:tag name="TRANSPARENCY" val="True"/>
  <p:tag name="FILENAME" val=""/>
  <p:tag name="INPUTTYPE" val="0"/>
  <p:tag name="LATEXENGINEID" val="0"/>
  <p:tag name="TEMPFOLDER" val="C:\Users\Sumeet Singh\Documents\IguanaTeX\"/>
</p:tagLst>
</file>

<file path=ppt/theme/theme1.xml><?xml version="1.0" encoding="utf-8"?>
<a:theme xmlns:a="http://schemas.openxmlformats.org/drawingml/2006/main" name="AA274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396573cb-f378-4b68-9bc8-15755c0c51f3}" enabled="0" method="" siteId="{396573cb-f378-4b68-9bc8-15755c0c51f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2963</TotalTime>
  <Words>1466</Words>
  <Application>Microsoft Macintosh PowerPoint</Application>
  <PresentationFormat>Widescreen</PresentationFormat>
  <Paragraphs>201</Paragraphs>
  <Slides>27</Slides>
  <Notes>19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Source Sans Pro</vt:lpstr>
      <vt:lpstr>Verdana</vt:lpstr>
      <vt:lpstr>AA274</vt:lpstr>
      <vt:lpstr>Principles of Robot Autonomy I</vt:lpstr>
      <vt:lpstr>Attendance Form</vt:lpstr>
      <vt:lpstr>PowerPoint Presentation</vt:lpstr>
      <vt:lpstr>Agenda</vt:lpstr>
      <vt:lpstr>Motion planning</vt:lpstr>
      <vt:lpstr>The see-think-act cycle</vt:lpstr>
      <vt:lpstr>PowerPoint Presentation</vt:lpstr>
      <vt:lpstr>More examples of motion planning</vt:lpstr>
      <vt:lpstr>Some history</vt:lpstr>
      <vt:lpstr>Simplest setup</vt:lpstr>
      <vt:lpstr>Popular approaches</vt:lpstr>
      <vt:lpstr>Grid-based approaches</vt:lpstr>
      <vt:lpstr>Graph search algorithms</vt:lpstr>
      <vt:lpstr>Label correcting algorithm</vt:lpstr>
      <vt:lpstr>GetNext() ?</vt:lpstr>
      <vt:lpstr>Correctness and improvements</vt:lpstr>
      <vt:lpstr>A*: Improving Dijkstra</vt:lpstr>
      <vt:lpstr>Grid-based approaches: summary </vt:lpstr>
      <vt:lpstr>Back to continuous motion planning</vt:lpstr>
      <vt:lpstr>Back to continuous motion planning</vt:lpstr>
      <vt:lpstr>Configuration space</vt:lpstr>
      <vt:lpstr>Configuration free space</vt:lpstr>
      <vt:lpstr>PowerPoint Presentation</vt:lpstr>
      <vt:lpstr>PowerPoint Presentation</vt:lpstr>
      <vt:lpstr>Planning in C-space</vt:lpstr>
      <vt:lpstr>Combinatorial planning</vt:lpstr>
      <vt:lpstr>Next time: sampling-based planning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 274 Principles of Robotic Autonomy</dc:title>
  <cp:lastModifiedBy>Daniele Gammelli</cp:lastModifiedBy>
  <cp:revision>73</cp:revision>
  <cp:lastPrinted>2019-10-08T04:00:32Z</cp:lastPrinted>
  <dcterms:modified xsi:type="dcterms:W3CDTF">2026-08-13T22:48:50Z</dcterms:modified>
</cp:coreProperties>
</file>