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0" r:id="rId1"/>
  </p:sldMasterIdLst>
  <p:notesMasterIdLst>
    <p:notesMasterId r:id="rId25"/>
  </p:notesMasterIdLst>
  <p:sldIdLst>
    <p:sldId id="256" r:id="rId2"/>
    <p:sldId id="374" r:id="rId3"/>
    <p:sldId id="1577" r:id="rId4"/>
    <p:sldId id="1576" r:id="rId5"/>
    <p:sldId id="1544" r:id="rId6"/>
    <p:sldId id="1545" r:id="rId7"/>
    <p:sldId id="1546" r:id="rId8"/>
    <p:sldId id="1547" r:id="rId9"/>
    <p:sldId id="1548" r:id="rId10"/>
    <p:sldId id="1549" r:id="rId11"/>
    <p:sldId id="1550" r:id="rId12"/>
    <p:sldId id="1554" r:id="rId13"/>
    <p:sldId id="1555" r:id="rId14"/>
    <p:sldId id="1556" r:id="rId15"/>
    <p:sldId id="1553" r:id="rId16"/>
    <p:sldId id="1569" r:id="rId17"/>
    <p:sldId id="1552" r:id="rId18"/>
    <p:sldId id="1573" r:id="rId19"/>
    <p:sldId id="1558" r:id="rId20"/>
    <p:sldId id="1559" r:id="rId21"/>
    <p:sldId id="1560" r:id="rId22"/>
    <p:sldId id="1575" r:id="rId23"/>
    <p:sldId id="1571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E5F2EBE2-B39B-48BA-AECF-F384E3D45BB3}">
          <p14:sldIdLst>
            <p14:sldId id="256"/>
            <p14:sldId id="374"/>
            <p14:sldId id="1577"/>
            <p14:sldId id="1576"/>
            <p14:sldId id="1544"/>
            <p14:sldId id="1545"/>
            <p14:sldId id="1546"/>
          </p14:sldIdLst>
        </p14:section>
        <p14:section name="The Geometric Case" id="{D2827BD3-E596-41C0-80B2-78A8C7D058A5}">
          <p14:sldIdLst>
            <p14:sldId id="1547"/>
            <p14:sldId id="1548"/>
            <p14:sldId id="1549"/>
            <p14:sldId id="1550"/>
            <p14:sldId id="1554"/>
            <p14:sldId id="1555"/>
            <p14:sldId id="1556"/>
            <p14:sldId id="1553"/>
            <p14:sldId id="1569"/>
            <p14:sldId id="1552"/>
            <p14:sldId id="1573"/>
            <p14:sldId id="1558"/>
            <p14:sldId id="1559"/>
            <p14:sldId id="1560"/>
            <p14:sldId id="1575"/>
            <p14:sldId id="15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54219"/>
  </p:normalViewPr>
  <p:slideViewPr>
    <p:cSldViewPr snapToGrid="0">
      <p:cViewPr varScale="1">
        <p:scale>
          <a:sx n="65" d="100"/>
          <a:sy n="65" d="100"/>
        </p:scale>
        <p:origin x="2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49:40.170" v="1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49:30.473" v="0" actId="20577"/>
        <pc:sldMkLst>
          <pc:docMk/>
          <pc:sldMk cId="3310454789" sldId="1550"/>
        </pc:sldMkLst>
      </pc:sldChg>
      <pc:sldChg chg="modNotesTx">
        <pc:chgData name="Daniele Gammelli" userId="292b8a31-f1ba-4b4c-b196-a231dc095d13" providerId="ADAL" clId="{6E670754-AB6A-5789-AA0A-6F6FD9CE3EEA}" dt="2026-08-13T22:49:40.170" v="1" actId="20577"/>
        <pc:sldMkLst>
          <pc:docMk/>
          <pc:sldMk cId="2570680919" sldId="15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7025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5404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539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9326859-C7E5-7C48-8A5F-EC3B904D49A7}" type="datetime1">
              <a:rPr lang="en-US" smtClean="0"/>
              <a:t>8/13/26</a:t>
            </a:fld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AA174 | Lecture 8</a:t>
            </a: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ECFBE95-A3C3-5C4B-91F6-5B211C4904BE}" type="datetime1">
              <a:rPr lang="en-US" smtClean="0"/>
              <a:t>8/13/26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AA174 | Lecture 8</a:t>
            </a: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E2249EA5-1404-0740-827F-B297AC1E40D2}" type="datetime1">
              <a:rPr lang="en-US" smtClean="0"/>
              <a:t>8/13/26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AA174 | Lecture 8</a:t>
            </a: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0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f"/><Relationship Id="rId5" Type="http://schemas.openxmlformats.org/officeDocument/2006/relationships/image" Target="../media/image37.tiff"/><Relationship Id="rId4" Type="http://schemas.openxmlformats.org/officeDocument/2006/relationships/image" Target="../media/image3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5400"/>
            </a:pPr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dirty="0"/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dirty="0"/>
              <a:t>Motion planning II: sampling-based methods</a:t>
            </a:r>
            <a:endParaRPr dirty="0"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87942"/>
            <a:ext cx="12192000" cy="1170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9B9C7-170B-B78E-D9C0-6DB12F0D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984BC-8798-17D0-B3A7-C301767015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96F1E1D-82FE-3043-BABB-92FFEA9F234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F7F0F-6263-F090-248C-330EFF27BFF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 174 | Lecture 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9D217E-7DF5-3E69-6100-0801FDC53B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b="15385"/>
          <a:stretch>
            <a:fillRect/>
          </a:stretch>
        </p:blipFill>
        <p:spPr>
          <a:xfrm>
            <a:off x="3141651" y="510117"/>
            <a:ext cx="5908697" cy="59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70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C3949371-427E-734E-A02C-41BC2E3CE40A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AA174 | Lecture 8</a:t>
            </a:r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Sampling-based algorithms for motion planning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Chapter 5, sections 5.1 – 5.5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8AC59-75B0-4ACA-BE42-70D5E1CD8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planning algorithms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86E13D5-ACEC-4D06-81BF-E78F3A2591C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Key point</a:t>
                </a:r>
                <a:r>
                  <a:rPr lang="en-US" dirty="0"/>
                  <a:t>: motion planning problem described in the real-world, but it really lives in another space - the configuration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dirty="0"/>
                  <a:t>-)space!</a:t>
                </a:r>
              </a:p>
              <a:p>
                <a:endParaRPr lang="en-US" dirty="0"/>
              </a:p>
              <a:p>
                <a:r>
                  <a:rPr lang="en-US" dirty="0"/>
                  <a:t>Two main approaches to </a:t>
                </a:r>
                <a:r>
                  <a:rPr lang="en-US" i="1" dirty="0"/>
                  <a:t>continuous</a:t>
                </a:r>
                <a:r>
                  <a:rPr lang="en-US" dirty="0"/>
                  <a:t> motion planning:</a:t>
                </a:r>
              </a:p>
              <a:p>
                <a:pPr lvl="1"/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Combinatorial planning: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constructs structures in the C-space that discretely and completely capture all information needed to perform planning</a:t>
                </a:r>
              </a:p>
              <a:p>
                <a:pPr lvl="1"/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Sampling-based planning: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uses collision detection algorithms to probe and incrementally search the C-space for a solution, rather than completely characterizing all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structure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86E13D5-ACEC-4D06-81BF-E78F3A2591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D2E596-9099-B647-A870-0B2B35AF144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4B85975-4679-244E-984F-7DC0FDD53B7C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CB7082B-C33F-AC4F-836A-A3C31712745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8B6EF-06A6-A221-4E0F-64A2B38F74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0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0264-C2DF-41DF-BC32-4E68FD3C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Sampling-based motion planning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D50A916-E8E0-4C18-8DF1-781DBD36CEF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23452"/>
                <a:ext cx="10515600" cy="4960905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dirty="0"/>
                  <a:t>Limitations of combinatorial approaches stimulated the development of sampling-based approaches</a:t>
                </a:r>
              </a:p>
              <a:p>
                <a:r>
                  <a:rPr lang="en-US" sz="2400" dirty="0"/>
                  <a:t>Abandon the idea of explicitly characterizing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obs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Instead, capture the structure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/>
                  <a:t> by </a:t>
                </a:r>
                <a:r>
                  <a:rPr lang="en-US" sz="2400" dirty="0">
                    <a:solidFill>
                      <a:srgbClr val="C00000"/>
                    </a:solidFill>
                  </a:rPr>
                  <a:t>random sampling</a:t>
                </a:r>
              </a:p>
              <a:p>
                <a:r>
                  <a:rPr lang="en-US" sz="2400" dirty="0"/>
                  <a:t>Use a black-box component (collision checker) to determine which random configurations lie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Use such a probing scheme to build a roadmap and then plan a path</a:t>
                </a:r>
              </a:p>
              <a:p>
                <a:endParaRPr lang="en-US" sz="1000" dirty="0"/>
              </a:p>
              <a:p>
                <a:endParaRPr lang="en-US" sz="1000" dirty="0"/>
              </a:p>
              <a:p>
                <a:pPr marL="114300" indent="0">
                  <a:buNone/>
                </a:pPr>
                <a:r>
                  <a:rPr lang="en-US" sz="1800" dirty="0"/>
                  <a:t>Reference: LaValle, S. M. Motion planning. 2011.</a:t>
                </a:r>
                <a:endParaRPr lang="en-IL" sz="18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D50A916-E8E0-4C18-8DF1-781DBD36CE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23452"/>
                <a:ext cx="10515600" cy="4960905"/>
              </a:xfrm>
              <a:blipFill>
                <a:blip r:embed="rId2"/>
                <a:stretch>
                  <a:fillRect l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46EEF-1DC0-1B49-9D90-D03FFA76789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3705823-D36E-754A-A3D6-9187A4EA221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183CE1-B728-734D-9BFB-B7C9B96A9D0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8637C-71AD-0DF7-10F4-CB96DC8DE4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07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11423-F995-4839-B4CF-9B825C1B6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Sampling-based motion planning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94FC6-8C68-46E4-89E6-42B083A96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851402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Pros:</a:t>
            </a:r>
          </a:p>
          <a:p>
            <a:r>
              <a:rPr lang="en-US" sz="2400" dirty="0"/>
              <a:t>Conceptually simple</a:t>
            </a:r>
          </a:p>
          <a:p>
            <a:r>
              <a:rPr lang="en-US" sz="2400" dirty="0"/>
              <a:t>Relatively-easy to implement</a:t>
            </a:r>
          </a:p>
          <a:p>
            <a:r>
              <a:rPr lang="en-US" sz="2400" dirty="0">
                <a:solidFill>
                  <a:srgbClr val="C00000"/>
                </a:solidFill>
              </a:rPr>
              <a:t>Flexible</a:t>
            </a:r>
            <a:r>
              <a:rPr lang="en-US" sz="2400" dirty="0"/>
              <a:t>: one algorithm applies to a variety of robots and problems</a:t>
            </a:r>
          </a:p>
          <a:p>
            <a:r>
              <a:rPr lang="en-US" sz="2400" dirty="0">
                <a:solidFill>
                  <a:srgbClr val="C00000"/>
                </a:solidFill>
              </a:rPr>
              <a:t>Beyond the geometric case</a:t>
            </a:r>
            <a:r>
              <a:rPr lang="en-US" sz="2400" dirty="0"/>
              <a:t>: can cope with complex differential constraints, uncertainty, etc.</a:t>
            </a:r>
          </a:p>
          <a:p>
            <a:endParaRPr lang="en-US" sz="1000" dirty="0"/>
          </a:p>
          <a:p>
            <a:pPr marL="114300" indent="0">
              <a:buNone/>
            </a:pPr>
            <a:r>
              <a:rPr lang="en-US" dirty="0"/>
              <a:t>Cons:</a:t>
            </a:r>
          </a:p>
          <a:p>
            <a:r>
              <a:rPr lang="en-US" sz="2400" dirty="0"/>
              <a:t>Unclear how many samples should be generated to retrieve a solution</a:t>
            </a:r>
          </a:p>
          <a:p>
            <a:r>
              <a:rPr lang="en-US" sz="2400" dirty="0"/>
              <a:t>Can not determine whether a solution does not exist</a:t>
            </a:r>
            <a:endParaRPr lang="en-IL" sz="2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7DB95-02CC-C04C-90CD-63B8133CC4D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1F87C3B-09E0-8F4F-8FB1-08F7A61CF1A7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45A6CAB-DC37-F444-9477-EA48BCCF28E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FAB1A-64AD-F5B1-192A-2CD6C6DF12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415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9607-2183-4649-8C89-15BAF02F8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sampling-based methods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900B0-721C-46E8-8852-227A72EBA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29179"/>
            <a:ext cx="10515600" cy="4847784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Traditionally, two major approaches:</a:t>
            </a:r>
          </a:p>
          <a:p>
            <a:r>
              <a:rPr lang="en-US" sz="2400" dirty="0"/>
              <a:t>Probabilistic Roadmap (PRM): graph-based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Multi-query planner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i.e., designed to solve multiple path queries on the same scenario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it-I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Original version: [Kavraki et al., ‘96]</a:t>
            </a:r>
          </a:p>
          <a:p>
            <a:pPr lvl="1"/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“Lazy” version: [Bohlin &amp;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Kavraki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‘00]</a:t>
            </a:r>
          </a:p>
          <a:p>
            <a:pPr lvl="1"/>
            <a:r>
              <a:rPr lang="fr-FR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Dynamic version: [Jaillet &amp; T. </a:t>
            </a:r>
            <a:r>
              <a:rPr lang="fr-FR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Simeon</a:t>
            </a:r>
            <a:r>
              <a:rPr lang="fr-FR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‘04]</a:t>
            </a:r>
          </a:p>
          <a:p>
            <a:pPr lvl="1"/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Asymptotically optimal version: [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Karaman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&amp;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Frazzoli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'11]</a:t>
            </a:r>
          </a:p>
          <a:p>
            <a:r>
              <a:rPr lang="en-US" sz="2400" dirty="0"/>
              <a:t>Rapidly-exploring Random Trees (RRT): tree-based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Single-query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planner</a:t>
            </a:r>
          </a:p>
          <a:p>
            <a:pPr lvl="1"/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Original version: [LaValle &amp;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Kuner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‘01]</a:t>
            </a:r>
          </a:p>
          <a:p>
            <a:pPr lvl="1"/>
            <a:r>
              <a:rPr lang="it-I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RDT: [LaValle, ‘06]</a:t>
            </a:r>
          </a:p>
          <a:p>
            <a:pPr lvl="1"/>
            <a:r>
              <a:rPr lang="da-DK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SRT: [Plaku et al., ‘05]</a:t>
            </a:r>
          </a:p>
          <a:p>
            <a:pPr lvl="1"/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Asymptotically optimal version [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Karaman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&amp; </a:t>
            </a:r>
            <a:r>
              <a:rPr lang="en-US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Frazzoli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'11]</a:t>
            </a:r>
            <a:endParaRPr lang="en-IL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BFEEC-B29A-524F-9A6B-F088E28A414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59AF5CF-B564-1848-BE64-40D65BF6A16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41E940F-9E3D-6A44-B0C7-8C57EB3D0C9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C75C0-6909-5693-7DBA-E515E349B4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7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9CD86-20B2-4B7D-8B8E-BDB40C20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roadmaps (PRM)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090273F-27ED-4BCB-B756-3AEA7996370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32873"/>
                <a:ext cx="10515600" cy="1074656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dirty="0"/>
                  <a:t>A</a:t>
                </a:r>
                <a:r>
                  <a:rPr lang="en-US" dirty="0">
                    <a:solidFill>
                      <a:srgbClr val="C00000"/>
                    </a:solidFill>
                  </a:rPr>
                  <a:t> multi-query </a:t>
                </a:r>
                <a:r>
                  <a:rPr lang="en-US" dirty="0"/>
                  <a:t>planner, which  generates a roadmap (graph)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, embedded in the free space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090273F-27ED-4BCB-B756-3AEA799637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32873"/>
                <a:ext cx="10515600" cy="1074656"/>
              </a:xfrm>
              <a:blipFill>
                <a:blip r:embed="rId2"/>
                <a:stretch>
                  <a:fillRect l="-121" b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83F8D862-E898-44D6-BC04-F27CA3AEB1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2498103"/>
                <a:ext cx="6279037" cy="39026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marL="11430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Preprocessing step:</a:t>
                </a: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Calibri" panose="020F0502020204030204" pitchFamily="34" charset="0"/>
                  </a:rPr>
                  <a:t>Sample a collection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Calibri" panose="020F0502020204030204" pitchFamily="34" charset="0"/>
                  </a:rPr>
                  <a:t> configurations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  <a:cs typeface="Calibri" panose="020F0502020204030204" pitchFamily="34" charset="0"/>
                  </a:rPr>
                  <a:t>; discard configurations leading to collisions</a:t>
                </a: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Draw an edge between each pair of samples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straight-line path between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collision free</a:t>
                </a:r>
              </a:p>
              <a:p>
                <a:pPr marL="114300" indent="0">
                  <a:buNone/>
                </a:pPr>
                <a:endParaRPr lang="en-US" sz="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1430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Given a query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connect them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find a path on the roadmap</a:t>
                </a:r>
              </a:p>
            </p:txBody>
          </p:sp>
        </mc:Choice>
        <mc:Fallback xmlns="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83F8D862-E898-44D6-BC04-F27CA3AEB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98103"/>
                <a:ext cx="6279037" cy="3902697"/>
              </a:xfrm>
              <a:prstGeom prst="rect">
                <a:avLst/>
              </a:prstGeom>
              <a:blipFill>
                <a:blip r:embed="rId3"/>
                <a:stretch>
                  <a:fillRect l="-404" r="-2222" b="-42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20B375D-50F1-4C0D-9EC8-74EF597EF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553" y="2498103"/>
            <a:ext cx="3525931" cy="4171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B3C736-6789-4D72-AAE0-13C03D30A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553" y="2507529"/>
            <a:ext cx="3525931" cy="41354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DCFA55-CC0C-4F46-941D-84AF93A52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1980" y="2498103"/>
            <a:ext cx="3525931" cy="41539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052670-D93D-4AA0-956C-2EA6914F44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980" y="2498103"/>
            <a:ext cx="3516504" cy="41660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FC480F-3F09-4A5B-A90E-504DAB6A02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553" y="2498103"/>
            <a:ext cx="3516504" cy="41397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404F97-2EEE-49AA-8893-7ACA7269AA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2554" y="2507529"/>
            <a:ext cx="3501951" cy="41303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5B6E79-28BA-4B66-8124-AB248DB6B0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3381" y="2507529"/>
            <a:ext cx="3507510" cy="4130339"/>
          </a:xfrm>
          <a:prstGeom prst="rect">
            <a:avLst/>
          </a:prstGeom>
        </p:spPr>
      </p:pic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445257B7-79A7-AC45-A5BB-789CA1CC07D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5C765BB-45B7-AD46-8730-546B7F167B42}" type="datetime1">
              <a:rPr lang="en-US" smtClean="0"/>
              <a:t>8/13/26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2E30D1A-69EF-8046-B72B-2ABE02ECF1D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440A7-4C50-1178-E6EC-5FC96AE8BD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7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9CD86-20B2-4B7D-8B8E-BDB40C20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Rapidly-exploring random trees (RRT)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83F8D862-E898-44D6-BC04-F27CA3AEB1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2489329"/>
                <a:ext cx="6874042" cy="40527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marL="11430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Algorithm works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iterations: </a:t>
                </a: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Sample configuration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rand</m:t>
                        </m:r>
                      </m:sub>
                    </m:sSub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nearest vertex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near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rand</m:t>
                        </m:r>
                      </m:sub>
                    </m:sSub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Generate configuration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new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rand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near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such that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near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new</m:t>
                            </m:r>
                          </m:sub>
                        </m:sSub>
                      </m:e>
                    </m:ba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⊂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Update tree: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∪{</m:t>
                    </m:r>
                    <m:sSub>
                      <m:sSub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new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near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new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14300" indent="0">
                  <a:buNone/>
                </a:pPr>
                <a:endParaRPr lang="en-US" sz="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1430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Every once in a while,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rand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be the target vertex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; terminate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new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83F8D862-E898-44D6-BC04-F27CA3AEB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489329"/>
                <a:ext cx="6874042" cy="4052761"/>
              </a:xfrm>
              <a:prstGeom prst="rect">
                <a:avLst/>
              </a:prstGeom>
              <a:blipFill>
                <a:blip r:embed="rId2"/>
                <a:stretch>
                  <a:fillRect l="-3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C34092A-EBC2-4AE6-92E6-4D13F520F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304" y="2040082"/>
            <a:ext cx="3811289" cy="4452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D4578-A7FE-4ED1-8710-15E3FF5E1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1260" y="2049561"/>
            <a:ext cx="3811290" cy="44536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3A7397-ADCB-4867-92AA-AEBD280B0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5305" y="2071010"/>
            <a:ext cx="3803202" cy="4431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AB1E72-BEA8-4794-B86F-554351D65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302" y="2040082"/>
            <a:ext cx="3803203" cy="44576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2B0EBD-3E04-4259-9AE2-F282BCF7BC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1260" y="2049561"/>
            <a:ext cx="3815333" cy="44440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337A42-79A9-4A78-A4D4-AE0A088BA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1259" y="2059675"/>
            <a:ext cx="3815333" cy="44494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904972-53A9-4D4E-B1F5-4458CD2556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1257" y="2071010"/>
            <a:ext cx="3807247" cy="44560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052ECE-A78D-498E-919C-62F5A92C70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19344" y="2070495"/>
            <a:ext cx="3807247" cy="44408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B03362-9202-41A7-A19C-0F6FF4FCBA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9343" y="2057393"/>
            <a:ext cx="3807248" cy="44651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F5B1C2E-D692-46AE-91BC-5186B10ADF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19343" y="2049561"/>
            <a:ext cx="3807248" cy="44462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3A7E17-9822-450C-BBC7-E517337AA8B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19343" y="2059675"/>
            <a:ext cx="3807250" cy="4447169"/>
          </a:xfrm>
          <a:prstGeom prst="rect">
            <a:avLst/>
          </a:prstGeom>
        </p:spPr>
      </p:pic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432424B-DC4E-EE41-8764-67C76550AF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0D13E86-1289-D94C-BD83-4E04201BDD36}" type="datetime1">
              <a:rPr lang="en-US" smtClean="0"/>
              <a:t>8/13/26</a:t>
            </a:fld>
            <a:endParaRPr lang="en-US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75B304BC-1754-BF40-B32C-147D7B6CE4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Placeholder 2">
                <a:extLst>
                  <a:ext uri="{FF2B5EF4-FFF2-40B4-BE49-F238E27FC236}">
                    <a16:creationId xmlns:a16="http://schemas.microsoft.com/office/drawing/2014/main" id="{E6AB73D6-8143-994F-A67A-681816E43D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432873"/>
                <a:ext cx="10515600" cy="10746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800" b="0" i="0" u="none" strike="noStrike" cap="none">
                    <a:solidFill>
                      <a:schemeClr val="dk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Calibri"/>
                    <a:sym typeface="Calibri"/>
                  </a:defRPr>
                </a:lvl1pPr>
                <a:lvl2pPr marL="914400" marR="0" lvl="1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marL="114300" indent="0">
                  <a:buNone/>
                </a:pPr>
                <a:r>
                  <a:rPr lang="en-US" dirty="0"/>
                  <a:t>A </a:t>
                </a:r>
                <a:r>
                  <a:rPr lang="en-US" dirty="0">
                    <a:solidFill>
                      <a:srgbClr val="C00000"/>
                    </a:solidFill>
                  </a:rPr>
                  <a:t>single-query</a:t>
                </a:r>
                <a:r>
                  <a:rPr lang="en-US" dirty="0"/>
                  <a:t> planner, which grows a tree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, rooted at the start configuration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embedded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 Placeholder 2">
                <a:extLst>
                  <a:ext uri="{FF2B5EF4-FFF2-40B4-BE49-F238E27FC236}">
                    <a16:creationId xmlns:a16="http://schemas.microsoft.com/office/drawing/2014/main" id="{E6AB73D6-8143-994F-A67A-681816E43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32873"/>
                <a:ext cx="10515600" cy="1074656"/>
              </a:xfrm>
              <a:prstGeom prst="rect">
                <a:avLst/>
              </a:prstGeom>
              <a:blipFill>
                <a:blip r:embed="rId14"/>
                <a:stretch>
                  <a:fillRect l="-241" b="-69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719786-C33C-4FB2-A573-AEE3D1B04A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1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6763-F335-4256-B84E-8BE3BF54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Rapidly-exploring random trees (RRT)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85009-6266-4EFE-A71B-1F1F17A13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690688"/>
            <a:ext cx="7315201" cy="4851402"/>
          </a:xfrm>
        </p:spPr>
        <p:txBody>
          <a:bodyPr/>
          <a:lstStyle/>
          <a:p>
            <a:r>
              <a:rPr lang="en-US" dirty="0"/>
              <a:t>RRT is known to work quite well in practice</a:t>
            </a:r>
          </a:p>
          <a:p>
            <a:r>
              <a:rPr lang="en-US" dirty="0"/>
              <a:t>Its performance can be attributed to its </a:t>
            </a:r>
            <a:r>
              <a:rPr lang="en-US" dirty="0">
                <a:solidFill>
                  <a:srgbClr val="C00000"/>
                </a:solidFill>
              </a:rPr>
              <a:t>Voronoi bias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Consider a Voronoi diagram with respect to the vertices of the tree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each vertex, its Voronoi cell consists of all points that are closer to that vertex than to any other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Vertices on the frontier of the tree have larger Voronoi cells – hence sampling in those regions is more likely</a:t>
            </a:r>
            <a:endParaRPr lang="en-IL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6CA404-0BD0-462C-9C7D-6CBFBC56F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342" y="1935353"/>
            <a:ext cx="3136458" cy="4057412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00B9BCD-6E6A-744A-9F3C-D577B6BA3A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880B2D8-0E74-1C49-99A6-8C3E558B8DC2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29B839-2C79-1544-B7CE-A16E21CE6A2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584F2-DE1E-A8D3-2BE8-C639F07388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454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9C02E-41B6-40FA-93F4-3DAA23DBE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Theoretical guarantees: probabilistic completeness</a:t>
            </a:r>
            <a:endParaRPr lang="en-IL" sz="3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9B682E4-479E-4237-8595-C1B016D350A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729368"/>
                <a:ext cx="10515600" cy="4093913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dirty="0"/>
                  <a:t>Question: how large should the number of samples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be? We can say something about the </a:t>
                </a:r>
                <a:r>
                  <a:rPr lang="en-US" dirty="0">
                    <a:solidFill>
                      <a:srgbClr val="C00000"/>
                    </a:solidFill>
                  </a:rPr>
                  <a:t>asymptotic behavior</a:t>
                </a:r>
                <a:r>
                  <a:rPr lang="en-US" dirty="0"/>
                  <a:t>:</a:t>
                </a:r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endParaRPr lang="en-US" dirty="0"/>
              </a:p>
              <a:p>
                <a:pPr marL="114300" indent="0">
                  <a:buNone/>
                </a:pPr>
                <a:r>
                  <a:rPr lang="en-US" sz="2000" dirty="0"/>
                  <a:t>* Unless stated otherwise, the configuration space is assumed to be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/>
                  <a:t>-dimensional Euclidean unit hypercube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sz="2000" dirty="0"/>
                  <a:t>,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≤∞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9B682E4-479E-4237-8595-C1B016D350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729368"/>
                <a:ext cx="10515600" cy="4093913"/>
              </a:xfrm>
              <a:blipFill>
                <a:blip r:embed="rId3"/>
                <a:stretch>
                  <a:fillRect l="-121" r="-965" b="-17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371D802-D6E1-409C-8DAB-B32B853B4BE0}"/>
                  </a:ext>
                </a:extLst>
              </p:cNvPr>
              <p:cNvSpPr/>
              <p:nvPr/>
            </p:nvSpPr>
            <p:spPr>
              <a:xfrm>
                <a:off x="1098884" y="3020261"/>
                <a:ext cx="9958137" cy="1081087"/>
              </a:xfrm>
              <a:prstGeom prst="roundRect">
                <a:avLst>
                  <a:gd name="adj" fmla="val 6163"/>
                </a:avLst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400" b="1" dirty="0"/>
                  <a:t>Kavraki et al. 96: </a:t>
                </a:r>
                <a:r>
                  <a:rPr lang="en-US" sz="2400" dirty="0"/>
                  <a:t>PRM,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2400" dirty="0"/>
                  <a:t> const, will eventually (as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400" dirty="0"/>
                  <a:t>)  find a solution if one exists</a:t>
                </a: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371D802-D6E1-409C-8DAB-B32B853B4B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884" y="3020261"/>
                <a:ext cx="9958137" cy="1081087"/>
              </a:xfrm>
              <a:prstGeom prst="roundRect">
                <a:avLst>
                  <a:gd name="adj" fmla="val 6163"/>
                </a:avLst>
              </a:prstGeom>
              <a:blipFill>
                <a:blip r:embed="rId4"/>
                <a:stretch>
                  <a:fillRect l="-6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2943532-16E4-4EB5-866C-DD624D1152F8}"/>
                  </a:ext>
                </a:extLst>
              </p:cNvPr>
              <p:cNvSpPr/>
              <p:nvPr/>
            </p:nvSpPr>
            <p:spPr>
              <a:xfrm>
                <a:off x="1098884" y="4421771"/>
                <a:ext cx="9958137" cy="1081087"/>
              </a:xfrm>
              <a:prstGeom prst="roundRect">
                <a:avLst>
                  <a:gd name="adj" fmla="val 6163"/>
                </a:avLst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400" b="1" dirty="0"/>
                  <a:t>LaValle, 98; </a:t>
                </a:r>
                <a:r>
                  <a:rPr lang="en-US" sz="2400" b="1" dirty="0" err="1"/>
                  <a:t>Kleinbort</a:t>
                </a:r>
                <a:r>
                  <a:rPr lang="en-US" sz="2400" b="1" dirty="0"/>
                  <a:t> et al., 18: </a:t>
                </a:r>
                <a:r>
                  <a:rPr lang="en-US" sz="2400" dirty="0"/>
                  <a:t>RRT will eventually (as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400" dirty="0"/>
                  <a:t>) find a solution if one exists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2943532-16E4-4EB5-866C-DD624D1152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884" y="4421771"/>
                <a:ext cx="9958137" cy="1081087"/>
              </a:xfrm>
              <a:prstGeom prst="roundRect">
                <a:avLst>
                  <a:gd name="adj" fmla="val 6163"/>
                </a:avLst>
              </a:prstGeom>
              <a:blipFill>
                <a:blip r:embed="rId5"/>
                <a:stretch>
                  <a:fillRect l="-6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E77DAF-4948-A746-AD5D-D3F7E39AB0B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ABD7EC2-ADA7-5B43-B51C-8A43DC743C82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02BD1FE-5226-8B41-9D56-7C0E00D1F65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DC76B-9122-D677-D6FB-F63206157E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95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49BB7-932F-4940-8325-BA763349B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guarantees: quality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07243-600B-4B63-B76A-D7D1FD1E2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208432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Question: what can be said about the </a:t>
            </a:r>
            <a:r>
              <a:rPr lang="en-US" dirty="0">
                <a:solidFill>
                  <a:srgbClr val="C00000"/>
                </a:solidFill>
              </a:rPr>
              <a:t>quality </a:t>
            </a:r>
            <a:r>
              <a:rPr lang="en-US" dirty="0"/>
              <a:t>of the returned solution for PRM and RRT, in terms of length, energy, etc.?</a:t>
            </a:r>
            <a:endParaRPr lang="da-DK" dirty="0"/>
          </a:p>
          <a:p>
            <a:pPr marL="114300" indent="0">
              <a:buNone/>
            </a:pPr>
            <a:endParaRPr lang="da-DK" dirty="0"/>
          </a:p>
          <a:p>
            <a:pPr marL="114300" indent="0">
              <a:buNone/>
            </a:pPr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5A1470-F34B-4D9F-B725-80B0352C7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137" y="3151187"/>
            <a:ext cx="3286125" cy="327377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35E6E6-2CE7-804D-9883-66533E50C7F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DF0EEB9-183E-B648-B319-82E4560E2290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203672-C15D-3B40-A895-9856FBD9A08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4532E-9C8C-8849-A702-359597FD584C}"/>
              </a:ext>
            </a:extLst>
          </p:cNvPr>
          <p:cNvSpPr txBox="1"/>
          <p:nvPr/>
        </p:nvSpPr>
        <p:spPr>
          <a:xfrm>
            <a:off x="838200" y="3480023"/>
            <a:ext cx="7315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da-DK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Nechushtan</a:t>
            </a:r>
            <a:r>
              <a:rPr lang="da-DK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et al. (2011) and Karaman 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</a:t>
            </a: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Frazzoli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 (2011) proved that RRT can produce arbitrarily-bad paths with non-negligible probability: for example, RRT would prefer to take the long (red) way</a:t>
            </a:r>
            <a:endParaRPr lang="en-IL" sz="28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C1C75-B094-7671-0AF4-44B96A34BA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5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2A38-9F1F-4EAB-A120-0454A76D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guarantees: quality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C0EA3-FF04-4B24-B835-45D4CA505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7475"/>
            <a:ext cx="10515600" cy="2646362"/>
          </a:xfrm>
        </p:spPr>
        <p:txBody>
          <a:bodyPr/>
          <a:lstStyle/>
          <a:p>
            <a:pPr marL="114300" indent="0">
              <a:buNone/>
            </a:pPr>
            <a:r>
              <a:rPr lang="en-US" dirty="0" err="1"/>
              <a:t>Karaman</a:t>
            </a:r>
            <a:r>
              <a:rPr lang="en-US" dirty="0"/>
              <a:t> and </a:t>
            </a:r>
            <a:r>
              <a:rPr lang="en-US" dirty="0" err="1"/>
              <a:t>Frazzoli</a:t>
            </a:r>
            <a:r>
              <a:rPr lang="en-US" dirty="0"/>
              <a:t> in 2011 provided the first rigorous study of optimality in sampling-based planners: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A52E999-BEED-4D8F-B76D-507304EA7A32}"/>
                  </a:ext>
                </a:extLst>
              </p:cNvPr>
              <p:cNvSpPr/>
              <p:nvPr/>
            </p:nvSpPr>
            <p:spPr>
              <a:xfrm>
                <a:off x="1151021" y="2491363"/>
                <a:ext cx="9889958" cy="1233487"/>
              </a:xfrm>
              <a:prstGeom prst="roundRect">
                <a:avLst>
                  <a:gd name="adj" fmla="val 6163"/>
                </a:avLst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Theorem: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The </a:t>
                </a: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the solution returned by PRM converges,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to the optimum,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 sz="2400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4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only depends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A52E999-BEED-4D8F-B76D-507304EA7A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021" y="2491363"/>
                <a:ext cx="9889958" cy="1233487"/>
              </a:xfrm>
              <a:prstGeom prst="roundRect">
                <a:avLst>
                  <a:gd name="adj" fmla="val 6163"/>
                </a:avLst>
              </a:prstGeom>
              <a:blipFill>
                <a:blip r:embed="rId2"/>
                <a:stretch>
                  <a:fillRect l="-640" r="-76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54D6CAE-B573-4E06-9D05-71506DE44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073" y="4184214"/>
            <a:ext cx="4256225" cy="204888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07656A7-5BE3-5441-8CBA-AAF093CC66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DBDA49F-FF19-FA49-9E74-DDC0426A4DA3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26E6289-1B2E-AA44-9E1D-010090193A4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135F36-7CDD-4740-A510-D1CE989C8DEB}"/>
                  </a:ext>
                </a:extLst>
              </p:cNvPr>
              <p:cNvSpPr txBox="1"/>
              <p:nvPr/>
            </p:nvSpPr>
            <p:spPr>
              <a:xfrm>
                <a:off x="618263" y="4033837"/>
                <a:ext cx="7166810" cy="26648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KF11 also introduced an asymptotically optimal variant of RRT called RRT* (right)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Result was later updated to [</a:t>
                </a:r>
                <a:r>
                  <a:rPr lang="en-US" sz="24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Solovey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et al. 2019]: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IL" sz="240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135F36-7CDD-4740-A510-D1CE989C8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63" y="4033837"/>
                <a:ext cx="7166810" cy="2664897"/>
              </a:xfrm>
              <a:prstGeom prst="rect">
                <a:avLst/>
              </a:prstGeom>
              <a:blipFill>
                <a:blip r:embed="rId4"/>
                <a:stretch>
                  <a:fillRect l="-1062" t="-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12130-FEDF-1E50-52A1-B9AB772494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260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719CE-5724-482B-9E36-C2C84F46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F508F54-5623-443A-8F50-4CFA54F13F6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425574"/>
                <a:ext cx="10515600" cy="4794751"/>
              </a:xfrm>
            </p:spPr>
            <p:txBody>
              <a:bodyPr/>
              <a:lstStyle/>
              <a:p>
                <a:r>
                  <a:rPr lang="en-US" dirty="0"/>
                  <a:t>PRM-like motion planning algorithms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 give number of nodes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they find “good” paths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...however, require many costly collision checks</a:t>
                </a:r>
              </a:p>
              <a:p>
                <a:pPr lvl="1"/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/>
                  <a:t>RRT-like motion planning algorithms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Finds a feasible path quickly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...however the quality of that path is, in general, poor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“traps” itself by disallowing new better paths to emerge - RRT* performs local label correction as samples are added 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help remedy 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F508F54-5623-443A-8F50-4CFA54F13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425574"/>
                <a:ext cx="10515600" cy="479475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79A50-9B45-1B40-9853-F5D6BCA18DE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7E5A32B-059E-6A4F-9223-FF29ECF746B4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4A0EDFB-40FB-7244-A93A-39C5F48ED58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ECCE3-FAF2-5DA1-5E53-516178FA9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25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2B3B-07C4-B049-8A82-3BF84E62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Marching Tree Algorithm (FMT*)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7300C9F-759B-8446-B0E5-EE4042C9F2E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690688"/>
                <a:ext cx="6729663" cy="4667250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Key idea</a:t>
                </a:r>
                <a:r>
                  <a:rPr lang="en-US" dirty="0"/>
                  <a:t>: run dynamic programming on sampled nodes, skipping any step in which the attempted connection causes a collision </a:t>
                </a:r>
              </a:p>
              <a:p>
                <a:pPr lvl="1"/>
                <a:r>
                  <a:rPr lang="en-US" dirty="0"/>
                  <a:t>lazy DP operator:  </a:t>
                </a:r>
              </a:p>
              <a:p>
                <a:pPr marL="5715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:|</m:t>
                              </m:r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Cost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Laziness introduces “suboptimal” connections, but such connections are vanishingly rare and FMT* is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asymptotically optimal </a:t>
                </a:r>
              </a:p>
              <a:p>
                <a:r>
                  <a:rPr lang="en-US" sz="2400" dirty="0"/>
                  <a:t>Ratio of # of collision-checks for FMT* versus PRM* goes to zero!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17300C9F-759B-8446-B0E5-EE4042C9F2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690688"/>
                <a:ext cx="6729663" cy="4667250"/>
              </a:xfrm>
              <a:blipFill>
                <a:blip r:embed="rId3"/>
                <a:stretch>
                  <a:fillRect r="-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2E8A7-5D8B-C542-8245-8C019E3226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F5C252C-BB07-0D4D-A80E-D3507583494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89C4E-D2C0-104E-9273-3BB70EBEA0A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4D027D-4240-C745-A2BF-BDA1FAA87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934" y="1874840"/>
            <a:ext cx="4114800" cy="24988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8708B5-A6EC-694C-AC32-E839A24CC00C}"/>
              </a:ext>
            </a:extLst>
          </p:cNvPr>
          <p:cNvSpPr txBox="1"/>
          <p:nvPr/>
        </p:nvSpPr>
        <p:spPr>
          <a:xfrm>
            <a:off x="7721934" y="5157609"/>
            <a:ext cx="4250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Reference: Janson et al.  Fast Marching Tree: A Fast Marching Sampling-Based Method for Optimal Motion Planning in Many Dimensions.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7A276-930D-0DD0-92A6-D3D25CDBE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80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3A66-499A-46DF-BDA6-A52656C3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Sampling-based planning: summary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74772-9A67-42C5-A5B8-F8EDC6A37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Sampling-based planners transform the difficult global problem into a large set of </a:t>
            </a:r>
            <a:r>
              <a:rPr lang="en-US" dirty="0">
                <a:solidFill>
                  <a:srgbClr val="C00000"/>
                </a:solidFill>
              </a:rPr>
              <a:t>local</a:t>
            </a:r>
            <a:r>
              <a:rPr lang="en-US" dirty="0"/>
              <a:t> and </a:t>
            </a:r>
            <a:r>
              <a:rPr lang="en-US" dirty="0">
                <a:solidFill>
                  <a:srgbClr val="C00000"/>
                </a:solidFill>
              </a:rPr>
              <a:t>easy</a:t>
            </a:r>
            <a:r>
              <a:rPr lang="en-US" dirty="0"/>
              <a:t> problems</a:t>
            </a:r>
          </a:p>
          <a:p>
            <a:r>
              <a:rPr lang="en-US" dirty="0"/>
              <a:t>A key ingredient is </a:t>
            </a:r>
            <a:r>
              <a:rPr lang="en-US" dirty="0">
                <a:solidFill>
                  <a:srgbClr val="C00000"/>
                </a:solidFill>
              </a:rPr>
              <a:t>collision detection</a:t>
            </a:r>
            <a:r>
              <a:rPr lang="en-US" dirty="0">
                <a:solidFill>
                  <a:schemeClr val="tx1"/>
                </a:solidFill>
              </a:rPr>
              <a:t>, which </a:t>
            </a:r>
            <a:r>
              <a:rPr lang="en-US" dirty="0"/>
              <a:t>is conceptually easy, as it can be solved in the workspace (2D or 3D)</a:t>
            </a:r>
          </a:p>
          <a:p>
            <a:r>
              <a:rPr lang="en-US" dirty="0">
                <a:solidFill>
                  <a:srgbClr val="C00000"/>
                </a:solidFill>
              </a:rPr>
              <a:t>Local planning </a:t>
            </a:r>
            <a:r>
              <a:rPr lang="en-US" dirty="0"/>
              <a:t>(edge validation) is typically performed by dense sampling of path and collision detection</a:t>
            </a:r>
          </a:p>
          <a:p>
            <a:r>
              <a:rPr lang="en-US" dirty="0"/>
              <a:t>Another key ingredient is nearest-neighbor search: given a query point find its nearest neighbor(s) within a set of points -- also well studied theoretically and practically</a:t>
            </a:r>
            <a:endParaRPr lang="en-IL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DA79EB3-8C57-BD4D-A964-A856C824A35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F32C8FD-CA07-0B42-A2DA-BABCE83F83C9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A9A0C2-4D45-DE48-9C3C-931C1738409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89DF9-7FCE-0B62-04D7-ABB9A140D1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06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705EF-617D-4F46-9929-85D5969B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More on sampling-based motion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66F04-F980-5744-9793-43E3510D3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Kinodynamic</a:t>
            </a:r>
            <a:r>
              <a:rPr lang="en-US" dirty="0"/>
              <a:t> planning</a:t>
            </a:r>
          </a:p>
          <a:p>
            <a:r>
              <a:rPr lang="en-US" dirty="0">
                <a:solidFill>
                  <a:schemeClr val="tx1"/>
                </a:solidFill>
              </a:rPr>
              <a:t>Randomized versus deterministic planning sequences</a:t>
            </a:r>
          </a:p>
          <a:p>
            <a:r>
              <a:rPr lang="en-US" dirty="0">
                <a:solidFill>
                  <a:schemeClr val="tx1"/>
                </a:solidFill>
              </a:rPr>
              <a:t>Biased sampling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51F49-039D-E845-9F8E-D8827A4CA8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0F516C9-0CF6-DB4C-A58C-0747A22B500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0058B-A537-9B47-A8C8-E05CA0D3E7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20AC7-BB47-2D89-16DB-47C504DF50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47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6707-253D-41DD-891D-CE1A3FDE5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Kinodynamic</a:t>
            </a:r>
            <a:r>
              <a:rPr lang="en-US" dirty="0"/>
              <a:t> planning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FF55A-7A7B-4C8A-943E-F6B7FC277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91228"/>
            <a:ext cx="6467258" cy="1176254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Kinodynamic motion planning problem: in addition to obstacle avoidance, paths are subject to differential constraints</a:t>
            </a:r>
            <a:br>
              <a:rPr lang="en-US" dirty="0"/>
            </a:b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537CA48-456C-EC49-8327-26FD54A908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5C24F01-7AE2-0A4A-A83E-4E6A028080F9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991B13-A047-054D-A558-3643DF8B33B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462E19-D25C-2A4B-9673-D1BC1034623F}"/>
                  </a:ext>
                </a:extLst>
              </p:cNvPr>
              <p:cNvSpPr txBox="1"/>
              <p:nvPr/>
            </p:nvSpPr>
            <p:spPr>
              <a:xfrm>
                <a:off x="940975" y="2756438"/>
                <a:ext cx="596493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nl-NL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robot operates in </a:t>
                </a:r>
                <a:r>
                  <a:rPr lang="nl-NL" sz="24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</a:t>
                </a:r>
                <a:r>
                  <a:rPr lang="nl-NL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state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move the robot applies control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Motion needs to satisfy the system’s constraints:</a:t>
                </a:r>
              </a:p>
              <a:p>
                <a:pPr marL="11430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14300" indent="0" algn="ctr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114300"/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Reference: Schmerling and Pavone. </a:t>
                </a:r>
                <a:r>
                  <a:rPr lang="en-US" sz="18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Kinodynamic</a:t>
                </a: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Planning. 2019</a:t>
                </a:r>
                <a:endParaRPr lang="en-IL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462E19-D25C-2A4B-9673-D1BC10346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975" y="2756438"/>
                <a:ext cx="5964936" cy="3970318"/>
              </a:xfrm>
              <a:prstGeom prst="rect">
                <a:avLst/>
              </a:prstGeom>
              <a:blipFill>
                <a:blip r:embed="rId3"/>
                <a:stretch>
                  <a:fillRect l="-1274" t="-955" r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E15E70B8-143E-D441-ACE4-AA3D67856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458" y="1208666"/>
            <a:ext cx="4463433" cy="533342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B2567-7707-4A3C-9FFB-B847D830C3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41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BF811-C195-47B1-BB58-34D0F60B1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Forward-propagation-based algorithms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F2CEC89-3101-4B30-BDDC-8DF393AF885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520825"/>
                <a:ext cx="10515600" cy="4351338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sz="2400" dirty="0"/>
                  <a:t>RRT can be extended to </a:t>
                </a:r>
                <a:r>
                  <a:rPr lang="en-US" sz="2400" dirty="0" err="1"/>
                  <a:t>kinodynamic</a:t>
                </a:r>
                <a:r>
                  <a:rPr lang="en-US" sz="2400" dirty="0"/>
                  <a:t> case in a relatively easy way:</a:t>
                </a:r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/>
                  <a:t>Draw a random state and find its nearest neighbor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</a:rPr>
                          <m:t>near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/>
                  <a:t>Sample a random control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/>
                  <a:t> and random duration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dirty="0"/>
              </a:p>
              <a:p>
                <a:pPr marL="628650" indent="-514350">
                  <a:buSzPct val="100000"/>
                  <a:buFont typeface="+mj-lt"/>
                  <a:buAutoNum type="arabicPeriod"/>
                </a:pPr>
                <a:r>
                  <a:rPr lang="en-US" sz="2400" dirty="0">
                    <a:solidFill>
                      <a:srgbClr val="C00000"/>
                    </a:solidFill>
                  </a:rPr>
                  <a:t>Forward propagate </a:t>
                </a:r>
                <a:r>
                  <a:rPr lang="en-US" sz="2400" dirty="0"/>
                  <a:t>the control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400" dirty="0"/>
                  <a:t>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time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i="0" dirty="0" smtClean="0">
                            <a:latin typeface="Cambria Math" panose="02040503050406030204" pitchFamily="18" charset="0"/>
                          </a:rPr>
                          <m:t>near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F2CEC89-3101-4B30-BDDC-8DF393AF88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520825"/>
                <a:ext cx="10515600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1A7DC85-B831-4300-A05C-146E8C81A6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69"/>
          <a:stretch/>
        </p:blipFill>
        <p:spPr>
          <a:xfrm>
            <a:off x="838200" y="3696494"/>
            <a:ext cx="5019675" cy="27138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7C052-EA6D-43ED-AE34-FF1FD320C518}"/>
              </a:ext>
            </a:extLst>
          </p:cNvPr>
          <p:cNvSpPr txBox="1"/>
          <p:nvPr/>
        </p:nvSpPr>
        <p:spPr>
          <a:xfrm>
            <a:off x="6334127" y="5486966"/>
            <a:ext cx="5438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Reference: </a:t>
            </a:r>
            <a:r>
              <a:rPr lang="en-US" sz="1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Kleinbort</a:t>
            </a: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et al. Probabilistic completeness of RRT for geometric and </a:t>
            </a:r>
            <a:r>
              <a:rPr lang="en-US" sz="1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kinodynamic</a:t>
            </a: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planning with forward propagation. 2018.</a:t>
            </a:r>
            <a:endParaRPr lang="en-IL" sz="1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3C498B-5820-3D4F-B2D3-35084CEC71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388785A-EBF0-7647-87E6-F975A490E7F2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8938E3-6BC3-B041-8CFF-27E0919C354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F69E0-808D-E64F-47A0-0649BB62FD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01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7746F-93E3-41FF-8608-12A26CDDE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probabilistic planners be probabilistic?</a:t>
            </a:r>
            <a:endParaRPr lang="en-I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7C1FC-2EF8-48A2-870C-84D82ED50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i="1" dirty="0"/>
              <a:t>Key question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would theoretical guarantees and practical performance still hold if these algorithms were to be </a:t>
            </a:r>
            <a:r>
              <a:rPr lang="en-US" dirty="0">
                <a:solidFill>
                  <a:srgbClr val="C00000"/>
                </a:solidFill>
              </a:rPr>
              <a:t>derandomized</a:t>
            </a:r>
            <a:r>
              <a:rPr lang="en-US" dirty="0"/>
              <a:t>, i.e., run on deterministic samples?</a:t>
            </a:r>
          </a:p>
          <a:p>
            <a:pPr marL="114300" indent="0">
              <a:buNone/>
            </a:pPr>
            <a:r>
              <a:rPr lang="en-US" dirty="0"/>
              <a:t>Important question as </a:t>
            </a:r>
            <a:r>
              <a:rPr lang="en-US" dirty="0" err="1"/>
              <a:t>derandomization</a:t>
            </a:r>
            <a:r>
              <a:rPr lang="en-US" dirty="0"/>
              <a:t> would:</a:t>
            </a:r>
          </a:p>
          <a:p>
            <a:r>
              <a:rPr lang="en-US" sz="2400" dirty="0"/>
              <a:t>Ease certification process</a:t>
            </a:r>
          </a:p>
          <a:p>
            <a:r>
              <a:rPr lang="en-US" sz="2400" dirty="0"/>
              <a:t>Ease use of offline computation</a:t>
            </a:r>
          </a:p>
          <a:p>
            <a:r>
              <a:rPr lang="en-US" sz="2400" dirty="0"/>
              <a:t>Potentially simplify a number of operations (e.g., NN search)</a:t>
            </a:r>
          </a:p>
          <a:p>
            <a:endParaRPr lang="en-US" sz="2400" dirty="0"/>
          </a:p>
          <a:p>
            <a:pPr marL="114300" indent="0">
              <a:buNone/>
            </a:pPr>
            <a:r>
              <a:rPr lang="en-US" sz="2400" i="1" dirty="0"/>
              <a:t>Answer</a:t>
            </a:r>
            <a:r>
              <a:rPr lang="en-US" sz="2400" dirty="0"/>
              <a:t>: </a:t>
            </a:r>
            <a:r>
              <a:rPr lang="en-US" sz="2400" b="1" dirty="0"/>
              <a:t>Yes</a:t>
            </a:r>
            <a:r>
              <a:rPr lang="en-US" sz="2400" dirty="0"/>
              <a:t>! See: Janson et al. Deterministic Sampling-Based Motion Planning: Optimality, Complexity, and Performance. 2018.</a:t>
            </a:r>
            <a:endParaRPr lang="en-IL" sz="2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24010-A975-C847-854B-7DCFE9DE8B9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4F0E17A-DA26-5748-9E51-63AA2951F7BE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785BB5D-9CF0-8B4D-AFCC-9B0D47F0E2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F7353-B872-E4DB-0A18-4DC86FDB78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87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13DBB-6031-44C7-9477-89F5EC7A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33727"/>
            <a:ext cx="6168528" cy="4077365"/>
          </a:xfrm>
        </p:spPr>
        <p:txBody>
          <a:bodyPr/>
          <a:lstStyle/>
          <a:p>
            <a:r>
              <a:rPr lang="en-US" sz="2400" dirty="0"/>
              <a:t>Potential issue with uniform sampling: narrow corridors in C-space require many samples to identify/traverse</a:t>
            </a:r>
          </a:p>
          <a:p>
            <a:r>
              <a:rPr lang="en-US" sz="2400" dirty="0"/>
              <a:t>Key idea: </a:t>
            </a:r>
            <a:r>
              <a:rPr lang="en-US" sz="2400" dirty="0">
                <a:solidFill>
                  <a:srgbClr val="C00000"/>
                </a:solidFill>
              </a:rPr>
              <a:t>bias sampling </a:t>
            </a:r>
            <a:r>
              <a:rPr lang="en-US" sz="2400" dirty="0">
                <a:solidFill>
                  <a:schemeClr val="tx1"/>
                </a:solidFill>
              </a:rPr>
              <a:t>towards suspected such challenging regions of C-space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/>
              <a:t>Biased sampling distributions can be hand-constructed and/or adapt online (e.g., Hybrid Sampling PRM), or learned from prior experience solving similar planning problems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5FB52-4214-9646-9D2A-82A71EA9391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F1A6ACD-E718-334D-95E7-1F39A36E85E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EDF41C-D916-3D45-80BB-FE299653F6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F396085-5F7B-6240-A75B-D74768660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7477" cy="1325563"/>
          </a:xfrm>
        </p:spPr>
        <p:txBody>
          <a:bodyPr/>
          <a:lstStyle/>
          <a:p>
            <a:r>
              <a:rPr lang="en-US" dirty="0"/>
              <a:t>Biased sampling for SBMP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B815BA-58ED-1742-B9B4-225CA3A6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728" y="866021"/>
            <a:ext cx="5143647" cy="56258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7BF9F4-B516-1C4E-AA73-DA8BFBC53A70}"/>
              </a:ext>
            </a:extLst>
          </p:cNvPr>
          <p:cNvSpPr/>
          <p:nvPr/>
        </p:nvSpPr>
        <p:spPr>
          <a:xfrm>
            <a:off x="921514" y="5711093"/>
            <a:ext cx="6168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References:</a:t>
            </a:r>
          </a:p>
          <a:p>
            <a:r>
              <a:rPr lang="en-US" sz="1200" dirty="0"/>
              <a:t>Hsu et al. Hybrid PRM sampling with a cost-sensitive adaptive strategy. 2005.</a:t>
            </a:r>
          </a:p>
          <a:p>
            <a:r>
              <a:rPr lang="en-US" sz="1200" dirty="0" err="1"/>
              <a:t>Ichter</a:t>
            </a:r>
            <a:r>
              <a:rPr lang="en-US" sz="1200" dirty="0"/>
              <a:t> et al. Learned Critical Probabilistic Roadmaps for Robotic Motion Planning. 2020.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18A68-611D-144B-2670-78BE9B1AB9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04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41FC0-C422-CC49-9899-CBEB846A866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344157-7A4A-6044-A93B-595B23BF51F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A3A7A-34C0-1944-9A59-6200F0643FA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AA174 | Lecture 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BDE15-80E4-714F-84F5-FB69EBE5A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17" y="2061031"/>
            <a:ext cx="1993234" cy="19932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442384-0091-7E4A-82C5-424405F88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549" y="4913407"/>
            <a:ext cx="4173702" cy="13840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016135-4068-C647-BE26-66260CA6F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385" y="4668805"/>
            <a:ext cx="2612740" cy="1873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D1E9F8-E6CD-9C45-9D40-95B27FB95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1400" y="1759470"/>
            <a:ext cx="2596356" cy="2596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D28C83-F866-C747-8EEA-5A41D793B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188" y="2248269"/>
            <a:ext cx="4974478" cy="2065162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989AEC17-7D2F-F543-B123-A1FF445C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E0337D-8E65-336D-D12F-B99534037B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28891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96573cb-f378-4b68-9bc8-15755c0c51f3}" enabled="0" method="" siteId="{396573cb-f378-4b68-9bc8-15755c0c51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3620</TotalTime>
  <Words>1648</Words>
  <Application>Microsoft Macintosh PowerPoint</Application>
  <PresentationFormat>Widescreen</PresentationFormat>
  <Paragraphs>219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Source Sans Pro</vt:lpstr>
      <vt:lpstr>AA274</vt:lpstr>
      <vt:lpstr>Principles of Robot Autonomy I</vt:lpstr>
      <vt:lpstr>Attendance Form</vt:lpstr>
      <vt:lpstr>PowerPoint Presentation</vt:lpstr>
      <vt:lpstr>Agenda</vt:lpstr>
      <vt:lpstr>Motion planning algorithms</vt:lpstr>
      <vt:lpstr>Sampling-based motion planning</vt:lpstr>
      <vt:lpstr>Sampling-based motion planning</vt:lpstr>
      <vt:lpstr>Review of sampling-based methods</vt:lpstr>
      <vt:lpstr>Probabilistic roadmaps (PRM)</vt:lpstr>
      <vt:lpstr>Rapidly-exploring random trees (RRT)</vt:lpstr>
      <vt:lpstr>Rapidly-exploring random trees (RRT)</vt:lpstr>
      <vt:lpstr>Theoretical guarantees: probabilistic completeness</vt:lpstr>
      <vt:lpstr>Theoretical guarantees: quality</vt:lpstr>
      <vt:lpstr>Theoretical guarantees: quality</vt:lpstr>
      <vt:lpstr>Observations</vt:lpstr>
      <vt:lpstr>Fast Marching Tree Algorithm (FMT*)</vt:lpstr>
      <vt:lpstr>Sampling-based planning: summary</vt:lpstr>
      <vt:lpstr>More on sampling-based motion planning</vt:lpstr>
      <vt:lpstr>Kinodynamic planning</vt:lpstr>
      <vt:lpstr>Forward-propagation-based algorithms</vt:lpstr>
      <vt:lpstr>Should probabilistic planners be probabilistic?</vt:lpstr>
      <vt:lpstr>Biased sampling for SBMP</vt:lpstr>
      <vt:lpstr>Next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cp:lastModifiedBy>Daniele Gammelli</cp:lastModifiedBy>
  <cp:revision>112</cp:revision>
  <cp:lastPrinted>2019-10-10T02:06:51Z</cp:lastPrinted>
  <dcterms:modified xsi:type="dcterms:W3CDTF">2026-08-13T22:49:40Z</dcterms:modified>
</cp:coreProperties>
</file>