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374" r:id="rId3"/>
    <p:sldId id="1576" r:id="rId4"/>
    <p:sldId id="287" r:id="rId5"/>
    <p:sldId id="288" r:id="rId6"/>
    <p:sldId id="323" r:id="rId7"/>
    <p:sldId id="290" r:id="rId8"/>
    <p:sldId id="291" r:id="rId9"/>
    <p:sldId id="292" r:id="rId10"/>
    <p:sldId id="293" r:id="rId11"/>
    <p:sldId id="328" r:id="rId12"/>
    <p:sldId id="294" r:id="rId13"/>
    <p:sldId id="298" r:id="rId14"/>
    <p:sldId id="303" r:id="rId15"/>
    <p:sldId id="304" r:id="rId16"/>
    <p:sldId id="305" r:id="rId17"/>
    <p:sldId id="309" r:id="rId18"/>
    <p:sldId id="310" r:id="rId19"/>
    <p:sldId id="317" r:id="rId20"/>
    <p:sldId id="327" r:id="rId21"/>
    <p:sldId id="343" r:id="rId22"/>
    <p:sldId id="344" r:id="rId23"/>
    <p:sldId id="1585" r:id="rId24"/>
    <p:sldId id="1584" r:id="rId25"/>
    <p:sldId id="1583" r:id="rId26"/>
    <p:sldId id="1582" r:id="rId27"/>
    <p:sldId id="1581" r:id="rId28"/>
    <p:sldId id="1580" r:id="rId29"/>
    <p:sldId id="1579" r:id="rId30"/>
    <p:sldId id="1578" r:id="rId31"/>
    <p:sldId id="1577" r:id="rId32"/>
    <p:sldId id="345" r:id="rId33"/>
    <p:sldId id="346" r:id="rId34"/>
    <p:sldId id="347" r:id="rId35"/>
    <p:sldId id="348" r:id="rId36"/>
    <p:sldId id="349" r:id="rId37"/>
    <p:sldId id="337" r:id="rId38"/>
    <p:sldId id="338" r:id="rId39"/>
    <p:sldId id="285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C25E8B-7885-9143-B6A6-C663038D90BB}">
          <p14:sldIdLst>
            <p14:sldId id="256"/>
          </p14:sldIdLst>
        </p14:section>
        <p14:section name="Robotic sensors" id="{81FCB000-9268-D045-B1C6-B17AFA93DE93}">
          <p14:sldIdLst>
            <p14:sldId id="374"/>
            <p14:sldId id="1576"/>
            <p14:sldId id="287"/>
            <p14:sldId id="288"/>
            <p14:sldId id="323"/>
            <p14:sldId id="290"/>
            <p14:sldId id="291"/>
            <p14:sldId id="292"/>
            <p14:sldId id="293"/>
            <p14:sldId id="328"/>
            <p14:sldId id="294"/>
            <p14:sldId id="298"/>
            <p14:sldId id="303"/>
            <p14:sldId id="304"/>
            <p14:sldId id="305"/>
            <p14:sldId id="309"/>
            <p14:sldId id="310"/>
            <p14:sldId id="317"/>
            <p14:sldId id="327"/>
            <p14:sldId id="343"/>
            <p14:sldId id="344"/>
            <p14:sldId id="1585"/>
            <p14:sldId id="1584"/>
            <p14:sldId id="1583"/>
            <p14:sldId id="1582"/>
            <p14:sldId id="1581"/>
            <p14:sldId id="1580"/>
            <p14:sldId id="1579"/>
            <p14:sldId id="1578"/>
            <p14:sldId id="1577"/>
            <p14:sldId id="345"/>
            <p14:sldId id="346"/>
            <p14:sldId id="347"/>
            <p14:sldId id="348"/>
            <p14:sldId id="349"/>
            <p14:sldId id="337"/>
            <p14:sldId id="338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24"/>
    <p:restoredTop sz="75657"/>
  </p:normalViewPr>
  <p:slideViewPr>
    <p:cSldViewPr snapToGrid="0">
      <p:cViewPr varScale="1">
        <p:scale>
          <a:sx n="93" d="100"/>
          <a:sy n="93" d="100"/>
        </p:scale>
        <p:origin x="13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2:51:27.572" v="27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2:50:01.681" v="0" actId="20577"/>
        <pc:sldMkLst>
          <pc:docMk/>
          <pc:sldMk cId="1863040857" sldId="291"/>
        </pc:sldMkLst>
      </pc:sldChg>
      <pc:sldChg chg="modNotesTx">
        <pc:chgData name="Daniele Gammelli" userId="292b8a31-f1ba-4b4c-b196-a231dc095d13" providerId="ADAL" clId="{6E670754-AB6A-5789-AA0A-6F6FD9CE3EEA}" dt="2026-08-13T22:50:04.063" v="1" actId="20577"/>
        <pc:sldMkLst>
          <pc:docMk/>
          <pc:sldMk cId="290467845" sldId="292"/>
        </pc:sldMkLst>
      </pc:sldChg>
      <pc:sldChg chg="modNotesTx">
        <pc:chgData name="Daniele Gammelli" userId="292b8a31-f1ba-4b4c-b196-a231dc095d13" providerId="ADAL" clId="{6E670754-AB6A-5789-AA0A-6F6FD9CE3EEA}" dt="2026-08-13T22:50:12.843" v="3" actId="20577"/>
        <pc:sldMkLst>
          <pc:docMk/>
          <pc:sldMk cId="1525609297" sldId="294"/>
        </pc:sldMkLst>
      </pc:sldChg>
      <pc:sldChg chg="modNotesTx">
        <pc:chgData name="Daniele Gammelli" userId="292b8a31-f1ba-4b4c-b196-a231dc095d13" providerId="ADAL" clId="{6E670754-AB6A-5789-AA0A-6F6FD9CE3EEA}" dt="2026-08-13T22:50:16.575" v="4" actId="20577"/>
        <pc:sldMkLst>
          <pc:docMk/>
          <pc:sldMk cId="2033098708" sldId="298"/>
        </pc:sldMkLst>
      </pc:sldChg>
      <pc:sldChg chg="modNotesTx">
        <pc:chgData name="Daniele Gammelli" userId="292b8a31-f1ba-4b4c-b196-a231dc095d13" providerId="ADAL" clId="{6E670754-AB6A-5789-AA0A-6F6FD9CE3EEA}" dt="2026-08-13T22:50:20.265" v="5" actId="20577"/>
        <pc:sldMkLst>
          <pc:docMk/>
          <pc:sldMk cId="395205335" sldId="303"/>
        </pc:sldMkLst>
      </pc:sldChg>
      <pc:sldChg chg="modNotesTx">
        <pc:chgData name="Daniele Gammelli" userId="292b8a31-f1ba-4b4c-b196-a231dc095d13" providerId="ADAL" clId="{6E670754-AB6A-5789-AA0A-6F6FD9CE3EEA}" dt="2026-08-13T22:50:24.392" v="6" actId="20577"/>
        <pc:sldMkLst>
          <pc:docMk/>
          <pc:sldMk cId="942205940" sldId="305"/>
        </pc:sldMkLst>
      </pc:sldChg>
      <pc:sldChg chg="modNotesTx">
        <pc:chgData name="Daniele Gammelli" userId="292b8a31-f1ba-4b4c-b196-a231dc095d13" providerId="ADAL" clId="{6E670754-AB6A-5789-AA0A-6F6FD9CE3EEA}" dt="2026-08-13T22:50:27.064" v="7" actId="20577"/>
        <pc:sldMkLst>
          <pc:docMk/>
          <pc:sldMk cId="2037687180" sldId="309"/>
        </pc:sldMkLst>
      </pc:sldChg>
      <pc:sldChg chg="modNotesTx">
        <pc:chgData name="Daniele Gammelli" userId="292b8a31-f1ba-4b4c-b196-a231dc095d13" providerId="ADAL" clId="{6E670754-AB6A-5789-AA0A-6F6FD9CE3EEA}" dt="2026-08-13T22:50:30.390" v="8" actId="20577"/>
        <pc:sldMkLst>
          <pc:docMk/>
          <pc:sldMk cId="208652325" sldId="310"/>
        </pc:sldMkLst>
      </pc:sldChg>
      <pc:sldChg chg="modNotesTx">
        <pc:chgData name="Daniele Gammelli" userId="292b8a31-f1ba-4b4c-b196-a231dc095d13" providerId="ADAL" clId="{6E670754-AB6A-5789-AA0A-6F6FD9CE3EEA}" dt="2026-08-13T22:50:32.803" v="9" actId="20577"/>
        <pc:sldMkLst>
          <pc:docMk/>
          <pc:sldMk cId="1094296176" sldId="317"/>
        </pc:sldMkLst>
      </pc:sldChg>
      <pc:sldChg chg="modNotesTx">
        <pc:chgData name="Daniele Gammelli" userId="292b8a31-f1ba-4b4c-b196-a231dc095d13" providerId="ADAL" clId="{6E670754-AB6A-5789-AA0A-6F6FD9CE3EEA}" dt="2026-08-13T22:50:36.208" v="10" actId="20577"/>
        <pc:sldMkLst>
          <pc:docMk/>
          <pc:sldMk cId="677463482" sldId="327"/>
        </pc:sldMkLst>
      </pc:sldChg>
      <pc:sldChg chg="modNotesTx">
        <pc:chgData name="Daniele Gammelli" userId="292b8a31-f1ba-4b4c-b196-a231dc095d13" providerId="ADAL" clId="{6E670754-AB6A-5789-AA0A-6F6FD9CE3EEA}" dt="2026-08-13T22:50:09.784" v="2" actId="20577"/>
        <pc:sldMkLst>
          <pc:docMk/>
          <pc:sldMk cId="1468323895" sldId="328"/>
        </pc:sldMkLst>
      </pc:sldChg>
      <pc:sldChg chg="modNotesTx">
        <pc:chgData name="Daniele Gammelli" userId="292b8a31-f1ba-4b4c-b196-a231dc095d13" providerId="ADAL" clId="{6E670754-AB6A-5789-AA0A-6F6FD9CE3EEA}" dt="2026-08-13T22:51:24.239" v="26" actId="20577"/>
        <pc:sldMkLst>
          <pc:docMk/>
          <pc:sldMk cId="2577892623" sldId="337"/>
        </pc:sldMkLst>
      </pc:sldChg>
      <pc:sldChg chg="modNotesTx">
        <pc:chgData name="Daniele Gammelli" userId="292b8a31-f1ba-4b4c-b196-a231dc095d13" providerId="ADAL" clId="{6E670754-AB6A-5789-AA0A-6F6FD9CE3EEA}" dt="2026-08-13T22:51:27.572" v="27" actId="20577"/>
        <pc:sldMkLst>
          <pc:docMk/>
          <pc:sldMk cId="621642020" sldId="338"/>
        </pc:sldMkLst>
      </pc:sldChg>
      <pc:sldChg chg="modNotesTx">
        <pc:chgData name="Daniele Gammelli" userId="292b8a31-f1ba-4b4c-b196-a231dc095d13" providerId="ADAL" clId="{6E670754-AB6A-5789-AA0A-6F6FD9CE3EEA}" dt="2026-08-13T22:50:39.076" v="11" actId="20577"/>
        <pc:sldMkLst>
          <pc:docMk/>
          <pc:sldMk cId="1771719779" sldId="343"/>
        </pc:sldMkLst>
      </pc:sldChg>
      <pc:sldChg chg="modNotesTx">
        <pc:chgData name="Daniele Gammelli" userId="292b8a31-f1ba-4b4c-b196-a231dc095d13" providerId="ADAL" clId="{6E670754-AB6A-5789-AA0A-6F6FD9CE3EEA}" dt="2026-08-13T22:51:11.496" v="21" actId="20577"/>
        <pc:sldMkLst>
          <pc:docMk/>
          <pc:sldMk cId="1436033148" sldId="345"/>
        </pc:sldMkLst>
      </pc:sldChg>
      <pc:sldChg chg="modNotesTx">
        <pc:chgData name="Daniele Gammelli" userId="292b8a31-f1ba-4b4c-b196-a231dc095d13" providerId="ADAL" clId="{6E670754-AB6A-5789-AA0A-6F6FD9CE3EEA}" dt="2026-08-13T22:51:13.671" v="22" actId="20577"/>
        <pc:sldMkLst>
          <pc:docMk/>
          <pc:sldMk cId="306552620" sldId="346"/>
        </pc:sldMkLst>
      </pc:sldChg>
      <pc:sldChg chg="modNotesTx">
        <pc:chgData name="Daniele Gammelli" userId="292b8a31-f1ba-4b4c-b196-a231dc095d13" providerId="ADAL" clId="{6E670754-AB6A-5789-AA0A-6F6FD9CE3EEA}" dt="2026-08-13T22:51:16.351" v="23" actId="20577"/>
        <pc:sldMkLst>
          <pc:docMk/>
          <pc:sldMk cId="2925225508" sldId="347"/>
        </pc:sldMkLst>
      </pc:sldChg>
      <pc:sldChg chg="modNotesTx">
        <pc:chgData name="Daniele Gammelli" userId="292b8a31-f1ba-4b4c-b196-a231dc095d13" providerId="ADAL" clId="{6E670754-AB6A-5789-AA0A-6F6FD9CE3EEA}" dt="2026-08-13T22:51:18.961" v="24" actId="20577"/>
        <pc:sldMkLst>
          <pc:docMk/>
          <pc:sldMk cId="1852786142" sldId="348"/>
        </pc:sldMkLst>
      </pc:sldChg>
      <pc:sldChg chg="modNotesTx">
        <pc:chgData name="Daniele Gammelli" userId="292b8a31-f1ba-4b4c-b196-a231dc095d13" providerId="ADAL" clId="{6E670754-AB6A-5789-AA0A-6F6FD9CE3EEA}" dt="2026-08-13T22:51:21.246" v="25" actId="20577"/>
        <pc:sldMkLst>
          <pc:docMk/>
          <pc:sldMk cId="1885670827" sldId="349"/>
        </pc:sldMkLst>
      </pc:sldChg>
      <pc:sldChg chg="modNotesTx">
        <pc:chgData name="Daniele Gammelli" userId="292b8a31-f1ba-4b4c-b196-a231dc095d13" providerId="ADAL" clId="{6E670754-AB6A-5789-AA0A-6F6FD9CE3EEA}" dt="2026-08-13T22:51:07.982" v="20" actId="20577"/>
        <pc:sldMkLst>
          <pc:docMk/>
          <pc:sldMk cId="183378679" sldId="1577"/>
        </pc:sldMkLst>
      </pc:sldChg>
      <pc:sldChg chg="modNotesTx">
        <pc:chgData name="Daniele Gammelli" userId="292b8a31-f1ba-4b4c-b196-a231dc095d13" providerId="ADAL" clId="{6E670754-AB6A-5789-AA0A-6F6FD9CE3EEA}" dt="2026-08-13T22:51:05.700" v="19" actId="20577"/>
        <pc:sldMkLst>
          <pc:docMk/>
          <pc:sldMk cId="1317504177" sldId="1578"/>
        </pc:sldMkLst>
      </pc:sldChg>
      <pc:sldChg chg="modNotesTx">
        <pc:chgData name="Daniele Gammelli" userId="292b8a31-f1ba-4b4c-b196-a231dc095d13" providerId="ADAL" clId="{6E670754-AB6A-5789-AA0A-6F6FD9CE3EEA}" dt="2026-08-13T22:51:02.596" v="18" actId="20577"/>
        <pc:sldMkLst>
          <pc:docMk/>
          <pc:sldMk cId="1496068048" sldId="1579"/>
        </pc:sldMkLst>
      </pc:sldChg>
      <pc:sldChg chg="modNotesTx">
        <pc:chgData name="Daniele Gammelli" userId="292b8a31-f1ba-4b4c-b196-a231dc095d13" providerId="ADAL" clId="{6E670754-AB6A-5789-AA0A-6F6FD9CE3EEA}" dt="2026-08-13T22:51:00.229" v="17" actId="20577"/>
        <pc:sldMkLst>
          <pc:docMk/>
          <pc:sldMk cId="2169493281" sldId="1580"/>
        </pc:sldMkLst>
      </pc:sldChg>
      <pc:sldChg chg="modNotesTx">
        <pc:chgData name="Daniele Gammelli" userId="292b8a31-f1ba-4b4c-b196-a231dc095d13" providerId="ADAL" clId="{6E670754-AB6A-5789-AA0A-6F6FD9CE3EEA}" dt="2026-08-13T22:50:57.317" v="16" actId="20577"/>
        <pc:sldMkLst>
          <pc:docMk/>
          <pc:sldMk cId="1579708331" sldId="1581"/>
        </pc:sldMkLst>
      </pc:sldChg>
      <pc:sldChg chg="modNotesTx">
        <pc:chgData name="Daniele Gammelli" userId="292b8a31-f1ba-4b4c-b196-a231dc095d13" providerId="ADAL" clId="{6E670754-AB6A-5789-AA0A-6F6FD9CE3EEA}" dt="2026-08-13T22:50:54.899" v="15" actId="20577"/>
        <pc:sldMkLst>
          <pc:docMk/>
          <pc:sldMk cId="1466921407" sldId="1582"/>
        </pc:sldMkLst>
      </pc:sldChg>
      <pc:sldChg chg="modNotesTx">
        <pc:chgData name="Daniele Gammelli" userId="292b8a31-f1ba-4b4c-b196-a231dc095d13" providerId="ADAL" clId="{6E670754-AB6A-5789-AA0A-6F6FD9CE3EEA}" dt="2026-08-13T22:50:50.882" v="14" actId="20577"/>
        <pc:sldMkLst>
          <pc:docMk/>
          <pc:sldMk cId="2585402173" sldId="1583"/>
        </pc:sldMkLst>
      </pc:sldChg>
      <pc:sldChg chg="modNotesTx">
        <pc:chgData name="Daniele Gammelli" userId="292b8a31-f1ba-4b4c-b196-a231dc095d13" providerId="ADAL" clId="{6E670754-AB6A-5789-AA0A-6F6FD9CE3EEA}" dt="2026-08-13T22:50:47.970" v="13" actId="20577"/>
        <pc:sldMkLst>
          <pc:docMk/>
          <pc:sldMk cId="2577101613" sldId="1584"/>
        </pc:sldMkLst>
      </pc:sldChg>
      <pc:sldChg chg="modNotesTx">
        <pc:chgData name="Daniele Gammelli" userId="292b8a31-f1ba-4b4c-b196-a231dc095d13" providerId="ADAL" clId="{6E670754-AB6A-5789-AA0A-6F6FD9CE3EEA}" dt="2026-08-13T22:50:43.620" v="12" actId="20577"/>
        <pc:sldMkLst>
          <pc:docMk/>
          <pc:sldMk cId="154277224" sldId="158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9D5DC2-F1A5-41F1-A15E-B10DE46416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85DF80-D7F8-6E20-48AC-F85FC595EC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3B2625-5720-4B44-A41C-EE4338DDB3B7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366432-18AF-5046-4784-C18EC626C0F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485B5-22CE-660E-CA07-FCDE87CAC7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18148-5FBC-C841-87D7-4821729C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28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027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09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45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62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625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986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7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889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115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254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196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38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85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2541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404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751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466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405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809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6155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721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245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6670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9114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0321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6151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5579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5666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700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3555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576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1799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is-I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7883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617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042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E6B37-82F1-664C-8645-00DBA5903C1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AA4F7A11-4FCF-2D4C-8CB3-EC7B7561590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C114D-60A6-694F-8C27-13610735850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AA174A | Lecture 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3.emf"/><Relationship Id="rId7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6.tiff"/><Relationship Id="rId4" Type="http://schemas.openxmlformats.org/officeDocument/2006/relationships/image" Target="../media/image15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athworks.com/discovery/image-registration.html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0.png"/><Relationship Id="rId7" Type="http://schemas.openxmlformats.org/officeDocument/2006/relationships/hyperlink" Target="https://octomap.github.io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tanford.edu/~rqi/pointnet/" TargetMode="External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tiff"/><Relationship Id="rId3" Type="http://schemas.openxmlformats.org/officeDocument/2006/relationships/image" Target="../media/image49.png"/><Relationship Id="rId7" Type="http://schemas.openxmlformats.org/officeDocument/2006/relationships/image" Target="../media/image53.tif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tiff"/><Relationship Id="rId5" Type="http://schemas.openxmlformats.org/officeDocument/2006/relationships/image" Target="../media/image51.tiff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tiff"/><Relationship Id="rId5" Type="http://schemas.openxmlformats.org/officeDocument/2006/relationships/image" Target="../media/image58.tiff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>
                <a:latin typeface="Calibri Light" panose="020F0302020204030204" pitchFamily="34" charset="0"/>
                <a:cs typeface="Calibri Light" panose="020F0302020204030204" pitchFamily="34" charset="0"/>
              </a:rPr>
              <a:t>Principles of Robot Autonomy I</a:t>
            </a:r>
            <a:endParaRPr lang="en-US" sz="5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Robotic sensors and introduction to computer vision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290B0-EB37-BE5C-04E7-4EA8696DA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C11F-9CF3-5417-5DC4-4E4B8E153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Attendance Form</a:t>
            </a:r>
            <a:endParaRPr lang="en-US"/>
          </a:p>
        </p:txBody>
      </p:sp>
      <p:pic>
        <p:nvPicPr>
          <p:cNvPr id="7" name="Content Placeholder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FC79A78-5555-5B36-D187-31F9DBD9A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943894"/>
            <a:ext cx="4114800" cy="41148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03DC6-C8A8-2ACD-BAD1-55817AEB5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29884-311F-F04F-9A2B-B4DD59FDDA4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95E3F-D2F3-70F1-92FC-D72CF33D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9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133AEA66-A0EB-8A4A-A91F-7B1453549737}" type="datetime1">
              <a:rPr lang="en-US" smtClean="0"/>
              <a:t>8/13/26</a:t>
            </a:fld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AA174A | Lecture 9</a:t>
            </a:r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829081" cy="387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spcBef>
                <a:spcPts val="0"/>
              </a:spcBef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Agenda</a:t>
            </a: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>
              <a:buClr>
                <a:schemeClr val="dk1"/>
              </a:buClr>
              <a:buSzPts val="24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Overview of key </a:t>
            </a:r>
            <a:r>
              <a:rPr lang="en-US" dirty="0"/>
              <a:t>performance characteristics for robotic sensors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dirty="0"/>
              <a:t>Overview of main sensors for robot autonomy, e.g. proprioceptive / exteroceptive, passive / active </a:t>
            </a:r>
          </a:p>
          <a:p>
            <a:pPr lvl="1">
              <a:buClr>
                <a:schemeClr val="dk1"/>
              </a:buClr>
              <a:buSzPts val="2400"/>
            </a:pPr>
            <a:r>
              <a:rPr lang="en-US" dirty="0"/>
              <a:t>Intro to computer vision </a:t>
            </a: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indent="-457200"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Readings: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en-US"/>
              <a:t>Chapter 6, </a:t>
            </a:r>
            <a:r>
              <a:rPr lang="en-US" dirty="0"/>
              <a:t>sections 6.1 – 6.4 in D. </a:t>
            </a:r>
            <a:r>
              <a:rPr lang="en-US" dirty="0" err="1"/>
              <a:t>Gammelli</a:t>
            </a:r>
            <a:r>
              <a:rPr lang="en-US" dirty="0"/>
              <a:t>, J. Lorenzetti, K. Luo, G. </a:t>
            </a:r>
            <a:r>
              <a:rPr lang="en-US" dirty="0" err="1"/>
              <a:t>Zardini</a:t>
            </a:r>
            <a:r>
              <a:rPr lang="en-US" dirty="0"/>
              <a:t>, M. Pavone. </a:t>
            </a:r>
            <a:r>
              <a:rPr lang="en-US" i="1" dirty="0"/>
              <a:t>Principles of Robot Autonomy</a:t>
            </a:r>
            <a:r>
              <a:rPr lang="en-US" dirty="0"/>
              <a:t>. 2026.</a:t>
            </a:r>
          </a:p>
        </p:txBody>
      </p:sp>
    </p:spTree>
    <p:extLst>
      <p:ext uri="{BB962C8B-B14F-4D97-AF65-F5344CB8AC3E}">
        <p14:creationId xmlns:p14="http://schemas.microsoft.com/office/powerpoint/2010/main" val="4059848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Sensors for mobile robots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D3135FED-B44F-C749-9762-D79B5FD47FB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639" y="1485900"/>
            <a:ext cx="9482721" cy="473625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897945" y="4487594"/>
            <a:ext cx="1477107" cy="703384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2058058" y="4698214"/>
            <a:ext cx="839887" cy="39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958" y="3648198"/>
            <a:ext cx="936382" cy="93638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2025" y="5335708"/>
            <a:ext cx="1612067" cy="53459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261" y="4333418"/>
            <a:ext cx="1146283" cy="82186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050070"/>
            <a:ext cx="1254589" cy="125458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4826" y="5900562"/>
            <a:ext cx="2016574" cy="83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101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4007-09A9-6D44-9638-67DF4250F1D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1026" name="Picture 2" descr="Thumbnail">
            <a:extLst>
              <a:ext uri="{FF2B5EF4-FFF2-40B4-BE49-F238E27FC236}">
                <a16:creationId xmlns:a16="http://schemas.microsoft.com/office/drawing/2014/main" id="{7669B32A-45ED-A348-8267-2225AADE5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999"/>
            <a:ext cx="10515600" cy="1325563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Example: self-driving cars</a:t>
            </a:r>
          </a:p>
        </p:txBody>
      </p:sp>
    </p:spTree>
    <p:extLst>
      <p:ext uri="{BB962C8B-B14F-4D97-AF65-F5344CB8AC3E}">
        <p14:creationId xmlns:p14="http://schemas.microsoft.com/office/powerpoint/2010/main" val="102118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E7DC-5FBE-7847-B302-B45E901C24F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7" name="waymo_perception" descr="waymo_perception">
            <a:hlinkClick r:id="" action="ppaction://media"/>
            <a:extLst>
              <a:ext uri="{FF2B5EF4-FFF2-40B4-BE49-F238E27FC236}">
                <a16:creationId xmlns:a16="http://schemas.microsoft.com/office/drawing/2014/main" id="{620D8321-F771-D642-9F60-91B51BEB8FE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D4A1E9-D3BA-C443-8B2E-0C2839614C96}"/>
              </a:ext>
            </a:extLst>
          </p:cNvPr>
          <p:cNvSpPr/>
          <p:nvPr/>
        </p:nvSpPr>
        <p:spPr>
          <a:xfrm>
            <a:off x="0" y="0"/>
            <a:ext cx="12192000" cy="10688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77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Classification of sensors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622280" cy="4716465"/>
          </a:xfrm>
        </p:spPr>
        <p:txBody>
          <a:bodyPr>
            <a:normAutofit lnSpcReduction="10000"/>
          </a:bodyPr>
          <a:lstStyle/>
          <a:p>
            <a:r>
              <a:rPr lang="en-US">
                <a:solidFill>
                  <a:srgbClr val="C00000"/>
                </a:solidFill>
              </a:rPr>
              <a:t>Proprioceptive</a:t>
            </a:r>
            <a:r>
              <a:rPr lang="en-US"/>
              <a:t>: measure values internal to the robot</a:t>
            </a:r>
          </a:p>
          <a:p>
            <a:pPr lvl="1"/>
            <a:r>
              <a:rPr lang="en-US"/>
              <a:t>E.g.: motor speed, robot arm joint angles, and battery voltage</a:t>
            </a:r>
          </a:p>
          <a:p>
            <a:r>
              <a:rPr lang="en-US">
                <a:solidFill>
                  <a:srgbClr val="C00000"/>
                </a:solidFill>
              </a:rPr>
              <a:t>Exteroceptive</a:t>
            </a:r>
            <a:r>
              <a:rPr lang="en-US"/>
              <a:t>: acquire information from the robot’s environment</a:t>
            </a:r>
          </a:p>
          <a:p>
            <a:pPr lvl="1"/>
            <a:r>
              <a:rPr lang="en-US"/>
              <a:t>E.g.: distance measurements and light intensity  </a:t>
            </a:r>
          </a:p>
          <a:p>
            <a:pPr lvl="1"/>
            <a:endParaRPr lang="en-US"/>
          </a:p>
          <a:p>
            <a:r>
              <a:rPr lang="en-US">
                <a:solidFill>
                  <a:srgbClr val="C00000"/>
                </a:solidFill>
              </a:rPr>
              <a:t>Passive</a:t>
            </a:r>
            <a:r>
              <a:rPr lang="en-US"/>
              <a:t>: measure ambient environmental energy entering the sensor</a:t>
            </a:r>
          </a:p>
          <a:p>
            <a:pPr lvl="1"/>
            <a:r>
              <a:rPr lang="en-US"/>
              <a:t>Challenge: performance heavily depends on the environment</a:t>
            </a:r>
          </a:p>
          <a:p>
            <a:pPr lvl="1"/>
            <a:r>
              <a:rPr lang="en-US"/>
              <a:t>E.g.: temperature probes and cameras</a:t>
            </a:r>
          </a:p>
          <a:p>
            <a:r>
              <a:rPr lang="en-US">
                <a:solidFill>
                  <a:srgbClr val="C00000"/>
                </a:solidFill>
              </a:rPr>
              <a:t>Active</a:t>
            </a:r>
            <a:r>
              <a:rPr lang="en-US"/>
              <a:t>: emit energy into the environment and measure the reaction</a:t>
            </a:r>
          </a:p>
          <a:p>
            <a:pPr lvl="1"/>
            <a:r>
              <a:rPr lang="en-US"/>
              <a:t>Challenge: might affect the environment</a:t>
            </a:r>
          </a:p>
          <a:p>
            <a:pPr lvl="1"/>
            <a:r>
              <a:rPr lang="en-US"/>
              <a:t>E.g.: ultrasonic sensors and laser rangefinders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730A-A5C6-BD43-BF81-306486052D8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85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Sensor performance: design specs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C00000"/>
                </a:solidFill>
              </a:rPr>
              <a:t>Dynamic range</a:t>
            </a:r>
            <a:r>
              <a:rPr lang="en-US"/>
              <a:t>: ratio between the maximum and minimum input values (for normal sensor operation)</a:t>
            </a:r>
          </a:p>
          <a:p>
            <a:endParaRPr lang="en-US" sz="1000"/>
          </a:p>
          <a:p>
            <a:r>
              <a:rPr lang="en-US">
                <a:solidFill>
                  <a:srgbClr val="C00000"/>
                </a:solidFill>
              </a:rPr>
              <a:t>Resolution</a:t>
            </a:r>
            <a:r>
              <a:rPr lang="en-US"/>
              <a:t>: minimum difference between two values that can be detected by a sensor</a:t>
            </a:r>
          </a:p>
          <a:p>
            <a:endParaRPr lang="en-US" sz="1000"/>
          </a:p>
          <a:p>
            <a:r>
              <a:rPr lang="en-US">
                <a:solidFill>
                  <a:srgbClr val="C00000"/>
                </a:solidFill>
              </a:rPr>
              <a:t>Linearity</a:t>
            </a:r>
            <a:r>
              <a:rPr lang="en-US"/>
              <a:t>: whether or not the sensor’s output response depends linearly on the input </a:t>
            </a:r>
          </a:p>
          <a:p>
            <a:endParaRPr lang="en-US" sz="1000"/>
          </a:p>
          <a:p>
            <a:r>
              <a:rPr lang="en-US">
                <a:solidFill>
                  <a:srgbClr val="C00000"/>
                </a:solidFill>
              </a:rPr>
              <a:t>Bandwidth or frequency</a:t>
            </a:r>
            <a:r>
              <a:rPr lang="en-US"/>
              <a:t>: speed at which a sensor provides readings (in Hertz)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2A19-28B1-9646-9891-6F4F674BD7B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40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Sensor performance: in situ specs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46091"/>
                <a:ext cx="10515600" cy="5377034"/>
              </a:xfrm>
            </p:spPr>
            <p:txBody>
              <a:bodyPr>
                <a:normAutofit/>
              </a:bodyPr>
              <a:lstStyle/>
              <a:p>
                <a:r>
                  <a:rPr lang="en-US">
                    <a:solidFill>
                      <a:srgbClr val="C00000"/>
                    </a:solidFill>
                  </a:rPr>
                  <a:t>Sensitivity</a:t>
                </a:r>
                <a:r>
                  <a:rPr lang="en-US"/>
                  <a:t>: ratio of output change to input change</a:t>
                </a:r>
              </a:p>
              <a:p>
                <a:endParaRPr lang="en-US" sz="1000"/>
              </a:p>
              <a:p>
                <a:r>
                  <a:rPr lang="en-US">
                    <a:solidFill>
                      <a:srgbClr val="C00000"/>
                    </a:solidFill>
                  </a:rPr>
                  <a:t>Cross-sensitivity</a:t>
                </a:r>
                <a:r>
                  <a:rPr lang="en-US"/>
                  <a:t>: sensitivity to quantities that are unrelated to the target quantity</a:t>
                </a:r>
              </a:p>
              <a:p>
                <a:endParaRPr lang="en-US" sz="1000"/>
              </a:p>
              <a:p>
                <a:r>
                  <a:rPr lang="en-US">
                    <a:solidFill>
                      <a:srgbClr val="C00000"/>
                    </a:solidFill>
                  </a:rPr>
                  <a:t>Error</a:t>
                </a:r>
                <a:r>
                  <a:rPr lang="en-US"/>
                  <a:t>: difference between the sensor output </a:t>
                </a:r>
                <a:r>
                  <a:rPr lang="en-US" i="1"/>
                  <a:t>m </a:t>
                </a:r>
                <a:r>
                  <a:rPr lang="en-US"/>
                  <a:t>and the true value </a:t>
                </a:r>
                <a:r>
                  <a:rPr lang="en-US" i="1"/>
                  <a:t>v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i="1">
                          <a:latin typeface="Cambria Math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charset="0"/>
                        </a:rPr>
                        <m:t>rror</m:t>
                      </m:r>
                      <m:r>
                        <a:rPr lang="en-US" b="0" i="1" smtClean="0">
                          <a:latin typeface="Cambria Math" charset="0"/>
                        </a:rPr>
                        <m:t>≔</m:t>
                      </m:r>
                      <m:r>
                        <a:rPr lang="en-US" b="0" i="1" smtClean="0">
                          <a:latin typeface="Cambria Math" charset="0"/>
                        </a:rPr>
                        <m:t>𝑚</m:t>
                      </m:r>
                      <m:r>
                        <a:rPr lang="en-US" b="0" i="1" smtClean="0">
                          <a:latin typeface="Cambria Math" charset="0"/>
                        </a:rPr>
                        <m:t>−</m:t>
                      </m:r>
                      <m:r>
                        <a:rPr lang="en-US" b="0" i="1" smtClean="0">
                          <a:latin typeface="Cambria Math" charset="0"/>
                        </a:rPr>
                        <m:t>𝑣</m:t>
                      </m:r>
                    </m:oMath>
                  </m:oMathPara>
                </a14:m>
                <a:endParaRPr lang="en-US" i="1"/>
              </a:p>
              <a:p>
                <a:pPr marL="0" indent="0" algn="ctr">
                  <a:buNone/>
                </a:pPr>
                <a:endParaRPr lang="en-US" sz="1100" i="1"/>
              </a:p>
              <a:p>
                <a:r>
                  <a:rPr lang="en-US">
                    <a:solidFill>
                      <a:srgbClr val="C00000"/>
                    </a:solidFill>
                  </a:rPr>
                  <a:t>Accuracy</a:t>
                </a:r>
                <a:r>
                  <a:rPr lang="en-US"/>
                  <a:t>: degree of conformity between the sensor’s measurement and the true value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i="0">
                          <a:latin typeface="Cambria Math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charset="0"/>
                        </a:rPr>
                        <m:t>ccuracy</m:t>
                      </m:r>
                      <m:r>
                        <a:rPr lang="en-US" i="1">
                          <a:latin typeface="Cambria Math" charset="0"/>
                        </a:rPr>
                        <m:t>≔</m:t>
                      </m:r>
                      <m:r>
                        <a:rPr lang="en-US" b="0" i="1" smtClean="0">
                          <a:latin typeface="Cambria Math" charset="0"/>
                        </a:rPr>
                        <m:t>1</m:t>
                      </m:r>
                      <m:r>
                        <a:rPr lang="en-US" i="1">
                          <a:latin typeface="Cambria Math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charset="0"/>
                        </a:rPr>
                        <m:t>|error</m:t>
                      </m:r>
                      <m:r>
                        <a:rPr lang="en-US" b="0" i="1" smtClean="0">
                          <a:latin typeface="Cambria Math" charset="0"/>
                        </a:rPr>
                        <m:t>|/</m:t>
                      </m:r>
                      <m:r>
                        <a:rPr lang="en-US" b="0" i="1" smtClean="0">
                          <a:latin typeface="Cambria Math" charset="0"/>
                        </a:rPr>
                        <m:t>𝑣</m:t>
                      </m:r>
                    </m:oMath>
                  </m:oMathPara>
                </a14:m>
                <a:endParaRPr lang="en-US" i="1"/>
              </a:p>
              <a:p>
                <a:pPr marL="0" indent="0" algn="ctr">
                  <a:buNone/>
                </a:pPr>
                <a:endParaRPr lang="en-US" sz="1000"/>
              </a:p>
              <a:p>
                <a:r>
                  <a:rPr lang="en-US">
                    <a:solidFill>
                      <a:srgbClr val="C00000"/>
                    </a:solidFill>
                  </a:rPr>
                  <a:t>Precision</a:t>
                </a:r>
                <a:r>
                  <a:rPr lang="en-US"/>
                  <a:t>: reproducibility of the sensor results</a:t>
                </a:r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46091"/>
                <a:ext cx="10515600" cy="5377034"/>
              </a:xfrm>
              <a:blipFill>
                <a:blip r:embed="rId3"/>
                <a:stretch>
                  <a:fillRect l="-1043" t="-1927" b="-5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E54B1-A04E-1D4D-B27F-932BE263371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67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Sensor errors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26867"/>
          </a:xfrm>
        </p:spPr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Systematic errors</a:t>
            </a:r>
            <a:r>
              <a:rPr lang="en-US"/>
              <a:t>: caused by factors that can in theory be modeled; they are deterministic</a:t>
            </a:r>
          </a:p>
          <a:p>
            <a:pPr lvl="1"/>
            <a:r>
              <a:rPr lang="en-US"/>
              <a:t>E.g.: calibration errors</a:t>
            </a:r>
          </a:p>
          <a:p>
            <a:endParaRPr lang="en-US" sz="1000">
              <a:solidFill>
                <a:srgbClr val="C00000"/>
              </a:solidFill>
            </a:endParaRPr>
          </a:p>
          <a:p>
            <a:r>
              <a:rPr lang="en-US">
                <a:solidFill>
                  <a:srgbClr val="C00000"/>
                </a:solidFill>
              </a:rPr>
              <a:t>Random errors</a:t>
            </a:r>
            <a:r>
              <a:rPr lang="en-US"/>
              <a:t>: cannot be predicted with sophisticated models; they are stochastic</a:t>
            </a:r>
          </a:p>
          <a:p>
            <a:pPr lvl="1"/>
            <a:r>
              <a:rPr lang="en-US"/>
              <a:t>E.g.: spurious range-finding errors</a:t>
            </a:r>
          </a:p>
          <a:p>
            <a:pPr lvl="1"/>
            <a:endParaRPr lang="en-US" sz="1000"/>
          </a:p>
          <a:p>
            <a:r>
              <a:rPr lang="en-US">
                <a:solidFill>
                  <a:srgbClr val="C00000"/>
                </a:solidFill>
              </a:rPr>
              <a:t>Error analysis</a:t>
            </a:r>
            <a:r>
              <a:rPr lang="en-US"/>
              <a:t>: performed via a probabilistic analysis</a:t>
            </a:r>
          </a:p>
          <a:p>
            <a:pPr lvl="1"/>
            <a:r>
              <a:rPr lang="en-US"/>
              <a:t>Common assumption: symmetric, unimodal (and often Gaussian) distributions; convenient, but often a coarse simplification  </a:t>
            </a:r>
          </a:p>
          <a:p>
            <a:pPr lvl="1"/>
            <a:r>
              <a:rPr lang="en-US"/>
              <a:t>Error propagation characterized by the </a:t>
            </a:r>
            <a:r>
              <a:rPr lang="en-US" i="1"/>
              <a:t>error propagation law</a:t>
            </a:r>
            <a:endParaRPr lang="en-US"/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82DD0-2C7F-CA44-87F0-26304D8383C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961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 ecosystem of sensors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761F-0AA0-414F-A635-B9987BA1535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Encoders</a:t>
            </a: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Heading sensors</a:t>
            </a: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Accelerometers and IMU</a:t>
            </a: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Beacons</a:t>
            </a: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Active ranging</a:t>
            </a:r>
          </a:p>
          <a:p>
            <a:r>
              <a:rPr lang="en-US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Cameras </a:t>
            </a:r>
          </a:p>
        </p:txBody>
      </p:sp>
    </p:spTree>
    <p:extLst>
      <p:ext uri="{BB962C8B-B14F-4D97-AF65-F5344CB8AC3E}">
        <p14:creationId xmlns:p14="http://schemas.microsoft.com/office/powerpoint/2010/main" val="1468323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Encoders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7091" y="1558937"/>
            <a:ext cx="7306309" cy="252355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C00000"/>
                </a:solidFill>
              </a:rPr>
              <a:t>Encoder</a:t>
            </a:r>
            <a:r>
              <a:rPr lang="en-US"/>
              <a:t>: an electro-mechanical device that converts motion into a sequence of digital pulses, which can be converted to </a:t>
            </a:r>
            <a:r>
              <a:rPr lang="en-US">
                <a:solidFill>
                  <a:srgbClr val="C00000"/>
                </a:solidFill>
              </a:rPr>
              <a:t>relative</a:t>
            </a:r>
            <a:r>
              <a:rPr lang="en-US"/>
              <a:t> or </a:t>
            </a:r>
            <a:r>
              <a:rPr lang="en-US">
                <a:solidFill>
                  <a:srgbClr val="C00000"/>
                </a:solidFill>
              </a:rPr>
              <a:t>absolute</a:t>
            </a:r>
            <a:r>
              <a:rPr lang="en-US"/>
              <a:t> position measurements</a:t>
            </a:r>
          </a:p>
          <a:p>
            <a:pPr lvl="1"/>
            <a:r>
              <a:rPr lang="en-US"/>
              <a:t>proprioceptive sensor</a:t>
            </a:r>
          </a:p>
          <a:p>
            <a:pPr lvl="1"/>
            <a:r>
              <a:rPr lang="en-US"/>
              <a:t>can be used for robot localization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AABD9-A661-3E4D-AA36-DC617490334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8359875" y="1272705"/>
            <a:ext cx="3875689" cy="2572476"/>
            <a:chOff x="838200" y="4001294"/>
            <a:chExt cx="4823388" cy="286277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4001294"/>
              <a:ext cx="3070000" cy="286277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581398" y="4431323"/>
              <a:ext cx="2080190" cy="719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Wheel encoder</a:t>
              </a:r>
            </a:p>
            <a:p>
              <a:r>
                <a:rPr lang="en-US"/>
                <a:t>Credit: </a:t>
              </a:r>
              <a:r>
                <a:rPr lang="en-US" err="1"/>
                <a:t>Pololu</a:t>
              </a:r>
              <a:endParaRPr lang="en-US"/>
            </a:p>
          </p:txBody>
        </p:sp>
      </p:grpSp>
      <p:sp>
        <p:nvSpPr>
          <p:cNvPr id="11" name="Content Placeholder 2"/>
          <p:cNvSpPr txBox="1">
            <a:spLocks/>
          </p:cNvSpPr>
          <p:nvPr/>
        </p:nvSpPr>
        <p:spPr>
          <a:xfrm>
            <a:off x="838200" y="4616803"/>
            <a:ext cx="7315200" cy="13825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C00000"/>
                </a:solidFill>
              </a:rPr>
              <a:t>Fundamental principle of optical encoders</a:t>
            </a:r>
            <a:r>
              <a:rPr lang="en-US"/>
              <a:t>: use a light shining onto a photodiode through slits in a metal or glass disc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4152" y="4208202"/>
            <a:ext cx="3109045" cy="233178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542798" y="6537881"/>
            <a:ext cx="2532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Credit: Honest Sensor</a:t>
            </a:r>
          </a:p>
        </p:txBody>
      </p:sp>
    </p:spTree>
    <p:extLst>
      <p:ext uri="{BB962C8B-B14F-4D97-AF65-F5344CB8AC3E}">
        <p14:creationId xmlns:p14="http://schemas.microsoft.com/office/powerpoint/2010/main" val="1525609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Heading sensors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2792"/>
            <a:ext cx="10515600" cy="2725448"/>
          </a:xfrm>
        </p:spPr>
        <p:txBody>
          <a:bodyPr>
            <a:normAutofit lnSpcReduction="10000"/>
          </a:bodyPr>
          <a:lstStyle/>
          <a:p>
            <a:r>
              <a:rPr lang="en-US"/>
              <a:t>Used to determine robot’s orientation, it can be: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Proprioceptive, e.g.,  </a:t>
            </a:r>
            <a:r>
              <a:rPr lang="en-US">
                <a:solidFill>
                  <a:srgbClr val="C00000"/>
                </a:solidFill>
              </a:rPr>
              <a:t>gyroscope</a:t>
            </a:r>
            <a:r>
              <a:rPr lang="en-US"/>
              <a:t> (heading sensor that preserves its orientation in relation to a fixed reference frame)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err="1"/>
              <a:t>Exteroceptive</a:t>
            </a:r>
            <a:r>
              <a:rPr lang="en-US"/>
              <a:t>, e.g.,  </a:t>
            </a:r>
            <a:r>
              <a:rPr lang="en-US">
                <a:solidFill>
                  <a:srgbClr val="C00000"/>
                </a:solidFill>
              </a:rPr>
              <a:t>compass</a:t>
            </a:r>
            <a:r>
              <a:rPr lang="en-US"/>
              <a:t> (shows direction relative to the geographic cardinal directions)</a:t>
            </a:r>
          </a:p>
          <a:p>
            <a:r>
              <a:rPr lang="en-US"/>
              <a:t>Fusing measurements with velocity information, one can obtain a position estimate (via integration) -&gt; </a:t>
            </a:r>
            <a:r>
              <a:rPr lang="en-US" i="1"/>
              <a:t>dead reckoning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C4A8A-1E6B-564C-B4FA-FF31106EE78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40208" y="4749510"/>
            <a:ext cx="6902696" cy="15480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Fundamental principle of mechanical gyroscopes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: angular momentum associated with spinning wheel keeps the axis of rotation inertially stable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499" y="4220343"/>
            <a:ext cx="3581400" cy="23523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91499" y="6533705"/>
            <a:ext cx="2532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Credit: SNS</a:t>
            </a:r>
          </a:p>
        </p:txBody>
      </p:sp>
    </p:spTree>
    <p:extLst>
      <p:ext uri="{BB962C8B-B14F-4D97-AF65-F5344CB8AC3E}">
        <p14:creationId xmlns:p14="http://schemas.microsoft.com/office/powerpoint/2010/main" val="2033098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Accelerometer and IMU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30203"/>
            <a:ext cx="10857271" cy="4351338"/>
          </a:xfrm>
        </p:spPr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Accelerometer</a:t>
            </a:r>
            <a:r>
              <a:rPr lang="en-US"/>
              <a:t>: device that measures all external forces acting upon it</a:t>
            </a:r>
          </a:p>
          <a:p>
            <a:r>
              <a:rPr lang="en-US"/>
              <a:t>Mechanical accelerometer: essentially, a spring-mass-damper system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5AB30-438E-DF45-A14F-034C872BAB6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3166" y="3087690"/>
            <a:ext cx="1981200" cy="3454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6916" y="4918417"/>
            <a:ext cx="393700" cy="215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6085" y="2728855"/>
            <a:ext cx="4198131" cy="400883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838199" y="3281311"/>
            <a:ext cx="7581217" cy="3298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with </a:t>
            </a:r>
            <a:r>
              <a:rPr lang="en-US" i="1">
                <a:latin typeface="Source Sans Pro" panose="020B0503030403020204" pitchFamily="34" charset="0"/>
                <a:ea typeface="Source Sans Pro" panose="020B0503030403020204" pitchFamily="34" charset="0"/>
              </a:rPr>
              <a:t>m 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mass of proof mass, </a:t>
            </a:r>
            <a:r>
              <a:rPr lang="en-US" i="1">
                <a:latin typeface="Source Sans Pro" panose="020B0503030403020204" pitchFamily="34" charset="0"/>
                <a:ea typeface="Source Sans Pro" panose="020B0503030403020204" pitchFamily="34" charset="0"/>
              </a:rPr>
              <a:t>c 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damping coefficient</a:t>
            </a:r>
            <a:r>
              <a:rPr lang="en-US" i="1">
                <a:latin typeface="Source Sans Pro" panose="020B0503030403020204" pitchFamily="34" charset="0"/>
                <a:ea typeface="Source Sans Pro" panose="020B0503030403020204" pitchFamily="34" charset="0"/>
              </a:rPr>
              <a:t>, k 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spring constant; in steady state</a:t>
            </a: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Modern accelerometers use MEMS (cantilevered beam + proof mass); deflection measured via </a:t>
            </a:r>
            <a:r>
              <a:rPr lang="en-US" i="1">
                <a:latin typeface="Source Sans Pro" panose="020B0503030403020204" pitchFamily="34" charset="0"/>
                <a:ea typeface="Source Sans Pro" panose="020B0503030403020204" pitchFamily="34" charset="0"/>
              </a:rPr>
              <a:t>capacitive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or </a:t>
            </a:r>
            <a:r>
              <a:rPr lang="en-US" i="1">
                <a:latin typeface="Source Sans Pro" panose="020B0503030403020204" pitchFamily="34" charset="0"/>
                <a:ea typeface="Source Sans Pro" panose="020B0503030403020204" pitchFamily="34" charset="0"/>
              </a:rPr>
              <a:t>piezoelectric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effects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3367" y="4249168"/>
            <a:ext cx="1963565" cy="72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05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50" y="3576421"/>
            <a:ext cx="9639300" cy="31623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76350" y="6035835"/>
            <a:ext cx="2532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Credit: SNS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Inertial Measurement Unit (IMU)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6898"/>
            <a:ext cx="10515600" cy="4351338"/>
          </a:xfrm>
        </p:spPr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Definition</a:t>
            </a:r>
            <a:r>
              <a:rPr lang="en-US"/>
              <a:t>: device that uses gyroscopes and accelerometers to estimate the relative position, orientation, velocity, and acceleration of a moving vehicle with respect to an inertial frame </a:t>
            </a:r>
          </a:p>
          <a:p>
            <a:r>
              <a:rPr lang="en-US" i="1"/>
              <a:t>Drift</a:t>
            </a:r>
            <a:r>
              <a:rPr lang="en-US"/>
              <a:t> is a fundamental problem: to cancel drift, periodic references to external measurements are required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77B6F-3A23-BF4C-A569-D04B452F7E0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288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Beacons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668" y="2082346"/>
            <a:ext cx="4998396" cy="406808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C00000"/>
                </a:solidFill>
              </a:rPr>
              <a:t>Definition</a:t>
            </a:r>
            <a:r>
              <a:rPr lang="en-US"/>
              <a:t>: signaling devices with precisely known positions</a:t>
            </a:r>
          </a:p>
          <a:p>
            <a:r>
              <a:rPr lang="en-US"/>
              <a:t>Early examples: stars, lighthouses</a:t>
            </a:r>
          </a:p>
          <a:p>
            <a:r>
              <a:rPr lang="en-US"/>
              <a:t>Modern examples: GPS, motion capture systems</a:t>
            </a:r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53805-0476-7144-AB4A-BC8F57CED25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3200" y="2082346"/>
            <a:ext cx="5288759" cy="3525839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609600" y="3426515"/>
            <a:ext cx="5548532" cy="3298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205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Active ranging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1233"/>
            <a:ext cx="10515600" cy="4716465"/>
          </a:xfrm>
        </p:spPr>
        <p:txBody>
          <a:bodyPr>
            <a:normAutofit fontScale="92500"/>
          </a:bodyPr>
          <a:lstStyle/>
          <a:p>
            <a:r>
              <a:rPr lang="en-US"/>
              <a:t>Provide direct measurements of distance to objects in vicinity</a:t>
            </a:r>
          </a:p>
          <a:p>
            <a:r>
              <a:rPr lang="en-US"/>
              <a:t>Key elements for both localization and environment reconstruction</a:t>
            </a:r>
          </a:p>
          <a:p>
            <a:r>
              <a:rPr lang="en-US"/>
              <a:t>Main types: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Time-of-flight active ranging sensors (e.g., ultrasonic and laser rangefinder)</a:t>
            </a:r>
          </a:p>
          <a:p>
            <a:pPr marL="971550" lvl="1" indent="-514350">
              <a:buFont typeface="+mj-lt"/>
              <a:buAutoNum type="arabicPeriod"/>
            </a:pPr>
            <a:endParaRPr lang="en-US"/>
          </a:p>
          <a:p>
            <a:pPr marL="971550" lvl="1" indent="-514350">
              <a:buFont typeface="+mj-lt"/>
              <a:buAutoNum type="arabicPeriod"/>
            </a:pPr>
            <a:endParaRPr lang="en-US"/>
          </a:p>
          <a:p>
            <a:pPr marL="971550" lvl="1" indent="-514350">
              <a:buFont typeface="+mj-lt"/>
              <a:buAutoNum type="arabicPeriod"/>
            </a:pPr>
            <a:endParaRPr lang="en-US"/>
          </a:p>
          <a:p>
            <a:pPr marL="971550" lvl="1" indent="-514350">
              <a:buFont typeface="+mj-lt"/>
              <a:buAutoNum type="arabicPeriod"/>
            </a:pPr>
            <a:endParaRPr lang="en-US"/>
          </a:p>
          <a:p>
            <a:pPr marL="971550" lvl="1" indent="-514350">
              <a:buFont typeface="+mj-lt"/>
              <a:buAutoNum type="arabicPeriod"/>
            </a:pPr>
            <a:endParaRPr lang="en-US"/>
          </a:p>
          <a:p>
            <a:pPr marL="971550" lvl="1" indent="-514350">
              <a:buFont typeface="+mj-lt"/>
              <a:buAutoNum type="arabicPeriod"/>
            </a:pPr>
            <a:endParaRPr lang="en-US"/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Geometric active ranging sensors (optical triangulation and structured light)</a:t>
            </a:r>
          </a:p>
          <a:p>
            <a:pPr marL="971550" lvl="1" indent="-514350">
              <a:buFont typeface="+mj-lt"/>
              <a:buAutoNum type="arabicPeriod"/>
            </a:pPr>
            <a:endParaRPr lang="en-US"/>
          </a:p>
          <a:p>
            <a:pPr marL="971550" lvl="1" indent="-514350">
              <a:buFont typeface="+mj-lt"/>
              <a:buAutoNum type="arabicPeriod"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CCCC9-AC26-7B4C-B560-7C66F54E0E1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551" y="4147734"/>
            <a:ext cx="1914198" cy="12495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9749" y="4147734"/>
            <a:ext cx="1361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Credit: https://</a:t>
            </a:r>
            <a:r>
              <a:rPr lang="en-US" sz="1000" err="1"/>
              <a:t>electrosome.com</a:t>
            </a:r>
            <a:r>
              <a:rPr lang="en-US" sz="1000"/>
              <a:t>/hc-sr04-ultrasonic-sensor-pic/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4241" y="4147734"/>
            <a:ext cx="1304712" cy="12996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790" y="4197804"/>
            <a:ext cx="1742395" cy="124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687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Time-of-flight active ranging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6135"/>
            <a:ext cx="10515600" cy="522229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C00000"/>
                </a:solidFill>
              </a:rPr>
              <a:t>Fundamental principle</a:t>
            </a:r>
            <a:r>
              <a:rPr lang="en-US"/>
              <a:t>: time-of-flight ranging makes use of the propagation of the speed of sound or of an electromagnetic wave</a:t>
            </a:r>
          </a:p>
          <a:p>
            <a:r>
              <a:rPr lang="en-US"/>
              <a:t>Travel distance is given by </a:t>
            </a:r>
          </a:p>
          <a:p>
            <a:endParaRPr lang="en-US"/>
          </a:p>
          <a:p>
            <a:pPr marL="0" indent="0">
              <a:buNone/>
            </a:pPr>
            <a:r>
              <a:rPr lang="en-US"/>
              <a:t>where </a:t>
            </a:r>
            <a:r>
              <a:rPr lang="en-US" i="1"/>
              <a:t>d </a:t>
            </a:r>
            <a:r>
              <a:rPr lang="en-US"/>
              <a:t>is the distance traveled, </a:t>
            </a:r>
            <a:r>
              <a:rPr lang="en-US" i="1"/>
              <a:t>c </a:t>
            </a:r>
            <a:r>
              <a:rPr lang="en-US"/>
              <a:t>is the speed of the wave propagation, and </a:t>
            </a:r>
            <a:r>
              <a:rPr lang="en-US" i="1"/>
              <a:t>t </a:t>
            </a:r>
            <a:r>
              <a:rPr lang="en-US"/>
              <a:t>is the time of flight </a:t>
            </a:r>
          </a:p>
          <a:p>
            <a:r>
              <a:rPr lang="en-US"/>
              <a:t>Propagation speeds:</a:t>
            </a:r>
          </a:p>
          <a:p>
            <a:pPr lvl="1"/>
            <a:r>
              <a:rPr lang="en-US"/>
              <a:t>Sound: 0.3 m/</a:t>
            </a:r>
            <a:r>
              <a:rPr lang="en-US" err="1"/>
              <a:t>ms</a:t>
            </a:r>
            <a:endParaRPr lang="en-US"/>
          </a:p>
          <a:p>
            <a:pPr lvl="1"/>
            <a:r>
              <a:rPr lang="en-US"/>
              <a:t>Light: 0.3 m/ns</a:t>
            </a:r>
          </a:p>
          <a:p>
            <a:r>
              <a:rPr lang="en-US"/>
              <a:t>Performance depends on several factors, e.g., uncertainties in determining the exact time of arrival and interaction with the target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B5A79-44BA-1D4A-8C1F-1EB0D942002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350" y="2982544"/>
            <a:ext cx="12573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2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Geometric active ranging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2534"/>
            <a:ext cx="10515600" cy="4351338"/>
          </a:xfrm>
        </p:spPr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Fundamental principle</a:t>
            </a:r>
            <a:r>
              <a:rPr lang="en-US"/>
              <a:t>: use geometric properties in the measurements to establish distance readings</a:t>
            </a:r>
          </a:p>
          <a:p>
            <a:r>
              <a:rPr lang="en-US"/>
              <a:t>The sensor projects a known light pattern (e.g., point, line, or texture); the reflection is captured by a receiver and, together with known geometric values, range is estimated via triangulation   </a:t>
            </a:r>
          </a:p>
          <a:p>
            <a:r>
              <a:rPr lang="en-US"/>
              <a:t>Examples:</a:t>
            </a:r>
          </a:p>
          <a:p>
            <a:pPr lvl="1"/>
            <a:r>
              <a:rPr lang="en-US"/>
              <a:t>Optical triangulation (1D sensor)</a:t>
            </a:r>
          </a:p>
          <a:p>
            <a:pPr lvl="1"/>
            <a:r>
              <a:rPr lang="en-US"/>
              <a:t>Structured light (2D and 3D sensor)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3F0FE-8D59-8943-8260-89400F80D62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33968" b="30310"/>
          <a:stretch/>
        </p:blipFill>
        <p:spPr>
          <a:xfrm>
            <a:off x="3831974" y="5068007"/>
            <a:ext cx="2802772" cy="7508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482" y="5658830"/>
            <a:ext cx="2699904" cy="8999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83"/>
          <a:stretch/>
        </p:blipFill>
        <p:spPr>
          <a:xfrm>
            <a:off x="1079886" y="5147176"/>
            <a:ext cx="2670307" cy="1343443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27BD5CA6-F21E-2C40-ABC5-9E02C9A93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179" y="4825537"/>
            <a:ext cx="2670307" cy="145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8133E39-94EB-D743-91C0-99F74FF465B8}"/>
              </a:ext>
            </a:extLst>
          </p:cNvPr>
          <p:cNvSpPr txBox="1"/>
          <p:nvPr/>
        </p:nvSpPr>
        <p:spPr>
          <a:xfrm>
            <a:off x="9579508" y="6244398"/>
            <a:ext cx="1361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Credit: Matt Fisher</a:t>
            </a:r>
          </a:p>
        </p:txBody>
      </p:sp>
    </p:spTree>
    <p:extLst>
      <p:ext uri="{BB962C8B-B14F-4D97-AF65-F5344CB8AC3E}">
        <p14:creationId xmlns:p14="http://schemas.microsoft.com/office/powerpoint/2010/main" val="1094296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Several other sensors are available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Classical, e.g.:</a:t>
            </a:r>
          </a:p>
          <a:p>
            <a:pPr lvl="1"/>
            <a:r>
              <a:rPr lang="en-US"/>
              <a:t>Radar (possibly using Doppler effect to produce velocity data)</a:t>
            </a:r>
          </a:p>
          <a:p>
            <a:pPr lvl="1"/>
            <a:r>
              <a:rPr lang="en-US"/>
              <a:t>Tactile sensors</a:t>
            </a:r>
          </a:p>
          <a:p>
            <a:pPr lvl="1"/>
            <a:endParaRPr lang="en-US"/>
          </a:p>
          <a:p>
            <a:r>
              <a:rPr lang="en-US"/>
              <a:t>Emerging technologies:</a:t>
            </a:r>
          </a:p>
          <a:p>
            <a:pPr lvl="1"/>
            <a:r>
              <a:rPr lang="en-US"/>
              <a:t>Artificial skins</a:t>
            </a:r>
          </a:p>
          <a:p>
            <a:pPr lvl="1"/>
            <a:r>
              <a:rPr lang="en-US"/>
              <a:t>Neuromorphic cameras</a:t>
            </a:r>
          </a:p>
          <a:p>
            <a:pPr lvl="1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F262-E611-C740-8226-9EDF3C2938F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463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to computer vision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810E9-4707-C94F-95AB-D0B6BB19EE6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51402"/>
          </a:xfrm>
        </p:spPr>
        <p:txBody>
          <a:bodyPr>
            <a:normAutofit lnSpcReduction="10000"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Aim</a:t>
            </a:r>
          </a:p>
          <a:p>
            <a:pPr lvl="1"/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Learn about cameras and camera models</a:t>
            </a:r>
          </a:p>
          <a:p>
            <a:pPr lvl="1"/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Learn about the outputs of perception and what they might be used for</a:t>
            </a:r>
          </a:p>
          <a:p>
            <a:pPr lvl="1"/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sz="10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Readings</a:t>
            </a:r>
          </a:p>
          <a:p>
            <a:pPr lvl="1"/>
            <a:r>
              <a:rPr lang="en-US" err="1">
                <a:latin typeface="Source Sans Pro" panose="020B0503030403020204" pitchFamily="34" charset="0"/>
                <a:ea typeface="Source Sans Pro" panose="020B0503030403020204" pitchFamily="34" charset="0"/>
              </a:rPr>
              <a:t>Siegwart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err="1">
                <a:latin typeface="Source Sans Pro" panose="020B0503030403020204" pitchFamily="34" charset="0"/>
                <a:ea typeface="Source Sans Pro" panose="020B0503030403020204" pitchFamily="34" charset="0"/>
              </a:rPr>
              <a:t>Nourbakhsh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, </a:t>
            </a:r>
            <a:r>
              <a:rPr lang="en-US" err="1">
                <a:latin typeface="Source Sans Pro" panose="020B0503030403020204" pitchFamily="34" charset="0"/>
                <a:ea typeface="Source Sans Pro" panose="020B0503030403020204" pitchFamily="34" charset="0"/>
              </a:rPr>
              <a:t>Scaramuzza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. Introduction to Autonomous Mobile Robots. Section 4.2.3.</a:t>
            </a:r>
          </a:p>
          <a:p>
            <a:pPr lvl="1"/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D. A. Forsyth and J. Ponce [FP]. Computer Vision: A Modern Approach (2nd Edition). Prentice Hall, 2011. Chapter 1.</a:t>
            </a:r>
          </a:p>
          <a:p>
            <a:pPr lvl="1"/>
            <a:r>
              <a:rPr lang="en-US"/>
              <a:t>R. Hartley and A. Zisserman [HZ]. Multiple View Geometry in Computer Vision. Academic Press, 2002. Chapter 6.1.</a:t>
            </a:r>
          </a:p>
          <a:p>
            <a:pPr lvl="1"/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9B7692-8D49-0143-9D98-7128273011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2" b="10987"/>
          <a:stretch/>
        </p:blipFill>
        <p:spPr>
          <a:xfrm>
            <a:off x="8610600" y="2888299"/>
            <a:ext cx="1967098" cy="122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719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3436" y="1425572"/>
            <a:ext cx="10666901" cy="4351338"/>
          </a:xfrm>
        </p:spPr>
        <p:txBody>
          <a:bodyPr/>
          <a:lstStyle/>
          <a:p>
            <a:r>
              <a:rPr lang="en-US"/>
              <a:t>Vision: ability to interpret the surrounding environment using light in the visible spectrum reflected by objects in the environment</a:t>
            </a:r>
          </a:p>
          <a:p>
            <a:r>
              <a:rPr lang="en-US"/>
              <a:t>Human eye: provides enormous amount of information, ~millions of bits per second</a:t>
            </a:r>
          </a:p>
          <a:p>
            <a:r>
              <a:rPr lang="en-US"/>
              <a:t>Cameras (e.g., CCD, CMOS): capture light -&gt;  convert to digital image  -&gt; process to get relevant information (from geometric to semantic)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C580-AE26-114D-AD30-9730822B0E1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63" y="4202128"/>
            <a:ext cx="3094037" cy="23399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5854" y="4329111"/>
            <a:ext cx="500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Sky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5854" y="6086756"/>
            <a:ext cx="500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Car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692" y="4527504"/>
            <a:ext cx="2316139" cy="18436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3" y="4545984"/>
            <a:ext cx="3114445" cy="185737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448568" y="5120638"/>
            <a:ext cx="26426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/>
              <a:t>Information extraction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Interpretation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636438" y="5474671"/>
            <a:ext cx="291036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014511" y="5474671"/>
            <a:ext cx="291036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989488" y="5447122"/>
            <a:ext cx="291036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1129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D2C25-6D30-AEE2-FD66-51B64B50C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Computer Vision Pipeline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EE61B-BC7A-C80F-CDD2-6CBDB375D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4DA2-4B9B-3547-B63D-BD06B52A28B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13B7F-C855-A6E5-A6CD-48B655944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991369-5C42-3840-6B1A-EF064FFAD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143" y="1954577"/>
            <a:ext cx="2316139" cy="184364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E7DECE0-D605-2455-09A5-61278161CC73}"/>
              </a:ext>
            </a:extLst>
          </p:cNvPr>
          <p:cNvSpPr/>
          <p:nvPr/>
        </p:nvSpPr>
        <p:spPr>
          <a:xfrm>
            <a:off x="5583926" y="4412140"/>
            <a:ext cx="1821180" cy="15452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Scene Representation</a:t>
            </a:r>
          </a:p>
        </p:txBody>
      </p:sp>
      <p:pic>
        <p:nvPicPr>
          <p:cNvPr id="1028" name="Picture 4" descr="Importance of Grid System in Graphic Design | UX Collective">
            <a:extLst>
              <a:ext uri="{FF2B5EF4-FFF2-40B4-BE49-F238E27FC236}">
                <a16:creationId xmlns:a16="http://schemas.microsoft.com/office/drawing/2014/main" id="{0678B40C-5B62-0D09-C51B-872F90F4C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3333756"/>
            <a:ext cx="2118432" cy="141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FE5C67E-38A9-7701-91B1-5D1C77E2F1A2}"/>
              </a:ext>
            </a:extLst>
          </p:cNvPr>
          <p:cNvSpPr txBox="1"/>
          <p:nvPr/>
        </p:nvSpPr>
        <p:spPr>
          <a:xfrm>
            <a:off x="8419754" y="2686790"/>
            <a:ext cx="2483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Digital image </a:t>
            </a:r>
          </a:p>
          <a:p>
            <a:pPr algn="ctr"/>
            <a:r>
              <a:rPr lang="en-US"/>
              <a:t>(array of pixel values)</a:t>
            </a: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63B83CA4-D9CD-108B-3F64-CBDE88416043}"/>
              </a:ext>
            </a:extLst>
          </p:cNvPr>
          <p:cNvSpPr/>
          <p:nvPr/>
        </p:nvSpPr>
        <p:spPr>
          <a:xfrm>
            <a:off x="4724400" y="2781300"/>
            <a:ext cx="617220" cy="2286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4043024E-6B4D-C30E-012C-F5053FC227D5}"/>
              </a:ext>
            </a:extLst>
          </p:cNvPr>
          <p:cNvSpPr/>
          <p:nvPr/>
        </p:nvSpPr>
        <p:spPr>
          <a:xfrm rot="2344584">
            <a:off x="7495680" y="3125924"/>
            <a:ext cx="811829" cy="2286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3F84E554-2B39-4A2C-F64A-02898C775910}"/>
              </a:ext>
            </a:extLst>
          </p:cNvPr>
          <p:cNvSpPr/>
          <p:nvPr/>
        </p:nvSpPr>
        <p:spPr>
          <a:xfrm rot="7834995">
            <a:off x="7659876" y="4518989"/>
            <a:ext cx="811829" cy="2286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0CEA7DCE-7AD5-156D-8050-9CBF32D40CC6}"/>
              </a:ext>
            </a:extLst>
          </p:cNvPr>
          <p:cNvSpPr/>
          <p:nvPr/>
        </p:nvSpPr>
        <p:spPr>
          <a:xfrm rot="10800000">
            <a:off x="4825798" y="4993096"/>
            <a:ext cx="617220" cy="2286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F79137FF-6D5D-CE0A-8345-E0EB937743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7" t="6603" b="7315"/>
          <a:stretch/>
        </p:blipFill>
        <p:spPr bwMode="auto">
          <a:xfrm>
            <a:off x="2347069" y="2081510"/>
            <a:ext cx="213541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0021DB72-495C-6D43-9DD1-8E3E1B03432A}"/>
              </a:ext>
            </a:extLst>
          </p:cNvPr>
          <p:cNvGrpSpPr>
            <a:grpSpLocks noChangeAspect="1"/>
          </p:cNvGrpSpPr>
          <p:nvPr/>
        </p:nvGrpSpPr>
        <p:grpSpPr>
          <a:xfrm>
            <a:off x="2342389" y="4357183"/>
            <a:ext cx="2142686" cy="1600200"/>
            <a:chOff x="2133039" y="4237165"/>
            <a:chExt cx="2410610" cy="1800291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F43D4E6-0FE2-8C2F-AF26-1E16D05AE8CE}"/>
                </a:ext>
              </a:extLst>
            </p:cNvPr>
            <p:cNvGrpSpPr/>
            <p:nvPr/>
          </p:nvGrpSpPr>
          <p:grpSpPr>
            <a:xfrm>
              <a:off x="2141219" y="4237165"/>
              <a:ext cx="2402430" cy="1800291"/>
              <a:chOff x="2141219" y="4183825"/>
              <a:chExt cx="2402430" cy="1800291"/>
            </a:xfrm>
          </p:grpSpPr>
          <p:pic>
            <p:nvPicPr>
              <p:cNvPr id="23" name="Picture 6">
                <a:extLst>
                  <a:ext uri="{FF2B5EF4-FFF2-40B4-BE49-F238E27FC236}">
                    <a16:creationId xmlns:a16="http://schemas.microsoft.com/office/drawing/2014/main" id="{DC7AF8E6-2AD8-C828-F807-99ABCF31F7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87" t="6603" b="7315"/>
              <a:stretch/>
            </p:blipFill>
            <p:spPr bwMode="auto">
              <a:xfrm>
                <a:off x="2141219" y="4183825"/>
                <a:ext cx="2402430" cy="18002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6C9FD35-4A37-B12C-5792-7B2264C8A947}"/>
                  </a:ext>
                </a:extLst>
              </p:cNvPr>
              <p:cNvSpPr/>
              <p:nvPr/>
            </p:nvSpPr>
            <p:spPr>
              <a:xfrm>
                <a:off x="3005026" y="4990293"/>
                <a:ext cx="1538623" cy="689249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68B523E6-91B0-C9B3-57EA-5C54A9E90F81}"/>
                  </a:ext>
                </a:extLst>
              </p:cNvPr>
              <p:cNvSpPr/>
              <p:nvPr/>
            </p:nvSpPr>
            <p:spPr>
              <a:xfrm>
                <a:off x="2450854" y="4990293"/>
                <a:ext cx="690715" cy="43749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E5A16F8-ABF2-9A28-0D87-3FE52775BB12}"/>
                  </a:ext>
                </a:extLst>
              </p:cNvPr>
              <p:cNvSpPr/>
              <p:nvPr/>
            </p:nvSpPr>
            <p:spPr>
              <a:xfrm>
                <a:off x="2146381" y="4897422"/>
                <a:ext cx="536822" cy="43749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5BBF3F9-61CB-13D5-98FC-B7856313612D}"/>
                </a:ext>
              </a:extLst>
            </p:cNvPr>
            <p:cNvSpPr/>
            <p:nvPr/>
          </p:nvSpPr>
          <p:spPr>
            <a:xfrm>
              <a:off x="3488436" y="4765827"/>
              <a:ext cx="550164" cy="2423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Car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584BC24-DB02-5EF0-4CA4-71339D50884C}"/>
                </a:ext>
              </a:extLst>
            </p:cNvPr>
            <p:cNvSpPr/>
            <p:nvPr/>
          </p:nvSpPr>
          <p:spPr>
            <a:xfrm>
              <a:off x="2451717" y="5490484"/>
              <a:ext cx="550164" cy="2423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Car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634E1B3-9356-4A7E-4DC3-E8DBA9A10E49}"/>
                </a:ext>
              </a:extLst>
            </p:cNvPr>
            <p:cNvSpPr/>
            <p:nvPr/>
          </p:nvSpPr>
          <p:spPr>
            <a:xfrm>
              <a:off x="2133039" y="4699008"/>
              <a:ext cx="550164" cy="2423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Car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A5A335F8-73DA-D278-72E7-972724C25DB4}"/>
              </a:ext>
            </a:extLst>
          </p:cNvPr>
          <p:cNvSpPr txBox="1"/>
          <p:nvPr/>
        </p:nvSpPr>
        <p:spPr>
          <a:xfrm>
            <a:off x="2164188" y="1704976"/>
            <a:ext cx="248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Real-world scene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4013814-3247-8339-37C0-0FF367626E9F}"/>
              </a:ext>
            </a:extLst>
          </p:cNvPr>
          <p:cNvSpPr txBox="1"/>
          <p:nvPr/>
        </p:nvSpPr>
        <p:spPr>
          <a:xfrm>
            <a:off x="5174357" y="1819407"/>
            <a:ext cx="248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Sensing device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CA1FD6E-F040-CB26-0F9C-B83892652A1D}"/>
              </a:ext>
            </a:extLst>
          </p:cNvPr>
          <p:cNvSpPr txBox="1"/>
          <p:nvPr/>
        </p:nvSpPr>
        <p:spPr>
          <a:xfrm>
            <a:off x="2172921" y="3970648"/>
            <a:ext cx="248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Relevant information</a:t>
            </a:r>
          </a:p>
        </p:txBody>
      </p:sp>
    </p:spTree>
    <p:extLst>
      <p:ext uri="{BB962C8B-B14F-4D97-AF65-F5344CB8AC3E}">
        <p14:creationId xmlns:p14="http://schemas.microsoft.com/office/powerpoint/2010/main" val="154277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93B12-684C-C913-7022-5F8FA4FAE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FB699-56C3-1945-A9F0-7C4BE08376B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B4AFF-4B6A-ECF1-03BF-802136A90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4EE974-D5E8-38F5-026D-77B982782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490" y="372430"/>
            <a:ext cx="2056488" cy="157400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206964-D047-E40C-E6B7-FD270C3EF335}"/>
              </a:ext>
            </a:extLst>
          </p:cNvPr>
          <p:cNvSpPr/>
          <p:nvPr/>
        </p:nvSpPr>
        <p:spPr>
          <a:xfrm>
            <a:off x="5083751" y="2425029"/>
            <a:ext cx="1617017" cy="13192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Scene Representation</a:t>
            </a:r>
          </a:p>
        </p:txBody>
      </p:sp>
      <p:pic>
        <p:nvPicPr>
          <p:cNvPr id="11" name="Picture 4" descr="Importance of Grid System in Graphic Design | UX Collective">
            <a:extLst>
              <a:ext uri="{FF2B5EF4-FFF2-40B4-BE49-F238E27FC236}">
                <a16:creationId xmlns:a16="http://schemas.microsoft.com/office/drawing/2014/main" id="{42DF6415-E421-4CA5-5637-AB88D9BA2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119" y="1549901"/>
            <a:ext cx="1880945" cy="120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511F2FF-1D4A-FB0F-3F5A-5BF47F89BFE2}"/>
              </a:ext>
            </a:extLst>
          </p:cNvPr>
          <p:cNvSpPr txBox="1"/>
          <p:nvPr/>
        </p:nvSpPr>
        <p:spPr>
          <a:xfrm>
            <a:off x="7601668" y="997555"/>
            <a:ext cx="2205273" cy="551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Digital image </a:t>
            </a:r>
          </a:p>
          <a:p>
            <a:pPr algn="ctr"/>
            <a:r>
              <a:rPr lang="en-US"/>
              <a:t>(array of pixel values)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9F777744-4112-D4DB-838A-EA873D1C8901}"/>
              </a:ext>
            </a:extLst>
          </p:cNvPr>
          <p:cNvSpPr/>
          <p:nvPr/>
        </p:nvSpPr>
        <p:spPr>
          <a:xfrm>
            <a:off x="4320582" y="1078243"/>
            <a:ext cx="548027" cy="1952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C229C174-E1F6-DAD4-AE31-8D59D98C0EFF}"/>
              </a:ext>
            </a:extLst>
          </p:cNvPr>
          <p:cNvSpPr/>
          <p:nvPr/>
        </p:nvSpPr>
        <p:spPr>
          <a:xfrm rot="2344584">
            <a:off x="6781187" y="1372464"/>
            <a:ext cx="720819" cy="1952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E801F8DA-9DB6-86DC-FC12-054E2AFD8DBF}"/>
              </a:ext>
            </a:extLst>
          </p:cNvPr>
          <p:cNvSpPr/>
          <p:nvPr/>
        </p:nvSpPr>
        <p:spPr>
          <a:xfrm rot="7834995">
            <a:off x="6940837" y="2557886"/>
            <a:ext cx="693097" cy="20302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D9EB7198-E066-8FE2-C183-D14741AC2DDC}"/>
              </a:ext>
            </a:extLst>
          </p:cNvPr>
          <p:cNvSpPr/>
          <p:nvPr/>
        </p:nvSpPr>
        <p:spPr>
          <a:xfrm rot="10800000">
            <a:off x="4410613" y="2921019"/>
            <a:ext cx="548027" cy="1952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FF73F7-93E7-79EB-3903-FB6571C6D76A}"/>
              </a:ext>
            </a:extLst>
          </p:cNvPr>
          <p:cNvSpPr/>
          <p:nvPr/>
        </p:nvSpPr>
        <p:spPr>
          <a:xfrm rot="20302738">
            <a:off x="4671724" y="1391331"/>
            <a:ext cx="5439708" cy="222601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C73217-121F-5CB3-1C8E-8D26FB2C2C18}"/>
              </a:ext>
            </a:extLst>
          </p:cNvPr>
          <p:cNvSpPr txBox="1"/>
          <p:nvPr/>
        </p:nvSpPr>
        <p:spPr>
          <a:xfrm>
            <a:off x="7109460" y="3977640"/>
            <a:ext cx="3139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Information Extraction: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Features – e.g. edges, corners, texture, colors, etc.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3D structure</a:t>
            </a:r>
          </a:p>
        </p:txBody>
      </p:sp>
      <p:pic>
        <p:nvPicPr>
          <p:cNvPr id="20" name="Picture 6">
            <a:extLst>
              <a:ext uri="{FF2B5EF4-FFF2-40B4-BE49-F238E27FC236}">
                <a16:creationId xmlns:a16="http://schemas.microsoft.com/office/drawing/2014/main" id="{4FC0603A-DAA5-34A8-AE86-C5618B8B52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7" t="6603" b="7315"/>
          <a:stretch/>
        </p:blipFill>
        <p:spPr bwMode="auto">
          <a:xfrm>
            <a:off x="2305371" y="487308"/>
            <a:ext cx="1778622" cy="133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5E6165B-C4E4-932C-1780-D01210278598}"/>
              </a:ext>
            </a:extLst>
          </p:cNvPr>
          <p:cNvGrpSpPr>
            <a:grpSpLocks noChangeAspect="1"/>
          </p:cNvGrpSpPr>
          <p:nvPr/>
        </p:nvGrpSpPr>
        <p:grpSpPr>
          <a:xfrm>
            <a:off x="2306584" y="2324011"/>
            <a:ext cx="1860194" cy="1389229"/>
            <a:chOff x="2133039" y="4237165"/>
            <a:chExt cx="2410610" cy="180029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EADAEE9-4B64-3B2D-E660-D8E84B09F2C1}"/>
                </a:ext>
              </a:extLst>
            </p:cNvPr>
            <p:cNvGrpSpPr/>
            <p:nvPr/>
          </p:nvGrpSpPr>
          <p:grpSpPr>
            <a:xfrm>
              <a:off x="2141219" y="4237165"/>
              <a:ext cx="2402430" cy="1800291"/>
              <a:chOff x="2141219" y="4183825"/>
              <a:chExt cx="2402430" cy="1800291"/>
            </a:xfrm>
          </p:grpSpPr>
          <p:pic>
            <p:nvPicPr>
              <p:cNvPr id="26" name="Picture 6">
                <a:extLst>
                  <a:ext uri="{FF2B5EF4-FFF2-40B4-BE49-F238E27FC236}">
                    <a16:creationId xmlns:a16="http://schemas.microsoft.com/office/drawing/2014/main" id="{45278E92-65BE-DFA4-8252-61C36A1746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87" t="6603" b="7315"/>
              <a:stretch/>
            </p:blipFill>
            <p:spPr bwMode="auto">
              <a:xfrm>
                <a:off x="2141219" y="4183825"/>
                <a:ext cx="2402430" cy="18002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2CAA352-954C-9F9D-7494-B6C8D2D640B8}"/>
                  </a:ext>
                </a:extLst>
              </p:cNvPr>
              <p:cNvSpPr/>
              <p:nvPr/>
            </p:nvSpPr>
            <p:spPr>
              <a:xfrm>
                <a:off x="3005026" y="4990293"/>
                <a:ext cx="1538623" cy="689249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3CEF2AD-2C00-E322-409C-A3C93BB4C70C}"/>
                  </a:ext>
                </a:extLst>
              </p:cNvPr>
              <p:cNvSpPr/>
              <p:nvPr/>
            </p:nvSpPr>
            <p:spPr>
              <a:xfrm>
                <a:off x="2450854" y="4990293"/>
                <a:ext cx="690715" cy="43749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061AFD5-B3C5-2EC7-A712-EB9038524866}"/>
                  </a:ext>
                </a:extLst>
              </p:cNvPr>
              <p:cNvSpPr/>
              <p:nvPr/>
            </p:nvSpPr>
            <p:spPr>
              <a:xfrm>
                <a:off x="2146381" y="4897422"/>
                <a:ext cx="536822" cy="43749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C93622E-1B3A-30D5-E61B-DEA7449D5CAF}"/>
                </a:ext>
              </a:extLst>
            </p:cNvPr>
            <p:cNvSpPr/>
            <p:nvPr/>
          </p:nvSpPr>
          <p:spPr>
            <a:xfrm>
              <a:off x="3488436" y="4765827"/>
              <a:ext cx="550164" cy="2423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Car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549D056-2D6E-8883-3FE8-92B44652ADEF}"/>
                </a:ext>
              </a:extLst>
            </p:cNvPr>
            <p:cNvSpPr/>
            <p:nvPr/>
          </p:nvSpPr>
          <p:spPr>
            <a:xfrm>
              <a:off x="2451717" y="5490484"/>
              <a:ext cx="550164" cy="2423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Car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50835E8-715E-5DD7-FE4C-ACC553EC21A3}"/>
                </a:ext>
              </a:extLst>
            </p:cNvPr>
            <p:cNvSpPr/>
            <p:nvPr/>
          </p:nvSpPr>
          <p:spPr>
            <a:xfrm>
              <a:off x="2133039" y="4699008"/>
              <a:ext cx="550164" cy="2423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Car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8376233-F79E-42BE-E244-088DB9B6B99E}"/>
              </a:ext>
            </a:extLst>
          </p:cNvPr>
          <p:cNvSpPr txBox="1"/>
          <p:nvPr/>
        </p:nvSpPr>
        <p:spPr>
          <a:xfrm>
            <a:off x="792524" y="702489"/>
            <a:ext cx="1390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Real-world scene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975C36D-D41A-5116-D275-A86375586B24}"/>
              </a:ext>
            </a:extLst>
          </p:cNvPr>
          <p:cNvSpPr txBox="1"/>
          <p:nvPr/>
        </p:nvSpPr>
        <p:spPr>
          <a:xfrm>
            <a:off x="513227" y="2623171"/>
            <a:ext cx="1946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Relevant information</a:t>
            </a:r>
          </a:p>
        </p:txBody>
      </p:sp>
    </p:spTree>
    <p:extLst>
      <p:ext uri="{BB962C8B-B14F-4D97-AF65-F5344CB8AC3E}">
        <p14:creationId xmlns:p14="http://schemas.microsoft.com/office/powerpoint/2010/main" val="2577101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93B12-684C-C913-7022-5F8FA4FAE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832B0-7666-4C4A-8B5B-6295DC80AE1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B4AFF-4B6A-ECF1-03BF-802136A90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4EE974-D5E8-38F5-026D-77B982782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490" y="372430"/>
            <a:ext cx="2056488" cy="157400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0206964-D047-E40C-E6B7-FD270C3EF335}"/>
              </a:ext>
            </a:extLst>
          </p:cNvPr>
          <p:cNvSpPr/>
          <p:nvPr/>
        </p:nvSpPr>
        <p:spPr>
          <a:xfrm>
            <a:off x="5083751" y="2425029"/>
            <a:ext cx="1617017" cy="13192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Scene Representation</a:t>
            </a:r>
          </a:p>
        </p:txBody>
      </p:sp>
      <p:pic>
        <p:nvPicPr>
          <p:cNvPr id="11" name="Picture 4" descr="Importance of Grid System in Graphic Design | UX Collective">
            <a:extLst>
              <a:ext uri="{FF2B5EF4-FFF2-40B4-BE49-F238E27FC236}">
                <a16:creationId xmlns:a16="http://schemas.microsoft.com/office/drawing/2014/main" id="{42DF6415-E421-4CA5-5637-AB88D9BA2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1119" y="1549901"/>
            <a:ext cx="1880945" cy="120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511F2FF-1D4A-FB0F-3F5A-5BF47F89BFE2}"/>
              </a:ext>
            </a:extLst>
          </p:cNvPr>
          <p:cNvSpPr txBox="1"/>
          <p:nvPr/>
        </p:nvSpPr>
        <p:spPr>
          <a:xfrm>
            <a:off x="7601668" y="997555"/>
            <a:ext cx="2205273" cy="551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Digital image </a:t>
            </a:r>
          </a:p>
          <a:p>
            <a:pPr algn="ctr"/>
            <a:r>
              <a:rPr lang="en-US"/>
              <a:t>(array of pixel values)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9F777744-4112-D4DB-838A-EA873D1C8901}"/>
              </a:ext>
            </a:extLst>
          </p:cNvPr>
          <p:cNvSpPr/>
          <p:nvPr/>
        </p:nvSpPr>
        <p:spPr>
          <a:xfrm>
            <a:off x="4320582" y="1078243"/>
            <a:ext cx="548027" cy="1952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C229C174-E1F6-DAD4-AE31-8D59D98C0EFF}"/>
              </a:ext>
            </a:extLst>
          </p:cNvPr>
          <p:cNvSpPr/>
          <p:nvPr/>
        </p:nvSpPr>
        <p:spPr>
          <a:xfrm rot="2344584">
            <a:off x="6781187" y="1372464"/>
            <a:ext cx="720819" cy="1952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E801F8DA-9DB6-86DC-FC12-054E2AFD8DBF}"/>
              </a:ext>
            </a:extLst>
          </p:cNvPr>
          <p:cNvSpPr/>
          <p:nvPr/>
        </p:nvSpPr>
        <p:spPr>
          <a:xfrm rot="7834995">
            <a:off x="6940837" y="2557886"/>
            <a:ext cx="693097" cy="20302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D9EB7198-E066-8FE2-C183-D14741AC2DDC}"/>
              </a:ext>
            </a:extLst>
          </p:cNvPr>
          <p:cNvSpPr/>
          <p:nvPr/>
        </p:nvSpPr>
        <p:spPr>
          <a:xfrm rot="10800000">
            <a:off x="4410613" y="2921019"/>
            <a:ext cx="548027" cy="19521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9FF73F7-93E7-79EB-3903-FB6571C6D76A}"/>
              </a:ext>
            </a:extLst>
          </p:cNvPr>
          <p:cNvSpPr/>
          <p:nvPr/>
        </p:nvSpPr>
        <p:spPr>
          <a:xfrm>
            <a:off x="632648" y="2054633"/>
            <a:ext cx="6218330" cy="2092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C73217-121F-5CB3-1C8E-8D26FB2C2C18}"/>
              </a:ext>
            </a:extLst>
          </p:cNvPr>
          <p:cNvSpPr txBox="1"/>
          <p:nvPr/>
        </p:nvSpPr>
        <p:spPr>
          <a:xfrm>
            <a:off x="3249395" y="4391780"/>
            <a:ext cx="32384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Interpretation: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Object detection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Object tracking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Image registration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Image segmentation</a:t>
            </a:r>
          </a:p>
        </p:txBody>
      </p:sp>
      <p:pic>
        <p:nvPicPr>
          <p:cNvPr id="20" name="Picture 6">
            <a:extLst>
              <a:ext uri="{FF2B5EF4-FFF2-40B4-BE49-F238E27FC236}">
                <a16:creationId xmlns:a16="http://schemas.microsoft.com/office/drawing/2014/main" id="{4FC0603A-DAA5-34A8-AE86-C5618B8B52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7" t="6603" b="7315"/>
          <a:stretch/>
        </p:blipFill>
        <p:spPr bwMode="auto">
          <a:xfrm>
            <a:off x="2305371" y="487308"/>
            <a:ext cx="1778622" cy="133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5E6165B-C4E4-932C-1780-D01210278598}"/>
              </a:ext>
            </a:extLst>
          </p:cNvPr>
          <p:cNvGrpSpPr>
            <a:grpSpLocks noChangeAspect="1"/>
          </p:cNvGrpSpPr>
          <p:nvPr/>
        </p:nvGrpSpPr>
        <p:grpSpPr>
          <a:xfrm>
            <a:off x="2306584" y="2324011"/>
            <a:ext cx="1860194" cy="1389229"/>
            <a:chOff x="2133039" y="4237165"/>
            <a:chExt cx="2410610" cy="180029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EADAEE9-4B64-3B2D-E660-D8E84B09F2C1}"/>
                </a:ext>
              </a:extLst>
            </p:cNvPr>
            <p:cNvGrpSpPr/>
            <p:nvPr/>
          </p:nvGrpSpPr>
          <p:grpSpPr>
            <a:xfrm>
              <a:off x="2141219" y="4237165"/>
              <a:ext cx="2402430" cy="1800291"/>
              <a:chOff x="2141219" y="4183825"/>
              <a:chExt cx="2402430" cy="1800291"/>
            </a:xfrm>
          </p:grpSpPr>
          <p:pic>
            <p:nvPicPr>
              <p:cNvPr id="26" name="Picture 6">
                <a:extLst>
                  <a:ext uri="{FF2B5EF4-FFF2-40B4-BE49-F238E27FC236}">
                    <a16:creationId xmlns:a16="http://schemas.microsoft.com/office/drawing/2014/main" id="{45278E92-65BE-DFA4-8252-61C36A1746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87" t="6603" b="7315"/>
              <a:stretch/>
            </p:blipFill>
            <p:spPr bwMode="auto">
              <a:xfrm>
                <a:off x="2141219" y="4183825"/>
                <a:ext cx="2402430" cy="18002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2CAA352-954C-9F9D-7494-B6C8D2D640B8}"/>
                  </a:ext>
                </a:extLst>
              </p:cNvPr>
              <p:cNvSpPr/>
              <p:nvPr/>
            </p:nvSpPr>
            <p:spPr>
              <a:xfrm>
                <a:off x="3005026" y="4990293"/>
                <a:ext cx="1538623" cy="689249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3CEF2AD-2C00-E322-409C-A3C93BB4C70C}"/>
                  </a:ext>
                </a:extLst>
              </p:cNvPr>
              <p:cNvSpPr/>
              <p:nvPr/>
            </p:nvSpPr>
            <p:spPr>
              <a:xfrm>
                <a:off x="2450854" y="4990293"/>
                <a:ext cx="690715" cy="43749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061AFD5-B3C5-2EC7-A712-EB9038524866}"/>
                  </a:ext>
                </a:extLst>
              </p:cNvPr>
              <p:cNvSpPr/>
              <p:nvPr/>
            </p:nvSpPr>
            <p:spPr>
              <a:xfrm>
                <a:off x="2146381" y="4897422"/>
                <a:ext cx="536822" cy="43749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C93622E-1B3A-30D5-E61B-DEA7449D5CAF}"/>
                </a:ext>
              </a:extLst>
            </p:cNvPr>
            <p:cNvSpPr/>
            <p:nvPr/>
          </p:nvSpPr>
          <p:spPr>
            <a:xfrm>
              <a:off x="3488436" y="4765827"/>
              <a:ext cx="550164" cy="2423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Car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549D056-2D6E-8883-3FE8-92B44652ADEF}"/>
                </a:ext>
              </a:extLst>
            </p:cNvPr>
            <p:cNvSpPr/>
            <p:nvPr/>
          </p:nvSpPr>
          <p:spPr>
            <a:xfrm>
              <a:off x="2451717" y="5490484"/>
              <a:ext cx="550164" cy="2423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Car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50835E8-715E-5DD7-FE4C-ACC553EC21A3}"/>
                </a:ext>
              </a:extLst>
            </p:cNvPr>
            <p:cNvSpPr/>
            <p:nvPr/>
          </p:nvSpPr>
          <p:spPr>
            <a:xfrm>
              <a:off x="2133039" y="4699008"/>
              <a:ext cx="550164" cy="2423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/>
                <a:t>Car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8376233-F79E-42BE-E244-088DB9B6B99E}"/>
              </a:ext>
            </a:extLst>
          </p:cNvPr>
          <p:cNvSpPr txBox="1"/>
          <p:nvPr/>
        </p:nvSpPr>
        <p:spPr>
          <a:xfrm>
            <a:off x="792524" y="702489"/>
            <a:ext cx="1390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Real-world scene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975C36D-D41A-5116-D275-A86375586B24}"/>
              </a:ext>
            </a:extLst>
          </p:cNvPr>
          <p:cNvSpPr txBox="1"/>
          <p:nvPr/>
        </p:nvSpPr>
        <p:spPr>
          <a:xfrm>
            <a:off x="513227" y="2623171"/>
            <a:ext cx="1946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Relevant information</a:t>
            </a:r>
          </a:p>
        </p:txBody>
      </p:sp>
    </p:spTree>
    <p:extLst>
      <p:ext uri="{BB962C8B-B14F-4D97-AF65-F5344CB8AC3E}">
        <p14:creationId xmlns:p14="http://schemas.microsoft.com/office/powerpoint/2010/main" val="25854021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C148B-AE3E-D5C8-CB8C-DB079878B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78CA4-DFFC-BA28-AEB4-D001D6049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66337"/>
          </a:xfrm>
        </p:spPr>
        <p:txBody>
          <a:bodyPr/>
          <a:lstStyle/>
          <a:p>
            <a:r>
              <a:rPr lang="en-US"/>
              <a:t>Goal: Detect instances of semantic objects of a certain class</a:t>
            </a:r>
          </a:p>
          <a:p>
            <a:pPr lvl="1"/>
            <a:r>
              <a:rPr lang="en-US"/>
              <a:t>E.g. pedestrian detection, face detection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E0E39-06B5-0612-E0E1-DE4530AB8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B4866-71EA-2D44-B9CA-406A2B197D1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0EB11-98C1-E629-41C4-CE9B5FA4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10" name="Picture 9" descr="A car on the road&#10;&#10;Description automatically generated">
            <a:extLst>
              <a:ext uri="{FF2B5EF4-FFF2-40B4-BE49-F238E27FC236}">
                <a16:creationId xmlns:a16="http://schemas.microsoft.com/office/drawing/2014/main" id="{3BB86722-5370-BDFE-406C-EC24BA916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6415" y="3114532"/>
            <a:ext cx="4811199" cy="2715564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006899E-56CD-BC9C-8AEC-8FC2899886A6}"/>
              </a:ext>
            </a:extLst>
          </p:cNvPr>
          <p:cNvSpPr txBox="1">
            <a:spLocks/>
          </p:cNvSpPr>
          <p:nvPr/>
        </p:nvSpPr>
        <p:spPr>
          <a:xfrm>
            <a:off x="838200" y="2925048"/>
            <a:ext cx="615188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Approaches:</a:t>
            </a:r>
          </a:p>
          <a:p>
            <a:pPr lvl="1"/>
            <a:r>
              <a:rPr lang="en-US"/>
              <a:t>Traditional methods, e.g.:</a:t>
            </a:r>
          </a:p>
          <a:p>
            <a:pPr lvl="2"/>
            <a:r>
              <a:rPr lang="en-US"/>
              <a:t>Scale-invariant feature transform (SIFT)</a:t>
            </a:r>
          </a:p>
          <a:p>
            <a:pPr lvl="2"/>
            <a:r>
              <a:rPr lang="en-US"/>
              <a:t>Histogram of Oriented Gradients (HOG) </a:t>
            </a:r>
          </a:p>
          <a:p>
            <a:pPr lvl="1"/>
            <a:r>
              <a:rPr lang="en-US"/>
              <a:t>Learning-based:</a:t>
            </a:r>
          </a:p>
          <a:p>
            <a:pPr lvl="2"/>
            <a:r>
              <a:rPr lang="en-US"/>
              <a:t>Using region proposals</a:t>
            </a:r>
          </a:p>
          <a:p>
            <a:pPr lvl="2"/>
            <a:r>
              <a:rPr lang="en-US"/>
              <a:t>Without region proposals: You Only Look Once (YOLO), Single Shot Detector (SSD) 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921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2CA81-E19D-0E28-CB42-266CAA8F8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 Tracking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26D5C-20D0-43DD-0660-6FFAE2D9B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Goal: Follow and locate a specific object across a sequence of images or video frames</a:t>
            </a:r>
          </a:p>
          <a:p>
            <a:r>
              <a:rPr lang="en-US"/>
              <a:t>Applications: Autonomous driving, surveillance, augmented reality, medical imaging, sports analysis, etc.</a:t>
            </a:r>
          </a:p>
          <a:p>
            <a:r>
              <a:rPr lang="en-US"/>
              <a:t>Approaches: </a:t>
            </a:r>
          </a:p>
          <a:p>
            <a:pPr lvl="1"/>
            <a:r>
              <a:rPr lang="en-US"/>
              <a:t>Traditional methods, e.g. mean-shift tracking or Kalman filters</a:t>
            </a:r>
          </a:p>
          <a:p>
            <a:pPr lvl="1"/>
            <a:r>
              <a:rPr lang="en-US"/>
              <a:t>Learning-based methods, e.g. Siamese networks or recurrent neural networks (RNNs) </a:t>
            </a:r>
          </a:p>
          <a:p>
            <a:pPr lvl="2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555FB-1770-35AA-2E35-DDA9B233F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D90B2-79D9-104B-B361-8FFC5CCAE46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99712-1F9F-0DBA-5EF9-93053B416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083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BC55E-BF28-236D-DE96-01AAD3B74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Registration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92A12-5ED1-2FBB-6440-F9B11544D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Goal: Transform different sets of data into one coordinate system</a:t>
            </a:r>
          </a:p>
          <a:p>
            <a:r>
              <a:rPr lang="en-US"/>
              <a:t>Examples: </a:t>
            </a:r>
          </a:p>
          <a:p>
            <a:pPr lvl="1"/>
            <a:r>
              <a:rPr lang="en-US"/>
              <a:t>Data from multiple photographs (e.g. with different viewpoints)</a:t>
            </a:r>
          </a:p>
          <a:p>
            <a:pPr lvl="1"/>
            <a:r>
              <a:rPr lang="en-US"/>
              <a:t>Data from different sensors (e.g. LIDAR and RGB camera)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D6513-DD0F-77CD-A06B-62D60BFD4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580FF-113E-9243-9AC3-FC188F722DB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B41CF-B6A4-48B6-21AA-520FB47B8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1026" name="Picture 2" descr="Image Registration - MATLAB &amp; Simulink">
            <a:extLst>
              <a:ext uri="{FF2B5EF4-FFF2-40B4-BE49-F238E27FC236}">
                <a16:creationId xmlns:a16="http://schemas.microsoft.com/office/drawing/2014/main" id="{F64BBC63-254B-F2F2-1885-3EC720EF6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071" y="3767737"/>
            <a:ext cx="5346700" cy="259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32D240-29B8-5C49-CB23-69AA2B9F3539}"/>
              </a:ext>
            </a:extLst>
          </p:cNvPr>
          <p:cNvSpPr txBox="1"/>
          <p:nvPr/>
        </p:nvSpPr>
        <p:spPr>
          <a:xfrm>
            <a:off x="1747299" y="4623441"/>
            <a:ext cx="1739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Source: </a:t>
            </a:r>
            <a:r>
              <a:rPr lang="en-US" err="1">
                <a:hlinkClick r:id="rId4"/>
              </a:rPr>
              <a:t>Mathworks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8C305B-B566-E8B6-F3A6-261A837A48EE}"/>
              </a:ext>
            </a:extLst>
          </p:cNvPr>
          <p:cNvSpPr txBox="1"/>
          <p:nvPr/>
        </p:nvSpPr>
        <p:spPr>
          <a:xfrm>
            <a:off x="9151705" y="4332244"/>
            <a:ext cx="2585991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/>
              <a:t>Example of LIDAR-camera registration shown in </a:t>
            </a:r>
            <a:r>
              <a:rPr lang="en-US" sz="2000">
                <a:solidFill>
                  <a:srgbClr val="C00000"/>
                </a:solidFill>
              </a:rPr>
              <a:t>Notebook 9</a:t>
            </a:r>
            <a:r>
              <a:rPr lang="en-US" sz="200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694932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15673-1937-42CD-81E5-7FE6D0236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Segmentation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BDEDB-3C48-01F8-1D29-5702265BA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6860"/>
            <a:ext cx="5257800" cy="4946015"/>
          </a:xfrm>
        </p:spPr>
        <p:txBody>
          <a:bodyPr>
            <a:normAutofit/>
          </a:bodyPr>
          <a:lstStyle/>
          <a:p>
            <a:r>
              <a:rPr lang="en-US"/>
              <a:t>Semantic segmentation: </a:t>
            </a:r>
          </a:p>
          <a:p>
            <a:pPr lvl="1"/>
            <a:r>
              <a:rPr lang="en-US"/>
              <a:t>Label each pixel in the image with a category label</a:t>
            </a:r>
          </a:p>
          <a:p>
            <a:pPr lvl="1"/>
            <a:r>
              <a:rPr lang="en-US"/>
              <a:t>Doesn’t differentiate instances, only cares about pixels </a:t>
            </a:r>
          </a:p>
          <a:p>
            <a:pPr marL="457200" lvl="1" indent="0">
              <a:buNone/>
            </a:pPr>
            <a:endParaRPr lang="en-US"/>
          </a:p>
          <a:p>
            <a:r>
              <a:rPr lang="en-US"/>
              <a:t>Instance segmentation: </a:t>
            </a:r>
          </a:p>
          <a:p>
            <a:pPr lvl="1"/>
            <a:r>
              <a:rPr lang="en-US"/>
              <a:t>Label each pixel with its object instance</a:t>
            </a:r>
          </a:p>
          <a:p>
            <a:pPr lvl="1"/>
            <a:r>
              <a:rPr lang="en-US"/>
              <a:t>Identifies individual objects within each category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B2FC1-4BE8-3CF9-FC69-675A67BBC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3DE21-C5E8-1A4F-846C-03A0975A339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1AE13-0445-1CA9-1D93-7C14ACAC0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8" name="Picture 7" descr="A yellow cat with black text&#10;&#10;Description automatically generated">
            <a:extLst>
              <a:ext uri="{FF2B5EF4-FFF2-40B4-BE49-F238E27FC236}">
                <a16:creationId xmlns:a16="http://schemas.microsoft.com/office/drawing/2014/main" id="{2929143E-398C-884E-7F0E-0BFD8D61C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531" y="2279247"/>
            <a:ext cx="1810828" cy="1542745"/>
          </a:xfrm>
          <a:prstGeom prst="rect">
            <a:avLst/>
          </a:prstGeom>
        </p:spPr>
      </p:pic>
      <p:pic>
        <p:nvPicPr>
          <p:cNvPr id="10" name="Picture 9" descr="A cow silhouette with text&#10;&#10;Description automatically generated with medium confidence">
            <a:extLst>
              <a:ext uri="{FF2B5EF4-FFF2-40B4-BE49-F238E27FC236}">
                <a16:creationId xmlns:a16="http://schemas.microsoft.com/office/drawing/2014/main" id="{27C12FC8-4BA3-11DF-201B-DC5536378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2500" y="2301578"/>
            <a:ext cx="2099880" cy="1568461"/>
          </a:xfrm>
          <a:prstGeom prst="rect">
            <a:avLst/>
          </a:prstGeom>
        </p:spPr>
      </p:pic>
      <p:pic>
        <p:nvPicPr>
          <p:cNvPr id="12" name="Picture 11" descr="A kitten walking on grass&#10;&#10;Description automatically generated">
            <a:extLst>
              <a:ext uri="{FF2B5EF4-FFF2-40B4-BE49-F238E27FC236}">
                <a16:creationId xmlns:a16="http://schemas.microsoft.com/office/drawing/2014/main" id="{E0BAF0D8-1B4B-6E63-7182-27DBCFADE3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3531" y="767193"/>
            <a:ext cx="1737360" cy="1512054"/>
          </a:xfrm>
          <a:prstGeom prst="rect">
            <a:avLst/>
          </a:prstGeom>
        </p:spPr>
      </p:pic>
      <p:pic>
        <p:nvPicPr>
          <p:cNvPr id="14" name="Picture 13" descr="A pair of cows standing in a field&#10;&#10;Description automatically generated">
            <a:extLst>
              <a:ext uri="{FF2B5EF4-FFF2-40B4-BE49-F238E27FC236}">
                <a16:creationId xmlns:a16="http://schemas.microsoft.com/office/drawing/2014/main" id="{B87FDEF9-E9CD-D781-FDE2-47D75C5847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6616" y="822092"/>
            <a:ext cx="2171647" cy="1449535"/>
          </a:xfrm>
          <a:prstGeom prst="rect">
            <a:avLst/>
          </a:prstGeom>
        </p:spPr>
      </p:pic>
      <p:pic>
        <p:nvPicPr>
          <p:cNvPr id="18" name="Picture 17" descr="A group of animals in front of a christmas tree&#10;&#10;Description automatically generated">
            <a:extLst>
              <a:ext uri="{FF2B5EF4-FFF2-40B4-BE49-F238E27FC236}">
                <a16:creationId xmlns:a16="http://schemas.microsoft.com/office/drawing/2014/main" id="{C0D86D83-40B1-B599-C160-353E3F2ED5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5842" y="4362739"/>
            <a:ext cx="2026206" cy="202620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4C6B867-9B3F-7DFC-84F9-44B6AF51C6B3}"/>
              </a:ext>
            </a:extLst>
          </p:cNvPr>
          <p:cNvSpPr txBox="1"/>
          <p:nvPr/>
        </p:nvSpPr>
        <p:spPr>
          <a:xfrm>
            <a:off x="9639300" y="4914177"/>
            <a:ext cx="21716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Source:</a:t>
            </a:r>
          </a:p>
          <a:p>
            <a:r>
              <a:rPr lang="en-US"/>
              <a:t>Stanford CS 231n lecture slides</a:t>
            </a:r>
          </a:p>
        </p:txBody>
      </p:sp>
    </p:spTree>
    <p:extLst>
      <p:ext uri="{BB962C8B-B14F-4D97-AF65-F5344CB8AC3E}">
        <p14:creationId xmlns:p14="http://schemas.microsoft.com/office/powerpoint/2010/main" val="14960680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FFD01-C408-BF3B-5131-83A1A76ED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Information extraction and interpretation can also be done with LIDAR data!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56665-E62F-8565-74D7-09899FE7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4EBAD-472E-F54D-9E9A-F81DA04A66A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B677F-BA49-0E96-103D-5F2B4D671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CE33B5-7F4A-2043-797D-9787769FFF73}"/>
              </a:ext>
            </a:extLst>
          </p:cNvPr>
          <p:cNvSpPr txBox="1"/>
          <p:nvPr/>
        </p:nvSpPr>
        <p:spPr>
          <a:xfrm>
            <a:off x="1333500" y="1792303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Point cloud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13F0B8-8347-8D47-75C2-0BB1922F3A23}"/>
              </a:ext>
            </a:extLst>
          </p:cNvPr>
          <p:cNvSpPr txBox="1"/>
          <p:nvPr/>
        </p:nvSpPr>
        <p:spPr>
          <a:xfrm>
            <a:off x="8440633" y="2153151"/>
            <a:ext cx="2988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Semantic segmentation</a:t>
            </a:r>
          </a:p>
        </p:txBody>
      </p:sp>
      <p:pic>
        <p:nvPicPr>
          <p:cNvPr id="11" name="Picture 10" descr="A room with a broken desk and computer&#10;&#10;Description automatically generated with medium confidence">
            <a:extLst>
              <a:ext uri="{FF2B5EF4-FFF2-40B4-BE49-F238E27FC236}">
                <a16:creationId xmlns:a16="http://schemas.microsoft.com/office/drawing/2014/main" id="{979E960E-C1CB-124D-BCFD-F9E85908F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451" y="2491705"/>
            <a:ext cx="4090437" cy="2517957"/>
          </a:xfrm>
          <a:prstGeom prst="rect">
            <a:avLst/>
          </a:prstGeom>
        </p:spPr>
      </p:pic>
      <p:pic>
        <p:nvPicPr>
          <p:cNvPr id="13" name="Picture 12" descr="A colorfully painted wall&#10;&#10;Description automatically generated with low confidence">
            <a:extLst>
              <a:ext uri="{FF2B5EF4-FFF2-40B4-BE49-F238E27FC236}">
                <a16:creationId xmlns:a16="http://schemas.microsoft.com/office/drawing/2014/main" id="{D40BCF1D-DE1D-97EE-2E7A-628EC6C6D3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78" t="1731" r="2108" b="3200"/>
          <a:stretch/>
        </p:blipFill>
        <p:spPr>
          <a:xfrm>
            <a:off x="8676640" y="2458981"/>
            <a:ext cx="2548467" cy="15578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DE422C-AB84-D141-B842-07CA27FCF72F}"/>
              </a:ext>
            </a:extLst>
          </p:cNvPr>
          <p:cNvSpPr txBox="1"/>
          <p:nvPr/>
        </p:nvSpPr>
        <p:spPr>
          <a:xfrm>
            <a:off x="8440633" y="4175455"/>
            <a:ext cx="2988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Object detection</a:t>
            </a:r>
          </a:p>
        </p:txBody>
      </p:sp>
      <p:pic>
        <p:nvPicPr>
          <p:cNvPr id="16" name="Picture 15" descr="A colorful box with different colored boxes&#10;&#10;Description automatically generated with medium confidence">
            <a:extLst>
              <a:ext uri="{FF2B5EF4-FFF2-40B4-BE49-F238E27FC236}">
                <a16:creationId xmlns:a16="http://schemas.microsoft.com/office/drawing/2014/main" id="{BB6CE12D-2349-4279-81E5-D747BB20E4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7649" y="4501707"/>
            <a:ext cx="2427458" cy="1695895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0B6FE21-67E8-22F8-A33D-6FF12B03E938}"/>
              </a:ext>
            </a:extLst>
          </p:cNvPr>
          <p:cNvSpPr/>
          <p:nvPr/>
        </p:nvSpPr>
        <p:spPr>
          <a:xfrm>
            <a:off x="392853" y="1788160"/>
            <a:ext cx="3770926" cy="4443307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2D9C49F-51FE-2390-1519-3FDBEF7E576A}"/>
              </a:ext>
            </a:extLst>
          </p:cNvPr>
          <p:cNvSpPr/>
          <p:nvPr/>
        </p:nvSpPr>
        <p:spPr>
          <a:xfrm>
            <a:off x="8153400" y="1788159"/>
            <a:ext cx="3603518" cy="4443307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CD8586-B263-FA02-847C-2E5B9FD2EBBA}"/>
              </a:ext>
            </a:extLst>
          </p:cNvPr>
          <p:cNvSpPr txBox="1"/>
          <p:nvPr/>
        </p:nvSpPr>
        <p:spPr>
          <a:xfrm>
            <a:off x="9390065" y="1765240"/>
            <a:ext cx="1089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Tasks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084C5AC-BA14-F1BC-AFAD-BA39EEA69C6D}"/>
              </a:ext>
            </a:extLst>
          </p:cNvPr>
          <p:cNvSpPr txBox="1"/>
          <p:nvPr/>
        </p:nvSpPr>
        <p:spPr>
          <a:xfrm>
            <a:off x="941421" y="5865251"/>
            <a:ext cx="2918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Images from </a:t>
            </a:r>
            <a:r>
              <a:rPr lang="en-US" sz="1400">
                <a:hlinkClick r:id="rId6"/>
              </a:rPr>
              <a:t>PointNet</a:t>
            </a:r>
            <a:r>
              <a:rPr lang="en-US" sz="1400"/>
              <a:t> and </a:t>
            </a:r>
            <a:r>
              <a:rPr lang="en-US" sz="1400" err="1">
                <a:hlinkClick r:id="rId7"/>
              </a:rPr>
              <a:t>OctoMap</a:t>
            </a:r>
            <a:r>
              <a:rPr lang="en-US" sz="1400"/>
              <a:t>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11753CF-24C0-67BB-874D-BC1E402EBA76}"/>
              </a:ext>
            </a:extLst>
          </p:cNvPr>
          <p:cNvGrpSpPr/>
          <p:nvPr/>
        </p:nvGrpSpPr>
        <p:grpSpPr>
          <a:xfrm>
            <a:off x="4292727" y="1795195"/>
            <a:ext cx="3735496" cy="4443307"/>
            <a:chOff x="4417904" y="1788160"/>
            <a:chExt cx="3735496" cy="444330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6C2D7B-BE1A-DCBE-69FB-25C0CB88E4B7}"/>
                </a:ext>
              </a:extLst>
            </p:cNvPr>
            <p:cNvSpPr txBox="1"/>
            <p:nvPr/>
          </p:nvSpPr>
          <p:spPr>
            <a:xfrm>
              <a:off x="5158714" y="4097064"/>
              <a:ext cx="22987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Occupancy grid map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2F0D6C-F006-EAD0-A9C0-F479DEF89FFF}"/>
                </a:ext>
              </a:extLst>
            </p:cNvPr>
            <p:cNvSpPr txBox="1"/>
            <p:nvPr/>
          </p:nvSpPr>
          <p:spPr>
            <a:xfrm>
              <a:off x="5303517" y="1792303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/>
                <a:t>Features</a:t>
              </a:r>
            </a:p>
          </p:txBody>
        </p:sp>
        <p:pic>
          <p:nvPicPr>
            <p:cNvPr id="23" name="Picture 22" descr="A close-up of a colorful point set&#10;&#10;Description automatically generated">
              <a:extLst>
                <a:ext uri="{FF2B5EF4-FFF2-40B4-BE49-F238E27FC236}">
                  <a16:creationId xmlns:a16="http://schemas.microsoft.com/office/drawing/2014/main" id="{C411EAB6-12DD-10BD-2F6A-029702E9CF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b="49230"/>
            <a:stretch/>
          </p:blipFill>
          <p:spPr>
            <a:xfrm>
              <a:off x="4915619" y="2760936"/>
              <a:ext cx="1443574" cy="110556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38B9AB1-FCF2-423B-0612-B808CEBB4979}"/>
                </a:ext>
              </a:extLst>
            </p:cNvPr>
            <p:cNvSpPr txBox="1"/>
            <p:nvPr/>
          </p:nvSpPr>
          <p:spPr>
            <a:xfrm>
              <a:off x="5543485" y="2324910"/>
              <a:ext cx="15468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/>
                <a:t>Critical points</a:t>
              </a:r>
            </a:p>
          </p:txBody>
        </p:sp>
        <p:pic>
          <p:nvPicPr>
            <p:cNvPr id="25" name="Picture 24" descr="A close-up of a colorful point set&#10;&#10;Description automatically generated">
              <a:extLst>
                <a:ext uri="{FF2B5EF4-FFF2-40B4-BE49-F238E27FC236}">
                  <a16:creationId xmlns:a16="http://schemas.microsoft.com/office/drawing/2014/main" id="{AE6C3D59-613F-58EE-048B-57EBD6F276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t="49230"/>
            <a:stretch/>
          </p:blipFill>
          <p:spPr>
            <a:xfrm>
              <a:off x="6405026" y="2716397"/>
              <a:ext cx="1443574" cy="1105560"/>
            </a:xfrm>
            <a:prstGeom prst="rect">
              <a:avLst/>
            </a:prstGeom>
          </p:spPr>
        </p:pic>
        <p:pic>
          <p:nvPicPr>
            <p:cNvPr id="28" name="Picture 27" descr="A close-up of a model of a building&#10;&#10;Description automatically generated">
              <a:extLst>
                <a:ext uri="{FF2B5EF4-FFF2-40B4-BE49-F238E27FC236}">
                  <a16:creationId xmlns:a16="http://schemas.microsoft.com/office/drawing/2014/main" id="{2CDC7AA7-F108-CA5C-EF5A-A158946F6E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3018" t="6361" r="52043" b="1657"/>
            <a:stretch/>
          </p:blipFill>
          <p:spPr>
            <a:xfrm>
              <a:off x="4452619" y="4432061"/>
              <a:ext cx="1855445" cy="1452594"/>
            </a:xfrm>
            <a:prstGeom prst="rect">
              <a:avLst/>
            </a:prstGeom>
          </p:spPr>
        </p:pic>
        <p:pic>
          <p:nvPicPr>
            <p:cNvPr id="29" name="Picture 28" descr="A close-up of a model of a building&#10;&#10;Description automatically generated">
              <a:extLst>
                <a:ext uri="{FF2B5EF4-FFF2-40B4-BE49-F238E27FC236}">
                  <a16:creationId xmlns:a16="http://schemas.microsoft.com/office/drawing/2014/main" id="{8735EB19-E6E9-CB87-B42C-4EB09A08B3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52520" t="6361" r="1419" b="1657"/>
            <a:stretch/>
          </p:blipFill>
          <p:spPr>
            <a:xfrm>
              <a:off x="6256013" y="4449753"/>
              <a:ext cx="1855445" cy="1417210"/>
            </a:xfrm>
            <a:prstGeom prst="rect">
              <a:avLst/>
            </a:prstGeom>
          </p:spPr>
        </p:pic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BFE68E5B-3021-B8F5-034B-1680EDA9B9C6}"/>
                </a:ext>
              </a:extLst>
            </p:cNvPr>
            <p:cNvSpPr/>
            <p:nvPr/>
          </p:nvSpPr>
          <p:spPr>
            <a:xfrm>
              <a:off x="4417904" y="1788160"/>
              <a:ext cx="3735496" cy="4443307"/>
            </a:xfrm>
            <a:prstGeom prst="round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175041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E6DF2-57BD-1A90-C5FA-4B40F338F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Scenes to Digital Images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A3352-44EE-3AD3-BEA7-C499641E6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98215-24FE-C84F-ADF9-8281E650F84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88AC8-BB5C-B094-680E-A259C9920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911590-9773-DF8F-1FE1-84C7D38D44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930" y="2175557"/>
            <a:ext cx="2316139" cy="184364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6AB8C3A-D483-E5CF-B3F3-4D41DC58654A}"/>
              </a:ext>
            </a:extLst>
          </p:cNvPr>
          <p:cNvSpPr/>
          <p:nvPr/>
        </p:nvSpPr>
        <p:spPr>
          <a:xfrm>
            <a:off x="5263713" y="4633120"/>
            <a:ext cx="1821180" cy="15452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Scene Representation</a:t>
            </a:r>
          </a:p>
        </p:txBody>
      </p:sp>
      <p:pic>
        <p:nvPicPr>
          <p:cNvPr id="9" name="Picture 4" descr="Importance of Grid System in Graphic Design | UX Collective">
            <a:extLst>
              <a:ext uri="{FF2B5EF4-FFF2-40B4-BE49-F238E27FC236}">
                <a16:creationId xmlns:a16="http://schemas.microsoft.com/office/drawing/2014/main" id="{AFB9FF75-3998-8DDD-E563-7445BED13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587" y="2523865"/>
            <a:ext cx="2118432" cy="141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20F39F-22E3-777E-6A58-81F5229A0AB4}"/>
              </a:ext>
            </a:extLst>
          </p:cNvPr>
          <p:cNvSpPr txBox="1"/>
          <p:nvPr/>
        </p:nvSpPr>
        <p:spPr>
          <a:xfrm>
            <a:off x="8159741" y="1876899"/>
            <a:ext cx="2483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Digital image </a:t>
            </a:r>
          </a:p>
          <a:p>
            <a:pPr algn="ctr"/>
            <a:r>
              <a:rPr lang="en-US"/>
              <a:t>(array of pixel values)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E90686D3-6940-FE6F-C9BC-9518B86C8138}"/>
              </a:ext>
            </a:extLst>
          </p:cNvPr>
          <p:cNvSpPr/>
          <p:nvPr/>
        </p:nvSpPr>
        <p:spPr>
          <a:xfrm>
            <a:off x="4404187" y="3002280"/>
            <a:ext cx="617220" cy="2286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984A54F3-2B39-3E0D-6E82-F21205597639}"/>
              </a:ext>
            </a:extLst>
          </p:cNvPr>
          <p:cNvSpPr/>
          <p:nvPr/>
        </p:nvSpPr>
        <p:spPr>
          <a:xfrm>
            <a:off x="7243257" y="3002280"/>
            <a:ext cx="629812" cy="2286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104F702E-744D-DDD7-A11F-DAB584DC1A2C}"/>
              </a:ext>
            </a:extLst>
          </p:cNvPr>
          <p:cNvSpPr/>
          <p:nvPr/>
        </p:nvSpPr>
        <p:spPr>
          <a:xfrm rot="7834995">
            <a:off x="7339663" y="4739969"/>
            <a:ext cx="811829" cy="2286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E46DBE7C-A96E-908E-AD9A-161C3DDDCE97}"/>
              </a:ext>
            </a:extLst>
          </p:cNvPr>
          <p:cNvSpPr/>
          <p:nvPr/>
        </p:nvSpPr>
        <p:spPr>
          <a:xfrm rot="10800000">
            <a:off x="4505585" y="5214076"/>
            <a:ext cx="617220" cy="22865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4EE969FE-46B8-0029-DFAF-40973B3BC8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7" t="6603" b="7315"/>
          <a:stretch/>
        </p:blipFill>
        <p:spPr bwMode="auto">
          <a:xfrm>
            <a:off x="2026856" y="2302490"/>
            <a:ext cx="213541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BA181C4-FFEB-15A1-D14E-F8FD14EA5607}"/>
              </a:ext>
            </a:extLst>
          </p:cNvPr>
          <p:cNvGrpSpPr>
            <a:grpSpLocks noChangeAspect="1"/>
          </p:cNvGrpSpPr>
          <p:nvPr/>
        </p:nvGrpSpPr>
        <p:grpSpPr>
          <a:xfrm>
            <a:off x="2022176" y="4578163"/>
            <a:ext cx="2142686" cy="1600200"/>
            <a:chOff x="2133039" y="4237165"/>
            <a:chExt cx="2410610" cy="1800291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0D0E2ED-202C-358B-2B80-F9C355FEA1C6}"/>
                </a:ext>
              </a:extLst>
            </p:cNvPr>
            <p:cNvGrpSpPr/>
            <p:nvPr/>
          </p:nvGrpSpPr>
          <p:grpSpPr>
            <a:xfrm>
              <a:off x="2141219" y="4237165"/>
              <a:ext cx="2402430" cy="1800291"/>
              <a:chOff x="2141219" y="4183825"/>
              <a:chExt cx="2402430" cy="1800291"/>
            </a:xfrm>
          </p:grpSpPr>
          <p:pic>
            <p:nvPicPr>
              <p:cNvPr id="21" name="Picture 6">
                <a:extLst>
                  <a:ext uri="{FF2B5EF4-FFF2-40B4-BE49-F238E27FC236}">
                    <a16:creationId xmlns:a16="http://schemas.microsoft.com/office/drawing/2014/main" id="{EA569616-1FD8-6946-F93B-418A1A37888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287" t="6603" b="7315"/>
              <a:stretch/>
            </p:blipFill>
            <p:spPr bwMode="auto">
              <a:xfrm>
                <a:off x="2141219" y="4183825"/>
                <a:ext cx="2402430" cy="18002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7ED381C-7BB3-1984-5AFB-72888C25A3E1}"/>
                  </a:ext>
                </a:extLst>
              </p:cNvPr>
              <p:cNvSpPr/>
              <p:nvPr/>
            </p:nvSpPr>
            <p:spPr>
              <a:xfrm>
                <a:off x="3005026" y="4990293"/>
                <a:ext cx="1538623" cy="689249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1DB7B24-D35F-E614-BF51-EC3E254BC7D7}"/>
                  </a:ext>
                </a:extLst>
              </p:cNvPr>
              <p:cNvSpPr/>
              <p:nvPr/>
            </p:nvSpPr>
            <p:spPr>
              <a:xfrm>
                <a:off x="2450854" y="4990293"/>
                <a:ext cx="690715" cy="43749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F3C2974-5F0D-1368-456F-F588525E1AC0}"/>
                  </a:ext>
                </a:extLst>
              </p:cNvPr>
              <p:cNvSpPr/>
              <p:nvPr/>
            </p:nvSpPr>
            <p:spPr>
              <a:xfrm>
                <a:off x="2146381" y="4897422"/>
                <a:ext cx="536822" cy="437495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82BE9A3-8805-5022-F827-C4D3E8DCA8F9}"/>
                </a:ext>
              </a:extLst>
            </p:cNvPr>
            <p:cNvSpPr/>
            <p:nvPr/>
          </p:nvSpPr>
          <p:spPr>
            <a:xfrm>
              <a:off x="3488436" y="4765827"/>
              <a:ext cx="550164" cy="2423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Car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84207E3-751D-A273-9FB0-285E5694BCD0}"/>
                </a:ext>
              </a:extLst>
            </p:cNvPr>
            <p:cNvSpPr/>
            <p:nvPr/>
          </p:nvSpPr>
          <p:spPr>
            <a:xfrm>
              <a:off x="2451717" y="5490484"/>
              <a:ext cx="550164" cy="2423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Car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177A857-C3C8-903C-9B6E-0C8CA845F29A}"/>
                </a:ext>
              </a:extLst>
            </p:cNvPr>
            <p:cNvSpPr/>
            <p:nvPr/>
          </p:nvSpPr>
          <p:spPr>
            <a:xfrm>
              <a:off x="2133039" y="4699008"/>
              <a:ext cx="550164" cy="2423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Car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0649C2D3-7D8A-8C37-D0A3-901B9B429059}"/>
              </a:ext>
            </a:extLst>
          </p:cNvPr>
          <p:cNvSpPr txBox="1"/>
          <p:nvPr/>
        </p:nvSpPr>
        <p:spPr>
          <a:xfrm>
            <a:off x="1843975" y="1925956"/>
            <a:ext cx="248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Real-world scene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4FB4156-AA64-F799-0F6F-E3B7FEB997C6}"/>
              </a:ext>
            </a:extLst>
          </p:cNvPr>
          <p:cNvSpPr txBox="1"/>
          <p:nvPr/>
        </p:nvSpPr>
        <p:spPr>
          <a:xfrm>
            <a:off x="4854144" y="2040387"/>
            <a:ext cx="248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Sensing device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8C057C0-766F-0E00-BA4D-ADD4F970AA45}"/>
              </a:ext>
            </a:extLst>
          </p:cNvPr>
          <p:cNvSpPr txBox="1"/>
          <p:nvPr/>
        </p:nvSpPr>
        <p:spPr>
          <a:xfrm>
            <a:off x="1852708" y="4191628"/>
            <a:ext cx="248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Relevant information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1786D18-6BBB-3746-11E6-091EC34DB989}"/>
              </a:ext>
            </a:extLst>
          </p:cNvPr>
          <p:cNvSpPr/>
          <p:nvPr/>
        </p:nvSpPr>
        <p:spPr>
          <a:xfrm>
            <a:off x="1608750" y="1773237"/>
            <a:ext cx="9450788" cy="231043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786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838200" y="1530204"/>
            <a:ext cx="10515600" cy="16499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Light is reflected by the object and scattered in all directions</a:t>
            </a:r>
          </a:p>
          <a:p>
            <a:r>
              <a:rPr lang="en-US"/>
              <a:t>If we simply add a photoreceptive surface, the captured image will be extremely blurred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capture an image of the world?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C39D-76B8-AB45-8C9F-FE33502C814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200" y="3194199"/>
            <a:ext cx="6451600" cy="3136900"/>
          </a:xfrm>
        </p:spPr>
      </p:pic>
      <p:sp>
        <p:nvSpPr>
          <p:cNvPr id="9" name="Rectangle 8"/>
          <p:cNvSpPr/>
          <p:nvPr/>
        </p:nvSpPr>
        <p:spPr>
          <a:xfrm>
            <a:off x="3010487" y="3270962"/>
            <a:ext cx="1434904" cy="4616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9017391" y="3788903"/>
            <a:ext cx="0" cy="229303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29257" y="3419571"/>
            <a:ext cx="237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Photoreceptive surface</a:t>
            </a:r>
          </a:p>
        </p:txBody>
      </p:sp>
    </p:spTree>
    <p:extLst>
      <p:ext uri="{BB962C8B-B14F-4D97-AF65-F5344CB8AC3E}">
        <p14:creationId xmlns:p14="http://schemas.microsoft.com/office/powerpoint/2010/main" val="14360331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838200" y="1530204"/>
            <a:ext cx="10515600" cy="501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C00000"/>
                </a:solidFill>
              </a:rPr>
              <a:t>Idea</a:t>
            </a:r>
            <a:r>
              <a:rPr lang="en-US"/>
              <a:t>: add a barrier to block off most of the rays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>
                <a:solidFill>
                  <a:srgbClr val="C00000"/>
                </a:solidFill>
              </a:rPr>
              <a:t>Pinhole camera</a:t>
            </a:r>
            <a:r>
              <a:rPr lang="en-US"/>
              <a:t>: a camera </a:t>
            </a:r>
            <a:r>
              <a:rPr lang="en-US" i="1"/>
              <a:t>without a lens </a:t>
            </a:r>
            <a:r>
              <a:rPr lang="en-US"/>
              <a:t>but with a tiny aperture, a </a:t>
            </a:r>
            <a:r>
              <a:rPr lang="en-US" i="1"/>
              <a:t>pinhole</a:t>
            </a:r>
            <a:r>
              <a:rPr lang="en-US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Pinhole camera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0B1A6-17F8-824F-A9E9-513E06689B3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2198858" y="2116025"/>
            <a:ext cx="8413460" cy="3372891"/>
            <a:chOff x="2198858" y="2355178"/>
            <a:chExt cx="8413460" cy="3372891"/>
          </a:xfrm>
        </p:grpSpPr>
        <p:grpSp>
          <p:nvGrpSpPr>
            <p:cNvPr id="22" name="Group 21"/>
            <p:cNvGrpSpPr/>
            <p:nvPr/>
          </p:nvGrpSpPr>
          <p:grpSpPr>
            <a:xfrm>
              <a:off x="2198858" y="2355178"/>
              <a:ext cx="7794284" cy="3372891"/>
              <a:chOff x="2198858" y="2355178"/>
              <a:chExt cx="7794284" cy="3372891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010487" y="3270962"/>
                <a:ext cx="1434904" cy="46166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98858" y="2355178"/>
                <a:ext cx="7794284" cy="3372891"/>
              </a:xfrm>
              <a:prstGeom prst="rect">
                <a:avLst/>
              </a:prstGeom>
            </p:spPr>
          </p:pic>
          <p:cxnSp>
            <p:nvCxnSpPr>
              <p:cNvPr id="13" name="Straight Connector 12"/>
              <p:cNvCxnSpPr/>
              <p:nvPr/>
            </p:nvCxnSpPr>
            <p:spPr>
              <a:xfrm>
                <a:off x="9424184" y="3152016"/>
                <a:ext cx="0" cy="229303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6288258" y="4298533"/>
                <a:ext cx="10554" cy="114651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H="1">
                <a:off x="6288258" y="3152016"/>
                <a:ext cx="10554" cy="101202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ctangle 19"/>
              <p:cNvSpPr/>
              <p:nvPr/>
            </p:nvSpPr>
            <p:spPr>
              <a:xfrm>
                <a:off x="2603695" y="2422234"/>
                <a:ext cx="7145215" cy="4748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6341017" y="2787125"/>
                <a:ext cx="2881140" cy="136284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8236050" y="2659683"/>
              <a:ext cx="2376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Photoreceptive surface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926291" y="3363299"/>
              <a:ext cx="11817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Aperture</a:t>
              </a:r>
            </a:p>
          </p:txBody>
        </p:sp>
        <p:cxnSp>
          <p:nvCxnSpPr>
            <p:cNvPr id="25" name="Straight Arrow Connector 24"/>
            <p:cNvCxnSpPr>
              <a:stCxn id="23" idx="2"/>
            </p:cNvCxnSpPr>
            <p:nvPr/>
          </p:nvCxnSpPr>
          <p:spPr>
            <a:xfrm flipH="1">
              <a:off x="6398653" y="3732631"/>
              <a:ext cx="1118530" cy="41651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65526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838200" y="1502068"/>
            <a:ext cx="10515600" cy="501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Very old idea (several thousands of years BC)</a:t>
            </a:r>
          </a:p>
          <a:p>
            <a:r>
              <a:rPr lang="en-US"/>
              <a:t>First clear description from Leonardo Da Vinci (1502)</a:t>
            </a:r>
          </a:p>
          <a:p>
            <a:r>
              <a:rPr lang="en-US"/>
              <a:t>Oldest known published drawing of a camera </a:t>
            </a:r>
            <a:r>
              <a:rPr lang="en-US" err="1"/>
              <a:t>obscura</a:t>
            </a:r>
            <a:r>
              <a:rPr lang="en-US"/>
              <a:t> by Gemma </a:t>
            </a:r>
            <a:r>
              <a:rPr lang="en-US" err="1"/>
              <a:t>Frisius</a:t>
            </a:r>
            <a:r>
              <a:rPr lang="en-US"/>
              <a:t> (1544)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long history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F39D-3B5A-9142-89D9-7A856D753B4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688" y="3545059"/>
            <a:ext cx="5780624" cy="299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255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2"/>
          <p:cNvSpPr txBox="1">
            <a:spLocks/>
          </p:cNvSpPr>
          <p:nvPr/>
        </p:nvSpPr>
        <p:spPr>
          <a:xfrm>
            <a:off x="838200" y="1572407"/>
            <a:ext cx="10515600" cy="5040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Perspective projection creates inverted images</a:t>
            </a:r>
          </a:p>
          <a:p>
            <a:r>
              <a:rPr lang="en-US"/>
              <a:t>Sometimes it is convenient to consider a </a:t>
            </a:r>
            <a:r>
              <a:rPr lang="en-US" i="1"/>
              <a:t>virtual image </a:t>
            </a:r>
            <a:r>
              <a:rPr lang="en-US"/>
              <a:t>associated with a plane lying in front of the pinhole</a:t>
            </a:r>
          </a:p>
          <a:p>
            <a:r>
              <a:rPr lang="en-US"/>
              <a:t>Virtual image not inverted but otherwise equivalent to the actual one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Pinhole camera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50" y="1953074"/>
            <a:ext cx="7886700" cy="2717800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2DC1D-8F70-9C4D-93FA-006527A721D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86807" y="1768408"/>
            <a:ext cx="2197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Pinhole of aperture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526260" y="2095536"/>
            <a:ext cx="1308296" cy="115962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094893" y="1715709"/>
            <a:ext cx="0" cy="844061"/>
          </a:xfrm>
          <a:prstGeom prst="straightConnector1">
            <a:avLst/>
          </a:prstGeom>
          <a:ln w="25400">
            <a:solidFill>
              <a:srgbClr val="C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261317" y="1715709"/>
            <a:ext cx="0" cy="1114459"/>
          </a:xfrm>
          <a:prstGeom prst="straightConnector1">
            <a:avLst/>
          </a:prstGeom>
          <a:ln w="25400">
            <a:solidFill>
              <a:srgbClr val="C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193367" y="1815509"/>
            <a:ext cx="1969477" cy="14068"/>
          </a:xfrm>
          <a:prstGeom prst="straightConnector1">
            <a:avLst/>
          </a:prstGeom>
          <a:ln w="127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079215" y="1455227"/>
            <a:ext cx="2197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Focal length </a:t>
            </a:r>
            <a:r>
              <a:rPr lang="en-US" i="1"/>
              <a:t>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24949" y="4541833"/>
            <a:ext cx="18335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Credit: FP Chapter 1</a:t>
            </a:r>
          </a:p>
        </p:txBody>
      </p:sp>
    </p:spTree>
    <p:extLst>
      <p:ext uri="{BB962C8B-B14F-4D97-AF65-F5344CB8AC3E}">
        <p14:creationId xmlns:p14="http://schemas.microsoft.com/office/powerpoint/2010/main" val="18527861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"/>
              <p:cNvSpPr txBox="1">
                <a:spLocks/>
              </p:cNvSpPr>
              <p:nvPr/>
            </p:nvSpPr>
            <p:spPr>
              <a:xfrm>
                <a:off x="831850" y="1710317"/>
                <a:ext cx="10515600" cy="410856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  <a:p>
                <a:r>
                  <a:rPr lang="en-US"/>
                  <a:t>Since </a:t>
                </a:r>
                <a:r>
                  <a:rPr lang="en-US" i="1"/>
                  <a:t>P</a:t>
                </a:r>
                <a:r>
                  <a:rPr lang="en-US"/>
                  <a:t>, </a:t>
                </a:r>
                <a:r>
                  <a:rPr lang="en-US" i="1"/>
                  <a:t>O</a:t>
                </a:r>
                <a:r>
                  <a:rPr lang="en-US"/>
                  <a:t>, and </a:t>
                </a:r>
                <a:r>
                  <a:rPr lang="en-US" i="1"/>
                  <a:t>p </a:t>
                </a:r>
                <a:r>
                  <a:rPr lang="en-US"/>
                  <a:t>are collinear: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charset="0"/>
                          </a:rPr>
                          <m:t>𝑂𝑝</m:t>
                        </m:r>
                      </m:e>
                    </m:acc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𝜆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charset="0"/>
                          </a:rPr>
                          <m:t>𝑂𝑃</m:t>
                        </m:r>
                      </m:e>
                    </m:acc>
                  </m:oMath>
                </a14:m>
                <a:r>
                  <a:rPr lang="en-US" i="1"/>
                  <a:t> </a:t>
                </a:r>
                <a:r>
                  <a:rPr lang="en-US"/>
                  <a:t>for some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𝜆</m:t>
                    </m:r>
                    <m:r>
                      <a:rPr lang="en-US" b="0" i="1" smtClean="0">
                        <a:latin typeface="Cambria Math" charset="0"/>
                      </a:rPr>
                      <m:t>∈</m:t>
                    </m:r>
                    <m:r>
                      <a:rPr lang="en-US" b="0" i="1" smtClean="0">
                        <a:latin typeface="Cambria Math" charset="0"/>
                      </a:rPr>
                      <m:t>𝑅</m:t>
                    </m:r>
                  </m:oMath>
                </a14:m>
                <a:endParaRPr lang="en-US"/>
              </a:p>
              <a:p>
                <a:r>
                  <a:rPr lang="en-US"/>
                  <a:t>Also, </a:t>
                </a:r>
                <a:r>
                  <a:rPr lang="en-US" i="1"/>
                  <a:t>z=f</a:t>
                </a:r>
                <a:r>
                  <a:rPr lang="en-US"/>
                  <a:t>, hence</a:t>
                </a:r>
              </a:p>
              <a:p>
                <a:endParaRPr lang="en-US"/>
              </a:p>
              <a:p>
                <a:endParaRPr lang="en-US"/>
              </a:p>
            </p:txBody>
          </p:sp>
        </mc:Choice>
        <mc:Fallback xmlns="">
          <p:sp>
            <p:nvSpPr>
              <p:cNvPr id="2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850" y="1710317"/>
                <a:ext cx="10515600" cy="4108563"/>
              </a:xfrm>
              <a:prstGeom prst="rect">
                <a:avLst/>
              </a:prstGeom>
              <a:blipFill>
                <a:blip r:embed="rId3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212" y="1195813"/>
            <a:ext cx="7143848" cy="3053325"/>
          </a:xfrm>
        </p:spPr>
      </p:pic>
      <p:sp>
        <p:nvSpPr>
          <p:cNvPr id="8" name="Rectangle 7"/>
          <p:cNvSpPr/>
          <p:nvPr/>
        </p:nvSpPr>
        <p:spPr>
          <a:xfrm>
            <a:off x="4333912" y="1790184"/>
            <a:ext cx="365760" cy="370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6792" y="1870091"/>
            <a:ext cx="137646" cy="24631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96038" y="2084000"/>
            <a:ext cx="2197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Image center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943787" y="2411128"/>
            <a:ext cx="1348053" cy="36218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290230" y="3909919"/>
            <a:ext cx="2197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Optical axis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3705739" y="2821217"/>
            <a:ext cx="576971" cy="1118507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12401" y="1790184"/>
            <a:ext cx="948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Pinhole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781198" y="2116405"/>
            <a:ext cx="448543" cy="60607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742716" y="1681621"/>
            <a:ext cx="251508" cy="370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Pinhole perspective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FB5F9-70D2-BE40-93DB-0CBCE7CBF20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00" y="5350490"/>
            <a:ext cx="7952861" cy="136930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96038" y="1537729"/>
            <a:ext cx="1425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Image plane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192257" y="1762502"/>
            <a:ext cx="1297785" cy="1515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51199" y="1974850"/>
            <a:ext cx="1380732" cy="24097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51199" y="3351528"/>
            <a:ext cx="1448939" cy="296192"/>
          </a:xfrm>
          <a:prstGeom prst="rect">
            <a:avLst/>
          </a:prstGeom>
        </p:spPr>
      </p:pic>
      <p:cxnSp>
        <p:nvCxnSpPr>
          <p:cNvPr id="34" name="Straight Arrow Connector 33"/>
          <p:cNvCxnSpPr/>
          <p:nvPr/>
        </p:nvCxnSpPr>
        <p:spPr>
          <a:xfrm flipH="1">
            <a:off x="11449474" y="2405372"/>
            <a:ext cx="1627" cy="800440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0209995" y="2606422"/>
            <a:ext cx="1355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Perspective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93540" y="3809136"/>
            <a:ext cx="18335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Credit: FP Chapter 1</a:t>
            </a:r>
          </a:p>
        </p:txBody>
      </p:sp>
    </p:spTree>
    <p:extLst>
      <p:ext uri="{BB962C8B-B14F-4D97-AF65-F5344CB8AC3E}">
        <p14:creationId xmlns:p14="http://schemas.microsoft.com/office/powerpoint/2010/main" val="18856708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 with pinhole camera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5295315" cy="4351338"/>
          </a:xfrm>
        </p:spPr>
        <p:txBody>
          <a:bodyPr/>
          <a:lstStyle/>
          <a:p>
            <a:r>
              <a:rPr lang="en-US"/>
              <a:t>Larger aperture -&gt; greater number of light rays that pass through the aperture -&gt; blur</a:t>
            </a:r>
          </a:p>
          <a:p>
            <a:r>
              <a:rPr lang="en-US"/>
              <a:t>Smaller aperture -&gt; fewer number of light rays that pass through the aperture -&gt; darkness (+ diffraction)</a:t>
            </a:r>
          </a:p>
          <a:p>
            <a:endParaRPr lang="en-US"/>
          </a:p>
          <a:p>
            <a:r>
              <a:rPr lang="en-US">
                <a:solidFill>
                  <a:srgbClr val="C00000"/>
                </a:solidFill>
              </a:rPr>
              <a:t>Solution</a:t>
            </a:r>
            <a:r>
              <a:rPr lang="en-US"/>
              <a:t>: add a lens to replace the aperture!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03094-1062-3F43-BADC-0E70AA0D133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72" y="1923660"/>
            <a:ext cx="5669475" cy="415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892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Lenses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Lens: an optical element that focuses light by means of refraction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6C267-A0C4-7440-9FAC-9FAA051676A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321169" y="2827606"/>
            <a:ext cx="7357403" cy="562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54440" y="5176911"/>
            <a:ext cx="824132" cy="562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764172" y="3263389"/>
            <a:ext cx="572917" cy="22511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825904" y="2833333"/>
            <a:ext cx="368969" cy="4357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196097"/>
            <a:ext cx="8128000" cy="29083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884" y="3262044"/>
            <a:ext cx="8140700" cy="28448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29922" y="3029998"/>
            <a:ext cx="824132" cy="562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0085861" y="3311351"/>
            <a:ext cx="824132" cy="2865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10099834" y="3486515"/>
            <a:ext cx="1171" cy="269044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488" y="3033175"/>
            <a:ext cx="342900" cy="317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4662" y="5807076"/>
            <a:ext cx="4445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4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time: camera models &amp; calibration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7C14-B434-EF42-AA4C-35D70B87328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AA174A | Lecture 9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754" y="1690688"/>
            <a:ext cx="6124492" cy="459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011366"/>
      </p:ext>
    </p:extLst>
  </p:cSld>
  <p:clrMapOvr>
    <a:masterClrMapping/>
  </p:clrMapOvr>
</p:sld>
</file>

<file path=ppt/theme/theme1.xml><?xml version="1.0" encoding="utf-8"?>
<a:theme xmlns:a="http://schemas.openxmlformats.org/drawingml/2006/main" name="AA27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1990</Words>
  <Application>Microsoft Macintosh PowerPoint</Application>
  <PresentationFormat>Widescreen</PresentationFormat>
  <Paragraphs>403</Paragraphs>
  <Slides>39</Slides>
  <Notes>36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Cambria Math</vt:lpstr>
      <vt:lpstr>Source Sans Pro</vt:lpstr>
      <vt:lpstr>AA274</vt:lpstr>
      <vt:lpstr>Principles of Robot Autonomy I</vt:lpstr>
      <vt:lpstr>Attendance Form</vt:lpstr>
      <vt:lpstr>Agenda</vt:lpstr>
      <vt:lpstr>Sensors for mobile robots</vt:lpstr>
      <vt:lpstr>Example: self-driving cars</vt:lpstr>
      <vt:lpstr>PowerPoint Presentation</vt:lpstr>
      <vt:lpstr>Classification of sensors</vt:lpstr>
      <vt:lpstr>Sensor performance: design specs</vt:lpstr>
      <vt:lpstr>Sensor performance: in situ specs</vt:lpstr>
      <vt:lpstr>Sensor errors</vt:lpstr>
      <vt:lpstr>An ecosystem of sensors</vt:lpstr>
      <vt:lpstr>Encoders</vt:lpstr>
      <vt:lpstr>Heading sensors</vt:lpstr>
      <vt:lpstr>Accelerometer and IMU</vt:lpstr>
      <vt:lpstr>Inertial Measurement Unit (IMU)</vt:lpstr>
      <vt:lpstr>Beacons</vt:lpstr>
      <vt:lpstr>Active ranging</vt:lpstr>
      <vt:lpstr>Time-of-flight active ranging</vt:lpstr>
      <vt:lpstr>Geometric active ranging</vt:lpstr>
      <vt:lpstr>Several other sensors are available</vt:lpstr>
      <vt:lpstr>Introduction to computer vision</vt:lpstr>
      <vt:lpstr>Vision</vt:lpstr>
      <vt:lpstr>Computer Vision Pipeline</vt:lpstr>
      <vt:lpstr>PowerPoint Presentation</vt:lpstr>
      <vt:lpstr>PowerPoint Presentation</vt:lpstr>
      <vt:lpstr>Object Detection</vt:lpstr>
      <vt:lpstr>Object Tracking</vt:lpstr>
      <vt:lpstr>Image Registration</vt:lpstr>
      <vt:lpstr>Image Segmentation</vt:lpstr>
      <vt:lpstr>Information extraction and interpretation can also be done with LIDAR data! </vt:lpstr>
      <vt:lpstr>From Scenes to Digital Images</vt:lpstr>
      <vt:lpstr>How to capture an image of the world?</vt:lpstr>
      <vt:lpstr>Pinhole camera</vt:lpstr>
      <vt:lpstr>A long history</vt:lpstr>
      <vt:lpstr>Pinhole camera</vt:lpstr>
      <vt:lpstr>Pinhole perspective</vt:lpstr>
      <vt:lpstr>Issues with pinhole camera</vt:lpstr>
      <vt:lpstr>Lenses</vt:lpstr>
      <vt:lpstr>Next time: camera models &amp; calibration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2</cp:revision>
  <cp:lastPrinted>2023-10-18T18:02:49Z</cp:lastPrinted>
  <dcterms:created xsi:type="dcterms:W3CDTF">2017-01-06T12:29:52Z</dcterms:created>
  <dcterms:modified xsi:type="dcterms:W3CDTF">2026-08-13T22:51:31Z</dcterms:modified>
</cp:coreProperties>
</file>