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6"/>
  </p:notesMasterIdLst>
  <p:sldIdLst>
    <p:sldId id="256" r:id="rId2"/>
    <p:sldId id="320" r:id="rId3"/>
    <p:sldId id="321" r:id="rId4"/>
    <p:sldId id="356" r:id="rId5"/>
    <p:sldId id="322" r:id="rId6"/>
    <p:sldId id="413" r:id="rId7"/>
    <p:sldId id="323" r:id="rId8"/>
    <p:sldId id="426" r:id="rId9"/>
    <p:sldId id="390" r:id="rId10"/>
    <p:sldId id="391" r:id="rId11"/>
    <p:sldId id="392" r:id="rId12"/>
    <p:sldId id="393" r:id="rId13"/>
    <p:sldId id="397" r:id="rId14"/>
    <p:sldId id="425" r:id="rId15"/>
    <p:sldId id="260" r:id="rId16"/>
    <p:sldId id="414" r:id="rId17"/>
    <p:sldId id="427" r:id="rId18"/>
    <p:sldId id="428" r:id="rId19"/>
    <p:sldId id="326" r:id="rId20"/>
    <p:sldId id="327" r:id="rId21"/>
    <p:sldId id="395" r:id="rId22"/>
    <p:sldId id="415" r:id="rId23"/>
    <p:sldId id="399" r:id="rId24"/>
    <p:sldId id="416" r:id="rId25"/>
    <p:sldId id="328" r:id="rId26"/>
    <p:sldId id="329" r:id="rId27"/>
    <p:sldId id="330" r:id="rId28"/>
    <p:sldId id="331" r:id="rId29"/>
    <p:sldId id="332" r:id="rId30"/>
    <p:sldId id="333" r:id="rId31"/>
    <p:sldId id="389" r:id="rId32"/>
    <p:sldId id="424" r:id="rId33"/>
    <p:sldId id="429" r:id="rId34"/>
    <p:sldId id="336" r:id="rId35"/>
    <p:sldId id="337" r:id="rId36"/>
    <p:sldId id="338" r:id="rId37"/>
    <p:sldId id="339" r:id="rId38"/>
    <p:sldId id="340" r:id="rId39"/>
    <p:sldId id="341" r:id="rId40"/>
    <p:sldId id="342" r:id="rId41"/>
    <p:sldId id="343" r:id="rId42"/>
    <p:sldId id="355" r:id="rId43"/>
    <p:sldId id="344" r:id="rId44"/>
    <p:sldId id="396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BCC25E8B-7885-9143-B6A6-C663038D90BB}">
          <p14:sldIdLst>
            <p14:sldId id="256"/>
            <p14:sldId id="320"/>
            <p14:sldId id="321"/>
            <p14:sldId id="356"/>
            <p14:sldId id="322"/>
            <p14:sldId id="413"/>
            <p14:sldId id="323"/>
            <p14:sldId id="426"/>
            <p14:sldId id="390"/>
            <p14:sldId id="391"/>
            <p14:sldId id="392"/>
            <p14:sldId id="393"/>
            <p14:sldId id="397"/>
            <p14:sldId id="425"/>
            <p14:sldId id="260"/>
            <p14:sldId id="414"/>
            <p14:sldId id="427"/>
            <p14:sldId id="428"/>
            <p14:sldId id="326"/>
            <p14:sldId id="327"/>
            <p14:sldId id="395"/>
            <p14:sldId id="415"/>
            <p14:sldId id="399"/>
            <p14:sldId id="416"/>
            <p14:sldId id="328"/>
            <p14:sldId id="329"/>
            <p14:sldId id="330"/>
            <p14:sldId id="331"/>
            <p14:sldId id="332"/>
            <p14:sldId id="333"/>
            <p14:sldId id="389"/>
            <p14:sldId id="424"/>
            <p14:sldId id="429"/>
            <p14:sldId id="336"/>
            <p14:sldId id="337"/>
            <p14:sldId id="338"/>
            <p14:sldId id="339"/>
            <p14:sldId id="340"/>
            <p14:sldId id="341"/>
            <p14:sldId id="342"/>
            <p14:sldId id="343"/>
            <p14:sldId id="355"/>
            <p14:sldId id="344"/>
            <p14:sldId id="39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33"/>
    <p:restoredTop sz="77870"/>
  </p:normalViewPr>
  <p:slideViewPr>
    <p:cSldViewPr snapToGrid="0">
      <p:cViewPr varScale="1">
        <p:scale>
          <a:sx n="96" d="100"/>
          <a:sy n="96" d="100"/>
        </p:scale>
        <p:origin x="9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5" d="100"/>
          <a:sy n="95" d="100"/>
        </p:scale>
        <p:origin x="4008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e Gammelli" userId="292b8a31-f1ba-4b4c-b196-a231dc095d13" providerId="ADAL" clId="{6E670754-AB6A-5789-AA0A-6F6FD9CE3EEA}"/>
    <pc:docChg chg="modSld">
      <pc:chgData name="Daniele Gammelli" userId="292b8a31-f1ba-4b4c-b196-a231dc095d13" providerId="ADAL" clId="{6E670754-AB6A-5789-AA0A-6F6FD9CE3EEA}" dt="2026-08-13T16:36:12.445" v="12" actId="20577"/>
      <pc:docMkLst>
        <pc:docMk/>
      </pc:docMkLst>
      <pc:sldChg chg="modNotesTx">
        <pc:chgData name="Daniele Gammelli" userId="292b8a31-f1ba-4b4c-b196-a231dc095d13" providerId="ADAL" clId="{6E670754-AB6A-5789-AA0A-6F6FD9CE3EEA}" dt="2026-08-13T16:34:52.147" v="0" actId="20577"/>
        <pc:sldMkLst>
          <pc:docMk/>
          <pc:sldMk cId="3435970795" sldId="326"/>
        </pc:sldMkLst>
      </pc:sldChg>
      <pc:sldChg chg="modNotesTx">
        <pc:chgData name="Daniele Gammelli" userId="292b8a31-f1ba-4b4c-b196-a231dc095d13" providerId="ADAL" clId="{6E670754-AB6A-5789-AA0A-6F6FD9CE3EEA}" dt="2026-08-13T16:34:55.316" v="1" actId="20577"/>
        <pc:sldMkLst>
          <pc:docMk/>
          <pc:sldMk cId="2564725588" sldId="327"/>
        </pc:sldMkLst>
      </pc:sldChg>
      <pc:sldChg chg="modNotesTx">
        <pc:chgData name="Daniele Gammelli" userId="292b8a31-f1ba-4b4c-b196-a231dc095d13" providerId="ADAL" clId="{6E670754-AB6A-5789-AA0A-6F6FD9CE3EEA}" dt="2026-08-13T16:35:16.854" v="6" actId="20577"/>
        <pc:sldMkLst>
          <pc:docMk/>
          <pc:sldMk cId="4049043622" sldId="328"/>
        </pc:sldMkLst>
      </pc:sldChg>
      <pc:sldChg chg="modNotesTx">
        <pc:chgData name="Daniele Gammelli" userId="292b8a31-f1ba-4b4c-b196-a231dc095d13" providerId="ADAL" clId="{6E670754-AB6A-5789-AA0A-6F6FD9CE3EEA}" dt="2026-08-13T16:35:29.140" v="7" actId="20577"/>
        <pc:sldMkLst>
          <pc:docMk/>
          <pc:sldMk cId="3550627275" sldId="337"/>
        </pc:sldMkLst>
      </pc:sldChg>
      <pc:sldChg chg="modNotesTx">
        <pc:chgData name="Daniele Gammelli" userId="292b8a31-f1ba-4b4c-b196-a231dc095d13" providerId="ADAL" clId="{6E670754-AB6A-5789-AA0A-6F6FD9CE3EEA}" dt="2026-08-13T16:35:32.271" v="8" actId="20577"/>
        <pc:sldMkLst>
          <pc:docMk/>
          <pc:sldMk cId="683792164" sldId="338"/>
        </pc:sldMkLst>
      </pc:sldChg>
      <pc:sldChg chg="modNotesTx">
        <pc:chgData name="Daniele Gammelli" userId="292b8a31-f1ba-4b4c-b196-a231dc095d13" providerId="ADAL" clId="{6E670754-AB6A-5789-AA0A-6F6FD9CE3EEA}" dt="2026-08-13T16:36:00.335" v="9" actId="20577"/>
        <pc:sldMkLst>
          <pc:docMk/>
          <pc:sldMk cId="658440458" sldId="339"/>
        </pc:sldMkLst>
      </pc:sldChg>
      <pc:sldChg chg="modNotesTx">
        <pc:chgData name="Daniele Gammelli" userId="292b8a31-f1ba-4b4c-b196-a231dc095d13" providerId="ADAL" clId="{6E670754-AB6A-5789-AA0A-6F6FD9CE3EEA}" dt="2026-08-13T16:36:04.539" v="10" actId="20577"/>
        <pc:sldMkLst>
          <pc:docMk/>
          <pc:sldMk cId="969665993" sldId="340"/>
        </pc:sldMkLst>
      </pc:sldChg>
      <pc:sldChg chg="modNotesTx">
        <pc:chgData name="Daniele Gammelli" userId="292b8a31-f1ba-4b4c-b196-a231dc095d13" providerId="ADAL" clId="{6E670754-AB6A-5789-AA0A-6F6FD9CE3EEA}" dt="2026-08-13T16:36:06.834" v="11" actId="20577"/>
        <pc:sldMkLst>
          <pc:docMk/>
          <pc:sldMk cId="1306372386" sldId="341"/>
        </pc:sldMkLst>
      </pc:sldChg>
      <pc:sldChg chg="modNotesTx">
        <pc:chgData name="Daniele Gammelli" userId="292b8a31-f1ba-4b4c-b196-a231dc095d13" providerId="ADAL" clId="{6E670754-AB6A-5789-AA0A-6F6FD9CE3EEA}" dt="2026-08-13T16:36:12.445" v="12" actId="20577"/>
        <pc:sldMkLst>
          <pc:docMk/>
          <pc:sldMk cId="50721351" sldId="355"/>
        </pc:sldMkLst>
      </pc:sldChg>
      <pc:sldChg chg="modNotesTx">
        <pc:chgData name="Daniele Gammelli" userId="292b8a31-f1ba-4b4c-b196-a231dc095d13" providerId="ADAL" clId="{6E670754-AB6A-5789-AA0A-6F6FD9CE3EEA}" dt="2026-08-13T16:35:03.142" v="2" actId="20577"/>
        <pc:sldMkLst>
          <pc:docMk/>
          <pc:sldMk cId="2960085092" sldId="395"/>
        </pc:sldMkLst>
      </pc:sldChg>
      <pc:sldChg chg="modNotesTx">
        <pc:chgData name="Daniele Gammelli" userId="292b8a31-f1ba-4b4c-b196-a231dc095d13" providerId="ADAL" clId="{6E670754-AB6A-5789-AA0A-6F6FD9CE3EEA}" dt="2026-08-13T16:35:11.187" v="4" actId="20577"/>
        <pc:sldMkLst>
          <pc:docMk/>
          <pc:sldMk cId="2629286650" sldId="399"/>
        </pc:sldMkLst>
      </pc:sldChg>
      <pc:sldChg chg="modNotesTx">
        <pc:chgData name="Daniele Gammelli" userId="292b8a31-f1ba-4b4c-b196-a231dc095d13" providerId="ADAL" clId="{6E670754-AB6A-5789-AA0A-6F6FD9CE3EEA}" dt="2026-08-13T16:35:06.671" v="3" actId="20577"/>
        <pc:sldMkLst>
          <pc:docMk/>
          <pc:sldMk cId="2209826619" sldId="415"/>
        </pc:sldMkLst>
      </pc:sldChg>
      <pc:sldChg chg="modNotesTx">
        <pc:chgData name="Daniele Gammelli" userId="292b8a31-f1ba-4b4c-b196-a231dc095d13" providerId="ADAL" clId="{6E670754-AB6A-5789-AA0A-6F6FD9CE3EEA}" dt="2026-08-13T16:35:13.356" v="5" actId="20577"/>
        <pc:sldMkLst>
          <pc:docMk/>
          <pc:sldMk cId="3331100513" sldId="41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6F028-2067-3740-AA48-A91E93570B1D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2D7EC-928D-0645-AAE8-498D7443D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2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31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57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9064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9970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3602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5112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469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7827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9618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3223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5419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4131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4006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0161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2593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1665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6714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4073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2421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1891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369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F8F291FF-50FC-884B-8D02-F8DAE4532FE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hr-HR"/>
              <a:t>AA 203 | Lecture 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8AA1F273-EF2F-3941-BBF8-D365CB27DD6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01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B1DFE054-40FB-4F4A-868A-588932C881B4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203 | Lecture 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804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C8430-AA18-1E41-867A-0FBC590ABE1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AA 203 | Lecture 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6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anvas.stanford.edu/courses/222759" TargetMode="External"/><Relationship Id="rId2" Type="http://schemas.openxmlformats.org/officeDocument/2006/relationships/hyperlink" Target="http://asl.stanford.edu/aa203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aa203-spr2526-staff@lists.stanford.edu" TargetMode="External"/><Relationship Id="rId5" Type="http://schemas.openxmlformats.org/officeDocument/2006/relationships/hyperlink" Target="https://www.gradescope.com/courses/1288305" TargetMode="External"/><Relationship Id="rId4" Type="http://schemas.openxmlformats.org/officeDocument/2006/relationships/hyperlink" Target="https://edstem.org/us/courses/97334/discussion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StanfordASL/AA203-Note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image" Target="../media/image8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2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/>
              <a:t>AA203</a:t>
            </a:r>
            <a:br>
              <a:rPr lang="en-US" sz="4400"/>
            </a:br>
            <a:r>
              <a:rPr lang="en-US" sz="4400"/>
              <a:t>Optimal and Learning-based Control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Course overview; intro to nonlinear optimization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7942"/>
            <a:ext cx="12192000" cy="117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27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BB14F-FDDE-F742-A018-DEA97E59A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mechanics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0599E-B33D-AF4A-939A-E0B748FA75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915186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C00000"/>
                </a:solidFill>
              </a:rPr>
              <a:t>Teaching team</a:t>
            </a:r>
            <a:r>
              <a:rPr lang="en-US" sz="2200" dirty="0"/>
              <a:t>:</a:t>
            </a:r>
          </a:p>
          <a:p>
            <a:pPr>
              <a:tabLst>
                <a:tab pos="1876425" algn="l"/>
              </a:tabLst>
            </a:pPr>
            <a:r>
              <a:rPr lang="en-US" sz="2200" dirty="0"/>
              <a:t>Instructors: Marco Pavone (OH: Tue 1–2pm) and Daniele </a:t>
            </a:r>
            <a:r>
              <a:rPr lang="en-US" sz="2200" dirty="0" err="1"/>
              <a:t>Gammelli</a:t>
            </a:r>
            <a:r>
              <a:rPr lang="en-US" sz="2200" dirty="0"/>
              <a:t> (OH: Wed 3– 4pm)</a:t>
            </a:r>
          </a:p>
          <a:p>
            <a:pPr>
              <a:tabLst>
                <a:tab pos="1876425" algn="l"/>
              </a:tabLst>
            </a:pPr>
            <a:r>
              <a:rPr lang="en-US" sz="2200" dirty="0"/>
              <a:t>CAs: Ellie Brosius (OH: Wed 10-11am), Hugo </a:t>
            </a:r>
            <a:r>
              <a:rPr lang="en-US" sz="2200" dirty="0" err="1"/>
              <a:t>Buurmeijer</a:t>
            </a:r>
            <a:r>
              <a:rPr lang="en-US" sz="2200" dirty="0"/>
              <a:t> (OH: Thu 1-2pm), and Pranit </a:t>
            </a:r>
            <a:r>
              <a:rPr lang="en-US" sz="2200" dirty="0" err="1"/>
              <a:t>Mohnot</a:t>
            </a:r>
            <a:r>
              <a:rPr lang="en-US" sz="2200" dirty="0"/>
              <a:t> (OH: Wed 10-11am)</a:t>
            </a:r>
          </a:p>
          <a:p>
            <a:pPr>
              <a:tabLst>
                <a:tab pos="1876425" algn="l"/>
              </a:tabLst>
            </a:pP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C00000"/>
                </a:solidFill>
              </a:rPr>
              <a:t>Logistics</a:t>
            </a:r>
            <a:r>
              <a:rPr lang="en-US" sz="2200" dirty="0"/>
              <a:t>:</a:t>
            </a:r>
          </a:p>
          <a:p>
            <a:r>
              <a:rPr lang="en-US" sz="2200" dirty="0"/>
              <a:t>Lecture slides, homework assignments: </a:t>
            </a:r>
            <a:r>
              <a:rPr lang="en-US" sz="2200" dirty="0">
                <a:hlinkClick r:id="rId2"/>
              </a:rPr>
              <a:t>http://asl.stanford.edu/aa203/</a:t>
            </a:r>
            <a:endParaRPr lang="en-US" sz="2200" dirty="0"/>
          </a:p>
          <a:p>
            <a:r>
              <a:rPr lang="en-US" sz="2200" dirty="0"/>
              <a:t>Lecture recordings, announcements: </a:t>
            </a:r>
            <a:r>
              <a:rPr lang="en-US" sz="2200" dirty="0">
                <a:hlinkClick r:id="rId3"/>
              </a:rPr>
              <a:t>https://canvas.stanford.edu/courses/222759</a:t>
            </a:r>
            <a:r>
              <a:rPr lang="en-US" sz="2200" dirty="0"/>
              <a:t> </a:t>
            </a:r>
          </a:p>
          <a:p>
            <a:r>
              <a:rPr lang="en-US" sz="2200" dirty="0"/>
              <a:t>Discussion forum: </a:t>
            </a:r>
            <a:r>
              <a:rPr lang="en-US" sz="2200" dirty="0">
                <a:hlinkClick r:id="rId4"/>
              </a:rPr>
              <a:t>https://edstem.org/us/courses/97334/discussion</a:t>
            </a:r>
            <a:r>
              <a:rPr lang="en-US" sz="2200" dirty="0"/>
              <a:t> </a:t>
            </a:r>
          </a:p>
          <a:p>
            <a:r>
              <a:rPr lang="en-US" sz="2200" dirty="0"/>
              <a:t>Homework submission: </a:t>
            </a:r>
            <a:r>
              <a:rPr lang="en-US" sz="2200" dirty="0">
                <a:hlinkClick r:id="rId5"/>
              </a:rPr>
              <a:t>https://www.gradescope.com/courses/1288305</a:t>
            </a:r>
            <a:r>
              <a:rPr lang="en-US" sz="2200" dirty="0"/>
              <a:t> </a:t>
            </a:r>
          </a:p>
          <a:p>
            <a:r>
              <a:rPr lang="en-US" sz="2200" dirty="0"/>
              <a:t>For urgent questions: </a:t>
            </a:r>
            <a:r>
              <a:rPr lang="en-US" sz="2200" dirty="0">
                <a:hlinkClick r:id="rId6"/>
              </a:rPr>
              <a:t>aa203-spr2526-staff@lists.stanford.edu</a:t>
            </a:r>
            <a:r>
              <a:rPr lang="en-US" sz="2200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3628F-C043-564A-9007-0FB52B6C6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C06F2-821C-B043-95C1-A749E5FB21A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F922DF-9486-7B4E-BAF0-0CFA3560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731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F15EF-8BEE-E34F-AE1F-FC2EF292B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requirements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DE24D-49A0-074C-9776-4374E5628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64952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en-US" dirty="0">
                <a:solidFill>
                  <a:srgbClr val="000000"/>
                </a:solidFill>
                <a:effectLst/>
              </a:rPr>
              <a:t>• Homework: there will be a total of four graded problem sets</a:t>
            </a:r>
          </a:p>
          <a:p>
            <a:pPr lvl="1">
              <a:buNone/>
            </a:pPr>
            <a:r>
              <a:rPr lang="en-US" dirty="0">
                <a:solidFill>
                  <a:srgbClr val="000000"/>
                </a:solidFill>
                <a:effectLst/>
              </a:rPr>
              <a:t>• Mixture of theory and implementation (Python)</a:t>
            </a:r>
          </a:p>
          <a:p>
            <a:pPr>
              <a:buNone/>
            </a:pPr>
            <a:r>
              <a:rPr lang="en-US" dirty="0">
                <a:solidFill>
                  <a:srgbClr val="000000"/>
                </a:solidFill>
                <a:effectLst/>
              </a:rPr>
              <a:t>• Final exam: scheduled for June 8th, 3:30-6:30pm</a:t>
            </a:r>
          </a:p>
          <a:p>
            <a:pPr>
              <a:buNone/>
            </a:pPr>
            <a:r>
              <a:rPr lang="en-US" dirty="0">
                <a:solidFill>
                  <a:srgbClr val="000000"/>
                </a:solidFill>
                <a:effectLst/>
              </a:rPr>
              <a:t>• Grading:</a:t>
            </a:r>
          </a:p>
          <a:p>
            <a:pPr lvl="1">
              <a:buNone/>
            </a:pPr>
            <a:r>
              <a:rPr lang="en-US" dirty="0">
                <a:solidFill>
                  <a:srgbClr val="000000"/>
                </a:solidFill>
                <a:effectLst/>
              </a:rPr>
              <a:t>• Homework: 80% (20% per HW)</a:t>
            </a:r>
          </a:p>
          <a:p>
            <a:pPr lvl="1">
              <a:buNone/>
            </a:pPr>
            <a:r>
              <a:rPr lang="en-US" dirty="0">
                <a:solidFill>
                  <a:srgbClr val="000000"/>
                </a:solidFill>
                <a:effectLst/>
              </a:rPr>
              <a:t>• Final exam: 20%</a:t>
            </a:r>
          </a:p>
          <a:p>
            <a:pPr lvl="1">
              <a:buNone/>
            </a:pPr>
            <a:r>
              <a:rPr lang="en-US" dirty="0">
                <a:solidFill>
                  <a:srgbClr val="000000"/>
                </a:solidFill>
                <a:effectLst/>
              </a:rPr>
              <a:t>• Ed Discussion: bonus up to 5%, 0.5% per endorsed post</a:t>
            </a:r>
          </a:p>
          <a:p>
            <a:r>
              <a:rPr lang="en-US" dirty="0">
                <a:solidFill>
                  <a:srgbClr val="000000"/>
                </a:solidFill>
                <a:effectLst/>
              </a:rPr>
              <a:t>Late day policy: </a:t>
            </a:r>
            <a:r>
              <a:rPr lang="en-US" dirty="0">
                <a:solidFill>
                  <a:srgbClr val="000000"/>
                </a:solidFill>
              </a:rPr>
              <a:t> students are given a total of 6 free late days that may be used for the homework; a maximum of 2 late days will be allowed on a given assignment</a:t>
            </a:r>
            <a:endParaRPr lang="en-US" dirty="0">
              <a:solidFill>
                <a:srgbClr val="000000"/>
              </a:solidFill>
              <a:effectLst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BFF74-10C6-8946-AFAE-C04C47CC3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92416-8675-4A48-B31B-9E8248857BB3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6C121E-55C2-4E48-875A-FDC6DE666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dirty="0"/>
              <a:t>AA 203 | Lecture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620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C639D-F332-324D-A954-295FC183D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material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0AA46-DA30-3641-AC7F-9BB5F2048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860741" cy="435133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  <a:effectLst/>
              </a:rPr>
              <a:t>Course notes: an evolving set of partial course notes is available at </a:t>
            </a:r>
            <a:r>
              <a:rPr lang="en-US" dirty="0">
                <a:solidFill>
                  <a:srgbClr val="000000"/>
                </a:solidFill>
                <a:effectLst/>
                <a:hlinkClick r:id="rId2"/>
              </a:rPr>
              <a:t>https://github.com/StanfordASL/AA203-Notes</a:t>
            </a:r>
            <a:r>
              <a:rPr lang="en-US" dirty="0">
                <a:solidFill>
                  <a:srgbClr val="000000"/>
                </a:solidFill>
                <a:effectLst/>
              </a:rPr>
              <a:t> </a:t>
            </a:r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  <a:effectLst/>
            </a:endParaRPr>
          </a:p>
          <a:p>
            <a:r>
              <a:rPr lang="en-US" dirty="0">
                <a:solidFill>
                  <a:srgbClr val="000000"/>
                </a:solidFill>
                <a:effectLst/>
              </a:rPr>
              <a:t>Recitations: Friday recitations (weeks 1-4 on Fridays, 1:30 – 2:30pm in </a:t>
            </a:r>
            <a:r>
              <a:rPr lang="en-US" dirty="0">
                <a:solidFill>
                  <a:srgbClr val="000000"/>
                </a:solidFill>
              </a:rPr>
              <a:t>Durand 251</a:t>
            </a:r>
            <a:r>
              <a:rPr lang="en-US" dirty="0">
                <a:solidFill>
                  <a:srgbClr val="000000"/>
                </a:solidFill>
                <a:effectLst/>
              </a:rPr>
              <a:t>) led by the CAs covering relevant tools (computational and mathematical)</a:t>
            </a:r>
          </a:p>
          <a:p>
            <a:pPr>
              <a:buNone/>
            </a:pPr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  <a:effectLst/>
              </a:rPr>
              <a:t>Textbooks that may be valuable for context or further reference are listed in the syllabus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59F80C-C96E-1B4A-A03B-F5DCB792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56522-79AF-B44A-90A2-110FBDFA7A4E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2D9ECE-AD7A-3643-B937-D5E2174E1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665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BD7EC-A2B0-7140-8EF5-BDA8B1769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Prerequisites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A39913-93B3-7249-A8FD-AAFA5D8DED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1091530" cy="471646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dirty="0"/>
              <a:t>Familiarity with a standard undergraduate engineering mathematics curriculum (e.g., CME100-106; vector calculus, ordinary differential equations, introductory probability theory)</a:t>
            </a:r>
          </a:p>
          <a:p>
            <a:r>
              <a:rPr lang="en-US" dirty="0"/>
              <a:t>Strong familiarity with linear algebra (e.g., EE263 or CME200)</a:t>
            </a:r>
          </a:p>
          <a:p>
            <a:r>
              <a:rPr lang="en-US" dirty="0"/>
              <a:t>Nice-to-have: a course in optimization (e.g., EE364A, CME307, CS 205L, CS269O, AA222)</a:t>
            </a:r>
          </a:p>
          <a:p>
            <a:r>
              <a:rPr lang="en-US" dirty="0"/>
              <a:t>To get the most out of this class, at least one of:</a:t>
            </a:r>
          </a:p>
          <a:p>
            <a:pPr lvl="1"/>
            <a:r>
              <a:rPr lang="en-US" sz="2800" dirty="0"/>
              <a:t>A course in machine learning (e.g., CS229, CS230, CS231N)</a:t>
            </a:r>
          </a:p>
          <a:p>
            <a:pPr marL="0" indent="0">
              <a:buNone/>
            </a:pPr>
            <a:r>
              <a:rPr lang="en-US" dirty="0"/>
              <a:t>	or</a:t>
            </a:r>
          </a:p>
          <a:p>
            <a:pPr lvl="1"/>
            <a:r>
              <a:rPr lang="en-US" sz="2800" dirty="0"/>
              <a:t>A course in control (e.g., ENGR205, AA212)</a:t>
            </a:r>
          </a:p>
          <a:p>
            <a:pPr lvl="1"/>
            <a:endParaRPr lang="en-US" sz="2800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en-US" sz="2800" dirty="0">
                <a:solidFill>
                  <a:srgbClr val="C00000"/>
                </a:solidFill>
                <a:latin typeface="Source Sans Pro"/>
                <a:ea typeface="Source Sans Pro"/>
              </a:rPr>
              <a:t>Homework 0</a:t>
            </a:r>
            <a:r>
              <a:rPr lang="en-US" sz="2800" dirty="0">
                <a:latin typeface="Source Sans Pro"/>
                <a:ea typeface="Source Sans Pro"/>
              </a:rPr>
              <a:t> (ungraded) is out now to help you gauge your preparedness</a:t>
            </a:r>
            <a:endParaRPr lang="en-US" sz="2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0046F4-F194-CB48-B334-6A4C8D223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5A0D8-3A7B-5B46-A939-1005EB0F8A6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DF4A58-509A-7C48-8E2E-5D6880114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428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BD7EC-A2B0-7140-8EF5-BDA8B1769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Caveats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A39913-93B3-7249-A8FD-AAFA5D8DED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600" dirty="0"/>
              <a:t>Arguably, this class aims for “breadth over depth”</a:t>
            </a:r>
          </a:p>
          <a:p>
            <a:pPr lvl="1"/>
            <a:r>
              <a:rPr lang="en-US" sz="2200" dirty="0"/>
              <a:t>Past students have found self-study of the details necessary</a:t>
            </a:r>
          </a:p>
          <a:p>
            <a:pPr marL="0" indent="0">
              <a:buNone/>
            </a:pPr>
            <a:endParaRPr lang="en-US" sz="2600" dirty="0"/>
          </a:p>
          <a:p>
            <a:r>
              <a:rPr lang="en-US" sz="2600" dirty="0"/>
              <a:t>This class is quite challenging/demanding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0046F4-F194-CB48-B334-6A4C8D223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51E0-CD2B-2D4D-B6F1-6F97BB78D4F7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DF4A58-509A-7C48-8E2E-5D6880114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675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6D71D-C99A-B244-91D5-B3B9053F5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Today’s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85815-FD6E-A44A-A6BA-731AF4949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Context and course goals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Problem formulation for optimal control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Introduction to non-linear optimization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3102E-8EC7-5045-92DD-B9F1621AC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85041-20FB-DC46-B4C9-87C6D04F8991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DA6BD-2FB4-C947-BA3D-FAC2E476F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446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6D71D-C99A-B244-91D5-B3B9053F5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Today’s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85815-FD6E-A44A-A6BA-731AF4949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Context and course goals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Problem formulation for optimal control 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solidFill>
                <a:schemeClr val="bg2">
                  <a:lumMod val="7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Introduction to non-linear optimization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3102E-8EC7-5045-92DD-B9F1621AC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40B57-3004-8A4F-98CE-749B5A602E46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DA6BD-2FB4-C947-BA3D-FAC2E476F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546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93BA1-0496-B347-8E20-319CDC129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Feedback control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7BE160-8793-0448-A309-2D8705DCE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66743-6C65-4346-A746-99D0FDF421E8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2F97D-44AC-9E43-9918-D34B4B957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0C4D07D-B784-924D-A7F1-2E1A26ED2FC3}"/>
              </a:ext>
            </a:extLst>
          </p:cNvPr>
          <p:cNvSpPr/>
          <p:nvPr/>
        </p:nvSpPr>
        <p:spPr>
          <a:xfrm>
            <a:off x="7766824" y="2863457"/>
            <a:ext cx="1880840" cy="76478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ysClr val="windowText" lastClr="000000"/>
                </a:solidFill>
              </a:rPr>
              <a:t>System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6047A14-5485-3848-8510-3C0CAA6328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649946"/>
          </a:xfrm>
        </p:spPr>
        <p:txBody>
          <a:bodyPr/>
          <a:lstStyle/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Tracking a reference signal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C86A2E6-9471-EC4E-8A5B-CB149C2AE028}"/>
              </a:ext>
            </a:extLst>
          </p:cNvPr>
          <p:cNvSpPr/>
          <p:nvPr/>
        </p:nvSpPr>
        <p:spPr>
          <a:xfrm>
            <a:off x="4038600" y="2863457"/>
            <a:ext cx="1880840" cy="76478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ysClr val="windowText" lastClr="000000"/>
                </a:solidFill>
              </a:rPr>
              <a:t>Controller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75F2FA8-A117-E244-9668-0AD190CA0546}"/>
              </a:ext>
            </a:extLst>
          </p:cNvPr>
          <p:cNvCxnSpPr>
            <a:stCxn id="11" idx="3"/>
            <a:endCxn id="9" idx="1"/>
          </p:cNvCxnSpPr>
          <p:nvPr/>
        </p:nvCxnSpPr>
        <p:spPr>
          <a:xfrm>
            <a:off x="5919440" y="3245847"/>
            <a:ext cx="1847384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A7B3E30-C20F-154D-97A7-BB01CA590904}"/>
              </a:ext>
            </a:extLst>
          </p:cNvPr>
          <p:cNvSpPr/>
          <p:nvPr/>
        </p:nvSpPr>
        <p:spPr>
          <a:xfrm>
            <a:off x="5885984" y="4328003"/>
            <a:ext cx="1880840" cy="76478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ysClr val="windowText" lastClr="000000"/>
                </a:solidFill>
              </a:rPr>
              <a:t>Sensor</a:t>
            </a:r>
          </a:p>
        </p:txBody>
      </p:sp>
      <p:cxnSp>
        <p:nvCxnSpPr>
          <p:cNvPr id="17" name="Elbow Connector 16">
            <a:extLst>
              <a:ext uri="{FF2B5EF4-FFF2-40B4-BE49-F238E27FC236}">
                <a16:creationId xmlns:a16="http://schemas.microsoft.com/office/drawing/2014/main" id="{1D752D79-C151-814F-BF7D-DBA696C81088}"/>
              </a:ext>
            </a:extLst>
          </p:cNvPr>
          <p:cNvCxnSpPr>
            <a:cxnSpLocks/>
            <a:stCxn id="9" idx="3"/>
            <a:endCxn id="14" idx="3"/>
          </p:cNvCxnSpPr>
          <p:nvPr/>
        </p:nvCxnSpPr>
        <p:spPr>
          <a:xfrm flipH="1">
            <a:off x="7766824" y="3245847"/>
            <a:ext cx="1880840" cy="1464546"/>
          </a:xfrm>
          <a:prstGeom prst="bentConnector3">
            <a:avLst>
              <a:gd name="adj1" fmla="val -39703"/>
            </a:avLst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0473994D-A2BF-7648-A1E2-1E13347CC2FD}"/>
              </a:ext>
            </a:extLst>
          </p:cNvPr>
          <p:cNvSpPr/>
          <p:nvPr/>
        </p:nvSpPr>
        <p:spPr>
          <a:xfrm>
            <a:off x="2542104" y="2991431"/>
            <a:ext cx="502920" cy="5029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>
                <a:solidFill>
                  <a:sysClr val="windowText" lastClr="000000"/>
                </a:solidFill>
              </a:rPr>
              <a:t>Σ</a:t>
            </a:r>
            <a:endParaRPr lang="en-US" sz="2400">
              <a:solidFill>
                <a:sysClr val="windowText" lastClr="00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2F5533D-4022-1146-9EA6-3F2B19125A6B}"/>
              </a:ext>
            </a:extLst>
          </p:cNvPr>
          <p:cNvSpPr txBox="1"/>
          <p:nvPr/>
        </p:nvSpPr>
        <p:spPr>
          <a:xfrm>
            <a:off x="770642" y="2846035"/>
            <a:ext cx="15628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>
                <a:solidFill>
                  <a:schemeClr val="accent1"/>
                </a:solidFill>
              </a:rPr>
              <a:t>Reference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7FCAB62-7C5A-914A-A37A-81BE0233A2CD}"/>
              </a:ext>
            </a:extLst>
          </p:cNvPr>
          <p:cNvCxnSpPr>
            <a:cxnSpLocks/>
            <a:endCxn id="21" idx="2"/>
          </p:cNvCxnSpPr>
          <p:nvPr/>
        </p:nvCxnSpPr>
        <p:spPr>
          <a:xfrm flipV="1">
            <a:off x="838200" y="3242891"/>
            <a:ext cx="1703904" cy="295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E9CF51D-E7FE-2A4F-AB07-7912395F2765}"/>
              </a:ext>
            </a:extLst>
          </p:cNvPr>
          <p:cNvCxnSpPr>
            <a:cxnSpLocks/>
            <a:stCxn id="21" idx="6"/>
            <a:endCxn id="11" idx="1"/>
          </p:cNvCxnSpPr>
          <p:nvPr/>
        </p:nvCxnSpPr>
        <p:spPr>
          <a:xfrm>
            <a:off x="3045024" y="3242891"/>
            <a:ext cx="993576" cy="295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76EA025-872C-F748-8B60-01917C32FE61}"/>
              </a:ext>
            </a:extLst>
          </p:cNvPr>
          <p:cNvSpPr txBox="1"/>
          <p:nvPr/>
        </p:nvSpPr>
        <p:spPr>
          <a:xfrm>
            <a:off x="6044982" y="2846035"/>
            <a:ext cx="15628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>
                <a:solidFill>
                  <a:schemeClr val="accent1"/>
                </a:solidFill>
              </a:rPr>
              <a:t>Control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03A39D4-BF65-EC41-AF80-BE94E585C2C6}"/>
              </a:ext>
            </a:extLst>
          </p:cNvPr>
          <p:cNvCxnSpPr>
            <a:cxnSpLocks/>
          </p:cNvCxnSpPr>
          <p:nvPr/>
        </p:nvCxnSpPr>
        <p:spPr>
          <a:xfrm>
            <a:off x="10393680" y="3245847"/>
            <a:ext cx="82296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7868CD14-6D5F-514D-962D-61F757674615}"/>
              </a:ext>
            </a:extLst>
          </p:cNvPr>
          <p:cNvSpPr txBox="1"/>
          <p:nvPr/>
        </p:nvSpPr>
        <p:spPr>
          <a:xfrm>
            <a:off x="9759732" y="2846035"/>
            <a:ext cx="15628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>
                <a:solidFill>
                  <a:schemeClr val="accent1"/>
                </a:solidFill>
              </a:rPr>
              <a:t>Output</a:t>
            </a:r>
          </a:p>
        </p:txBody>
      </p:sp>
      <p:cxnSp>
        <p:nvCxnSpPr>
          <p:cNvPr id="34" name="Elbow Connector 33">
            <a:extLst>
              <a:ext uri="{FF2B5EF4-FFF2-40B4-BE49-F238E27FC236}">
                <a16:creationId xmlns:a16="http://schemas.microsoft.com/office/drawing/2014/main" id="{4E4F7666-618E-364A-9D59-9FB5F22CC09D}"/>
              </a:ext>
            </a:extLst>
          </p:cNvPr>
          <p:cNvCxnSpPr>
            <a:cxnSpLocks/>
            <a:stCxn id="14" idx="1"/>
            <a:endCxn id="21" idx="4"/>
          </p:cNvCxnSpPr>
          <p:nvPr/>
        </p:nvCxnSpPr>
        <p:spPr>
          <a:xfrm rot="10800000">
            <a:off x="2793564" y="3494351"/>
            <a:ext cx="3092420" cy="1216042"/>
          </a:xfrm>
          <a:prstGeom prst="bentConnector2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6C95455D-6682-4547-AA2D-AE2F61B586F3}"/>
              </a:ext>
            </a:extLst>
          </p:cNvPr>
          <p:cNvSpPr txBox="1"/>
          <p:nvPr/>
        </p:nvSpPr>
        <p:spPr>
          <a:xfrm>
            <a:off x="2496751" y="3388609"/>
            <a:ext cx="2397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/>
              <a:t>–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9801949-FECE-944C-A37E-1488EBF8E51B}"/>
              </a:ext>
            </a:extLst>
          </p:cNvPr>
          <p:cNvSpPr txBox="1"/>
          <p:nvPr/>
        </p:nvSpPr>
        <p:spPr>
          <a:xfrm>
            <a:off x="3401958" y="4307267"/>
            <a:ext cx="19930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>
                <a:solidFill>
                  <a:schemeClr val="accent1"/>
                </a:solidFill>
              </a:rPr>
              <a:t>Measurement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50DF4D1-F2DC-6C4D-B300-5636BF8AAA79}"/>
              </a:ext>
            </a:extLst>
          </p:cNvPr>
          <p:cNvSpPr txBox="1"/>
          <p:nvPr/>
        </p:nvSpPr>
        <p:spPr>
          <a:xfrm>
            <a:off x="2327166" y="2808533"/>
            <a:ext cx="2397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576432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93BA1-0496-B347-8E20-319CDC129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Feedback control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7BE160-8793-0448-A309-2D8705DCE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0BE3F-BDD3-5443-8034-7196D2C63B91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2F97D-44AC-9E43-9918-D34B4B957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0C4D07D-B784-924D-A7F1-2E1A26ED2FC3}"/>
              </a:ext>
            </a:extLst>
          </p:cNvPr>
          <p:cNvSpPr/>
          <p:nvPr/>
        </p:nvSpPr>
        <p:spPr>
          <a:xfrm>
            <a:off x="7766824" y="2863457"/>
            <a:ext cx="1880840" cy="76478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ysClr val="windowText" lastClr="000000"/>
                </a:solidFill>
              </a:rPr>
              <a:t>Furnace/</a:t>
            </a:r>
            <a:br>
              <a:rPr lang="en-US" sz="2400">
                <a:solidFill>
                  <a:sysClr val="windowText" lastClr="000000"/>
                </a:solidFill>
              </a:rPr>
            </a:br>
            <a:r>
              <a:rPr lang="en-US" sz="2400">
                <a:solidFill>
                  <a:sysClr val="windowText" lastClr="000000"/>
                </a:solidFill>
              </a:rPr>
              <a:t>home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6047A14-5485-3848-8510-3C0CAA6328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649946"/>
          </a:xfrm>
        </p:spPr>
        <p:txBody>
          <a:bodyPr/>
          <a:lstStyle/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Tracking a reference signal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C86A2E6-9471-EC4E-8A5B-CB149C2AE028}"/>
              </a:ext>
            </a:extLst>
          </p:cNvPr>
          <p:cNvSpPr/>
          <p:nvPr/>
        </p:nvSpPr>
        <p:spPr>
          <a:xfrm>
            <a:off x="4038600" y="2863457"/>
            <a:ext cx="1880840" cy="76478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ysClr val="windowText" lastClr="000000"/>
                </a:solidFill>
              </a:rPr>
              <a:t>Controller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75F2FA8-A117-E244-9668-0AD190CA0546}"/>
              </a:ext>
            </a:extLst>
          </p:cNvPr>
          <p:cNvCxnSpPr>
            <a:stCxn id="11" idx="3"/>
            <a:endCxn id="9" idx="1"/>
          </p:cNvCxnSpPr>
          <p:nvPr/>
        </p:nvCxnSpPr>
        <p:spPr>
          <a:xfrm>
            <a:off x="5919440" y="3245847"/>
            <a:ext cx="1847384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A7B3E30-C20F-154D-97A7-BB01CA590904}"/>
              </a:ext>
            </a:extLst>
          </p:cNvPr>
          <p:cNvSpPr/>
          <p:nvPr/>
        </p:nvSpPr>
        <p:spPr>
          <a:xfrm>
            <a:off x="5885984" y="4328003"/>
            <a:ext cx="1993002" cy="76478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ysClr val="windowText" lastClr="000000"/>
                </a:solidFill>
              </a:rPr>
              <a:t>Thermometer</a:t>
            </a:r>
          </a:p>
        </p:txBody>
      </p:sp>
      <p:cxnSp>
        <p:nvCxnSpPr>
          <p:cNvPr id="17" name="Elbow Connector 16">
            <a:extLst>
              <a:ext uri="{FF2B5EF4-FFF2-40B4-BE49-F238E27FC236}">
                <a16:creationId xmlns:a16="http://schemas.microsoft.com/office/drawing/2014/main" id="{1D752D79-C151-814F-BF7D-DBA696C81088}"/>
              </a:ext>
            </a:extLst>
          </p:cNvPr>
          <p:cNvCxnSpPr>
            <a:cxnSpLocks/>
            <a:stCxn id="9" idx="3"/>
            <a:endCxn id="14" idx="3"/>
          </p:cNvCxnSpPr>
          <p:nvPr/>
        </p:nvCxnSpPr>
        <p:spPr>
          <a:xfrm flipH="1">
            <a:off x="7878986" y="3245847"/>
            <a:ext cx="1768678" cy="1464546"/>
          </a:xfrm>
          <a:prstGeom prst="bentConnector3">
            <a:avLst>
              <a:gd name="adj1" fmla="val -42221"/>
            </a:avLst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0473994D-A2BF-7648-A1E2-1E13347CC2FD}"/>
              </a:ext>
            </a:extLst>
          </p:cNvPr>
          <p:cNvSpPr/>
          <p:nvPr/>
        </p:nvSpPr>
        <p:spPr>
          <a:xfrm>
            <a:off x="2542104" y="2991431"/>
            <a:ext cx="502920" cy="5029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>
                <a:solidFill>
                  <a:sysClr val="windowText" lastClr="000000"/>
                </a:solidFill>
              </a:rPr>
              <a:t>Σ</a:t>
            </a:r>
            <a:endParaRPr lang="en-US" sz="2400">
              <a:solidFill>
                <a:sysClr val="windowText" lastClr="00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2F5533D-4022-1146-9EA6-3F2B19125A6B}"/>
              </a:ext>
            </a:extLst>
          </p:cNvPr>
          <p:cNvSpPr txBox="1"/>
          <p:nvPr/>
        </p:nvSpPr>
        <p:spPr>
          <a:xfrm>
            <a:off x="770642" y="2510755"/>
            <a:ext cx="15628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>
                <a:solidFill>
                  <a:schemeClr val="accent1"/>
                </a:solidFill>
              </a:rPr>
              <a:t>Thermostat</a:t>
            </a:r>
          </a:p>
          <a:p>
            <a:pPr algn="ctr"/>
            <a:r>
              <a:rPr lang="en-US" sz="2200">
                <a:solidFill>
                  <a:schemeClr val="accent1"/>
                </a:solidFill>
              </a:rPr>
              <a:t>setting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7FCAB62-7C5A-914A-A37A-81BE0233A2CD}"/>
              </a:ext>
            </a:extLst>
          </p:cNvPr>
          <p:cNvCxnSpPr>
            <a:cxnSpLocks/>
            <a:endCxn id="21" idx="2"/>
          </p:cNvCxnSpPr>
          <p:nvPr/>
        </p:nvCxnSpPr>
        <p:spPr>
          <a:xfrm flipV="1">
            <a:off x="838200" y="3242891"/>
            <a:ext cx="1703904" cy="295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E9CF51D-E7FE-2A4F-AB07-7912395F2765}"/>
              </a:ext>
            </a:extLst>
          </p:cNvPr>
          <p:cNvCxnSpPr>
            <a:cxnSpLocks/>
            <a:stCxn id="21" idx="6"/>
            <a:endCxn id="11" idx="1"/>
          </p:cNvCxnSpPr>
          <p:nvPr/>
        </p:nvCxnSpPr>
        <p:spPr>
          <a:xfrm>
            <a:off x="3045024" y="3242891"/>
            <a:ext cx="993576" cy="295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76EA025-872C-F748-8B60-01917C32FE61}"/>
              </a:ext>
            </a:extLst>
          </p:cNvPr>
          <p:cNvSpPr txBox="1"/>
          <p:nvPr/>
        </p:nvSpPr>
        <p:spPr>
          <a:xfrm>
            <a:off x="6059761" y="2510755"/>
            <a:ext cx="15628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>
                <a:solidFill>
                  <a:schemeClr val="accent1"/>
                </a:solidFill>
              </a:rPr>
              <a:t>Gas flow rate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03A39D4-BF65-EC41-AF80-BE94E585C2C6}"/>
              </a:ext>
            </a:extLst>
          </p:cNvPr>
          <p:cNvCxnSpPr>
            <a:cxnSpLocks/>
          </p:cNvCxnSpPr>
          <p:nvPr/>
        </p:nvCxnSpPr>
        <p:spPr>
          <a:xfrm>
            <a:off x="10393680" y="3245847"/>
            <a:ext cx="82296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7868CD14-6D5F-514D-962D-61F757674615}"/>
              </a:ext>
            </a:extLst>
          </p:cNvPr>
          <p:cNvSpPr txBox="1"/>
          <p:nvPr/>
        </p:nvSpPr>
        <p:spPr>
          <a:xfrm>
            <a:off x="9767352" y="2510755"/>
            <a:ext cx="16616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>
                <a:solidFill>
                  <a:schemeClr val="accent1"/>
                </a:solidFill>
              </a:rPr>
              <a:t>Room temperature</a:t>
            </a:r>
          </a:p>
        </p:txBody>
      </p:sp>
      <p:cxnSp>
        <p:nvCxnSpPr>
          <p:cNvPr id="34" name="Elbow Connector 33">
            <a:extLst>
              <a:ext uri="{FF2B5EF4-FFF2-40B4-BE49-F238E27FC236}">
                <a16:creationId xmlns:a16="http://schemas.microsoft.com/office/drawing/2014/main" id="{4E4F7666-618E-364A-9D59-9FB5F22CC09D}"/>
              </a:ext>
            </a:extLst>
          </p:cNvPr>
          <p:cNvCxnSpPr>
            <a:cxnSpLocks/>
            <a:stCxn id="14" idx="1"/>
            <a:endCxn id="21" idx="4"/>
          </p:cNvCxnSpPr>
          <p:nvPr/>
        </p:nvCxnSpPr>
        <p:spPr>
          <a:xfrm rot="10800000">
            <a:off x="2793564" y="3494351"/>
            <a:ext cx="3092420" cy="1216042"/>
          </a:xfrm>
          <a:prstGeom prst="bentConnector2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6C95455D-6682-4547-AA2D-AE2F61B586F3}"/>
              </a:ext>
            </a:extLst>
          </p:cNvPr>
          <p:cNvSpPr txBox="1"/>
          <p:nvPr/>
        </p:nvSpPr>
        <p:spPr>
          <a:xfrm>
            <a:off x="2496751" y="3388609"/>
            <a:ext cx="2397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/>
              <a:t>–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9801949-FECE-944C-A37E-1488EBF8E51B}"/>
              </a:ext>
            </a:extLst>
          </p:cNvPr>
          <p:cNvSpPr txBox="1"/>
          <p:nvPr/>
        </p:nvSpPr>
        <p:spPr>
          <a:xfrm>
            <a:off x="3401958" y="3971987"/>
            <a:ext cx="19930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>
                <a:solidFill>
                  <a:schemeClr val="accent1"/>
                </a:solidFill>
              </a:rPr>
              <a:t>Measured temperature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50DF4D1-F2DC-6C4D-B300-5636BF8AAA79}"/>
              </a:ext>
            </a:extLst>
          </p:cNvPr>
          <p:cNvSpPr txBox="1"/>
          <p:nvPr/>
        </p:nvSpPr>
        <p:spPr>
          <a:xfrm>
            <a:off x="2327166" y="2808533"/>
            <a:ext cx="2397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1192919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93BA1-0496-B347-8E20-319CDC129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Feedback control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7BE160-8793-0448-A309-2D8705DCE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C4363-4E34-E843-8D97-E5C066CDABF6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2F97D-44AC-9E43-9918-D34B4B957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0C4D07D-B784-924D-A7F1-2E1A26ED2FC3}"/>
              </a:ext>
            </a:extLst>
          </p:cNvPr>
          <p:cNvSpPr/>
          <p:nvPr/>
        </p:nvSpPr>
        <p:spPr>
          <a:xfrm>
            <a:off x="7766824" y="2863457"/>
            <a:ext cx="1880840" cy="76478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ysClr val="windowText" lastClr="000000"/>
                </a:solidFill>
              </a:rPr>
              <a:t>System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6047A14-5485-3848-8510-3C0CAA6328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649946"/>
          </a:xfrm>
        </p:spPr>
        <p:txBody>
          <a:bodyPr/>
          <a:lstStyle/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Reference tracking, with uncertainty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C86A2E6-9471-EC4E-8A5B-CB149C2AE028}"/>
              </a:ext>
            </a:extLst>
          </p:cNvPr>
          <p:cNvSpPr/>
          <p:nvPr/>
        </p:nvSpPr>
        <p:spPr>
          <a:xfrm>
            <a:off x="4038600" y="2863457"/>
            <a:ext cx="1880840" cy="76478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ysClr val="windowText" lastClr="000000"/>
                </a:solidFill>
              </a:rPr>
              <a:t>Controller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75F2FA8-A117-E244-9668-0AD190CA0546}"/>
              </a:ext>
            </a:extLst>
          </p:cNvPr>
          <p:cNvCxnSpPr>
            <a:stCxn id="11" idx="3"/>
            <a:endCxn id="9" idx="1"/>
          </p:cNvCxnSpPr>
          <p:nvPr/>
        </p:nvCxnSpPr>
        <p:spPr>
          <a:xfrm>
            <a:off x="5919440" y="3245847"/>
            <a:ext cx="1847384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A7B3E30-C20F-154D-97A7-BB01CA590904}"/>
              </a:ext>
            </a:extLst>
          </p:cNvPr>
          <p:cNvSpPr/>
          <p:nvPr/>
        </p:nvSpPr>
        <p:spPr>
          <a:xfrm>
            <a:off x="5885984" y="4328003"/>
            <a:ext cx="1880840" cy="76478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ysClr val="windowText" lastClr="000000"/>
                </a:solidFill>
              </a:rPr>
              <a:t>Sensor</a:t>
            </a:r>
          </a:p>
        </p:txBody>
      </p:sp>
      <p:cxnSp>
        <p:nvCxnSpPr>
          <p:cNvPr id="17" name="Elbow Connector 16">
            <a:extLst>
              <a:ext uri="{FF2B5EF4-FFF2-40B4-BE49-F238E27FC236}">
                <a16:creationId xmlns:a16="http://schemas.microsoft.com/office/drawing/2014/main" id="{1D752D79-C151-814F-BF7D-DBA696C81088}"/>
              </a:ext>
            </a:extLst>
          </p:cNvPr>
          <p:cNvCxnSpPr>
            <a:cxnSpLocks/>
            <a:stCxn id="9" idx="3"/>
            <a:endCxn id="14" idx="3"/>
          </p:cNvCxnSpPr>
          <p:nvPr/>
        </p:nvCxnSpPr>
        <p:spPr>
          <a:xfrm flipH="1">
            <a:off x="7766824" y="3245847"/>
            <a:ext cx="1880840" cy="1464546"/>
          </a:xfrm>
          <a:prstGeom prst="bentConnector3">
            <a:avLst>
              <a:gd name="adj1" fmla="val -39703"/>
            </a:avLst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0473994D-A2BF-7648-A1E2-1E13347CC2FD}"/>
              </a:ext>
            </a:extLst>
          </p:cNvPr>
          <p:cNvSpPr/>
          <p:nvPr/>
        </p:nvSpPr>
        <p:spPr>
          <a:xfrm>
            <a:off x="2542104" y="2991431"/>
            <a:ext cx="502920" cy="5029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>
                <a:solidFill>
                  <a:sysClr val="windowText" lastClr="000000"/>
                </a:solidFill>
              </a:rPr>
              <a:t>Σ</a:t>
            </a:r>
            <a:endParaRPr lang="en-US" sz="2400">
              <a:solidFill>
                <a:sysClr val="windowText" lastClr="00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2F5533D-4022-1146-9EA6-3F2B19125A6B}"/>
              </a:ext>
            </a:extLst>
          </p:cNvPr>
          <p:cNvSpPr txBox="1"/>
          <p:nvPr/>
        </p:nvSpPr>
        <p:spPr>
          <a:xfrm>
            <a:off x="770642" y="2846035"/>
            <a:ext cx="15628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>
                <a:solidFill>
                  <a:schemeClr val="accent1"/>
                </a:solidFill>
              </a:rPr>
              <a:t>Reference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7FCAB62-7C5A-914A-A37A-81BE0233A2CD}"/>
              </a:ext>
            </a:extLst>
          </p:cNvPr>
          <p:cNvCxnSpPr>
            <a:cxnSpLocks/>
            <a:endCxn id="21" idx="2"/>
          </p:cNvCxnSpPr>
          <p:nvPr/>
        </p:nvCxnSpPr>
        <p:spPr>
          <a:xfrm flipV="1">
            <a:off x="838200" y="3242891"/>
            <a:ext cx="1703904" cy="295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E9CF51D-E7FE-2A4F-AB07-7912395F2765}"/>
              </a:ext>
            </a:extLst>
          </p:cNvPr>
          <p:cNvCxnSpPr>
            <a:cxnSpLocks/>
            <a:stCxn id="21" idx="6"/>
            <a:endCxn id="11" idx="1"/>
          </p:cNvCxnSpPr>
          <p:nvPr/>
        </p:nvCxnSpPr>
        <p:spPr>
          <a:xfrm>
            <a:off x="3045024" y="3242891"/>
            <a:ext cx="993576" cy="295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76EA025-872C-F748-8B60-01917C32FE61}"/>
              </a:ext>
            </a:extLst>
          </p:cNvPr>
          <p:cNvSpPr txBox="1"/>
          <p:nvPr/>
        </p:nvSpPr>
        <p:spPr>
          <a:xfrm>
            <a:off x="6044982" y="2846035"/>
            <a:ext cx="15628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>
                <a:solidFill>
                  <a:schemeClr val="accent1"/>
                </a:solidFill>
              </a:rPr>
              <a:t>Control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03A39D4-BF65-EC41-AF80-BE94E585C2C6}"/>
              </a:ext>
            </a:extLst>
          </p:cNvPr>
          <p:cNvCxnSpPr>
            <a:cxnSpLocks/>
          </p:cNvCxnSpPr>
          <p:nvPr/>
        </p:nvCxnSpPr>
        <p:spPr>
          <a:xfrm>
            <a:off x="10393680" y="3245847"/>
            <a:ext cx="82296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7868CD14-6D5F-514D-962D-61F757674615}"/>
              </a:ext>
            </a:extLst>
          </p:cNvPr>
          <p:cNvSpPr txBox="1"/>
          <p:nvPr/>
        </p:nvSpPr>
        <p:spPr>
          <a:xfrm>
            <a:off x="9759732" y="2846035"/>
            <a:ext cx="15628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>
                <a:solidFill>
                  <a:schemeClr val="accent1"/>
                </a:solidFill>
              </a:rPr>
              <a:t>Output</a:t>
            </a:r>
          </a:p>
        </p:txBody>
      </p:sp>
      <p:cxnSp>
        <p:nvCxnSpPr>
          <p:cNvPr id="34" name="Elbow Connector 33">
            <a:extLst>
              <a:ext uri="{FF2B5EF4-FFF2-40B4-BE49-F238E27FC236}">
                <a16:creationId xmlns:a16="http://schemas.microsoft.com/office/drawing/2014/main" id="{4E4F7666-618E-364A-9D59-9FB5F22CC09D}"/>
              </a:ext>
            </a:extLst>
          </p:cNvPr>
          <p:cNvCxnSpPr>
            <a:cxnSpLocks/>
            <a:stCxn id="14" idx="1"/>
            <a:endCxn id="21" idx="4"/>
          </p:cNvCxnSpPr>
          <p:nvPr/>
        </p:nvCxnSpPr>
        <p:spPr>
          <a:xfrm rot="10800000">
            <a:off x="2793564" y="3494351"/>
            <a:ext cx="3092420" cy="1216042"/>
          </a:xfrm>
          <a:prstGeom prst="bentConnector2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6C95455D-6682-4547-AA2D-AE2F61B586F3}"/>
              </a:ext>
            </a:extLst>
          </p:cNvPr>
          <p:cNvSpPr txBox="1"/>
          <p:nvPr/>
        </p:nvSpPr>
        <p:spPr>
          <a:xfrm>
            <a:off x="2496751" y="3388609"/>
            <a:ext cx="2397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/>
              <a:t>–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9801949-FECE-944C-A37E-1488EBF8E51B}"/>
              </a:ext>
            </a:extLst>
          </p:cNvPr>
          <p:cNvSpPr txBox="1"/>
          <p:nvPr/>
        </p:nvSpPr>
        <p:spPr>
          <a:xfrm>
            <a:off x="3401958" y="4307267"/>
            <a:ext cx="19930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>
                <a:solidFill>
                  <a:schemeClr val="accent1"/>
                </a:solidFill>
              </a:rPr>
              <a:t>Measurement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50DF4D1-F2DC-6C4D-B300-5636BF8AAA79}"/>
              </a:ext>
            </a:extLst>
          </p:cNvPr>
          <p:cNvSpPr txBox="1"/>
          <p:nvPr/>
        </p:nvSpPr>
        <p:spPr>
          <a:xfrm>
            <a:off x="2327166" y="2808533"/>
            <a:ext cx="2397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/>
              <a:t>+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712167A-90D9-0E4F-A2C9-DE3850BCF90E}"/>
              </a:ext>
            </a:extLst>
          </p:cNvPr>
          <p:cNvCxnSpPr>
            <a:cxnSpLocks/>
            <a:endCxn id="9" idx="0"/>
          </p:cNvCxnSpPr>
          <p:nvPr/>
        </p:nvCxnSpPr>
        <p:spPr>
          <a:xfrm>
            <a:off x="8707244" y="2150599"/>
            <a:ext cx="0" cy="712858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92E24816-6848-0543-9A1E-234AB16C1CE5}"/>
              </a:ext>
            </a:extLst>
          </p:cNvPr>
          <p:cNvSpPr txBox="1"/>
          <p:nvPr/>
        </p:nvSpPr>
        <p:spPr>
          <a:xfrm>
            <a:off x="7925822" y="1749430"/>
            <a:ext cx="15628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>
                <a:solidFill>
                  <a:srgbClr val="C00000"/>
                </a:solidFill>
              </a:rPr>
              <a:t>Disturbance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9EC613F-836A-7343-AFC2-DB3F94D86C51}"/>
              </a:ext>
            </a:extLst>
          </p:cNvPr>
          <p:cNvCxnSpPr>
            <a:cxnSpLocks/>
            <a:endCxn id="14" idx="2"/>
          </p:cNvCxnSpPr>
          <p:nvPr/>
        </p:nvCxnSpPr>
        <p:spPr>
          <a:xfrm flipV="1">
            <a:off x="6826404" y="5092783"/>
            <a:ext cx="0" cy="549825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AAA3D22D-73A7-B64A-AF13-745530641033}"/>
              </a:ext>
            </a:extLst>
          </p:cNvPr>
          <p:cNvSpPr txBox="1"/>
          <p:nvPr/>
        </p:nvSpPr>
        <p:spPr>
          <a:xfrm>
            <a:off x="5885991" y="5601993"/>
            <a:ext cx="18808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>
                <a:solidFill>
                  <a:srgbClr val="C00000"/>
                </a:solidFill>
              </a:rPr>
              <a:t>Sensor noise</a:t>
            </a:r>
          </a:p>
        </p:txBody>
      </p:sp>
    </p:spTree>
    <p:extLst>
      <p:ext uri="{BB962C8B-B14F-4D97-AF65-F5344CB8AC3E}">
        <p14:creationId xmlns:p14="http://schemas.microsoft.com/office/powerpoint/2010/main" val="1240490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93BA1-0496-B347-8E20-319CDC129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Feedback control desiderata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7BE160-8793-0448-A309-2D8705DCE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07E52-AB11-514C-B6B8-071B6D2AA9F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2F97D-44AC-9E43-9918-D34B4B957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6047A14-5485-3848-8510-3C0CAA6328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4178934"/>
          </a:xfrm>
        </p:spPr>
        <p:txBody>
          <a:bodyPr>
            <a:normAutofit fontScale="92500"/>
          </a:bodyPr>
          <a:lstStyle/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Stability: multiple notions; loosely system output is “under control”</a:t>
            </a:r>
          </a:p>
          <a:p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Tracking: the output should track the reference “as closely as possible”</a:t>
            </a:r>
          </a:p>
          <a:p>
            <a:endParaRPr lang="en-US"/>
          </a:p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Disturbance rejection: the output should be “as insensitive as possible” to disturbances/noise</a:t>
            </a:r>
          </a:p>
          <a:p>
            <a:endParaRPr lang="en-US"/>
          </a:p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Robustness: controller should stil</a:t>
            </a:r>
            <a:r>
              <a:rPr lang="en-US"/>
              <a:t>l perform well up to “some degree of” </a:t>
            </a: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model misspecification</a:t>
            </a:r>
          </a:p>
        </p:txBody>
      </p:sp>
    </p:spTree>
    <p:extLst>
      <p:ext uri="{BB962C8B-B14F-4D97-AF65-F5344CB8AC3E}">
        <p14:creationId xmlns:p14="http://schemas.microsoft.com/office/powerpoint/2010/main" val="17464617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93BA1-0496-B347-8E20-319CDC129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missing?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7BE160-8793-0448-A309-2D8705DCE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A0350-269F-B84F-8C91-54E54076C6E4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2F97D-44AC-9E43-9918-D34B4B957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dirty="0"/>
              <a:t>AA 203 | </a:t>
            </a:r>
            <a:r>
              <a:rPr lang="hr-HR" dirty="0" err="1"/>
              <a:t>Lecture</a:t>
            </a:r>
            <a:r>
              <a:rPr lang="hr-HR" dirty="0"/>
              <a:t> 1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6047A14-5485-3848-8510-3C0CAA6328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692384" cy="4178934"/>
          </a:xfrm>
        </p:spPr>
        <p:txBody>
          <a:bodyPr>
            <a:normAutofit/>
          </a:bodyPr>
          <a:lstStyle/>
          <a:p>
            <a:r>
              <a:rPr lang="en-US" dirty="0"/>
              <a:t>Performance</a:t>
            </a: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: mathematical quantification of the above desiderata, and providing a control that best realizes the tradeoffs between them</a:t>
            </a:r>
          </a:p>
          <a:p>
            <a:endParaRPr lang="en-US" dirty="0"/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Planning: providing an appropriate reference trajectory for the controller to track (particularly nontrivial, e.g., when controlling mobile robots)</a:t>
            </a:r>
          </a:p>
          <a:p>
            <a:endParaRPr lang="en-US" dirty="0"/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Learning: a controller that adapts to an initially unknown, or possibly time-varying system</a:t>
            </a:r>
          </a:p>
        </p:txBody>
      </p:sp>
    </p:spTree>
    <p:extLst>
      <p:ext uri="{BB962C8B-B14F-4D97-AF65-F5344CB8AC3E}">
        <p14:creationId xmlns:p14="http://schemas.microsoft.com/office/powerpoint/2010/main" val="1635127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15EB0-859B-8F49-BAC1-B9771EAA7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Course overview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2F1A6-CE8E-F247-8F94-6C91E06E5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7D6CB-95CD-0E44-9896-00FA6ADBB881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49F19D-A0DD-0546-8ED9-1A8C40EA2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dirty="0"/>
              <a:t>AA 203 | Lecture 1</a:t>
            </a:r>
            <a:endParaRPr lang="en-US" dirty="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ECAA25C-2F0C-4ABE-8FAE-D61F083BBD5C}"/>
              </a:ext>
            </a:extLst>
          </p:cNvPr>
          <p:cNvGrpSpPr/>
          <p:nvPr/>
        </p:nvGrpSpPr>
        <p:grpSpPr>
          <a:xfrm>
            <a:off x="266696" y="3646326"/>
            <a:ext cx="5829304" cy="2484161"/>
            <a:chOff x="266696" y="3646326"/>
            <a:chExt cx="5829304" cy="2484161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38B800A-8657-457F-8D71-8A17C14840CC}"/>
                </a:ext>
              </a:extLst>
            </p:cNvPr>
            <p:cNvSpPr/>
            <p:nvPr/>
          </p:nvSpPr>
          <p:spPr>
            <a:xfrm>
              <a:off x="1303564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Open-loop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8BC545F8-8619-4754-A070-CE8515FF2829}"/>
                </a:ext>
              </a:extLst>
            </p:cNvPr>
            <p:cNvSpPr/>
            <p:nvPr/>
          </p:nvSpPr>
          <p:spPr>
            <a:xfrm>
              <a:off x="26669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Indirect methods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13975C91-2099-4324-91BA-BBB155E56F8D}"/>
                </a:ext>
              </a:extLst>
            </p:cNvPr>
            <p:cNvSpPr/>
            <p:nvPr/>
          </p:nvSpPr>
          <p:spPr>
            <a:xfrm>
              <a:off x="2390055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Direct 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methods</a:t>
              </a:r>
            </a:p>
          </p:txBody>
        </p:sp>
        <p:cxnSp>
          <p:nvCxnSpPr>
            <p:cNvPr id="56" name="Elbow Connector 19">
              <a:extLst>
                <a:ext uri="{FF2B5EF4-FFF2-40B4-BE49-F238E27FC236}">
                  <a16:creationId xmlns:a16="http://schemas.microsoft.com/office/drawing/2014/main" id="{B07C9AEA-569D-4A03-A31B-C46E6F91D5DC}"/>
                </a:ext>
              </a:extLst>
            </p:cNvPr>
            <p:cNvCxnSpPr>
              <a:cxnSpLocks/>
              <a:stCxn id="88" idx="2"/>
              <a:endCxn id="48" idx="0"/>
            </p:cNvCxnSpPr>
            <p:nvPr/>
          </p:nvCxnSpPr>
          <p:spPr>
            <a:xfrm rot="5400000">
              <a:off x="3908558" y="1947568"/>
              <a:ext cx="488684" cy="3886200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Elbow Connector 25">
              <a:extLst>
                <a:ext uri="{FF2B5EF4-FFF2-40B4-BE49-F238E27FC236}">
                  <a16:creationId xmlns:a16="http://schemas.microsoft.com/office/drawing/2014/main" id="{96A9AAA5-27B9-4719-A929-C72A8DE3C8D3}"/>
                </a:ext>
              </a:extLst>
            </p:cNvPr>
            <p:cNvCxnSpPr>
              <a:cxnSpLocks/>
              <a:stCxn id="48" idx="2"/>
              <a:endCxn id="54" idx="0"/>
            </p:cNvCxnSpPr>
            <p:nvPr/>
          </p:nvCxnSpPr>
          <p:spPr>
            <a:xfrm rot="5400000">
              <a:off x="1199814" y="4614314"/>
              <a:ext cx="983105" cy="1036868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Elbow Connector 28">
              <a:extLst>
                <a:ext uri="{FF2B5EF4-FFF2-40B4-BE49-F238E27FC236}">
                  <a16:creationId xmlns:a16="http://schemas.microsoft.com/office/drawing/2014/main" id="{47988F39-9991-4262-B66A-28541E39DFDD}"/>
                </a:ext>
              </a:extLst>
            </p:cNvPr>
            <p:cNvCxnSpPr>
              <a:cxnSpLocks/>
              <a:stCxn id="48" idx="2"/>
              <a:endCxn id="55" idx="0"/>
            </p:cNvCxnSpPr>
            <p:nvPr/>
          </p:nvCxnSpPr>
          <p:spPr>
            <a:xfrm rot="16200000" flipH="1">
              <a:off x="2266119" y="4584876"/>
              <a:ext cx="973852" cy="1086491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62FD3F6-C5DB-493F-AB34-77605137735F}"/>
              </a:ext>
            </a:extLst>
          </p:cNvPr>
          <p:cNvGrpSpPr/>
          <p:nvPr/>
        </p:nvGrpSpPr>
        <p:grpSpPr>
          <a:xfrm>
            <a:off x="6095999" y="3646326"/>
            <a:ext cx="5698672" cy="2484161"/>
            <a:chOff x="6095999" y="3646326"/>
            <a:chExt cx="5698672" cy="2484161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DE2CCD10-F56B-48A9-9F5D-3105E1E9934D}"/>
                </a:ext>
              </a:extLst>
            </p:cNvPr>
            <p:cNvSpPr/>
            <p:nvPr/>
          </p:nvSpPr>
          <p:spPr>
            <a:xfrm>
              <a:off x="8841921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Closed-loop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7BD16A0A-BBE2-492C-B59E-1C1314F806BF}"/>
                </a:ext>
              </a:extLst>
            </p:cNvPr>
            <p:cNvSpPr/>
            <p:nvPr/>
          </p:nvSpPr>
          <p:spPr>
            <a:xfrm>
              <a:off x="775606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DP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28608AEC-D67D-41CC-9BE9-1BD5751CF3E4}"/>
                </a:ext>
              </a:extLst>
            </p:cNvPr>
            <p:cNvSpPr/>
            <p:nvPr/>
          </p:nvSpPr>
          <p:spPr>
            <a:xfrm>
              <a:off x="9982200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HJB / HJI</a:t>
              </a:r>
            </a:p>
          </p:txBody>
        </p:sp>
        <p:cxnSp>
          <p:nvCxnSpPr>
            <p:cNvPr id="69" name="Elbow Connector 22">
              <a:extLst>
                <a:ext uri="{FF2B5EF4-FFF2-40B4-BE49-F238E27FC236}">
                  <a16:creationId xmlns:a16="http://schemas.microsoft.com/office/drawing/2014/main" id="{14E4F141-D516-4661-A272-BCAE459C5CFF}"/>
                </a:ext>
              </a:extLst>
            </p:cNvPr>
            <p:cNvCxnSpPr>
              <a:cxnSpLocks/>
              <a:stCxn id="88" idx="2"/>
              <a:endCxn id="60" idx="0"/>
            </p:cNvCxnSpPr>
            <p:nvPr/>
          </p:nvCxnSpPr>
          <p:spPr>
            <a:xfrm rot="16200000" flipH="1">
              <a:off x="7677736" y="2064589"/>
              <a:ext cx="488684" cy="3652157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Elbow Connector 31">
              <a:extLst>
                <a:ext uri="{FF2B5EF4-FFF2-40B4-BE49-F238E27FC236}">
                  <a16:creationId xmlns:a16="http://schemas.microsoft.com/office/drawing/2014/main" id="{4C4A004A-9940-4BC9-B046-FC5C8509F4B2}"/>
                </a:ext>
              </a:extLst>
            </p:cNvPr>
            <p:cNvCxnSpPr>
              <a:cxnSpLocks/>
              <a:stCxn id="60" idx="2"/>
              <a:endCxn id="68" idx="0"/>
            </p:cNvCxnSpPr>
            <p:nvPr/>
          </p:nvCxnSpPr>
          <p:spPr>
            <a:xfrm rot="16200000" flipH="1">
              <a:off x="9831370" y="4557982"/>
              <a:ext cx="973852" cy="1140279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Elbow Connector 34">
              <a:extLst>
                <a:ext uri="{FF2B5EF4-FFF2-40B4-BE49-F238E27FC236}">
                  <a16:creationId xmlns:a16="http://schemas.microsoft.com/office/drawing/2014/main" id="{4B25C37B-8F75-4C6A-A341-610488F09980}"/>
                </a:ext>
              </a:extLst>
            </p:cNvPr>
            <p:cNvCxnSpPr>
              <a:cxnSpLocks/>
              <a:stCxn id="60" idx="2"/>
              <a:endCxn id="66" idx="0"/>
            </p:cNvCxnSpPr>
            <p:nvPr/>
          </p:nvCxnSpPr>
          <p:spPr>
            <a:xfrm rot="5400000">
              <a:off x="8713678" y="4589821"/>
              <a:ext cx="983105" cy="1085855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A168EE6A-1E9C-411D-B77F-326F3703C024}"/>
              </a:ext>
            </a:extLst>
          </p:cNvPr>
          <p:cNvGrpSpPr/>
          <p:nvPr/>
        </p:nvGrpSpPr>
        <p:grpSpPr>
          <a:xfrm>
            <a:off x="3116035" y="4133085"/>
            <a:ext cx="5725886" cy="506186"/>
            <a:chOff x="3116035" y="4133085"/>
            <a:chExt cx="5725886" cy="506186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0A41C016-36CE-494A-8423-9BD8CCEA593D}"/>
                </a:ext>
              </a:extLst>
            </p:cNvPr>
            <p:cNvSpPr/>
            <p:nvPr/>
          </p:nvSpPr>
          <p:spPr>
            <a:xfrm>
              <a:off x="5189764" y="4133085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MPC</a:t>
              </a:r>
            </a:p>
          </p:txBody>
        </p:sp>
        <p:cxnSp>
          <p:nvCxnSpPr>
            <p:cNvPr id="74" name="Elbow Connector 37">
              <a:extLst>
                <a:ext uri="{FF2B5EF4-FFF2-40B4-BE49-F238E27FC236}">
                  <a16:creationId xmlns:a16="http://schemas.microsoft.com/office/drawing/2014/main" id="{7835E70F-E54F-48F8-9F9A-22554CBD5F99}"/>
                </a:ext>
              </a:extLst>
            </p:cNvPr>
            <p:cNvCxnSpPr>
              <a:cxnSpLocks/>
              <a:stCxn id="48" idx="3"/>
              <a:endCxn id="73" idx="1"/>
            </p:cNvCxnSpPr>
            <p:nvPr/>
          </p:nvCxnSpPr>
          <p:spPr>
            <a:xfrm flipV="1">
              <a:off x="3116035" y="4386178"/>
              <a:ext cx="2073729" cy="1925"/>
            </a:xfrm>
            <a:prstGeom prst="bentConnector3">
              <a:avLst/>
            </a:prstGeom>
            <a:ln w="1905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Elbow Connector 40">
              <a:extLst>
                <a:ext uri="{FF2B5EF4-FFF2-40B4-BE49-F238E27FC236}">
                  <a16:creationId xmlns:a16="http://schemas.microsoft.com/office/drawing/2014/main" id="{249E229E-FCC6-4B73-A42E-B3A2BF4FF944}"/>
                </a:ext>
              </a:extLst>
            </p:cNvPr>
            <p:cNvCxnSpPr>
              <a:cxnSpLocks/>
              <a:stCxn id="60" idx="1"/>
              <a:endCxn id="73" idx="3"/>
            </p:cNvCxnSpPr>
            <p:nvPr/>
          </p:nvCxnSpPr>
          <p:spPr>
            <a:xfrm rot="10800000">
              <a:off x="7002235" y="4386179"/>
              <a:ext cx="1839686" cy="1925"/>
            </a:xfrm>
            <a:prstGeom prst="bentConnector3">
              <a:avLst/>
            </a:prstGeom>
            <a:ln w="1905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FA41D29E-AF6A-4541-9503-3F2116FE75CB}"/>
              </a:ext>
            </a:extLst>
          </p:cNvPr>
          <p:cNvGrpSpPr/>
          <p:nvPr/>
        </p:nvGrpSpPr>
        <p:grpSpPr>
          <a:xfrm>
            <a:off x="6096000" y="1653372"/>
            <a:ext cx="2566301" cy="1325563"/>
            <a:chOff x="6096000" y="1653372"/>
            <a:chExt cx="2566301" cy="1325563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96EFE9F3-121C-4005-8F3D-ECC6FCF30443}"/>
                </a:ext>
              </a:extLst>
            </p:cNvPr>
            <p:cNvSpPr/>
            <p:nvPr/>
          </p:nvSpPr>
          <p:spPr>
            <a:xfrm>
              <a:off x="6849830" y="1653372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</a:t>
              </a:r>
            </a:p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control</a:t>
              </a:r>
            </a:p>
          </p:txBody>
        </p:sp>
        <p:cxnSp>
          <p:nvCxnSpPr>
            <p:cNvPr id="78" name="Elbow Connector 49">
              <a:extLst>
                <a:ext uri="{FF2B5EF4-FFF2-40B4-BE49-F238E27FC236}">
                  <a16:creationId xmlns:a16="http://schemas.microsoft.com/office/drawing/2014/main" id="{0CE8C533-DBBE-4BA1-8CD5-0D8181C676B0}"/>
                </a:ext>
              </a:extLst>
            </p:cNvPr>
            <p:cNvCxnSpPr>
              <a:cxnSpLocks/>
              <a:stCxn id="88" idx="0"/>
              <a:endCxn id="77" idx="1"/>
            </p:cNvCxnSpPr>
            <p:nvPr/>
          </p:nvCxnSpPr>
          <p:spPr>
            <a:xfrm rot="5400000" flipH="1" flipV="1">
              <a:off x="5936680" y="2065785"/>
              <a:ext cx="1072470" cy="753830"/>
            </a:xfrm>
            <a:prstGeom prst="bentConnector2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8B7BDC3A-279D-41D4-82F3-53B7411F9C5C}"/>
              </a:ext>
            </a:extLst>
          </p:cNvPr>
          <p:cNvGrpSpPr/>
          <p:nvPr/>
        </p:nvGrpSpPr>
        <p:grpSpPr>
          <a:xfrm>
            <a:off x="8662301" y="1662171"/>
            <a:ext cx="2865113" cy="1262173"/>
            <a:chOff x="8215426" y="808926"/>
            <a:chExt cx="2865113" cy="1262173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C41AD6D8-7213-4CFB-83FB-3F230880B7D1}"/>
                </a:ext>
              </a:extLst>
            </p:cNvPr>
            <p:cNvGrpSpPr/>
            <p:nvPr/>
          </p:nvGrpSpPr>
          <p:grpSpPr>
            <a:xfrm>
              <a:off x="8215426" y="808926"/>
              <a:ext cx="2865113" cy="1262173"/>
              <a:chOff x="8215426" y="808926"/>
              <a:chExt cx="2865113" cy="1262173"/>
            </a:xfrm>
          </p:grpSpPr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27453AC5-E028-4A9B-8460-2549A03C9E18}"/>
                  </a:ext>
                </a:extLst>
              </p:cNvPr>
              <p:cNvGrpSpPr/>
              <p:nvPr/>
            </p:nvGrpSpPr>
            <p:grpSpPr>
              <a:xfrm>
                <a:off x="8215426" y="1053220"/>
                <a:ext cx="2865113" cy="1017879"/>
                <a:chOff x="8215426" y="1053220"/>
                <a:chExt cx="2865113" cy="1017879"/>
              </a:xfrm>
            </p:grpSpPr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D1AC5CC2-1B1C-442D-A2B7-A3F3D1FB75C4}"/>
                    </a:ext>
                  </a:extLst>
                </p:cNvPr>
                <p:cNvSpPr/>
                <p:nvPr/>
              </p:nvSpPr>
              <p:spPr>
                <a:xfrm>
                  <a:off x="9268068" y="1564913"/>
                  <a:ext cx="1812471" cy="506186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>
                      <a:solidFill>
                        <a:schemeClr val="tx1"/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</a:rPr>
                    <a:t>Model-based RL</a:t>
                  </a:r>
                </a:p>
              </p:txBody>
            </p:sp>
            <p:cxnSp>
              <p:nvCxnSpPr>
                <p:cNvPr id="85" name="Elbow Connector 52">
                  <a:extLst>
                    <a:ext uri="{FF2B5EF4-FFF2-40B4-BE49-F238E27FC236}">
                      <a16:creationId xmlns:a16="http://schemas.microsoft.com/office/drawing/2014/main" id="{97813C41-5233-4A4B-8AF3-49D68D229AF0}"/>
                    </a:ext>
                  </a:extLst>
                </p:cNvPr>
                <p:cNvCxnSpPr>
                  <a:cxnSpLocks/>
                  <a:stCxn id="77" idx="3"/>
                </p:cNvCxnSpPr>
                <p:nvPr/>
              </p:nvCxnSpPr>
              <p:spPr>
                <a:xfrm>
                  <a:off x="8215426" y="1053220"/>
                  <a:ext cx="1052642" cy="765748"/>
                </a:xfrm>
                <a:prstGeom prst="bentConnector3">
                  <a:avLst>
                    <a:gd name="adj1" fmla="val 70932"/>
                  </a:avLst>
                </a:prstGeom>
                <a:ln w="19050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642FCBC6-54AE-4925-BFC0-644A7DAD6CD6}"/>
                  </a:ext>
                </a:extLst>
              </p:cNvPr>
              <p:cNvSpPr/>
              <p:nvPr/>
            </p:nvSpPr>
            <p:spPr>
              <a:xfrm>
                <a:off x="9268068" y="808926"/>
                <a:ext cx="1812471" cy="50618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Model-free RL</a:t>
                </a:r>
              </a:p>
            </p:txBody>
          </p:sp>
        </p:grpSp>
        <p:cxnSp>
          <p:nvCxnSpPr>
            <p:cNvPr id="81" name="Elbow Connector 7">
              <a:extLst>
                <a:ext uri="{FF2B5EF4-FFF2-40B4-BE49-F238E27FC236}">
                  <a16:creationId xmlns:a16="http://schemas.microsoft.com/office/drawing/2014/main" id="{7921F544-A694-400E-A918-342EF0E1B776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8947227" y="1071295"/>
              <a:ext cx="338799" cy="302883"/>
            </a:xfrm>
            <a:prstGeom prst="bentConnector2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Rectangle 85">
            <a:extLst>
              <a:ext uri="{FF2B5EF4-FFF2-40B4-BE49-F238E27FC236}">
                <a16:creationId xmlns:a16="http://schemas.microsoft.com/office/drawing/2014/main" id="{E6960B9B-2B84-4D31-B8D9-912338E298A4}"/>
              </a:ext>
            </a:extLst>
          </p:cNvPr>
          <p:cNvSpPr/>
          <p:nvPr/>
        </p:nvSpPr>
        <p:spPr>
          <a:xfrm>
            <a:off x="1944737" y="1651797"/>
            <a:ext cx="1812471" cy="5061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Control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D1C3983A-E42D-4F0F-88A8-157C2439E5D7}"/>
              </a:ext>
            </a:extLst>
          </p:cNvPr>
          <p:cNvGrpSpPr/>
          <p:nvPr/>
        </p:nvGrpSpPr>
        <p:grpSpPr>
          <a:xfrm>
            <a:off x="586717" y="1904890"/>
            <a:ext cx="6415518" cy="1741436"/>
            <a:chOff x="586717" y="1904890"/>
            <a:chExt cx="6415518" cy="1741436"/>
          </a:xfrm>
        </p:grpSpPr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8EC48AF3-A831-4FD3-8941-64DD87AB8E4B}"/>
                </a:ext>
              </a:extLst>
            </p:cNvPr>
            <p:cNvSpPr/>
            <p:nvPr/>
          </p:nvSpPr>
          <p:spPr>
            <a:xfrm>
              <a:off x="5189764" y="2978935"/>
              <a:ext cx="1812471" cy="66739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and learning</a:t>
              </a:r>
              <a:r>
                <a:rPr lang="en-US" b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 </a:t>
              </a:r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control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B350A771-BEED-4F0D-AC9C-5C9BAA679FD4}"/>
                </a:ext>
              </a:extLst>
            </p:cNvPr>
            <p:cNvSpPr/>
            <p:nvPr/>
          </p:nvSpPr>
          <p:spPr>
            <a:xfrm>
              <a:off x="2924176" y="256058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 control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994A2F6E-A78A-40A9-BF11-FBCAA96EDDC3}"/>
                </a:ext>
              </a:extLst>
            </p:cNvPr>
            <p:cNvSpPr/>
            <p:nvPr/>
          </p:nvSpPr>
          <p:spPr>
            <a:xfrm>
              <a:off x="586717" y="2569586"/>
              <a:ext cx="2057956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Feedback control</a:t>
              </a:r>
            </a:p>
          </p:txBody>
        </p:sp>
        <p:cxnSp>
          <p:nvCxnSpPr>
            <p:cNvPr id="91" name="Elbow Connector 48">
              <a:extLst>
                <a:ext uri="{FF2B5EF4-FFF2-40B4-BE49-F238E27FC236}">
                  <a16:creationId xmlns:a16="http://schemas.microsoft.com/office/drawing/2014/main" id="{A3BF9479-F03F-4E94-A4E8-B7F807B7E5B2}"/>
                </a:ext>
              </a:extLst>
            </p:cNvPr>
            <p:cNvCxnSpPr>
              <a:cxnSpLocks/>
              <a:stCxn id="86" idx="2"/>
              <a:endCxn id="90" idx="0"/>
            </p:cNvCxnSpPr>
            <p:nvPr/>
          </p:nvCxnSpPr>
          <p:spPr>
            <a:xfrm rot="5400000">
              <a:off x="2027533" y="1746145"/>
              <a:ext cx="411603" cy="1235278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Elbow Connector 50">
              <a:extLst>
                <a:ext uri="{FF2B5EF4-FFF2-40B4-BE49-F238E27FC236}">
                  <a16:creationId xmlns:a16="http://schemas.microsoft.com/office/drawing/2014/main" id="{49E7E6D5-0561-4C5D-8A30-E2413447481F}"/>
                </a:ext>
              </a:extLst>
            </p:cNvPr>
            <p:cNvCxnSpPr>
              <a:cxnSpLocks/>
              <a:stCxn id="86" idx="2"/>
              <a:endCxn id="89" idx="0"/>
            </p:cNvCxnSpPr>
            <p:nvPr/>
          </p:nvCxnSpPr>
          <p:spPr>
            <a:xfrm rot="16200000" flipH="1">
              <a:off x="3139393" y="1869562"/>
              <a:ext cx="402598" cy="979439"/>
            </a:xfrm>
            <a:prstGeom prst="bentConnector3">
              <a:avLst>
                <a:gd name="adj1" fmla="val 51633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Elbow Connector 51">
              <a:extLst>
                <a:ext uri="{FF2B5EF4-FFF2-40B4-BE49-F238E27FC236}">
                  <a16:creationId xmlns:a16="http://schemas.microsoft.com/office/drawing/2014/main" id="{902EA1B4-B83E-4BF6-A116-28C615C3BF76}"/>
                </a:ext>
              </a:extLst>
            </p:cNvPr>
            <p:cNvCxnSpPr>
              <a:cxnSpLocks/>
              <a:stCxn id="86" idx="3"/>
              <a:endCxn id="88" idx="1"/>
            </p:cNvCxnSpPr>
            <p:nvPr/>
          </p:nvCxnSpPr>
          <p:spPr>
            <a:xfrm>
              <a:off x="3757208" y="1904890"/>
              <a:ext cx="1432556" cy="1407741"/>
            </a:xfrm>
            <a:prstGeom prst="bentConnector3">
              <a:avLst>
                <a:gd name="adj1" fmla="val 80715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4" name="Elbow Connector 60">
            <a:extLst>
              <a:ext uri="{FF2B5EF4-FFF2-40B4-BE49-F238E27FC236}">
                <a16:creationId xmlns:a16="http://schemas.microsoft.com/office/drawing/2014/main" id="{D053A996-F585-42FF-83EE-BBC99C53C7D2}"/>
              </a:ext>
            </a:extLst>
          </p:cNvPr>
          <p:cNvCxnSpPr>
            <a:cxnSpLocks/>
          </p:cNvCxnSpPr>
          <p:nvPr/>
        </p:nvCxnSpPr>
        <p:spPr>
          <a:xfrm rot="16200000" flipH="1">
            <a:off x="7677736" y="2064589"/>
            <a:ext cx="488684" cy="3652157"/>
          </a:xfrm>
          <a:prstGeom prst="bentConnector3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Elbow Connector 61">
            <a:extLst>
              <a:ext uri="{FF2B5EF4-FFF2-40B4-BE49-F238E27FC236}">
                <a16:creationId xmlns:a16="http://schemas.microsoft.com/office/drawing/2014/main" id="{69834939-D905-412F-8541-F3C8AD294347}"/>
              </a:ext>
            </a:extLst>
          </p:cNvPr>
          <p:cNvCxnSpPr>
            <a:cxnSpLocks/>
          </p:cNvCxnSpPr>
          <p:nvPr/>
        </p:nvCxnSpPr>
        <p:spPr>
          <a:xfrm rot="16200000" flipH="1">
            <a:off x="9831370" y="4557982"/>
            <a:ext cx="973852" cy="1140279"/>
          </a:xfrm>
          <a:prstGeom prst="bentConnector3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DD35B9ED-146E-6673-59D6-76A3270BBD62}"/>
              </a:ext>
            </a:extLst>
          </p:cNvPr>
          <p:cNvSpPr/>
          <p:nvPr/>
        </p:nvSpPr>
        <p:spPr>
          <a:xfrm>
            <a:off x="9714943" y="899154"/>
            <a:ext cx="1812471" cy="5061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Imitation learning</a:t>
            </a:r>
          </a:p>
        </p:txBody>
      </p:sp>
      <p:cxnSp>
        <p:nvCxnSpPr>
          <p:cNvPr id="6" name="Elbow Connector 7">
            <a:extLst>
              <a:ext uri="{FF2B5EF4-FFF2-40B4-BE49-F238E27FC236}">
                <a16:creationId xmlns:a16="http://schemas.microsoft.com/office/drawing/2014/main" id="{32F94DA8-BFD6-0091-0EFC-4931BCB068EF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9183863" y="1375384"/>
            <a:ext cx="759278" cy="302884"/>
          </a:xfrm>
          <a:prstGeom prst="bentConnector2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79791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39725"/>
            <a:ext cx="10515600" cy="30319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To learn the </a:t>
            </a:r>
            <a:r>
              <a:rPr lang="en-US" i="1" dirty="0"/>
              <a:t>theoretical</a:t>
            </a:r>
            <a:r>
              <a:rPr lang="en-US" dirty="0"/>
              <a:t> and </a:t>
            </a:r>
            <a:r>
              <a:rPr lang="en-US" i="1" dirty="0"/>
              <a:t>implementation</a:t>
            </a:r>
            <a:r>
              <a:rPr lang="en-US" dirty="0"/>
              <a:t> aspects of main techniques in </a:t>
            </a:r>
            <a:r>
              <a:rPr lang="en-US" dirty="0">
                <a:solidFill>
                  <a:srgbClr val="C00000"/>
                </a:solidFill>
              </a:rPr>
              <a:t>optimal and learning-based control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AC30A-D477-BF45-90B4-0D8C1C0256E7}" type="datetime1">
              <a:rPr lang="en-US" smtClean="0"/>
              <a:t>8/13/26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645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39725"/>
            <a:ext cx="10515600" cy="30319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To learn the </a:t>
            </a:r>
            <a:r>
              <a:rPr lang="en-US" i="1" dirty="0"/>
              <a:t>theoretical</a:t>
            </a:r>
            <a:r>
              <a:rPr lang="en-US" dirty="0"/>
              <a:t> and </a:t>
            </a:r>
            <a:r>
              <a:rPr lang="en-US" i="1" dirty="0"/>
              <a:t>implementation</a:t>
            </a:r>
            <a:r>
              <a:rPr lang="en-US" dirty="0"/>
              <a:t> aspects of main techniques in </a:t>
            </a:r>
            <a:r>
              <a:rPr lang="en-US" dirty="0">
                <a:solidFill>
                  <a:srgbClr val="C00000"/>
                </a:solidFill>
              </a:rPr>
              <a:t>optimal and learning-based control</a:t>
            </a:r>
          </a:p>
          <a:p>
            <a:pPr marL="0" indent="0" algn="ctr">
              <a:buNone/>
            </a:pPr>
            <a:endParaRPr lang="en-US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en-US" dirty="0"/>
              <a:t>To provide a </a:t>
            </a:r>
            <a:r>
              <a:rPr lang="en-US" i="1" dirty="0"/>
              <a:t>unified framework and context</a:t>
            </a:r>
            <a:r>
              <a:rPr lang="en-US" dirty="0"/>
              <a:t> for understanding and</a:t>
            </a:r>
            <a:br>
              <a:rPr lang="en-US" dirty="0"/>
            </a:br>
            <a:r>
              <a:rPr lang="en-US" dirty="0"/>
              <a:t>relating these techniques to each other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8BDFC-D907-E640-A36D-BE4B01217C84}" type="datetime1">
              <a:rPr lang="en-US" smtClean="0"/>
              <a:t>8/13/26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9129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6D71D-C99A-B244-91D5-B3B9053F5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Today’s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85815-FD6E-A44A-A6BA-731AF4949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Context and course goals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Problem formulation for optimal control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Introduction to non-linear optimization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3102E-8EC7-5045-92DD-B9F1621AC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90887-567C-B54F-A6A4-38CBBBCF6241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DA6BD-2FB4-C947-BA3D-FAC2E476F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8163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B3B4C-86BF-F849-9347-D8CF840BA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ource Sans Pro"/>
                <a:ea typeface="Source Sans Pro"/>
              </a:rPr>
              <a:t>Problem formulation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D1EF24-4C6F-D140-A2A7-69D4CC258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3264F-6A62-7B4D-B904-13B688C5A15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2876EA-2E2A-994A-AAD6-8D6AB1A59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B49B0DA-9FD0-47EC-9C9C-FF87D03B1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Source Sans Pro"/>
                <a:ea typeface="Source Sans Pro"/>
              </a:rPr>
              <a:t>Mathematical description of the system to be controlled</a:t>
            </a:r>
          </a:p>
          <a:p>
            <a:r>
              <a:rPr lang="en-US" dirty="0">
                <a:latin typeface="Source Sans Pro"/>
                <a:ea typeface="Source Sans Pro"/>
              </a:rPr>
              <a:t>Statement of the constraints</a:t>
            </a:r>
            <a:endParaRPr lang="en-US" dirty="0"/>
          </a:p>
          <a:p>
            <a:r>
              <a:rPr lang="en-US" dirty="0">
                <a:latin typeface="Source Sans Pro"/>
                <a:ea typeface="Source Sans Pro"/>
              </a:rPr>
              <a:t>Specification of a performance criterion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4282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55298-C555-8A4B-A944-3BB5FE733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Mathematical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878DF3-837E-164B-8CE1-7EB0D5849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76488"/>
            <a:ext cx="10515600" cy="1735592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Where</a:t>
            </a:r>
          </a:p>
          <a:p>
            <a:r>
              <a:rPr lang="en-US"/>
              <a:t>                                                     </a:t>
            </a: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are the state variables</a:t>
            </a:r>
          </a:p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                                                     are the control inputs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3131DF-F1B1-0B4A-B916-56D3A3579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7FA61-B475-B842-A114-D25A62D69B07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7D713-62DE-A948-932D-F3CCD3422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9B7050-37AA-D742-8F53-2888651910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5532" y="2042563"/>
            <a:ext cx="9300936" cy="23123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F9B4DC-4F51-434B-ACCB-7F3AA3C16D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2948" y="5245931"/>
            <a:ext cx="3507468" cy="3968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E9872D-A38E-684E-9BAF-88294117F0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2948" y="5751986"/>
            <a:ext cx="3507468" cy="38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9707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32869-122B-174D-AE6B-80B6F4C73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Mathematical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18E444F-ADA6-7E4A-9DCB-075DFB10BF8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3935982"/>
                <a:ext cx="10515600" cy="1735592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 history of control input values during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called a </a:t>
                </a:r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control history</a:t>
                </a: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 history of state values during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called a </a:t>
                </a:r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state trajectory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18E444F-ADA6-7E4A-9DCB-075DFB10BF8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3935982"/>
                <a:ext cx="10515600" cy="1735592"/>
              </a:xfrm>
              <a:blipFill>
                <a:blip r:embed="rId3"/>
                <a:stretch>
                  <a:fillRect l="-1043" t="-6338" r="-1681" b="-77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B6E1D-DCDE-CA4C-A5FA-AF3AF7A3D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F7E3D-65BE-9F40-AF33-8C32B125E40F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2FE753-37AC-7742-A21A-9B435EF4C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12AAB6-5784-4449-8BDF-F1C1A2CCED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950" y="2468109"/>
            <a:ext cx="4102100" cy="4699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47B87E0-79A8-544B-93C8-9FDB8A371D7A}"/>
              </a:ext>
            </a:extLst>
          </p:cNvPr>
          <p:cNvSpPr txBox="1">
            <a:spLocks/>
          </p:cNvSpPr>
          <p:nvPr/>
        </p:nvSpPr>
        <p:spPr>
          <a:xfrm>
            <a:off x="838200" y="1693408"/>
            <a:ext cx="10515600" cy="1735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In compact form </a:t>
            </a:r>
          </a:p>
        </p:txBody>
      </p:sp>
    </p:spTree>
    <p:extLst>
      <p:ext uri="{BB962C8B-B14F-4D97-AF65-F5344CB8AC3E}">
        <p14:creationId xmlns:p14="http://schemas.microsoft.com/office/powerpoint/2010/main" val="25647255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93BA1-0496-B347-8E20-319CDC129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Illustrative example: double integrator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7BE160-8793-0448-A309-2D8705DCE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2957B-AE6A-0E48-B03F-57E146E3B317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2F97D-44AC-9E43-9918-D34B4B957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B672181-C8F0-A54D-821E-94076DD0E7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32494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Double integrator: point mass under controlled acceleration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90E2FF3-5713-F244-83B8-2294B0B887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1397" y="2959100"/>
            <a:ext cx="2044700" cy="469900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A99D8A62-811C-B349-A1A1-C51FF12883EF}"/>
              </a:ext>
            </a:extLst>
          </p:cNvPr>
          <p:cNvGrpSpPr/>
          <p:nvPr/>
        </p:nvGrpSpPr>
        <p:grpSpPr>
          <a:xfrm>
            <a:off x="8153400" y="2816004"/>
            <a:ext cx="3333509" cy="842004"/>
            <a:chOff x="8153400" y="2816004"/>
            <a:chExt cx="3333509" cy="842004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D11C03EF-1DFC-9748-A4EF-AD0526DBEBD2}"/>
                </a:ext>
              </a:extLst>
            </p:cNvPr>
            <p:cNvGrpSpPr/>
            <p:nvPr/>
          </p:nvGrpSpPr>
          <p:grpSpPr>
            <a:xfrm>
              <a:off x="8153400" y="2816004"/>
              <a:ext cx="3333509" cy="842004"/>
              <a:chOff x="8231555" y="2147112"/>
              <a:chExt cx="3333509" cy="842004"/>
            </a:xfrm>
          </p:grpSpPr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FBDA820C-E973-6246-9BE4-62B06512DAB0}"/>
                  </a:ext>
                </a:extLst>
              </p:cNvPr>
              <p:cNvCxnSpPr/>
              <p:nvPr/>
            </p:nvCxnSpPr>
            <p:spPr>
              <a:xfrm>
                <a:off x="8231555" y="2524473"/>
                <a:ext cx="3333509" cy="0"/>
              </a:xfrm>
              <a:prstGeom prst="line">
                <a:avLst/>
              </a:prstGeom>
              <a:ln w="508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8E96D809-1BD0-144B-B011-F0D92ED98537}"/>
                  </a:ext>
                </a:extLst>
              </p:cNvPr>
              <p:cNvGrpSpPr/>
              <p:nvPr/>
            </p:nvGrpSpPr>
            <p:grpSpPr>
              <a:xfrm>
                <a:off x="9734777" y="2147112"/>
                <a:ext cx="494846" cy="344701"/>
                <a:chOff x="7658554" y="4315870"/>
                <a:chExt cx="494846" cy="344701"/>
              </a:xfrm>
            </p:grpSpPr>
            <p:sp>
              <p:nvSpPr>
                <p:cNvPr id="16" name="Trapezoid 15">
                  <a:extLst>
                    <a:ext uri="{FF2B5EF4-FFF2-40B4-BE49-F238E27FC236}">
                      <a16:creationId xmlns:a16="http://schemas.microsoft.com/office/drawing/2014/main" id="{42292A90-0C80-7049-AD9B-A2DA450226A2}"/>
                    </a:ext>
                  </a:extLst>
                </p:cNvPr>
                <p:cNvSpPr/>
                <p:nvPr/>
              </p:nvSpPr>
              <p:spPr>
                <a:xfrm>
                  <a:off x="7658554" y="4315870"/>
                  <a:ext cx="494846" cy="181323"/>
                </a:xfrm>
                <a:prstGeom prst="trapezoid">
                  <a:avLst>
                    <a:gd name="adj" fmla="val 72319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301FE860-D65C-5C4A-98D2-6BB2801871DE}"/>
                    </a:ext>
                  </a:extLst>
                </p:cNvPr>
                <p:cNvSpPr/>
                <p:nvPr/>
              </p:nvSpPr>
              <p:spPr>
                <a:xfrm>
                  <a:off x="7661915" y="4498526"/>
                  <a:ext cx="162045" cy="162045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4A93E817-A5FF-524F-8D06-224DE06717D4}"/>
                    </a:ext>
                  </a:extLst>
                </p:cNvPr>
                <p:cNvSpPr/>
                <p:nvPr/>
              </p:nvSpPr>
              <p:spPr>
                <a:xfrm>
                  <a:off x="7989366" y="4498526"/>
                  <a:ext cx="162045" cy="162045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540C918A-941C-9E49-8B73-221EE426D1FC}"/>
                  </a:ext>
                </a:extLst>
              </p:cNvPr>
              <p:cNvGrpSpPr/>
              <p:nvPr/>
            </p:nvGrpSpPr>
            <p:grpSpPr>
              <a:xfrm>
                <a:off x="8322810" y="2152982"/>
                <a:ext cx="494846" cy="344701"/>
                <a:chOff x="7658554" y="4315870"/>
                <a:chExt cx="494846" cy="344701"/>
              </a:xfrm>
            </p:grpSpPr>
            <p:sp>
              <p:nvSpPr>
                <p:cNvPr id="21" name="Trapezoid 20">
                  <a:extLst>
                    <a:ext uri="{FF2B5EF4-FFF2-40B4-BE49-F238E27FC236}">
                      <a16:creationId xmlns:a16="http://schemas.microsoft.com/office/drawing/2014/main" id="{0C08FC81-2E88-5346-8FBB-D107B98D70C7}"/>
                    </a:ext>
                  </a:extLst>
                </p:cNvPr>
                <p:cNvSpPr/>
                <p:nvPr/>
              </p:nvSpPr>
              <p:spPr>
                <a:xfrm>
                  <a:off x="7658554" y="4315870"/>
                  <a:ext cx="494846" cy="181323"/>
                </a:xfrm>
                <a:prstGeom prst="trapezoid">
                  <a:avLst>
                    <a:gd name="adj" fmla="val 72319"/>
                  </a:avLst>
                </a:prstGeom>
                <a:solidFill>
                  <a:schemeClr val="tx1">
                    <a:alpha val="2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E35207DB-898A-484A-8D1E-EF1508540341}"/>
                    </a:ext>
                  </a:extLst>
                </p:cNvPr>
                <p:cNvSpPr/>
                <p:nvPr/>
              </p:nvSpPr>
              <p:spPr>
                <a:xfrm>
                  <a:off x="7661915" y="4498526"/>
                  <a:ext cx="162045" cy="162045"/>
                </a:xfrm>
                <a:prstGeom prst="ellipse">
                  <a:avLst/>
                </a:prstGeom>
                <a:solidFill>
                  <a:schemeClr val="accent1">
                    <a:alpha val="2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36E9AE06-8CE2-FF4C-893A-488FEA6C911F}"/>
                    </a:ext>
                  </a:extLst>
                </p:cNvPr>
                <p:cNvSpPr/>
                <p:nvPr/>
              </p:nvSpPr>
              <p:spPr>
                <a:xfrm>
                  <a:off x="7989366" y="4498526"/>
                  <a:ext cx="162045" cy="162045"/>
                </a:xfrm>
                <a:prstGeom prst="ellipse">
                  <a:avLst/>
                </a:prstGeom>
                <a:solidFill>
                  <a:schemeClr val="accent1">
                    <a:alpha val="2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D4CACAAF-617C-1A43-BA7E-4988CE81B903}"/>
                  </a:ext>
                </a:extLst>
              </p:cNvPr>
              <p:cNvCxnSpPr/>
              <p:nvPr/>
            </p:nvCxnSpPr>
            <p:spPr>
              <a:xfrm>
                <a:off x="8570233" y="2702858"/>
                <a:ext cx="1411967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A0B3EB3D-F539-A741-B213-BA5CA9E9DD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95334" y="2820417"/>
                <a:ext cx="148852" cy="168699"/>
              </a:xfrm>
              <a:prstGeom prst="rect">
                <a:avLst/>
              </a:prstGeom>
            </p:spPr>
          </p:pic>
        </p:grpSp>
        <p:sp>
          <p:nvSpPr>
            <p:cNvPr id="32" name="Right Arrow 31">
              <a:extLst>
                <a:ext uri="{FF2B5EF4-FFF2-40B4-BE49-F238E27FC236}">
                  <a16:creationId xmlns:a16="http://schemas.microsoft.com/office/drawing/2014/main" id="{D4473164-F847-6F43-B5C6-588BF8C3DDD3}"/>
                </a:ext>
              </a:extLst>
            </p:cNvPr>
            <p:cNvSpPr/>
            <p:nvPr/>
          </p:nvSpPr>
          <p:spPr>
            <a:xfrm>
              <a:off x="9348106" y="2977711"/>
              <a:ext cx="286109" cy="181323"/>
            </a:xfrm>
            <a:prstGeom prst="right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600850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93BA1-0496-B347-8E20-319CDC129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Illustrative example: double integrator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7BE160-8793-0448-A309-2D8705DCE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7793-3A45-4949-B5A4-A02A1AF5CAF1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2F97D-44AC-9E43-9918-D34B4B957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B672181-C8F0-A54D-821E-94076DD0E7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32494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Double integrator: point mass under controlled acceleration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84C932B4-C915-5446-9E10-D692C269B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347" y="3832049"/>
            <a:ext cx="1828800" cy="11049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90E2FF3-5713-F244-83B8-2294B0B887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1397" y="2959100"/>
            <a:ext cx="2044700" cy="469900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A99D8A62-811C-B349-A1A1-C51FF12883EF}"/>
              </a:ext>
            </a:extLst>
          </p:cNvPr>
          <p:cNvGrpSpPr/>
          <p:nvPr/>
        </p:nvGrpSpPr>
        <p:grpSpPr>
          <a:xfrm>
            <a:off x="8153400" y="2816004"/>
            <a:ext cx="3333509" cy="842004"/>
            <a:chOff x="8153400" y="2816004"/>
            <a:chExt cx="3333509" cy="842004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D11C03EF-1DFC-9748-A4EF-AD0526DBEBD2}"/>
                </a:ext>
              </a:extLst>
            </p:cNvPr>
            <p:cNvGrpSpPr/>
            <p:nvPr/>
          </p:nvGrpSpPr>
          <p:grpSpPr>
            <a:xfrm>
              <a:off x="8153400" y="2816004"/>
              <a:ext cx="3333509" cy="842004"/>
              <a:chOff x="8231555" y="2147112"/>
              <a:chExt cx="3333509" cy="842004"/>
            </a:xfrm>
          </p:grpSpPr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FBDA820C-E973-6246-9BE4-62B06512DAB0}"/>
                  </a:ext>
                </a:extLst>
              </p:cNvPr>
              <p:cNvCxnSpPr/>
              <p:nvPr/>
            </p:nvCxnSpPr>
            <p:spPr>
              <a:xfrm>
                <a:off x="8231555" y="2524473"/>
                <a:ext cx="3333509" cy="0"/>
              </a:xfrm>
              <a:prstGeom prst="line">
                <a:avLst/>
              </a:prstGeom>
              <a:ln w="508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8E96D809-1BD0-144B-B011-F0D92ED98537}"/>
                  </a:ext>
                </a:extLst>
              </p:cNvPr>
              <p:cNvGrpSpPr/>
              <p:nvPr/>
            </p:nvGrpSpPr>
            <p:grpSpPr>
              <a:xfrm>
                <a:off x="9734777" y="2147112"/>
                <a:ext cx="494846" cy="344701"/>
                <a:chOff x="7658554" y="4315870"/>
                <a:chExt cx="494846" cy="344701"/>
              </a:xfrm>
            </p:grpSpPr>
            <p:sp>
              <p:nvSpPr>
                <p:cNvPr id="16" name="Trapezoid 15">
                  <a:extLst>
                    <a:ext uri="{FF2B5EF4-FFF2-40B4-BE49-F238E27FC236}">
                      <a16:creationId xmlns:a16="http://schemas.microsoft.com/office/drawing/2014/main" id="{42292A90-0C80-7049-AD9B-A2DA450226A2}"/>
                    </a:ext>
                  </a:extLst>
                </p:cNvPr>
                <p:cNvSpPr/>
                <p:nvPr/>
              </p:nvSpPr>
              <p:spPr>
                <a:xfrm>
                  <a:off x="7658554" y="4315870"/>
                  <a:ext cx="494846" cy="181323"/>
                </a:xfrm>
                <a:prstGeom prst="trapezoid">
                  <a:avLst>
                    <a:gd name="adj" fmla="val 72319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301FE860-D65C-5C4A-98D2-6BB2801871DE}"/>
                    </a:ext>
                  </a:extLst>
                </p:cNvPr>
                <p:cNvSpPr/>
                <p:nvPr/>
              </p:nvSpPr>
              <p:spPr>
                <a:xfrm>
                  <a:off x="7661915" y="4498526"/>
                  <a:ext cx="162045" cy="162045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4A93E817-A5FF-524F-8D06-224DE06717D4}"/>
                    </a:ext>
                  </a:extLst>
                </p:cNvPr>
                <p:cNvSpPr/>
                <p:nvPr/>
              </p:nvSpPr>
              <p:spPr>
                <a:xfrm>
                  <a:off x="7989366" y="4498526"/>
                  <a:ext cx="162045" cy="162045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540C918A-941C-9E49-8B73-221EE426D1FC}"/>
                  </a:ext>
                </a:extLst>
              </p:cNvPr>
              <p:cNvGrpSpPr/>
              <p:nvPr/>
            </p:nvGrpSpPr>
            <p:grpSpPr>
              <a:xfrm>
                <a:off x="8322810" y="2152982"/>
                <a:ext cx="494846" cy="344701"/>
                <a:chOff x="7658554" y="4315870"/>
                <a:chExt cx="494846" cy="344701"/>
              </a:xfrm>
            </p:grpSpPr>
            <p:sp>
              <p:nvSpPr>
                <p:cNvPr id="21" name="Trapezoid 20">
                  <a:extLst>
                    <a:ext uri="{FF2B5EF4-FFF2-40B4-BE49-F238E27FC236}">
                      <a16:creationId xmlns:a16="http://schemas.microsoft.com/office/drawing/2014/main" id="{0C08FC81-2E88-5346-8FBB-D107B98D70C7}"/>
                    </a:ext>
                  </a:extLst>
                </p:cNvPr>
                <p:cNvSpPr/>
                <p:nvPr/>
              </p:nvSpPr>
              <p:spPr>
                <a:xfrm>
                  <a:off x="7658554" y="4315870"/>
                  <a:ext cx="494846" cy="181323"/>
                </a:xfrm>
                <a:prstGeom prst="trapezoid">
                  <a:avLst>
                    <a:gd name="adj" fmla="val 72319"/>
                  </a:avLst>
                </a:prstGeom>
                <a:solidFill>
                  <a:schemeClr val="tx1">
                    <a:alpha val="2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E35207DB-898A-484A-8D1E-EF1508540341}"/>
                    </a:ext>
                  </a:extLst>
                </p:cNvPr>
                <p:cNvSpPr/>
                <p:nvPr/>
              </p:nvSpPr>
              <p:spPr>
                <a:xfrm>
                  <a:off x="7661915" y="4498526"/>
                  <a:ext cx="162045" cy="162045"/>
                </a:xfrm>
                <a:prstGeom prst="ellipse">
                  <a:avLst/>
                </a:prstGeom>
                <a:solidFill>
                  <a:schemeClr val="accent1">
                    <a:alpha val="2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36E9AE06-8CE2-FF4C-893A-488FEA6C911F}"/>
                    </a:ext>
                  </a:extLst>
                </p:cNvPr>
                <p:cNvSpPr/>
                <p:nvPr/>
              </p:nvSpPr>
              <p:spPr>
                <a:xfrm>
                  <a:off x="7989366" y="4498526"/>
                  <a:ext cx="162045" cy="162045"/>
                </a:xfrm>
                <a:prstGeom prst="ellipse">
                  <a:avLst/>
                </a:prstGeom>
                <a:solidFill>
                  <a:schemeClr val="accent1">
                    <a:alpha val="2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D4CACAAF-617C-1A43-BA7E-4988CE81B903}"/>
                  </a:ext>
                </a:extLst>
              </p:cNvPr>
              <p:cNvCxnSpPr/>
              <p:nvPr/>
            </p:nvCxnSpPr>
            <p:spPr>
              <a:xfrm>
                <a:off x="8570233" y="2702858"/>
                <a:ext cx="1411967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A0B3EB3D-F539-A741-B213-BA5CA9E9DD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195334" y="2820417"/>
                <a:ext cx="148852" cy="168699"/>
              </a:xfrm>
              <a:prstGeom prst="rect">
                <a:avLst/>
              </a:prstGeom>
            </p:spPr>
          </p:pic>
        </p:grpSp>
        <p:sp>
          <p:nvSpPr>
            <p:cNvPr id="32" name="Right Arrow 31">
              <a:extLst>
                <a:ext uri="{FF2B5EF4-FFF2-40B4-BE49-F238E27FC236}">
                  <a16:creationId xmlns:a16="http://schemas.microsoft.com/office/drawing/2014/main" id="{D4473164-F847-6F43-B5C6-588BF8C3DDD3}"/>
                </a:ext>
              </a:extLst>
            </p:cNvPr>
            <p:cNvSpPr/>
            <p:nvPr/>
          </p:nvSpPr>
          <p:spPr>
            <a:xfrm>
              <a:off x="9348106" y="2977711"/>
              <a:ext cx="286109" cy="181323"/>
            </a:xfrm>
            <a:prstGeom prst="right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098266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93BA1-0496-B347-8E20-319CDC129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Illustrative example: double integrator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7BE160-8793-0448-A309-2D8705DCE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C31C3-6E44-CE40-B71C-067C108AD62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2F97D-44AC-9E43-9918-D34B4B957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B672181-C8F0-A54D-821E-94076DD0E7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32494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Double integrator: point mass under controlled acceleration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165DE87-5CFE-EF4D-9AA2-4048F9819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4821" y="3011489"/>
            <a:ext cx="5283200" cy="1104900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D6E7B309-F9FE-B949-95A5-13BDF4E779D1}"/>
              </a:ext>
            </a:extLst>
          </p:cNvPr>
          <p:cNvGrpSpPr/>
          <p:nvPr/>
        </p:nvGrpSpPr>
        <p:grpSpPr>
          <a:xfrm>
            <a:off x="8153400" y="2816004"/>
            <a:ext cx="3333509" cy="842004"/>
            <a:chOff x="8153400" y="2816004"/>
            <a:chExt cx="3333509" cy="842004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DC9CE7D1-8AFA-0846-9892-AE07585152B7}"/>
                </a:ext>
              </a:extLst>
            </p:cNvPr>
            <p:cNvGrpSpPr/>
            <p:nvPr/>
          </p:nvGrpSpPr>
          <p:grpSpPr>
            <a:xfrm>
              <a:off x="8153400" y="2816004"/>
              <a:ext cx="3333509" cy="842004"/>
              <a:chOff x="8231555" y="2147112"/>
              <a:chExt cx="3333509" cy="842004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9DFC1EA3-4617-2945-B48F-81E2F8AA53A1}"/>
                  </a:ext>
                </a:extLst>
              </p:cNvPr>
              <p:cNvCxnSpPr/>
              <p:nvPr/>
            </p:nvCxnSpPr>
            <p:spPr>
              <a:xfrm>
                <a:off x="8231555" y="2524473"/>
                <a:ext cx="3333509" cy="0"/>
              </a:xfrm>
              <a:prstGeom prst="line">
                <a:avLst/>
              </a:prstGeom>
              <a:ln w="508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D7684E33-675B-C243-B83B-F5180BAC038D}"/>
                  </a:ext>
                </a:extLst>
              </p:cNvPr>
              <p:cNvGrpSpPr/>
              <p:nvPr/>
            </p:nvGrpSpPr>
            <p:grpSpPr>
              <a:xfrm>
                <a:off x="9734777" y="2147112"/>
                <a:ext cx="494846" cy="344701"/>
                <a:chOff x="7658554" y="4315870"/>
                <a:chExt cx="494846" cy="344701"/>
              </a:xfrm>
            </p:grpSpPr>
            <p:sp>
              <p:nvSpPr>
                <p:cNvPr id="38" name="Trapezoid 37">
                  <a:extLst>
                    <a:ext uri="{FF2B5EF4-FFF2-40B4-BE49-F238E27FC236}">
                      <a16:creationId xmlns:a16="http://schemas.microsoft.com/office/drawing/2014/main" id="{3B81EE13-C29C-FE4A-BA65-2DD94C6627D2}"/>
                    </a:ext>
                  </a:extLst>
                </p:cNvPr>
                <p:cNvSpPr/>
                <p:nvPr/>
              </p:nvSpPr>
              <p:spPr>
                <a:xfrm>
                  <a:off x="7658554" y="4315870"/>
                  <a:ext cx="494846" cy="181323"/>
                </a:xfrm>
                <a:prstGeom prst="trapezoid">
                  <a:avLst>
                    <a:gd name="adj" fmla="val 72319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927AC06D-2592-2C44-90D0-792E2DE51FC2}"/>
                    </a:ext>
                  </a:extLst>
                </p:cNvPr>
                <p:cNvSpPr/>
                <p:nvPr/>
              </p:nvSpPr>
              <p:spPr>
                <a:xfrm>
                  <a:off x="7661915" y="4498526"/>
                  <a:ext cx="162045" cy="162045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951ADA6F-C1DB-DB4E-B927-49E35EF456B5}"/>
                    </a:ext>
                  </a:extLst>
                </p:cNvPr>
                <p:cNvSpPr/>
                <p:nvPr/>
              </p:nvSpPr>
              <p:spPr>
                <a:xfrm>
                  <a:off x="7989366" y="4498526"/>
                  <a:ext cx="162045" cy="162045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473BCBA9-E87C-9443-8365-A71702EE4AC3}"/>
                  </a:ext>
                </a:extLst>
              </p:cNvPr>
              <p:cNvGrpSpPr/>
              <p:nvPr/>
            </p:nvGrpSpPr>
            <p:grpSpPr>
              <a:xfrm>
                <a:off x="8322810" y="2152982"/>
                <a:ext cx="494846" cy="344701"/>
                <a:chOff x="7658554" y="4315870"/>
                <a:chExt cx="494846" cy="344701"/>
              </a:xfrm>
            </p:grpSpPr>
            <p:sp>
              <p:nvSpPr>
                <p:cNvPr id="35" name="Trapezoid 34">
                  <a:extLst>
                    <a:ext uri="{FF2B5EF4-FFF2-40B4-BE49-F238E27FC236}">
                      <a16:creationId xmlns:a16="http://schemas.microsoft.com/office/drawing/2014/main" id="{A5737082-6EA1-1343-8F1D-2FA12A57B1B3}"/>
                    </a:ext>
                  </a:extLst>
                </p:cNvPr>
                <p:cNvSpPr/>
                <p:nvPr/>
              </p:nvSpPr>
              <p:spPr>
                <a:xfrm>
                  <a:off x="7658554" y="4315870"/>
                  <a:ext cx="494846" cy="181323"/>
                </a:xfrm>
                <a:prstGeom prst="trapezoid">
                  <a:avLst>
                    <a:gd name="adj" fmla="val 72319"/>
                  </a:avLst>
                </a:prstGeom>
                <a:solidFill>
                  <a:schemeClr val="tx1">
                    <a:alpha val="2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8E1214E5-A072-FA4B-A4E2-1FC537AD207A}"/>
                    </a:ext>
                  </a:extLst>
                </p:cNvPr>
                <p:cNvSpPr/>
                <p:nvPr/>
              </p:nvSpPr>
              <p:spPr>
                <a:xfrm>
                  <a:off x="7661915" y="4498526"/>
                  <a:ext cx="162045" cy="162045"/>
                </a:xfrm>
                <a:prstGeom prst="ellipse">
                  <a:avLst/>
                </a:prstGeom>
                <a:solidFill>
                  <a:schemeClr val="accent1">
                    <a:alpha val="2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59705EEB-CA9D-3F49-B75B-99B6C2E6B4A7}"/>
                    </a:ext>
                  </a:extLst>
                </p:cNvPr>
                <p:cNvSpPr/>
                <p:nvPr/>
              </p:nvSpPr>
              <p:spPr>
                <a:xfrm>
                  <a:off x="7989366" y="4498526"/>
                  <a:ext cx="162045" cy="162045"/>
                </a:xfrm>
                <a:prstGeom prst="ellipse">
                  <a:avLst/>
                </a:prstGeom>
                <a:solidFill>
                  <a:schemeClr val="accent1">
                    <a:alpha val="2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940A1F11-6281-604F-9787-1E5F58B10201}"/>
                  </a:ext>
                </a:extLst>
              </p:cNvPr>
              <p:cNvCxnSpPr/>
              <p:nvPr/>
            </p:nvCxnSpPr>
            <p:spPr>
              <a:xfrm>
                <a:off x="8570233" y="2702858"/>
                <a:ext cx="1411967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1B395FFD-0819-B84C-BB65-EC75E5C665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95334" y="2820417"/>
                <a:ext cx="148852" cy="168699"/>
              </a:xfrm>
              <a:prstGeom prst="rect">
                <a:avLst/>
              </a:prstGeom>
            </p:spPr>
          </p:pic>
        </p:grpSp>
        <p:sp>
          <p:nvSpPr>
            <p:cNvPr id="46" name="Right Arrow 45">
              <a:extLst>
                <a:ext uri="{FF2B5EF4-FFF2-40B4-BE49-F238E27FC236}">
                  <a16:creationId xmlns:a16="http://schemas.microsoft.com/office/drawing/2014/main" id="{82196C06-0FF5-204B-B779-131B34757050}"/>
                </a:ext>
              </a:extLst>
            </p:cNvPr>
            <p:cNvSpPr/>
            <p:nvPr/>
          </p:nvSpPr>
          <p:spPr>
            <a:xfrm>
              <a:off x="9348106" y="2977711"/>
              <a:ext cx="286109" cy="181323"/>
            </a:xfrm>
            <a:prstGeom prst="right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292866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93BA1-0496-B347-8E20-319CDC129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Illustrative example: double integrator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7BE160-8793-0448-A309-2D8705DCE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BDD95-0E0F-E84B-8EE1-D2728A8C183B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2F97D-44AC-9E43-9918-D34B4B957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B672181-C8F0-A54D-821E-94076DD0E7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32494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Double integrator: point mass under controlled acceleration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165DE87-5CFE-EF4D-9AA2-4048F9819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4821" y="3011489"/>
            <a:ext cx="5283200" cy="1104900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D6E7B309-F9FE-B949-95A5-13BDF4E779D1}"/>
              </a:ext>
            </a:extLst>
          </p:cNvPr>
          <p:cNvGrpSpPr/>
          <p:nvPr/>
        </p:nvGrpSpPr>
        <p:grpSpPr>
          <a:xfrm>
            <a:off x="8153400" y="2816004"/>
            <a:ext cx="3333509" cy="842004"/>
            <a:chOff x="8153400" y="2816004"/>
            <a:chExt cx="3333509" cy="842004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DC9CE7D1-8AFA-0846-9892-AE07585152B7}"/>
                </a:ext>
              </a:extLst>
            </p:cNvPr>
            <p:cNvGrpSpPr/>
            <p:nvPr/>
          </p:nvGrpSpPr>
          <p:grpSpPr>
            <a:xfrm>
              <a:off x="8153400" y="2816004"/>
              <a:ext cx="3333509" cy="842004"/>
              <a:chOff x="8231555" y="2147112"/>
              <a:chExt cx="3333509" cy="842004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9DFC1EA3-4617-2945-B48F-81E2F8AA53A1}"/>
                  </a:ext>
                </a:extLst>
              </p:cNvPr>
              <p:cNvCxnSpPr/>
              <p:nvPr/>
            </p:nvCxnSpPr>
            <p:spPr>
              <a:xfrm>
                <a:off x="8231555" y="2524473"/>
                <a:ext cx="3333509" cy="0"/>
              </a:xfrm>
              <a:prstGeom prst="line">
                <a:avLst/>
              </a:prstGeom>
              <a:ln w="508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D7684E33-675B-C243-B83B-F5180BAC038D}"/>
                  </a:ext>
                </a:extLst>
              </p:cNvPr>
              <p:cNvGrpSpPr/>
              <p:nvPr/>
            </p:nvGrpSpPr>
            <p:grpSpPr>
              <a:xfrm>
                <a:off x="9734777" y="2147112"/>
                <a:ext cx="494846" cy="344701"/>
                <a:chOff x="7658554" y="4315870"/>
                <a:chExt cx="494846" cy="344701"/>
              </a:xfrm>
            </p:grpSpPr>
            <p:sp>
              <p:nvSpPr>
                <p:cNvPr id="38" name="Trapezoid 37">
                  <a:extLst>
                    <a:ext uri="{FF2B5EF4-FFF2-40B4-BE49-F238E27FC236}">
                      <a16:creationId xmlns:a16="http://schemas.microsoft.com/office/drawing/2014/main" id="{3B81EE13-C29C-FE4A-BA65-2DD94C6627D2}"/>
                    </a:ext>
                  </a:extLst>
                </p:cNvPr>
                <p:cNvSpPr/>
                <p:nvPr/>
              </p:nvSpPr>
              <p:spPr>
                <a:xfrm>
                  <a:off x="7658554" y="4315870"/>
                  <a:ext cx="494846" cy="181323"/>
                </a:xfrm>
                <a:prstGeom prst="trapezoid">
                  <a:avLst>
                    <a:gd name="adj" fmla="val 72319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927AC06D-2592-2C44-90D0-792E2DE51FC2}"/>
                    </a:ext>
                  </a:extLst>
                </p:cNvPr>
                <p:cNvSpPr/>
                <p:nvPr/>
              </p:nvSpPr>
              <p:spPr>
                <a:xfrm>
                  <a:off x="7661915" y="4498526"/>
                  <a:ext cx="162045" cy="162045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951ADA6F-C1DB-DB4E-B927-49E35EF456B5}"/>
                    </a:ext>
                  </a:extLst>
                </p:cNvPr>
                <p:cNvSpPr/>
                <p:nvPr/>
              </p:nvSpPr>
              <p:spPr>
                <a:xfrm>
                  <a:off x="7989366" y="4498526"/>
                  <a:ext cx="162045" cy="162045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473BCBA9-E87C-9443-8365-A71702EE4AC3}"/>
                  </a:ext>
                </a:extLst>
              </p:cNvPr>
              <p:cNvGrpSpPr/>
              <p:nvPr/>
            </p:nvGrpSpPr>
            <p:grpSpPr>
              <a:xfrm>
                <a:off x="8322810" y="2152982"/>
                <a:ext cx="494846" cy="344701"/>
                <a:chOff x="7658554" y="4315870"/>
                <a:chExt cx="494846" cy="344701"/>
              </a:xfrm>
            </p:grpSpPr>
            <p:sp>
              <p:nvSpPr>
                <p:cNvPr id="35" name="Trapezoid 34">
                  <a:extLst>
                    <a:ext uri="{FF2B5EF4-FFF2-40B4-BE49-F238E27FC236}">
                      <a16:creationId xmlns:a16="http://schemas.microsoft.com/office/drawing/2014/main" id="{A5737082-6EA1-1343-8F1D-2FA12A57B1B3}"/>
                    </a:ext>
                  </a:extLst>
                </p:cNvPr>
                <p:cNvSpPr/>
                <p:nvPr/>
              </p:nvSpPr>
              <p:spPr>
                <a:xfrm>
                  <a:off x="7658554" y="4315870"/>
                  <a:ext cx="494846" cy="181323"/>
                </a:xfrm>
                <a:prstGeom prst="trapezoid">
                  <a:avLst>
                    <a:gd name="adj" fmla="val 72319"/>
                  </a:avLst>
                </a:prstGeom>
                <a:solidFill>
                  <a:schemeClr val="tx1">
                    <a:alpha val="2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8E1214E5-A072-FA4B-A4E2-1FC537AD207A}"/>
                    </a:ext>
                  </a:extLst>
                </p:cNvPr>
                <p:cNvSpPr/>
                <p:nvPr/>
              </p:nvSpPr>
              <p:spPr>
                <a:xfrm>
                  <a:off x="7661915" y="4498526"/>
                  <a:ext cx="162045" cy="162045"/>
                </a:xfrm>
                <a:prstGeom prst="ellipse">
                  <a:avLst/>
                </a:prstGeom>
                <a:solidFill>
                  <a:schemeClr val="accent1">
                    <a:alpha val="2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59705EEB-CA9D-3F49-B75B-99B6C2E6B4A7}"/>
                    </a:ext>
                  </a:extLst>
                </p:cNvPr>
                <p:cNvSpPr/>
                <p:nvPr/>
              </p:nvSpPr>
              <p:spPr>
                <a:xfrm>
                  <a:off x="7989366" y="4498526"/>
                  <a:ext cx="162045" cy="162045"/>
                </a:xfrm>
                <a:prstGeom prst="ellipse">
                  <a:avLst/>
                </a:prstGeom>
                <a:solidFill>
                  <a:schemeClr val="accent1">
                    <a:alpha val="21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940A1F11-6281-604F-9787-1E5F58B10201}"/>
                  </a:ext>
                </a:extLst>
              </p:cNvPr>
              <p:cNvCxnSpPr/>
              <p:nvPr/>
            </p:nvCxnSpPr>
            <p:spPr>
              <a:xfrm>
                <a:off x="8570233" y="2702858"/>
                <a:ext cx="1411967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1B395FFD-0819-B84C-BB65-EC75E5C665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95334" y="2820417"/>
                <a:ext cx="148852" cy="168699"/>
              </a:xfrm>
              <a:prstGeom prst="rect">
                <a:avLst/>
              </a:prstGeom>
            </p:spPr>
          </p:pic>
        </p:grpSp>
        <p:sp>
          <p:nvSpPr>
            <p:cNvPr id="46" name="Right Arrow 45">
              <a:extLst>
                <a:ext uri="{FF2B5EF4-FFF2-40B4-BE49-F238E27FC236}">
                  <a16:creationId xmlns:a16="http://schemas.microsoft.com/office/drawing/2014/main" id="{82196C06-0FF5-204B-B779-131B34757050}"/>
                </a:ext>
              </a:extLst>
            </p:cNvPr>
            <p:cNvSpPr/>
            <p:nvPr/>
          </p:nvSpPr>
          <p:spPr>
            <a:xfrm>
              <a:off x="9348106" y="2977711"/>
              <a:ext cx="286109" cy="181323"/>
            </a:xfrm>
            <a:prstGeom prst="right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5" name="Picture 54">
            <a:extLst>
              <a:ext uri="{FF2B5EF4-FFF2-40B4-BE49-F238E27FC236}">
                <a16:creationId xmlns:a16="http://schemas.microsoft.com/office/drawing/2014/main" id="{81D787D6-20DF-094D-B41E-3E41A07CFA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4097" y="4431841"/>
            <a:ext cx="5600700" cy="469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5FC7F4E-9917-3DAA-97EB-50154F168354}"/>
              </a:ext>
            </a:extLst>
          </p:cNvPr>
          <p:cNvSpPr txBox="1"/>
          <p:nvPr/>
        </p:nvSpPr>
        <p:spPr>
          <a:xfrm>
            <a:off x="7566367" y="4400101"/>
            <a:ext cx="1717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LTI system</a:t>
            </a:r>
          </a:p>
        </p:txBody>
      </p:sp>
    </p:spTree>
    <p:extLst>
      <p:ext uri="{BB962C8B-B14F-4D97-AF65-F5344CB8AC3E}">
        <p14:creationId xmlns:p14="http://schemas.microsoft.com/office/powerpoint/2010/main" val="33311005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7B6CC-6383-6744-ABCE-0B14CACBB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Constraints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691F5F-5491-BB4A-A05F-49C11F8E5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initial and final conditions (boundary conditions)</a:t>
            </a:r>
          </a:p>
          <a:p>
            <a:endParaRPr lang="en-US" sz="100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constraints on state trajectories</a:t>
            </a:r>
          </a:p>
          <a:p>
            <a:endParaRPr lang="en-US" sz="100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control authority</a:t>
            </a:r>
          </a:p>
          <a:p>
            <a:endParaRPr lang="en-US" sz="100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>
                <a:latin typeface="Source Sans Pro" panose="020B0503030403020204" pitchFamily="34" charset="0"/>
                <a:ea typeface="Source Sans Pro" panose="020B0503030403020204" pitchFamily="34" charset="0"/>
              </a:rPr>
              <a:t>and many more...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E087D3-3499-864B-B461-20D37FC5E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38A12-9648-F844-BBA4-2C95842AA6F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875B4-FF84-9B4F-A3C4-854BCE636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E7B66C-86DF-F740-8928-A326D538E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0812" y="2425058"/>
            <a:ext cx="4270375" cy="3882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155535-534C-5849-858D-2FF9FC77E0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1784" y="3824934"/>
            <a:ext cx="2288430" cy="4086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4F7A0DC-7562-4941-A58C-0183BC0EF4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7540" y="5130606"/>
            <a:ext cx="2216917" cy="40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0436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B3B4C-86BF-F849-9347-D8CF840BA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Constraints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7581F14-6FAD-A946-97F0-58C682D809E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 control history which satisfies the control constraints during the entire time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called an </a:t>
                </a:r>
                <a:r>
                  <a:rPr lang="en-US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admissible control </a:t>
                </a:r>
              </a:p>
              <a:p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 state trajectory which satisfies the state variable constraints during the entire time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called an </a:t>
                </a:r>
                <a:r>
                  <a:rPr lang="en-US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admissible trajectory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7581F14-6FAD-A946-97F0-58C682D809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D1EF24-4C6F-D140-A2A7-69D4CC258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11E26-2583-F24E-92C9-CE79399A7D54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2876EA-2E2A-994A-AAD6-8D6AB1A59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1209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9CF07-C136-6E48-9286-A3D8A699F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Performance measure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5537AA-6DE8-6B4C-BD3B-3DC113A0E0D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3951513"/>
                <a:ext cx="10687493" cy="2225449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ℎ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(terminal cost)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(stagewise/running cost) are scalar functions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may be specified or free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5537AA-6DE8-6B4C-BD3B-3DC113A0E0D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3951513"/>
                <a:ext cx="10687493" cy="2225449"/>
              </a:xfrm>
              <a:blipFill>
                <a:blip r:embed="rId2"/>
                <a:stretch>
                  <a:fillRect t="-46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66569-81B1-0B4A-B65C-F4DED29DA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EE76B-59E6-2147-A703-7FBC994A6228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00B928-F4BF-2A49-9706-217CE7A73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F4FC73-E249-AC4B-B13E-2EE915187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3157" y="2177725"/>
            <a:ext cx="6665686" cy="1006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5737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54319-DDB1-0043-9081-D1A096379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Optimal control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668CB8E-09FC-3C49-84E3-BE3AF1EE099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Find an </a:t>
                </a:r>
                <a:r>
                  <a:rPr lang="en-US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admissible control</a:t>
                </a:r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0" dirty="0" smtClean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b="0" i="0" dirty="0" smtClean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  <m:t>u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which causes the system</a:t>
                </a:r>
              </a:p>
              <a:p>
                <a:endParaRPr lang="en-US"/>
              </a:p>
              <a:p>
                <a:endParaRPr lang="en-US"/>
              </a:p>
              <a:p>
                <a:pPr marL="0" indent="0">
                  <a:buNone/>
                </a:pPr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to follow an </a:t>
                </a:r>
                <a:r>
                  <a:rPr lang="en-US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admissible trajectory</a:t>
                </a:r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0" dirty="0" smtClean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b="0" i="0" dirty="0" smtClean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  <m:t>x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that minimizes the performance measure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668CB8E-09FC-3C49-84E3-BE3AF1EE09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7E7911-EE27-B046-908F-9BF437615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867C7-6EB7-8548-990E-2EA0696881C0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D97FBA-5AEB-654C-93A9-0967D18CC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1618EC-B8A4-A843-A1CF-8893869998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7846" y="2606263"/>
            <a:ext cx="3836307" cy="4394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177C23-3493-534C-A409-FDDDF61EF6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3157" y="4479773"/>
            <a:ext cx="6665686" cy="10063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DFC0A24-D2F6-9EFB-C800-6F1AC1914B6E}"/>
              </a:ext>
            </a:extLst>
          </p:cNvPr>
          <p:cNvSpPr txBox="1"/>
          <p:nvPr/>
        </p:nvSpPr>
        <p:spPr>
          <a:xfrm>
            <a:off x="3412411" y="5969655"/>
            <a:ext cx="5367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Very general problem formulation!</a:t>
            </a:r>
          </a:p>
        </p:txBody>
      </p:sp>
    </p:spTree>
    <p:extLst>
      <p:ext uri="{BB962C8B-B14F-4D97-AF65-F5344CB8AC3E}">
        <p14:creationId xmlns:p14="http://schemas.microsoft.com/office/powerpoint/2010/main" val="1053249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85B7D-E7F4-844E-99A9-74997A856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Optimal control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6844C78-A392-EE4F-A980-0C4A1D5E421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Comments</a:t>
                </a:r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</a:t>
                </a:r>
              </a:p>
              <a:p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minimizer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1" i="0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dirty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b="1" i="0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dirty="0" smtClean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called optimal trajectory-control pair</a:t>
                </a:r>
              </a:p>
              <a:p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existence: in general, not guaranteed</a:t>
                </a:r>
              </a:p>
              <a:p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uniqueness: optimal control may not be unique</a:t>
                </a:r>
              </a:p>
              <a:p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minimality: we are seeking a global minimum</a:t>
                </a:r>
              </a:p>
              <a:p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maximization, we rewrite the problem as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0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Source Sans Pro" panose="020B0503030403020204" pitchFamily="34" charset="0"/>
                                <a:ea typeface="Source Sans Pro" panose="020B0503030403020204" pitchFamily="34" charset="0"/>
                              </a:rPr>
                              <m:t>u</m:t>
                            </m:r>
                          </m:lim>
                        </m:limLow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</m:func>
                  </m:oMath>
                </a14:m>
                <a:endParaRPr lang="en-US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6844C78-A392-EE4F-A980-0C4A1D5E42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9B3702-AEB1-BA44-B7B5-1E01B2FBE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C1DA1-4FC1-6845-938B-01AAAB4C1136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04BDE-E796-D349-81F4-6E65B91DD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5161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F6C4B-F8F1-8742-A54A-0C1B7626F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Forms of optimal control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DC8BAD-D51D-7E47-9FC9-D8B12309D34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0" dirty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b="0" i="0" dirty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  <m:t>u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then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called optimal control law or optimal policy (</a:t>
                </a:r>
                <a:r>
                  <a:rPr lang="en-US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closed-loop</a:t>
                </a:r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)</a:t>
                </a:r>
              </a:p>
              <a:p>
                <a:pPr lvl="1"/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important example: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b="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endParaRPr lang="en-US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0" dirty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b="0" i="0" dirty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  <m:t>u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dirty="0">
                        <a:latin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then the optimal control is </a:t>
                </a:r>
                <a:r>
                  <a:rPr lang="en-US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open-loop</a:t>
                </a:r>
                <a:endParaRPr lang="en-US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lvl="1"/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optimal </a:t>
                </a:r>
                <a:r>
                  <a:rPr lang="en-US" i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only</a:t>
                </a:r>
                <a:r>
                  <a:rPr lang="en-US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for a particular initial state value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DC8BAD-D51D-7E47-9FC9-D8B12309D34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3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DEA4E0-ADB3-BD44-8790-E12BE5E28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DD0AB-EBB2-E24B-BC76-75B48FD9720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859685-F169-DC40-8FDD-1A1A90097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8352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10DC4-027D-C446-9BDB-90F7B291E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33364" cy="1325563"/>
          </a:xfrm>
        </p:spPr>
        <p:txBody>
          <a:bodyPr/>
          <a:lstStyle/>
          <a:p>
            <a:r>
              <a:rPr lang="en-US"/>
              <a:t>Discrete-time formulation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1ED757-1DAF-9F42-B34E-27038A2D995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System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𝐟</m:t>
                    </m:r>
                    <m:d>
                      <m:dPr>
                        <m:ctrlPr>
                          <a:rPr lang="en-US" b="1" i="1" dirty="0" err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dirty="0" err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dirty="0" err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i="1" dirty="0" err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b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dirty="0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b>
                            <m:r>
                              <a:rPr lang="en-US" i="1" dirty="0" err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=0, …,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b="1" dirty="0">
                  <a:latin typeface="Source Sans Pro" panose="020B0503030403020204" pitchFamily="34" charset="0"/>
                </a:endParaRPr>
              </a:p>
              <a:p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Control constraints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0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1" i="1" dirty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Cost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2600" i="1" dirty="0">
                          <a:latin typeface="Cambria Math" panose="02040503050406030204" pitchFamily="18" charset="0"/>
                        </a:rPr>
                        <m:t>𝐽</m:t>
                      </m:r>
                      <m:sSub>
                        <m:sSubPr>
                          <m:ctrlPr>
                            <a:rPr lang="en-US" sz="2600" b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b="1" dirty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600" b="1" dirty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sz="2600" dirty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600" b="1" i="1" dirty="0" smtClean="0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en-US" sz="2600" b="1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b="1" i="1" dirty="0" smtClean="0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sz="2600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600" b="1" i="1" dirty="0" smtClean="0">
                          <a:latin typeface="Cambria Math" panose="02040503050406030204" pitchFamily="18" charset="0"/>
                        </a:rPr>
                        <m:t>,…, </m:t>
                      </m:r>
                      <m:sSub>
                        <m:sSubPr>
                          <m:ctrlPr>
                            <a:rPr lang="en-US" sz="2600" b="1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b="1" i="1" dirty="0" smtClean="0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sz="2600" b="0" i="1" dirty="0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600" b="0" i="1" dirty="0" smtClean="0">
                              <a:latin typeface="Cambria Math" panose="02040503050406030204" pitchFamily="18" charset="0"/>
                            </a:rPr>
                            <m:t>−1 </m:t>
                          </m:r>
                        </m:sub>
                      </m:sSub>
                      <m:r>
                        <a:rPr lang="en-US" sz="2600" i="1" dirty="0">
                          <a:latin typeface="Cambria Math" panose="02040503050406030204" pitchFamily="18" charset="0"/>
                        </a:rPr>
                        <m:t>) = </m:t>
                      </m:r>
                      <m:sSub>
                        <m:sSubPr>
                          <m:ctrlPr>
                            <a:rPr lang="en-US" sz="26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b="0" i="1" dirty="0" smtClean="0">
                              <a:latin typeface="Cambria Math" panose="02040503050406030204" pitchFamily="18" charset="0"/>
                            </a:rPr>
                            <m:t>ℎ</m:t>
                          </m:r>
                        </m:e>
                        <m:sub>
                          <m:r>
                            <a:rPr lang="en-US" sz="2600" i="1" dirty="0" err="1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d>
                        <m:dPr>
                          <m:ctrlPr>
                            <a:rPr lang="en-US" sz="2600" b="1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600" b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600" b="1" dirty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2600" b="0" i="1" dirty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</m:e>
                      </m:d>
                      <m:r>
                        <a:rPr lang="en-US" sz="2600" i="1" dirty="0">
                          <a:latin typeface="Cambria Math" panose="02040503050406030204" pitchFamily="18" charset="0"/>
                        </a:rPr>
                        <m:t>+ </m:t>
                      </m:r>
                      <m:nary>
                        <m:naryPr>
                          <m:chr m:val="∑"/>
                          <m:ctrlPr>
                            <a:rPr lang="en-US" sz="260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600" i="1" dirty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600" i="1" dirty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2600" i="1" dirty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600" i="1" dirty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b>
                            <m:sSubPr>
                              <m:ctrlPr>
                                <a:rPr lang="en-US" sz="26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600" i="1" dirty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2600" b="0" i="1" dirty="0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600" b="1" i="1" dirty="0" err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600" b="1" dirty="0" err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600" b="1" dirty="0" err="1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en-US" sz="2600" i="1" dirty="0" err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600" i="1" dirty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lang="en-US" sz="2600" b="1" i="0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600" b="1" i="0" dirty="0" smtClean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e>
                                <m:sub>
                                  <m:r>
                                    <a:rPr lang="en-US" sz="2600" i="1" dirty="0" err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600" b="0" i="1" dirty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600" b="0" i="1" dirty="0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26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Decision-making problem</a:t>
                </a:r>
                <a:r>
                  <a:rPr lang="en-US" dirty="0"/>
                  <a:t>:</a:t>
                </a:r>
              </a:p>
              <a:p>
                <a:endParaRPr lang="en-US" sz="1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6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i="1" dirty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p>
                          <m:r>
                            <a:rPr lang="en-US" sz="2600" b="1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sSub>
                        <m:sSubPr>
                          <m:ctrlPr>
                            <a:rPr lang="en-US" sz="2600" b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b="1" dirty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600" b="1" dirty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sz="2600" dirty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600" i="1" dirty="0">
                          <a:latin typeface="Cambria Math" panose="02040503050406030204" pitchFamily="18" charset="0"/>
                        </a:rPr>
                        <m:t>) =</m:t>
                      </m:r>
                      <m:limLow>
                        <m:limLowPr>
                          <m:ctrlPr>
                            <a:rPr lang="en-US" sz="2600" b="0" i="0" dirty="0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600" b="0" i="0" dirty="0" smtClean="0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sSub>
                            <m:sSubPr>
                              <m:ctrlPr>
                                <a:rPr lang="en-US" sz="2600" b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600" b="1" dirty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600" b="1" dirty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b>
                              <m:r>
                                <a:rPr lang="en-US" sz="2600" i="1" dirty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600" b="1" i="1" dirty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600" i="1" dirty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m:rPr>
                              <m:nor/>
                            </m:rPr>
                            <a:rPr lang="en-US" sz="2600" b="0" i="0" dirty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600" i="1" dirty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600" i="1" dirty="0">
                              <a:latin typeface="Cambria Math" panose="02040503050406030204" pitchFamily="18" charset="0"/>
                            </a:rPr>
                            <m:t>=0,…,</m:t>
                          </m:r>
                          <m:r>
                            <a:rPr lang="en-US" sz="2600" i="1" dirty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600" b="0" i="1" dirty="0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lim>
                      </m:limLow>
                      <m:r>
                        <a:rPr lang="en-US" sz="26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600" i="1" dirty="0">
                          <a:latin typeface="Cambria Math" panose="02040503050406030204" pitchFamily="18" charset="0"/>
                        </a:rPr>
                        <m:t>𝐽</m:t>
                      </m:r>
                      <m:sSub>
                        <m:sSubPr>
                          <m:ctrlPr>
                            <a:rPr lang="en-US" sz="2600" b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b="1" dirty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600" b="1" dirty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sz="2600" dirty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600" b="1" i="1" dirty="0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en-US" sz="2600" b="1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b="1" i="1" dirty="0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sz="2600" i="1" dirty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600" b="1" i="1" dirty="0">
                          <a:latin typeface="Cambria Math" panose="02040503050406030204" pitchFamily="18" charset="0"/>
                        </a:rPr>
                        <m:t>,…, </m:t>
                      </m:r>
                      <m:sSub>
                        <m:sSubPr>
                          <m:ctrlPr>
                            <a:rPr lang="en-US" sz="2600" b="1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b="1" i="1" dirty="0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sz="2600" i="1" dirty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600" i="1" dirty="0">
                              <a:latin typeface="Cambria Math" panose="02040503050406030204" pitchFamily="18" charset="0"/>
                            </a:rPr>
                            <m:t>−1 </m:t>
                          </m:r>
                        </m:sub>
                      </m:sSub>
                      <m:r>
                        <a:rPr lang="en-US" sz="2600" i="1" dirty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US" sz="26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u="sng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1ED757-1DAF-9F42-B34E-27038A2D995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  <a:blipFill>
                <a:blip r:embed="rId2"/>
                <a:stretch>
                  <a:fillRect l="-1043" t="-30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643E79-1C3C-5449-8D81-25C99C14E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29FAF-F4B7-0E47-9576-0FF3CC528F79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23B03871-6DAB-4EE6-8486-D03AE0270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 dirty="0"/>
              <a:t>AA 203 | Lecture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411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10DC4-027D-C446-9BDB-90F7B291E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33364" cy="1325563"/>
          </a:xfrm>
        </p:spPr>
        <p:txBody>
          <a:bodyPr/>
          <a:lstStyle/>
          <a:p>
            <a:r>
              <a:rPr lang="en-US"/>
              <a:t>Discrete-time formulation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1ED757-1DAF-9F42-B34E-27038A2D995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System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b="1" i="0" dirty="0" smtClean="0">
                        <a:latin typeface="Cambria Math" panose="02040503050406030204" pitchFamily="18" charset="0"/>
                      </a:rPr>
                      <m:t>𝐟</m:t>
                    </m:r>
                    <m:d>
                      <m:dPr>
                        <m:ctrlPr>
                          <a:rPr lang="en-US" b="1" i="1" dirty="0" err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dirty="0" err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dirty="0" err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i="1" dirty="0" err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b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dirty="0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b>
                            <m:r>
                              <a:rPr lang="en-US" i="1" dirty="0" err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=0, …,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b="1" dirty="0">
                  <a:latin typeface="Source Sans Pro" panose="020B0503030403020204" pitchFamily="34" charset="0"/>
                </a:endParaRPr>
              </a:p>
              <a:p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Control constraints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0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1" i="1" dirty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Cost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2600" i="1" dirty="0">
                          <a:latin typeface="Cambria Math" panose="02040503050406030204" pitchFamily="18" charset="0"/>
                        </a:rPr>
                        <m:t>𝐽</m:t>
                      </m:r>
                      <m:sSub>
                        <m:sSubPr>
                          <m:ctrlPr>
                            <a:rPr lang="en-US" sz="2600" b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b="1" dirty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600" b="1" dirty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sz="2600" dirty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600" b="1" i="1" dirty="0" smtClean="0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en-US" sz="2600" b="1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b="1" i="1" dirty="0" smtClean="0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sz="2600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600" b="1" i="1" dirty="0" smtClean="0">
                          <a:latin typeface="Cambria Math" panose="02040503050406030204" pitchFamily="18" charset="0"/>
                        </a:rPr>
                        <m:t>,…, </m:t>
                      </m:r>
                      <m:sSub>
                        <m:sSubPr>
                          <m:ctrlPr>
                            <a:rPr lang="en-US" sz="2600" b="1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b="1" i="1" dirty="0" smtClean="0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sz="2600" b="0" i="1" dirty="0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600" b="0" i="1" dirty="0" smtClean="0">
                              <a:latin typeface="Cambria Math" panose="02040503050406030204" pitchFamily="18" charset="0"/>
                            </a:rPr>
                            <m:t>−1 </m:t>
                          </m:r>
                        </m:sub>
                      </m:sSub>
                      <m:r>
                        <a:rPr lang="en-US" sz="2600" i="1" dirty="0">
                          <a:latin typeface="Cambria Math" panose="02040503050406030204" pitchFamily="18" charset="0"/>
                        </a:rPr>
                        <m:t>) = </m:t>
                      </m:r>
                      <m:sSub>
                        <m:sSubPr>
                          <m:ctrlPr>
                            <a:rPr lang="en-US" sz="26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b="0" i="1" dirty="0" smtClean="0">
                              <a:latin typeface="Cambria Math" panose="02040503050406030204" pitchFamily="18" charset="0"/>
                            </a:rPr>
                            <m:t>ℎ</m:t>
                          </m:r>
                        </m:e>
                        <m:sub>
                          <m:r>
                            <a:rPr lang="en-US" sz="2600" i="1" dirty="0" err="1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d>
                        <m:dPr>
                          <m:ctrlPr>
                            <a:rPr lang="en-US" sz="2600" b="1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600" b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600" b="1" dirty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2600" b="0" i="1" dirty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</m:e>
                      </m:d>
                      <m:r>
                        <a:rPr lang="en-US" sz="2600" i="1" dirty="0">
                          <a:latin typeface="Cambria Math" panose="02040503050406030204" pitchFamily="18" charset="0"/>
                        </a:rPr>
                        <m:t>+ </m:t>
                      </m:r>
                      <m:nary>
                        <m:naryPr>
                          <m:chr m:val="∑"/>
                          <m:ctrlPr>
                            <a:rPr lang="en-US" sz="260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600" i="1" dirty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600" i="1" dirty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sz="2600" i="1" dirty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600" i="1" dirty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b>
                            <m:sSubPr>
                              <m:ctrlPr>
                                <a:rPr lang="en-US" sz="26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600" i="1" dirty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2600" b="0" i="1" dirty="0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600" b="1" i="1" dirty="0" err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600" b="1" dirty="0" err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600" b="1" dirty="0" err="1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en-US" sz="2600" i="1" dirty="0" err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600" i="1" dirty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lang="en-US" sz="2600" b="1" i="0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600" b="1" i="0" dirty="0" smtClean="0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e>
                                <m:sub>
                                  <m:r>
                                    <a:rPr lang="en-US" sz="2600" i="1" dirty="0" err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600" b="0" i="1" dirty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600" b="0" i="1" dirty="0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26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Decision-making problem</a:t>
                </a:r>
                <a:r>
                  <a:rPr lang="en-US" dirty="0"/>
                  <a:t>:</a:t>
                </a:r>
              </a:p>
              <a:p>
                <a:endParaRPr lang="en-US" sz="1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6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i="1" dirty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p>
                          <m:r>
                            <a:rPr lang="en-US" sz="2600" b="1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sSub>
                        <m:sSubPr>
                          <m:ctrlPr>
                            <a:rPr lang="en-US" sz="2600" b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b="1" dirty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600" b="1" dirty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sz="2600" dirty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600" i="1" dirty="0">
                          <a:latin typeface="Cambria Math" panose="02040503050406030204" pitchFamily="18" charset="0"/>
                        </a:rPr>
                        <m:t>) =</m:t>
                      </m:r>
                      <m:limLow>
                        <m:limLowPr>
                          <m:ctrlPr>
                            <a:rPr lang="en-US" sz="2600" b="0" i="0" dirty="0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600" b="0" i="0" dirty="0" smtClean="0"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sSub>
                            <m:sSubPr>
                              <m:ctrlPr>
                                <a:rPr lang="en-US" sz="2600" b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600" b="1" dirty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600" b="1" dirty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b>
                              <m:r>
                                <a:rPr lang="en-US" sz="2600" i="1" dirty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600" b="1" i="1" dirty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600" i="1" dirty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m:rPr>
                              <m:nor/>
                            </m:rPr>
                            <a:rPr lang="en-US" sz="2600" b="0" i="0" dirty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600" i="1" dirty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600" i="1" dirty="0">
                              <a:latin typeface="Cambria Math" panose="02040503050406030204" pitchFamily="18" charset="0"/>
                            </a:rPr>
                            <m:t>=0,…,</m:t>
                          </m:r>
                          <m:r>
                            <a:rPr lang="en-US" sz="2600" i="1" dirty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600" b="0" i="1" dirty="0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lim>
                      </m:limLow>
                      <m:r>
                        <a:rPr lang="en-US" sz="26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600" i="1" dirty="0">
                          <a:latin typeface="Cambria Math" panose="02040503050406030204" pitchFamily="18" charset="0"/>
                        </a:rPr>
                        <m:t>𝐽</m:t>
                      </m:r>
                      <m:sSub>
                        <m:sSubPr>
                          <m:ctrlPr>
                            <a:rPr lang="en-US" sz="2600" b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b="1" dirty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600" b="1" dirty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sz="2600" dirty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600" b="1" i="1" dirty="0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en-US" sz="2600" b="1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b="1" i="1" dirty="0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sz="2600" i="1" dirty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600" b="1" i="1" dirty="0">
                          <a:latin typeface="Cambria Math" panose="02040503050406030204" pitchFamily="18" charset="0"/>
                        </a:rPr>
                        <m:t>,…, </m:t>
                      </m:r>
                      <m:sSub>
                        <m:sSubPr>
                          <m:ctrlPr>
                            <a:rPr lang="en-US" sz="2600" b="1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b="1" i="1" dirty="0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sz="2600" i="1" dirty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600" i="1" dirty="0">
                              <a:latin typeface="Cambria Math" panose="02040503050406030204" pitchFamily="18" charset="0"/>
                            </a:rPr>
                            <m:t>−1 </m:t>
                          </m:r>
                        </m:sub>
                      </m:sSub>
                      <m:r>
                        <a:rPr lang="en-US" sz="2600" i="1" dirty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US" sz="26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u="sng" dirty="0"/>
                  <a:t>Extension to stochastic setting will be covered later in the course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1ED757-1DAF-9F42-B34E-27038A2D995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  <a:blipFill>
                <a:blip r:embed="rId2"/>
                <a:stretch>
                  <a:fillRect l="-1206" t="-2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643E79-1C3C-5449-8D81-25C99C14E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DF661-9794-954C-B06B-A41978DDD26D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DA6EEDB-FE1B-47C9-B146-3908ABD62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 dirty="0"/>
              <a:t>AA 203 | Lecture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213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6D71D-C99A-B244-91D5-B3B9053F5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85815-FD6E-A44A-A6BA-731AF4949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Context and course goals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solidFill>
                <a:schemeClr val="bg2">
                  <a:lumMod val="75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Problem formulation for optimal control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Introduction to non-linear optimization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3102E-8EC7-5045-92DD-B9F1621AC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404B7-6158-5D4A-BED7-EA08DCAC4F3E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DA6BD-2FB4-C947-BA3D-FAC2E476F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170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752F2-8A69-144A-8B20-D8D721D20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Non-linear optimization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6D9013-9B39-CC4E-B4D3-9A816D96987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Unconstrained non-linear program</a:t>
                </a:r>
              </a:p>
              <a:p>
                <a:pPr marL="0" indent="0">
                  <a:buNone/>
                </a:pPr>
                <a:endParaRPr lang="en-US" dirty="0">
                  <a:solidFill>
                    <a:srgbClr val="C00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solidFill>
                    <a:srgbClr val="C00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usually assumed continuously differentiable (and often twice continuously differentiable)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6D9013-9B39-CC4E-B4D3-9A816D96987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BFFF44-5897-2743-BF90-AA79D3D2A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63714-B1ED-F344-8E4D-9429F1F1DE8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6D591A-ACB3-D34E-B78D-05C3D2B55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A04744-DB83-9149-94B6-871C1B90FB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3284" y="2529829"/>
            <a:ext cx="1665432" cy="584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2531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35533-BEBF-9044-AD96-FFDA0D08D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and global minima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C90BEC-E76C-CB4C-9DD5-B11AEF0734A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 vector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is said an unconstrained </a:t>
                </a:r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local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minimum if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such that</a:t>
                </a: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 vector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said an unconstrained </a:t>
                </a:r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global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minimum if</a:t>
                </a: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a strict local/global minimum if the inequality is strict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C90BEC-E76C-CB4C-9DD5-B11AEF0734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11CB00-BA10-4244-B0FC-91F2399CE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C93A7-6EEF-B84A-9EAC-08CE45A63F53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168C1C-EA4E-B34A-9D4C-A10BDE4FB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8245FF-2F78-1E41-988F-350D2269BD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8003" y="2992582"/>
            <a:ext cx="5255993" cy="4364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236837-A9CF-C247-9131-2790D4AA43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8911" y="4627465"/>
            <a:ext cx="3994176" cy="35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6272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F2318-AA73-4543-AED5-EA3AE9ECB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Necessary conditions for optimality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E00D84-85D5-814B-B601-1642B5A7B4E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Key idea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compare cost of a vector with cost of its close neighbors</a:t>
                </a: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Assume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by using Taylor series expansion</a:t>
                </a: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E00D84-85D5-814B-B601-1642B5A7B4E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2C29CD-62EF-8E4B-A294-73375DC7A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2FE1-6A01-AA42-A08D-7646621939A6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E07C63-77D9-AB47-9363-B0D77058F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FD46F3-F3D5-3140-BEE2-10663F9E38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7209" y="3182001"/>
            <a:ext cx="4897582" cy="3537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648189-C4F1-C44D-8F6C-5B26EF5808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9800" y="4514951"/>
            <a:ext cx="7772644" cy="67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7921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61306-774A-024A-B6EC-AB030E8FF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Necessary conditions for optimality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446059F-FB78-B247-8779-C1C4AD5E298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59369"/>
                <a:ext cx="10515600" cy="4351338"/>
              </a:xfrm>
            </p:spPr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We expect that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an unconstrained local minimum, the first order cost variation due to a small variation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nonnegative, i.e., </a:t>
                </a: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By taking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be positive and negative multiples of the unit coordinate vectors, we obtain conditions of the type</a:t>
                </a: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Equivalently we have the necessary condition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446059F-FB78-B247-8779-C1C4AD5E298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59369"/>
                <a:ext cx="10515600" cy="4351338"/>
              </a:xfrm>
              <a:blipFill>
                <a:blip r:embed="rId3"/>
                <a:stretch>
                  <a:fillRect l="-965" t="-2332" b="-29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DBC6E6-FEFA-1347-ADD0-EC5C2A196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0F436-80E4-3E4A-8888-4BA59C95CDDB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D800C9-C7B4-CE40-A285-0DF7B8B7E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F7BFAD-DE98-CD4C-B26B-7CDD66797F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726" y="2621037"/>
            <a:ext cx="4710545" cy="8832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41DE25-4A75-E649-B580-E727A3A568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8182" y="4620344"/>
            <a:ext cx="4535632" cy="7335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346A2D1-B253-0740-9257-A1303D29CD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5825" y="6137740"/>
            <a:ext cx="6920345" cy="35513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2F46EC9-8FA2-414B-81E1-DB1896431F4F}"/>
              </a:ext>
            </a:extLst>
          </p:cNvPr>
          <p:cNvSpPr/>
          <p:nvPr/>
        </p:nvSpPr>
        <p:spPr>
          <a:xfrm>
            <a:off x="2479963" y="5958334"/>
            <a:ext cx="2202873" cy="713945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4404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463EA-BA17-A54A-9FC6-7E9122FAF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Necessary conditions for optimality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21CDF3-1AE2-0546-B9C4-F0BB1296A84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Of course, also the second order cost variation due to a small variation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must be non-negative</a:t>
                </a: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Since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0" smtClean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  <m:t>x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)′∆</m:t>
                    </m:r>
                    <m:r>
                      <m:rPr>
                        <m:nor/>
                      </m:rPr>
                      <a:rPr lang="en-US" b="0" i="0">
                        <a:latin typeface="Source Sans Pro" panose="020B0503030403020204" pitchFamily="34" charset="0"/>
                        <a:ea typeface="Source Sans Pro" panose="020B0503030403020204" pitchFamily="34" charset="0"/>
                      </a:rPr>
                      <m:t>x</m:t>
                    </m:r>
                    <m:r>
                      <m:rPr>
                        <m:nor/>
                      </m:rPr>
                      <a:rPr lang="en-US" i="0" smtClean="0">
                        <a:latin typeface="Source Sans Pro" panose="020B0503030403020204" pitchFamily="34" charset="0"/>
                        <a:ea typeface="Source Sans Pro" panose="020B0503030403020204" pitchFamily="34" charset="0"/>
                      </a:rPr>
                      <m:t>=0</m:t>
                    </m:r>
                    <m:r>
                      <m:rPr>
                        <m:nor/>
                      </m:rPr>
                      <a:rPr lang="en-US" b="0" i="0" smtClean="0">
                        <a:latin typeface="Source Sans Pro" panose="020B0503030403020204" pitchFamily="34" charset="0"/>
                        <a:ea typeface="Source Sans Pro" panose="020B0503030403020204" pitchFamily="34" charset="0"/>
                      </a:rPr>
                      <m:t>,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we obtain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p>
                      <m:sSupPr>
                        <m:ctrlPr>
                          <a:rPr lang="en-US" b="0" i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b="0" i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  <m:t>x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∇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b="0" i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  <m:t>x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)∆</m:t>
                    </m:r>
                    <m:r>
                      <m:rPr>
                        <m:nor/>
                      </m:rPr>
                      <a:rPr lang="en-US" b="0" i="0">
                        <a:latin typeface="Source Sans Pro" panose="020B0503030403020204" pitchFamily="34" charset="0"/>
                        <a:ea typeface="Source Sans Pro" panose="020B0503030403020204" pitchFamily="34" charset="0"/>
                      </a:rPr>
                      <m:t>x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. Hence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21CDF3-1AE2-0546-B9C4-F0BB1296A84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D788E8-BC30-C648-8E9A-F5E4FDF9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EB5A1-01B8-074C-A521-C54BB225D18E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2387EC-C109-9848-81CD-0A753384C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B01B02-61E3-F042-AD69-20DD7A7CB1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345" y="3051249"/>
            <a:ext cx="5717309" cy="7555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1D1D76-9791-4544-BBDC-22280DEEC2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1269" y="5390506"/>
            <a:ext cx="6309459" cy="41858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F6459A7-7EAC-5446-88A1-B8D66B3F5774}"/>
              </a:ext>
            </a:extLst>
          </p:cNvPr>
          <p:cNvSpPr/>
          <p:nvPr/>
        </p:nvSpPr>
        <p:spPr>
          <a:xfrm>
            <a:off x="2729345" y="5242827"/>
            <a:ext cx="6622473" cy="713945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6659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7A869-9ECA-0C4A-BAC7-58D0302B0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NOC – formal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32C9713-068C-0B4C-86F6-AA85735710E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Theorem: NOC 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be an unconstrained local minimum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↦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assume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in an open set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containing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. Then </a:t>
                </a: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If in addition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within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32C9713-068C-0B4C-86F6-AA85735710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3"/>
                <a:stretch>
                  <a:fillRect l="-1086" t="-2632" r="-3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DF6758-9ED0-8140-9676-A6A92F9F9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885B6-F9FC-8140-A8B6-EBC801FB1318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1C94BC-1D4F-EB4A-BA45-898C57478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91B835-F651-6F4E-9B6F-3FD281764E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1822"/>
          <a:stretch/>
        </p:blipFill>
        <p:spPr>
          <a:xfrm>
            <a:off x="3063585" y="3646159"/>
            <a:ext cx="1950030" cy="3551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F24A22C-FD44-204F-BAEC-88AC02DAA1E1}"/>
              </a:ext>
            </a:extLst>
          </p:cNvPr>
          <p:cNvSpPr txBox="1"/>
          <p:nvPr/>
        </p:nvSpPr>
        <p:spPr>
          <a:xfrm>
            <a:off x="7348146" y="3562116"/>
            <a:ext cx="26340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(first order NOC)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6BD506-5C63-1949-B346-576B9E683675}"/>
              </a:ext>
            </a:extLst>
          </p:cNvPr>
          <p:cNvSpPr txBox="1"/>
          <p:nvPr/>
        </p:nvSpPr>
        <p:spPr>
          <a:xfrm>
            <a:off x="3266594" y="5454196"/>
            <a:ext cx="34227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positive semidefinite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421F88-E6E6-2C42-A5C6-2FB49E4B7BE8}"/>
              </a:ext>
            </a:extLst>
          </p:cNvPr>
          <p:cNvSpPr txBox="1"/>
          <p:nvPr/>
        </p:nvSpPr>
        <p:spPr>
          <a:xfrm>
            <a:off x="7348146" y="5456113"/>
            <a:ext cx="31261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(second order NOC)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C55E0A-E7AD-7F4A-A788-18708D114EB5}"/>
              </a:ext>
            </a:extLst>
          </p:cNvPr>
          <p:cNvSpPr/>
          <p:nvPr/>
        </p:nvSpPr>
        <p:spPr>
          <a:xfrm>
            <a:off x="838200" y="1698842"/>
            <a:ext cx="10515600" cy="4478121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3723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C0AFF-8579-4E41-8710-7C6169E9A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71BF0D-CA6C-8F4F-86D8-DB99938C338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Assume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satisfies the first order NOC</a:t>
                </a: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and also assume that the second order NOC is strengthened to</a:t>
                </a: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Then, for all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≠0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p>
                      <m:sSupPr>
                        <m:ctrlPr>
                          <a:rPr lang="en-US" b="0" i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b="0" i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  <m:t>x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∇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m:rPr>
                        <m:nor/>
                      </m:rPr>
                      <a:rPr lang="en-US" b="0" i="0">
                        <a:latin typeface="Source Sans Pro" panose="020B0503030403020204" pitchFamily="34" charset="0"/>
                        <a:ea typeface="Source Sans Pro" panose="020B0503030403020204" pitchFamily="34" charset="0"/>
                      </a:rPr>
                      <m:t>x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Hence,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tends to increase </a:t>
                </a:r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strictly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with small excursions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suggesting SOC…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71BF0D-CA6C-8F4F-86D8-DB99938C338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FD88D5-11F3-3F4A-B7F9-55AA08C57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C1D56-1F80-F148-894E-7D93732A8B76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468CDE-1A78-D84D-9A76-095DE2008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1CE49B-14A4-B041-8ED1-60556D5ECF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1822"/>
          <a:stretch/>
        </p:blipFill>
        <p:spPr>
          <a:xfrm>
            <a:off x="5120985" y="2634777"/>
            <a:ext cx="1950030" cy="3551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B39CAA-2DE0-FD4D-979F-85AAF7D39A1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77667" b="-87885"/>
          <a:stretch/>
        </p:blipFill>
        <p:spPr>
          <a:xfrm>
            <a:off x="4038600" y="4190209"/>
            <a:ext cx="1409058" cy="7864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9CA142-C1E4-B648-8C59-0910F693BF18}"/>
              </a:ext>
            </a:extLst>
          </p:cNvPr>
          <p:cNvSpPr txBox="1"/>
          <p:nvPr/>
        </p:nvSpPr>
        <p:spPr>
          <a:xfrm>
            <a:off x="5554612" y="4121773"/>
            <a:ext cx="25987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positive </a:t>
            </a:r>
            <a:r>
              <a:rPr lang="en-US" sz="2800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definite</a:t>
            </a:r>
          </a:p>
        </p:txBody>
      </p:sp>
    </p:spTree>
    <p:extLst>
      <p:ext uri="{BB962C8B-B14F-4D97-AF65-F5344CB8AC3E}">
        <p14:creationId xmlns:p14="http://schemas.microsoft.com/office/powerpoint/2010/main" val="11696628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F1EC9-1DA1-2348-B313-E0D69394E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983AD-62A2-E546-B714-DE4C0AE51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92734-DB58-9D48-B418-038B5DFDF17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50AB23-8EE9-C34A-BF85-A809DD0F0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5B8F6306-9794-AA40-B40D-9B64AF7E8D7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354993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Theorem: SOC 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L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et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↦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b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e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in an open set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. Suppose that a vector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satisfies the conditions</a:t>
                </a: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dirty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a strict unconstrained local minimum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5B8F6306-9794-AA40-B40D-9B64AF7E8D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3549939"/>
              </a:xfrm>
              <a:blipFill>
                <a:blip r:embed="rId2"/>
                <a:stretch>
                  <a:fillRect l="-1086" t="-3226" b="-7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9C9D66FB-0ECF-9B46-BEA6-D44D48FE09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1822"/>
          <a:stretch/>
        </p:blipFill>
        <p:spPr>
          <a:xfrm>
            <a:off x="1631370" y="3547977"/>
            <a:ext cx="1950030" cy="3551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A738D4-81BD-B04B-ACFE-3B93CECB5FF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7667" b="-87885"/>
          <a:stretch/>
        </p:blipFill>
        <p:spPr>
          <a:xfrm>
            <a:off x="5490176" y="3517142"/>
            <a:ext cx="1409058" cy="78645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9C3F589-B5D8-3C47-8912-8265B12EE9EF}"/>
              </a:ext>
            </a:extLst>
          </p:cNvPr>
          <p:cNvSpPr txBox="1"/>
          <p:nvPr/>
        </p:nvSpPr>
        <p:spPr>
          <a:xfrm>
            <a:off x="4055272" y="3433717"/>
            <a:ext cx="761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and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5E101B-0CFB-FA41-A46D-02A14C42FC03}"/>
              </a:ext>
            </a:extLst>
          </p:cNvPr>
          <p:cNvSpPr txBox="1"/>
          <p:nvPr/>
        </p:nvSpPr>
        <p:spPr>
          <a:xfrm>
            <a:off x="6899234" y="3442851"/>
            <a:ext cx="25987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positive definite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34BB67-4E62-044A-8D7E-7FB49BBF3C39}"/>
              </a:ext>
            </a:extLst>
          </p:cNvPr>
          <p:cNvSpPr/>
          <p:nvPr/>
        </p:nvSpPr>
        <p:spPr>
          <a:xfrm>
            <a:off x="838200" y="1754259"/>
            <a:ext cx="10515600" cy="3676722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2709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1F9D0-9767-3C40-BBD5-072EF47A0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case: convex optimization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7E3E9AB-6E75-B548-9BF0-2C0A44B3B3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4"/>
                <a:ext cx="10771909" cy="503237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 subset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2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called convex if</a:t>
                </a:r>
              </a:p>
              <a:p>
                <a:endParaRPr lang="en-US" sz="26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sz="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be convex. A function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sz="2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is called convex if</a:t>
                </a:r>
              </a:p>
              <a:p>
                <a:pPr marL="0" indent="0">
                  <a:buNone/>
                </a:pPr>
                <a:endParaRPr lang="en-US" sz="26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sz="26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600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600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600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  <m:r>
                      <a:rPr lang="en-US" sz="2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be a convex function over a convex set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26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 local minimum of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over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also a global minimum over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. If in addition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strictly convex, then there exists at most one global minimum of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lang="en-US" sz="26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600" i="1" dirty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convex, and the set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open,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sz="2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600" b="0" i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600" b="0" i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  <m:t>x</m:t>
                        </m:r>
                      </m:e>
                      <m:sup>
                        <m:r>
                          <a:rPr lang="en-US" sz="2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</m:t>
                    </m:r>
                    <m:r>
                      <a:rPr lang="en-US" sz="2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en-US" sz="2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is a necessary and sufficient condition for a vector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0" i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600" b="0" i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  <m:t>x</m:t>
                        </m:r>
                      </m:e>
                      <m:sup>
                        <m:r>
                          <a:rPr lang="en-US" sz="2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to be a global minimum over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7E3E9AB-6E75-B548-9BF0-2C0A44B3B3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4"/>
                <a:ext cx="10771909" cy="5032375"/>
              </a:xfrm>
              <a:blipFill>
                <a:blip r:embed="rId3"/>
                <a:stretch>
                  <a:fillRect l="-942" t="-2020" r="-2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6569BC-F783-6D49-BD83-C17FCA426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A69F8-B03C-FD49-8214-05619B470154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9D6A8-B7B7-1D40-8D0C-E76A2CEB4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453E3E-8B91-0B41-B0C3-DD6565B4AD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2075" y="2372732"/>
            <a:ext cx="6927850" cy="3820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76BF7E-526D-1D4A-972D-7CE065DE2A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2075" y="3611439"/>
            <a:ext cx="6927850" cy="40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213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FF382-B4E8-7F4D-ABA5-6C304EADB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2E16C-2A69-8A4D-BA51-F3AF617C39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Optimality conditions are important to </a:t>
            </a:r>
            <a:r>
              <a:rPr lang="en-US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filter</a:t>
            </a: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 candidates for global minima </a:t>
            </a:r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They often provide the basis for the design and analysis of optimization algorithms</a:t>
            </a:r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They can be used for sensitivity analysis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6E4BF-A061-F443-BAD6-90853ADDD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449B2-29C3-7944-BF16-25CF0383A1E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D57BF-0F29-084A-AA2A-442E597E1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0396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93BA1-0496-B347-8E20-319CDC129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lecture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7BE160-8793-0448-A309-2D8705DCE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6A3FE-CB35-5C41-B610-C5B846689B61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2F97D-44AC-9E43-9918-D34B4B957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dirty="0"/>
              <a:t>AA 203 | Lecture 1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B672181-C8F0-A54D-821E-94076DD0E7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Computational methods for non-linear optimization;</a:t>
            </a:r>
          </a:p>
          <a:p>
            <a:pPr marL="0" indent="0" algn="ctr">
              <a:buNone/>
            </a:pPr>
            <a:r>
              <a:rPr lang="en-US" dirty="0"/>
              <a:t>constrained optimization</a:t>
            </a:r>
          </a:p>
        </p:txBody>
      </p:sp>
    </p:spTree>
    <p:extLst>
      <p:ext uri="{BB962C8B-B14F-4D97-AF65-F5344CB8AC3E}">
        <p14:creationId xmlns:p14="http://schemas.microsoft.com/office/powerpoint/2010/main" val="3049047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6969</TotalTime>
  <Words>2041</Words>
  <Application>Microsoft Macintosh PowerPoint</Application>
  <PresentationFormat>Widescreen</PresentationFormat>
  <Paragraphs>409</Paragraphs>
  <Slides>44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0" baseType="lpstr">
      <vt:lpstr>Arial</vt:lpstr>
      <vt:lpstr>Calibri</vt:lpstr>
      <vt:lpstr>Calibri Light</vt:lpstr>
      <vt:lpstr>Cambria Math</vt:lpstr>
      <vt:lpstr>Source Sans Pro</vt:lpstr>
      <vt:lpstr>Office Theme</vt:lpstr>
      <vt:lpstr>AA203 Optimal and Learning-based Control</vt:lpstr>
      <vt:lpstr>Course mechanics</vt:lpstr>
      <vt:lpstr>Course requirements </vt:lpstr>
      <vt:lpstr>Course material</vt:lpstr>
      <vt:lpstr>Prerequisites </vt:lpstr>
      <vt:lpstr>Caveats</vt:lpstr>
      <vt:lpstr>Today’s Outline</vt:lpstr>
      <vt:lpstr>Today’s Outline</vt:lpstr>
      <vt:lpstr>Feedback control</vt:lpstr>
      <vt:lpstr>Feedback control</vt:lpstr>
      <vt:lpstr>Feedback control</vt:lpstr>
      <vt:lpstr>Feedback control desiderata</vt:lpstr>
      <vt:lpstr>What’s missing?</vt:lpstr>
      <vt:lpstr>Course overview</vt:lpstr>
      <vt:lpstr>Course goals</vt:lpstr>
      <vt:lpstr>Course goals</vt:lpstr>
      <vt:lpstr>Today’s Outline</vt:lpstr>
      <vt:lpstr>Problem formulation</vt:lpstr>
      <vt:lpstr>Mathematical model</vt:lpstr>
      <vt:lpstr>Mathematical model</vt:lpstr>
      <vt:lpstr>Illustrative example: double integrator</vt:lpstr>
      <vt:lpstr>Illustrative example: double integrator</vt:lpstr>
      <vt:lpstr>Illustrative example: double integrator</vt:lpstr>
      <vt:lpstr>Illustrative example: double integrator</vt:lpstr>
      <vt:lpstr>Constraints</vt:lpstr>
      <vt:lpstr>Constraints</vt:lpstr>
      <vt:lpstr>Performance measure</vt:lpstr>
      <vt:lpstr>Optimal control problem</vt:lpstr>
      <vt:lpstr>Optimal control problem</vt:lpstr>
      <vt:lpstr>Forms of optimal control</vt:lpstr>
      <vt:lpstr>Discrete-time formulation</vt:lpstr>
      <vt:lpstr>Discrete-time formulation</vt:lpstr>
      <vt:lpstr>Today’s Outline</vt:lpstr>
      <vt:lpstr>Non-linear optimization</vt:lpstr>
      <vt:lpstr>Local and global minima</vt:lpstr>
      <vt:lpstr>Necessary conditions for optimality</vt:lpstr>
      <vt:lpstr>Necessary conditions for optimality</vt:lpstr>
      <vt:lpstr>Necessary conditions for optimality</vt:lpstr>
      <vt:lpstr>NOC – formal</vt:lpstr>
      <vt:lpstr>SOC</vt:lpstr>
      <vt:lpstr>SOC</vt:lpstr>
      <vt:lpstr>Special case: convex optimization</vt:lpstr>
      <vt:lpstr>Discussion</vt:lpstr>
      <vt:lpstr>Next lecture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AA203 Optimal and Learning-based Control</dc:title>
  <dc:creator>Marco Pavone</dc:creator>
  <cp:lastModifiedBy>Daniele Gammelli</cp:lastModifiedBy>
  <cp:revision>78</cp:revision>
  <cp:lastPrinted>2019-01-07T20:05:58Z</cp:lastPrinted>
  <dcterms:created xsi:type="dcterms:W3CDTF">2017-01-06T12:29:52Z</dcterms:created>
  <dcterms:modified xsi:type="dcterms:W3CDTF">2026-08-13T16:36:16Z</dcterms:modified>
</cp:coreProperties>
</file>