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41"/>
  </p:notesMasterIdLst>
  <p:sldIdLst>
    <p:sldId id="256" r:id="rId6"/>
    <p:sldId id="455" r:id="rId7"/>
    <p:sldId id="403" r:id="rId8"/>
    <p:sldId id="452" r:id="rId9"/>
    <p:sldId id="430" r:id="rId10"/>
    <p:sldId id="431" r:id="rId11"/>
    <p:sldId id="416" r:id="rId12"/>
    <p:sldId id="433" r:id="rId13"/>
    <p:sldId id="458" r:id="rId14"/>
    <p:sldId id="432" r:id="rId15"/>
    <p:sldId id="459" r:id="rId16"/>
    <p:sldId id="460" r:id="rId17"/>
    <p:sldId id="457" r:id="rId18"/>
    <p:sldId id="434" r:id="rId19"/>
    <p:sldId id="435" r:id="rId20"/>
    <p:sldId id="436" r:id="rId21"/>
    <p:sldId id="420" r:id="rId22"/>
    <p:sldId id="454" r:id="rId23"/>
    <p:sldId id="423" r:id="rId24"/>
    <p:sldId id="429" r:id="rId25"/>
    <p:sldId id="437" r:id="rId26"/>
    <p:sldId id="451" r:id="rId27"/>
    <p:sldId id="438" r:id="rId28"/>
    <p:sldId id="439" r:id="rId29"/>
    <p:sldId id="440" r:id="rId30"/>
    <p:sldId id="441" r:id="rId31"/>
    <p:sldId id="442" r:id="rId32"/>
    <p:sldId id="443" r:id="rId33"/>
    <p:sldId id="444" r:id="rId34"/>
    <p:sldId id="445" r:id="rId35"/>
    <p:sldId id="446" r:id="rId36"/>
    <p:sldId id="456" r:id="rId37"/>
    <p:sldId id="450" r:id="rId38"/>
    <p:sldId id="448" r:id="rId39"/>
    <p:sldId id="39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455"/>
            <p14:sldId id="403"/>
            <p14:sldId id="452"/>
            <p14:sldId id="430"/>
            <p14:sldId id="431"/>
            <p14:sldId id="416"/>
            <p14:sldId id="433"/>
            <p14:sldId id="458"/>
            <p14:sldId id="432"/>
            <p14:sldId id="459"/>
            <p14:sldId id="460"/>
            <p14:sldId id="457"/>
            <p14:sldId id="434"/>
            <p14:sldId id="435"/>
            <p14:sldId id="436"/>
            <p14:sldId id="420"/>
            <p14:sldId id="454"/>
            <p14:sldId id="423"/>
            <p14:sldId id="429"/>
            <p14:sldId id="437"/>
            <p14:sldId id="451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56"/>
            <p14:sldId id="450"/>
            <p14:sldId id="448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42BE26-D1CA-BD46-B338-A8E1A0CD02C4}" v="1" dt="2026-08-13T21:17:14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36"/>
    <p:restoredTop sz="75311"/>
  </p:normalViewPr>
  <p:slideViewPr>
    <p:cSldViewPr snapToGrid="0" snapToObjects="1">
      <p:cViewPr varScale="1">
        <p:scale>
          <a:sx n="93" d="100"/>
          <a:sy n="93" d="100"/>
        </p:scale>
        <p:origin x="1904" y="200"/>
      </p:cViewPr>
      <p:guideLst/>
    </p:cSldViewPr>
  </p:slideViewPr>
  <p:outlineViewPr>
    <p:cViewPr>
      <p:scale>
        <a:sx n="33" d="100"/>
        <a:sy n="33" d="100"/>
      </p:scale>
      <p:origin x="0" y="-1900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7:43.686" v="12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6:59.325" v="0" actId="20577"/>
        <pc:sldMkLst>
          <pc:docMk/>
          <pc:sldMk cId="1672827742" sldId="256"/>
        </pc:sldMkLst>
      </pc:sldChg>
      <pc:sldChg chg="modNotesTx">
        <pc:chgData name="Daniele Gammelli" userId="292b8a31-f1ba-4b4c-b196-a231dc095d13" providerId="ADAL" clId="{6E670754-AB6A-5789-AA0A-6F6FD9CE3EEA}" dt="2026-08-13T21:17:08.554" v="3" actId="20577"/>
        <pc:sldMkLst>
          <pc:docMk/>
          <pc:sldMk cId="1223044692" sldId="416"/>
        </pc:sldMkLst>
      </pc:sldChg>
      <pc:sldChg chg="modNotesTx">
        <pc:chgData name="Daniele Gammelli" userId="292b8a31-f1ba-4b4c-b196-a231dc095d13" providerId="ADAL" clId="{6E670754-AB6A-5789-AA0A-6F6FD9CE3EEA}" dt="2026-08-13T21:17:19.257" v="4" actId="20577"/>
        <pc:sldMkLst>
          <pc:docMk/>
          <pc:sldMk cId="4245481214" sldId="420"/>
        </pc:sldMkLst>
      </pc:sldChg>
      <pc:sldChg chg="modNotesTx">
        <pc:chgData name="Daniele Gammelli" userId="292b8a31-f1ba-4b4c-b196-a231dc095d13" providerId="ADAL" clId="{6E670754-AB6A-5789-AA0A-6F6FD9CE3EEA}" dt="2026-08-13T21:17:23.105" v="6" actId="20577"/>
        <pc:sldMkLst>
          <pc:docMk/>
          <pc:sldMk cId="1966682148" sldId="423"/>
        </pc:sldMkLst>
      </pc:sldChg>
      <pc:sldChg chg="modNotesTx">
        <pc:chgData name="Daniele Gammelli" userId="292b8a31-f1ba-4b4c-b196-a231dc095d13" providerId="ADAL" clId="{6E670754-AB6A-5789-AA0A-6F6FD9CE3EEA}" dt="2026-08-13T21:17:24.594" v="7" actId="20577"/>
        <pc:sldMkLst>
          <pc:docMk/>
          <pc:sldMk cId="3500630706" sldId="429"/>
        </pc:sldMkLst>
      </pc:sldChg>
      <pc:sldChg chg="modNotesTx">
        <pc:chgData name="Daniele Gammelli" userId="292b8a31-f1ba-4b4c-b196-a231dc095d13" providerId="ADAL" clId="{6E670754-AB6A-5789-AA0A-6F6FD9CE3EEA}" dt="2026-08-13T21:17:03.774" v="1" actId="20577"/>
        <pc:sldMkLst>
          <pc:docMk/>
          <pc:sldMk cId="1385319952" sldId="430"/>
        </pc:sldMkLst>
      </pc:sldChg>
      <pc:sldChg chg="modNotesTx">
        <pc:chgData name="Daniele Gammelli" userId="292b8a31-f1ba-4b4c-b196-a231dc095d13" providerId="ADAL" clId="{6E670754-AB6A-5789-AA0A-6F6FD9CE3EEA}" dt="2026-08-13T21:17:06.696" v="2" actId="20577"/>
        <pc:sldMkLst>
          <pc:docMk/>
          <pc:sldMk cId="1494629902" sldId="431"/>
        </pc:sldMkLst>
      </pc:sldChg>
      <pc:sldChg chg="modNotesTx">
        <pc:chgData name="Daniele Gammelli" userId="292b8a31-f1ba-4b4c-b196-a231dc095d13" providerId="ADAL" clId="{6E670754-AB6A-5789-AA0A-6F6FD9CE3EEA}" dt="2026-08-13T21:17:26.030" v="8" actId="20577"/>
        <pc:sldMkLst>
          <pc:docMk/>
          <pc:sldMk cId="2732526532" sldId="437"/>
        </pc:sldMkLst>
      </pc:sldChg>
      <pc:sldChg chg="modNotesTx">
        <pc:chgData name="Daniele Gammelli" userId="292b8a31-f1ba-4b4c-b196-a231dc095d13" providerId="ADAL" clId="{6E670754-AB6A-5789-AA0A-6F6FD9CE3EEA}" dt="2026-08-13T21:17:30.361" v="9" actId="20577"/>
        <pc:sldMkLst>
          <pc:docMk/>
          <pc:sldMk cId="313306460" sldId="438"/>
        </pc:sldMkLst>
      </pc:sldChg>
      <pc:sldChg chg="modNotesTx">
        <pc:chgData name="Daniele Gammelli" userId="292b8a31-f1ba-4b4c-b196-a231dc095d13" providerId="ADAL" clId="{6E670754-AB6A-5789-AA0A-6F6FD9CE3EEA}" dt="2026-08-13T21:17:35.751" v="10" actId="20577"/>
        <pc:sldMkLst>
          <pc:docMk/>
          <pc:sldMk cId="2623686535" sldId="443"/>
        </pc:sldMkLst>
      </pc:sldChg>
      <pc:sldChg chg="modNotesTx">
        <pc:chgData name="Daniele Gammelli" userId="292b8a31-f1ba-4b4c-b196-a231dc095d13" providerId="ADAL" clId="{6E670754-AB6A-5789-AA0A-6F6FD9CE3EEA}" dt="2026-08-13T21:17:40.360" v="11" actId="20577"/>
        <pc:sldMkLst>
          <pc:docMk/>
          <pc:sldMk cId="4231962226" sldId="446"/>
        </pc:sldMkLst>
      </pc:sldChg>
      <pc:sldChg chg="modNotesTx">
        <pc:chgData name="Daniele Gammelli" userId="292b8a31-f1ba-4b4c-b196-a231dc095d13" providerId="ADAL" clId="{6E670754-AB6A-5789-AA0A-6F6FD9CE3EEA}" dt="2026-08-13T21:17:43.686" v="12" actId="20577"/>
        <pc:sldMkLst>
          <pc:docMk/>
          <pc:sldMk cId="4269362860" sldId="450"/>
        </pc:sldMkLst>
      </pc:sldChg>
      <pc:sldChg chg="modNotesTx">
        <pc:chgData name="Daniele Gammelli" userId="292b8a31-f1ba-4b4c-b196-a231dc095d13" providerId="ADAL" clId="{6E670754-AB6A-5789-AA0A-6F6FD9CE3EEA}" dt="2026-08-13T21:17:20.753" v="5" actId="20577"/>
        <pc:sldMkLst>
          <pc:docMk/>
          <pc:sldMk cId="2610665983" sldId="45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5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13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87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4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74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 </a:t>
                </a:r>
                <a:r>
                  <a:rPr lang="en-US" i="1" dirty="0"/>
                  <a:t>locally</a:t>
                </a:r>
                <a:r>
                  <a:rPr lang="en-US" dirty="0"/>
                  <a:t>, the disturbance is optimizing </a:t>
                </a:r>
                <a:r>
                  <a:rPr lang="en-US" b="1" dirty="0"/>
                  <a:t>given</a:t>
                </a:r>
                <a:r>
                  <a:rPr lang="en-US" dirty="0"/>
                  <a:t>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𝑢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(𝑡)</a:t>
                </a:r>
                <a:r>
                  <a:rPr lang="ar-AE" dirty="0"/>
                  <a:t>.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At the instantaneous scale:</a:t>
                </a:r>
              </a:p>
              <a:p>
                <a:r>
                  <a:rPr lang="en-US" dirty="0"/>
                  <a:t>the disturbance is not choosing a whole trajectory independently anymore </a:t>
                </a:r>
              </a:p>
              <a:p>
                <a:r>
                  <a:rPr lang="en-US" dirty="0"/>
                  <a:t>it is choosing </a:t>
                </a:r>
                <a:r>
                  <a:rPr lang="en-US" b="1" dirty="0"/>
                  <a:t>a reaction to the current control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So the nested structure changes from:</a:t>
                </a:r>
              </a:p>
              <a:p>
                <a:r>
                  <a:rPr lang="en-US" dirty="0"/>
                  <a:t>“outer player picks a function anticipating optimal response”</a:t>
                </a:r>
              </a:p>
              <a:p>
                <a:r>
                  <a:rPr lang="en-US" dirty="0"/>
                  <a:t>to:</a:t>
                </a:r>
              </a:p>
              <a:p>
                <a:r>
                  <a:rPr lang="en-US" dirty="0"/>
                  <a:t>“at each instant, one player moves, then the other reacts”</a:t>
                </a:r>
              </a:p>
              <a:p>
                <a:r>
                  <a:rPr lang="en-US" dirty="0"/>
                  <a:t>That is exactly what swaps the order.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18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48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16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62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78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49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96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21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97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49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68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38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99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7ACFB-8954-CD43-824F-6ECFCB45DF9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4A73EB80-CF24-604C-A0D1-DEE0116116A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0CE-816A-BF46-B35F-9872EE0B07E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34148-BC3E-2D4B-9987-F8D168E2AEB4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20EE-58DA-9D49-AD6A-22F54873FA13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AF51-A26F-CB40-8AF0-F3AD45409F4A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891-115E-0A45-8B9E-FC8259126112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5D8-6C7E-8A43-9873-1CB84BF66AE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0EE5-90CB-3544-B208-C924E0F8F0FB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6FB1-3DF3-D840-9206-35533AC09BF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A93A-9438-AC40-BE4F-133DDFD0E8D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7D69-B733-5346-A733-77551026497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415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425D86C0-EE39-7044-8F16-3B080F24C52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05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40CC-5803-194B-B710-105333BEB3D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06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A75A7-975E-B548-AF3D-31D1A1D93F5A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58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53A3-B17C-824B-9B6D-6BBD8455EE8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26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B9406-9263-F64E-96BB-2E7F61AC049E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91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FABA-505F-F449-BD56-4470FFCA209B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97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4D96-7AA8-8C4D-8C4F-C1FB3804B68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1C92-7FAE-EA44-8BA9-492D48B65B0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4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8C35-DAE4-4143-AA36-21020B52A0D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92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D34E5-06AD-4143-8F88-B56E44EF79F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8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E482-5C8D-F44F-8787-E8FF0F29EA6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D6F1D-D623-4646-96C0-34C193D64B0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8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nualreviews.org/content/journals/10.1146/annurev-control-060117-104941" TargetMode="External"/><Relationship Id="rId2" Type="http://schemas.openxmlformats.org/officeDocument/2006/relationships/hyperlink" Target="https://arxiv.org/abs/1709.0752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hyperlink" Target="https://github.com/StanfordASL/AA203-Notes/blob/master/notes.pdf" TargetMode="External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microsoft.com/office/2007/relationships/hdphoto" Target="../media/hdphoto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3.png"/><Relationship Id="rId7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5.png"/><Relationship Id="rId7" Type="http://schemas.openxmlformats.org/officeDocument/2006/relationships/image" Target="../media/image4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57.png"/><Relationship Id="rId10" Type="http://schemas.microsoft.com/office/2007/relationships/hdphoto" Target="../media/hdphoto1.wdp"/><Relationship Id="rId4" Type="http://schemas.openxmlformats.org/officeDocument/2006/relationships/image" Target="../media/image56.png"/><Relationship Id="rId9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microsoft.com/office/2007/relationships/hdphoto" Target="../media/hdphoto2.wdp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71.png"/><Relationship Id="rId9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0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5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hyperlink" Target="https://www.cs.ubc.ca/~mitchell/ToolboxLS/toolboxLS-1.1.pdf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HJB, HJI, and reachability analysis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Elbow Connector 60">
            <a:extLst>
              <a:ext uri="{FF2B5EF4-FFF2-40B4-BE49-F238E27FC236}">
                <a16:creationId xmlns:a16="http://schemas.microsoft.com/office/drawing/2014/main" id="{D5EAB996-8BF8-4B66-B2F9-643ACD8448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61">
            <a:extLst>
              <a:ext uri="{FF2B5EF4-FFF2-40B4-BE49-F238E27FC236}">
                <a16:creationId xmlns:a16="http://schemas.microsoft.com/office/drawing/2014/main" id="{77E07EF3-DD45-47D7-BACA-096BB21888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3E1232B3-253E-4E3F-AA44-68A85A6FD9AE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2347ABA-F7AB-48AE-B3EA-5B619E2869D3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253A6C3-CE2D-4B35-A575-F5C323342C98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F90C100E-CAC9-4570-91FA-6CB3BF6056F8}"/>
              </a:ext>
            </a:extLst>
          </p:cNvPr>
          <p:cNvCxnSpPr>
            <a:cxnSpLocks/>
            <a:endCxn id="94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8">
            <a:extLst>
              <a:ext uri="{FF2B5EF4-FFF2-40B4-BE49-F238E27FC236}">
                <a16:creationId xmlns:a16="http://schemas.microsoft.com/office/drawing/2014/main" id="{3C4451A5-0D22-47CE-87E1-0C3BC3E79B30}"/>
              </a:ext>
            </a:extLst>
          </p:cNvPr>
          <p:cNvCxnSpPr>
            <a:cxnSpLocks/>
            <a:endCxn id="93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11">
            <a:extLst>
              <a:ext uri="{FF2B5EF4-FFF2-40B4-BE49-F238E27FC236}">
                <a16:creationId xmlns:a16="http://schemas.microsoft.com/office/drawing/2014/main" id="{EEEAD091-49B2-4272-8DC4-804FD3798416}"/>
              </a:ext>
            </a:extLst>
          </p:cNvPr>
          <p:cNvCxnSpPr>
            <a:cxnSpLocks/>
            <a:endCxn id="95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Slide Number Placeholder 15">
            <a:extLst>
              <a:ext uri="{FF2B5EF4-FFF2-40B4-BE49-F238E27FC236}">
                <a16:creationId xmlns:a16="http://schemas.microsoft.com/office/drawing/2014/main" id="{9F2B1538-C3C4-43E7-9593-5C57B947F5E7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D483526-2EB9-48CD-A561-891C8DFC745F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FF2731D-209B-4199-A940-85213171A900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02" name="Elbow Connector 4">
            <a:extLst>
              <a:ext uri="{FF2B5EF4-FFF2-40B4-BE49-F238E27FC236}">
                <a16:creationId xmlns:a16="http://schemas.microsoft.com/office/drawing/2014/main" id="{6FD46AEA-E574-46DD-8A0C-191F52A88564}"/>
              </a:ext>
            </a:extLst>
          </p:cNvPr>
          <p:cNvCxnSpPr>
            <a:cxnSpLocks/>
            <a:endCxn id="101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Elbow Connector 7">
            <a:extLst>
              <a:ext uri="{FF2B5EF4-FFF2-40B4-BE49-F238E27FC236}">
                <a16:creationId xmlns:a16="http://schemas.microsoft.com/office/drawing/2014/main" id="{D0DBE79B-C8F1-417B-AB9D-F7E15D4901A6}"/>
              </a:ext>
            </a:extLst>
          </p:cNvPr>
          <p:cNvCxnSpPr>
            <a:cxnSpLocks/>
            <a:endCxn id="100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504A20-A408-0911-436C-27E907D43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9575-2632-F940-81F9-21C11B179D86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6147057-80F7-DC44-878D-50DC2E3E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82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4691-E42B-BA4D-965B-878B64C7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419F9-38B8-5748-96FC-3F2C8969D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515600" cy="4956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Previous lectures: focus on discrete-time setting</a:t>
            </a: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lecture: focus on continuous-time setting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dynamic programming approach leads to HJB / HJI equation: non-linear partial differential equation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HJB application: solution to continuous LQR problem</a:t>
            </a:r>
          </a:p>
          <a:p>
            <a:r>
              <a:rPr lang="en-US" sz="2000" dirty="0"/>
              <a:t>HJI application: reachability 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analysis</a:t>
            </a: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sz="2000" dirty="0"/>
              <a:t>Readings: lecture notes and references therein, in particular:</a:t>
            </a:r>
          </a:p>
          <a:p>
            <a:r>
              <a:rPr lang="en-US" sz="1200" dirty="0">
                <a:hlinkClick r:id="rId2"/>
              </a:rPr>
              <a:t>Bansal S., Chen M., Herbert S., Tomlin C. J., “Hamilton-Jacobi reachability: A brief overview and recent advances,”  2017.</a:t>
            </a:r>
            <a:endParaRPr lang="en-US" sz="1200" dirty="0"/>
          </a:p>
          <a:p>
            <a:r>
              <a:rPr lang="en-US" sz="1200" dirty="0">
                <a:hlinkClick r:id="rId3"/>
              </a:rPr>
              <a:t>Chen M., Tomlin C. J., “Hamilton–Jacobi reachability: Some recent theoretical advances and applications in unmanned airspace management,” 2018.</a:t>
            </a:r>
            <a:endParaRPr lang="en-US" sz="1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A6017-9B2D-867F-50F4-76DFDA2DB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7D30-1252-1945-8069-99A63D90E2E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FE2FB-819C-20E5-4CB5-B76E01F38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051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A53BE-D944-134B-8876-F4FD70FB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Continuous-time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3A3A7A-F444-6640-90F8-B89F50622D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Last time:</a:t>
                </a:r>
              </a:p>
              <a:p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1" i="1" dirty="0" err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Cost: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𝐽</m:t>
                    </m:r>
                    <m:sSub>
                      <m:sSub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 = </m:t>
                    </m:r>
                    <m:sSub>
                      <m:sSubPr>
                        <m:ctrlPr>
                          <a:rPr lang="en-US" sz="2000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sz="20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2000" b="0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hr m:val="∑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b="1" i="1" dirty="0" err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dirty="0" err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2000" i="1" dirty="0" err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dirty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sz="2000" i="1" dirty="0" err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nary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C00000"/>
                    </a:solidFill>
                  </a:rPr>
                  <a:t>This time</a:t>
                </a:r>
                <a:r>
                  <a:rPr lang="en-US" sz="2000" dirty="0"/>
                  <a:t>:</a:t>
                </a:r>
              </a:p>
              <a:p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b="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000" b="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b="0" dirty="0">
                  <a:latin typeface="Source Sans Pro" panose="020B0503030403020204" pitchFamily="34" charset="0"/>
                </a:endParaRPr>
              </a:p>
              <a:p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Cost: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b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>
                  <a:latin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are fixed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3A3A7A-F444-6640-90F8-B89F50622D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724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1A8FEF-C376-AB38-9840-E4E7116C8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EA9D9-B203-7C4B-A47A-EED4C3309164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E1EBD6-9827-03C3-F5E8-087A4FBF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9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374A1-DC80-6A4D-90EF-B743EA06C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Two-person, zero-sum differential games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0AE018-B964-5443-8355-24EDED3D7D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624931" cy="46672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What if there is another player (e.g., nature) that interferes with the fulfillment of our objective?</a:t>
                </a:r>
              </a:p>
              <a:p>
                <a:endParaRPr lang="en-US" sz="800" dirty="0"/>
              </a:p>
              <a:p>
                <a:pPr marL="0" indent="0">
                  <a:buNone/>
                </a:pPr>
                <a:r>
                  <a:rPr lang="en-US" sz="2000" dirty="0"/>
                  <a:t>Two-person differential game:</a:t>
                </a:r>
              </a:p>
              <a:p>
                <a:r>
                  <a:rPr lang="en-US" sz="2000" dirty="0"/>
                  <a:t>Model: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  <m:r>
                          <a:rPr lang="en-US" sz="20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000" dirty="0"/>
                  <a:t> (</a:t>
                </a:r>
                <a:r>
                  <a:rPr lang="en-US" sz="2000" i="1" dirty="0"/>
                  <a:t>joint</a:t>
                </a:r>
                <a:r>
                  <a:rPr lang="en-US" sz="2000" dirty="0"/>
                  <a:t> system dynamics),</a:t>
                </a:r>
              </a:p>
              <a:p>
                <a:r>
                  <a:rPr lang="en-US" sz="2000" dirty="0"/>
                  <a:t>Cost: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sz="2000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b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000" b="1" i="0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𝐝</m:t>
                            </m:r>
                            <m: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/>
              </a:p>
              <a:p>
                <a:r>
                  <a:rPr lang="en-US" sz="2000" dirty="0"/>
                  <a:t>Player 1, with control </a:t>
                </a:r>
                <a14:m>
                  <m:oMath xmlns:m="http://schemas.openxmlformats.org/officeDocument/2006/math">
                    <m:r>
                      <a:rPr lang="en-US" sz="20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000" dirty="0"/>
                  <a:t>will attempt to </a:t>
                </a:r>
                <a:r>
                  <a:rPr lang="en-US" sz="2000" i="1" dirty="0"/>
                  <a:t>maximize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sz="2000" dirty="0"/>
                  <a:t>, while Player 2, with control </a:t>
                </a:r>
                <a14:m>
                  <m:oMath xmlns:m="http://schemas.openxmlformats.org/officeDocument/2006/math">
                    <m:r>
                      <a:rPr lang="en-US" sz="2000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𝐝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, will aim to </a:t>
                </a:r>
                <a:r>
                  <a:rPr lang="en-US" sz="2000" i="1" dirty="0"/>
                  <a:t>minimize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sz="2000" dirty="0"/>
                  <a:t>, subject to the joint system dynamics </a:t>
                </a:r>
              </a:p>
              <a:p>
                <a14:m>
                  <m:oMath xmlns:m="http://schemas.openxmlformats.org/officeDocument/2006/math">
                    <m:r>
                      <a:rPr lang="en-US" sz="20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2000" dirty="0"/>
                  <a:t> is the </a:t>
                </a:r>
                <a:r>
                  <a:rPr lang="en-US" sz="2000" i="1" dirty="0"/>
                  <a:t>joint</a:t>
                </a:r>
                <a:r>
                  <a:rPr lang="en-US" sz="2000" dirty="0"/>
                  <a:t> system state</a:t>
                </a:r>
                <a:endParaRPr lang="en-US" sz="2000" i="1" dirty="0"/>
              </a:p>
              <a:p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0AE018-B964-5443-8355-24EDED3D7D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624931" cy="4667250"/>
              </a:xfrm>
              <a:blipFill>
                <a:blip r:embed="rId3"/>
                <a:stretch>
                  <a:fillRect l="-597" t="-1355" r="-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CDC5D0-3590-6D51-04D2-C019A4FC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69E8-063F-4A40-A99B-56DF1838478B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AC3C06-651C-16E7-4426-E0EFEB27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1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0AF45-8F30-8049-BAA1-774A4113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pattern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2F258E-35B2-3C43-8FB4-9756555837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00720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To fully specify the game, we need to specify the </a:t>
                </a:r>
                <a:r>
                  <a:rPr lang="en-US" sz="2400" i="1" dirty="0"/>
                  <a:t>information pattern</a:t>
                </a:r>
              </a:p>
              <a:p>
                <a:r>
                  <a:rPr lang="en-CA" sz="2400" dirty="0"/>
                  <a:t>“Open-loop” strategies</a:t>
                </a:r>
              </a:p>
              <a:p>
                <a:pPr lvl="1"/>
                <a:r>
                  <a:rPr lang="en-CA" sz="2000" dirty="0"/>
                  <a:t>Player 1, </a:t>
                </a:r>
                <a:r>
                  <a:rPr lang="en-US" sz="2000" dirty="0"/>
                  <a:t>with control </a:t>
                </a:r>
                <a14:m>
                  <m:oMath xmlns:m="http://schemas.openxmlformats.org/officeDocument/2006/math">
                    <m:r>
                      <a:rPr lang="en-US" sz="20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2000" dirty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CA" sz="2000" dirty="0"/>
                  <a:t> declares entire plan</a:t>
                </a:r>
              </a:p>
              <a:p>
                <a:pPr lvl="1"/>
                <a:r>
                  <a:rPr lang="en-CA" sz="2000" dirty="0"/>
                  <a:t>Player 2, </a:t>
                </a:r>
                <a:r>
                  <a:rPr lang="en-US" sz="2000" dirty="0"/>
                  <a:t>with control 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latin typeface="Cambria Math" panose="02040503050406030204" pitchFamily="18" charset="0"/>
                      </a:rPr>
                      <m:t>𝐝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2000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CA" sz="2000" dirty="0"/>
                  <a:t> responds optimally</a:t>
                </a:r>
              </a:p>
              <a:p>
                <a:pPr lvl="1"/>
                <a:r>
                  <a:rPr lang="en-CA" sz="2000" dirty="0"/>
                  <a:t>Conservative, unrealistic, but computationally cheap</a:t>
                </a:r>
              </a:p>
              <a:p>
                <a:pPr lvl="1"/>
                <a:endParaRPr lang="en-CA" sz="2000" dirty="0"/>
              </a:p>
              <a:p>
                <a:r>
                  <a:rPr lang="en-CA" sz="2400" dirty="0"/>
                  <a:t>“</a:t>
                </a:r>
                <a:r>
                  <a:rPr lang="en-CA" sz="2400" dirty="0" err="1"/>
                  <a:t>Nonanticipative</a:t>
                </a:r>
                <a:r>
                  <a:rPr lang="en-CA" sz="2400" dirty="0"/>
                  <a:t>” strategies</a:t>
                </a:r>
              </a:p>
              <a:p>
                <a:pPr lvl="1"/>
                <a:r>
                  <a:rPr lang="en-CA" sz="2000" dirty="0"/>
                  <a:t>Other agent acts based on state and control trajectory up to current time</a:t>
                </a:r>
              </a:p>
              <a:p>
                <a:pPr lvl="1"/>
                <a:r>
                  <a:rPr lang="en-CA" sz="2000" dirty="0"/>
                  <a:t>Notation: </a:t>
                </a:r>
                <a14:m>
                  <m:oMath xmlns:m="http://schemas.openxmlformats.org/officeDocument/2006/math">
                    <m:r>
                      <a:rPr lang="en-CA" sz="2000" b="1" i="0">
                        <a:latin typeface="Cambria Math" panose="02040503050406030204" pitchFamily="18" charset="0"/>
                      </a:rPr>
                      <m:t>𝐝</m:t>
                    </m:r>
                    <m:d>
                      <m:d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en-CA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CA" sz="2000">
                        <a:latin typeface="Cambria Math" panose="02040503050406030204" pitchFamily="18" charset="0"/>
                      </a:rPr>
                      <m:t>Γ</m:t>
                    </m:r>
                    <m:d>
                      <m:dPr>
                        <m:begChr m:val="["/>
                        <m:endChr m:val="]"/>
                        <m:ctrlPr>
                          <a:rPr lang="en-CA" sz="2000" b="1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000" b="1" i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  <m:d>
                      <m:dPr>
                        <m:ctrlPr>
                          <a:rPr lang="en-CA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endParaRPr lang="en-CA" sz="2000" i="1" dirty="0"/>
              </a:p>
              <a:p>
                <a:pPr lvl="1"/>
                <a:r>
                  <a:rPr lang="en-CA" sz="2000" dirty="0"/>
                  <a:t>Disturbance still has the advantage: it gets to (instantaneously) react to the control!</a:t>
                </a:r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2F258E-35B2-3C43-8FB4-9756555837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00720" cy="4351338"/>
              </a:xfrm>
              <a:blipFill>
                <a:blip r:embed="rId3"/>
                <a:stretch>
                  <a:fillRect l="-727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7926D1-189E-B485-0091-8F5DFE89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419B-FE35-DB42-921E-C78F79B6E894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D15CA2-2389-4A97-5CF4-58FA633AD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2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5AEE-2A3C-BF44-A4A0-EECF089EF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Hamilton-Jacobi-Isaacs (HJI)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002AB-6C9B-FA48-969B-1FC8EBC52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Key idea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apply principle of optimality</a:t>
            </a: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“truncated” problem is</a:t>
            </a: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9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B1E898D-57E3-BE40-9A8B-3E4B623641EC}"/>
                  </a:ext>
                </a:extLst>
              </p:cNvPr>
              <p:cNvSpPr/>
              <p:nvPr/>
            </p:nvSpPr>
            <p:spPr>
              <a:xfrm>
                <a:off x="-126304" y="3463475"/>
                <a:ext cx="9986864" cy="9298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sz="2400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sz="2400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sz="24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 sz="2400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sz="2400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400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sz="24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sz="2400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B1E898D-57E3-BE40-9A8B-3E4B623641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6304" y="3463475"/>
                <a:ext cx="9986864" cy="9298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EAA883E-0540-6243-B838-AA56A3E219BC}"/>
              </a:ext>
            </a:extLst>
          </p:cNvPr>
          <p:cNvCxnSpPr/>
          <p:nvPr/>
        </p:nvCxnSpPr>
        <p:spPr>
          <a:xfrm flipH="1" flipV="1">
            <a:off x="2881152" y="4349675"/>
            <a:ext cx="106680" cy="3570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83510A8-4421-1945-B164-0EB3C5C293F1}"/>
              </a:ext>
            </a:extLst>
          </p:cNvPr>
          <p:cNvSpPr txBox="1"/>
          <p:nvPr/>
        </p:nvSpPr>
        <p:spPr>
          <a:xfrm>
            <a:off x="2881152" y="4719148"/>
            <a:ext cx="547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latin typeface="Source Sans Pro" panose="020B0503030403020204" pitchFamily="34" charset="0"/>
                <a:ea typeface="Source Sans Pro" panose="020B0503030403020204" pitchFamily="34" charset="0"/>
              </a:rPr>
              <a:t>Worst-case disturbance – aims to thwart the controller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BC8C44-1C24-D955-37E9-CFE9DAFD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65283-EE8A-B441-8313-E0759D160B41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7338AA-28CA-9043-7AF8-4C277264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44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66BD3-D486-7F4C-A81F-BFB91AE7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C7FC9A-96D1-904C-80F9-0298AD0974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854707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Dynamic programming principle: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sz="2000" dirty="0"/>
                  <a:t>Approximate integral and Taylor expand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sz="2000" b="1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000" b="1" i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CA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CA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/>
              </a:p>
              <a:p>
                <a:pPr lvl="1"/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Derive Hamilton-Jacobi-Isaacs partial differential equation (HJI PDE)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C7FC9A-96D1-904C-80F9-0298AD0974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8547077" cy="4351338"/>
              </a:xfrm>
              <a:blipFill>
                <a:blip r:embed="rId2"/>
                <a:stretch>
                  <a:fillRect l="-999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02338A9-CC70-7249-A4AE-435A19FDEB24}"/>
                  </a:ext>
                </a:extLst>
              </p:cNvPr>
              <p:cNvSpPr/>
              <p:nvPr/>
            </p:nvSpPr>
            <p:spPr>
              <a:xfrm>
                <a:off x="838200" y="3598524"/>
                <a:ext cx="8197214" cy="799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sz="2000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sz="2000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sz="20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 sz="2000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sz="20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sz="20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sz="2000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r>
                                        <a:rPr lang="en-CA" sz="20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  <m:r>
                                        <a:rPr lang="en-CA" sz="2000" b="0" i="1" smtClean="0">
                                          <a:latin typeface="Cambria Math" panose="02040503050406030204" pitchFamily="18" charset="0"/>
                                        </a:rPr>
                                        <m:t>),</m:t>
                                      </m:r>
                                      <m:r>
                                        <a:rPr lang="en-US" sz="2000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sz="20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sz="2000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sz="20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000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sz="20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02338A9-CC70-7249-A4AE-435A19FDEB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598524"/>
                <a:ext cx="8197214" cy="7991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>
            <a:extLst>
              <a:ext uri="{FF2B5EF4-FFF2-40B4-BE49-F238E27FC236}">
                <a16:creationId xmlns:a16="http://schemas.microsoft.com/office/drawing/2014/main" id="{CDC35751-75F5-2348-8E0B-C908217B6503}"/>
              </a:ext>
            </a:extLst>
          </p:cNvPr>
          <p:cNvSpPr/>
          <p:nvPr/>
        </p:nvSpPr>
        <p:spPr>
          <a:xfrm rot="16200000">
            <a:off x="4924958" y="2042915"/>
            <a:ext cx="97501" cy="287331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1E156240-79FE-CE4E-A22E-62D11FFBC7D0}"/>
              </a:ext>
            </a:extLst>
          </p:cNvPr>
          <p:cNvSpPr/>
          <p:nvPr/>
        </p:nvSpPr>
        <p:spPr>
          <a:xfrm rot="16200000">
            <a:off x="7675903" y="2476297"/>
            <a:ext cx="157657" cy="2020331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F752A7-06A2-BF43-BAD0-AB16461F74DC}"/>
              </a:ext>
            </a:extLst>
          </p:cNvPr>
          <p:cNvGrpSpPr/>
          <p:nvPr/>
        </p:nvGrpSpPr>
        <p:grpSpPr>
          <a:xfrm>
            <a:off x="7930059" y="844482"/>
            <a:ext cx="2999260" cy="1686264"/>
            <a:chOff x="3219197" y="1593720"/>
            <a:chExt cx="9445177" cy="548632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B8A47C9-5A5A-A14C-9552-4AF7DAEA949E}"/>
                </a:ext>
              </a:extLst>
            </p:cNvPr>
            <p:cNvGrpSpPr/>
            <p:nvPr/>
          </p:nvGrpSpPr>
          <p:grpSpPr>
            <a:xfrm>
              <a:off x="3480358" y="1593720"/>
              <a:ext cx="9184016" cy="5413123"/>
              <a:chOff x="1531638" y="919162"/>
              <a:chExt cx="9184016" cy="5413123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6992C3B9-C3BF-8246-AF5D-AC0C45E23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71700" y="919162"/>
                <a:ext cx="7848599" cy="5019675"/>
              </a:xfrm>
              <a:prstGeom prst="rect">
                <a:avLst/>
              </a:prstGeom>
            </p:spPr>
          </p:pic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9BF1265-2370-C44B-9E79-3FFAA6C6E79D}"/>
                  </a:ext>
                </a:extLst>
              </p:cNvPr>
              <p:cNvSpPr/>
              <p:nvPr/>
            </p:nvSpPr>
            <p:spPr>
              <a:xfrm>
                <a:off x="2341418" y="5331114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35AC48C2-0C0C-AB47-A8B9-C9DA3FF884F7}"/>
                  </a:ext>
                </a:extLst>
              </p:cNvPr>
              <p:cNvSpPr/>
              <p:nvPr/>
            </p:nvSpPr>
            <p:spPr>
              <a:xfrm>
                <a:off x="9771495" y="2254828"/>
                <a:ext cx="180000" cy="180000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25302BC-64C1-5C41-B5BC-D0B2D06A1BC2}"/>
                  </a:ext>
                </a:extLst>
              </p:cNvPr>
              <p:cNvSpPr/>
              <p:nvPr/>
            </p:nvSpPr>
            <p:spPr>
              <a:xfrm>
                <a:off x="3286413" y="2653590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C86A460-E35D-DD4C-BDC2-B7A8BC375CEB}"/>
                  </a:ext>
                </a:extLst>
              </p:cNvPr>
              <p:cNvSpPr/>
              <p:nvPr/>
            </p:nvSpPr>
            <p:spPr>
              <a:xfrm>
                <a:off x="3983576" y="3539561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28E7796-647F-7040-82D9-034058A3AB1B}"/>
                  </a:ext>
                </a:extLst>
              </p:cNvPr>
              <p:cNvSpPr/>
              <p:nvPr/>
            </p:nvSpPr>
            <p:spPr>
              <a:xfrm>
                <a:off x="4175589" y="4585800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4CE753EB-C1B7-A44A-9D3D-676866D8B60B}"/>
                      </a:ext>
                    </a:extLst>
                  </p:cNvPr>
                  <p:cNvSpPr txBox="1"/>
                  <p:nvPr/>
                </p:nvSpPr>
                <p:spPr>
                  <a:xfrm>
                    <a:off x="1531638" y="5230786"/>
                    <a:ext cx="1102108" cy="11014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CA" sz="1600" dirty="0"/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4CE753EB-C1B7-A44A-9D3D-676866D8B6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31638" y="5230786"/>
                    <a:ext cx="1102108" cy="11014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BEE8B67-625A-3A4C-A503-FD9A87E75878}"/>
                      </a:ext>
                    </a:extLst>
                  </p:cNvPr>
                  <p:cNvSpPr txBox="1"/>
                  <p:nvPr/>
                </p:nvSpPr>
                <p:spPr>
                  <a:xfrm>
                    <a:off x="2160634" y="1587891"/>
                    <a:ext cx="1340179" cy="11014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CA" sz="1600" dirty="0"/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BEE8B67-625A-3A4C-A503-FD9A87E7587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60634" y="1587891"/>
                    <a:ext cx="1340179" cy="11014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F3507392-A108-F743-A0D0-C59C4E93F947}"/>
                      </a:ext>
                    </a:extLst>
                  </p:cNvPr>
                  <p:cNvSpPr txBox="1"/>
                  <p:nvPr/>
                </p:nvSpPr>
                <p:spPr>
                  <a:xfrm>
                    <a:off x="3096636" y="2570828"/>
                    <a:ext cx="1355122" cy="11014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CA" sz="1600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F3507392-A108-F743-A0D0-C59C4E93F9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96636" y="2570828"/>
                    <a:ext cx="1355122" cy="11014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0F5BB357-51B1-1248-9491-69D8951C2F00}"/>
                      </a:ext>
                    </a:extLst>
                  </p:cNvPr>
                  <p:cNvSpPr txBox="1"/>
                  <p:nvPr/>
                </p:nvSpPr>
                <p:spPr>
                  <a:xfrm>
                    <a:off x="3983575" y="4373865"/>
                    <a:ext cx="1355122" cy="11014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CA" sz="1600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0F5BB357-51B1-1248-9491-69D8951C2F0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3575" y="4373865"/>
                    <a:ext cx="1355122" cy="11014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65F3D7E-7AC9-5341-B854-BDE7F848F15F}"/>
                      </a:ext>
                    </a:extLst>
                  </p:cNvPr>
                  <p:cNvSpPr txBox="1"/>
                  <p:nvPr/>
                </p:nvSpPr>
                <p:spPr>
                  <a:xfrm>
                    <a:off x="9593555" y="1243328"/>
                    <a:ext cx="1122099" cy="11014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CA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oMath>
                      </m:oMathPara>
                    </a14:m>
                    <a:endParaRPr lang="en-CA" sz="1600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65F3D7E-7AC9-5341-B854-BDE7F848F1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93555" y="1243328"/>
                    <a:ext cx="1122099" cy="11014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E8AB2AC-DBBF-C746-B55F-0DB0B6526E0D}"/>
                    </a:ext>
                  </a:extLst>
                </p:cNvPr>
                <p:cNvSpPr txBox="1"/>
                <p:nvPr/>
              </p:nvSpPr>
              <p:spPr>
                <a:xfrm>
                  <a:off x="3219197" y="3554020"/>
                  <a:ext cx="1783806" cy="11999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</m:acc>
                          </m:e>
                          <m:sub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sSub>
                              <m:sSubPr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E8AB2AC-DBBF-C746-B55F-0DB0B6526E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9197" y="3554020"/>
                  <a:ext cx="1783806" cy="1199968"/>
                </a:xfrm>
                <a:prstGeom prst="rect">
                  <a:avLst/>
                </a:prstGeom>
                <a:blipFill>
                  <a:blip r:embed="rId10"/>
                  <a:stretch>
                    <a:fillRect t="-1639" b="-3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1338B9A-4ED6-AF4D-ABAD-B58947BDA2D5}"/>
                    </a:ext>
                  </a:extLst>
                </p:cNvPr>
                <p:cNvSpPr txBox="1"/>
                <p:nvPr/>
              </p:nvSpPr>
              <p:spPr>
                <a:xfrm>
                  <a:off x="4869368" y="4126045"/>
                  <a:ext cx="1783806" cy="11999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</m:acc>
                          </m:e>
                          <m:sub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sSub>
                              <m:sSubPr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1338B9A-4ED6-AF4D-ABAD-B58947BDA2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9368" y="4126045"/>
                  <a:ext cx="1783806" cy="1199968"/>
                </a:xfrm>
                <a:prstGeom prst="rect">
                  <a:avLst/>
                </a:prstGeom>
                <a:blipFill>
                  <a:blip r:embed="rId11"/>
                  <a:stretch>
                    <a:fillRect t="-1639" b="-3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8135EFF-EB23-6F4C-A338-5CDBE8E817BC}"/>
                    </a:ext>
                  </a:extLst>
                </p:cNvPr>
                <p:cNvSpPr txBox="1"/>
                <p:nvPr/>
              </p:nvSpPr>
              <p:spPr>
                <a:xfrm>
                  <a:off x="4694795" y="5876534"/>
                  <a:ext cx="1783806" cy="12035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</m:acc>
                          </m:e>
                          <m:sub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sSub>
                              <m:sSubPr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8135EFF-EB23-6F4C-A338-5CDBE8E817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4795" y="5876534"/>
                  <a:ext cx="1783806" cy="1203514"/>
                </a:xfrm>
                <a:prstGeom prst="rect">
                  <a:avLst/>
                </a:prstGeom>
                <a:blipFill>
                  <a:blip r:embed="rId12"/>
                  <a:stretch>
                    <a:fillRect t="-1639" b="-3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433886E-F052-1848-BF13-46A6B0F9FF81}"/>
                    </a:ext>
                  </a:extLst>
                </p:cNvPr>
                <p:cNvSpPr txBox="1"/>
                <p:nvPr/>
              </p:nvSpPr>
              <p:spPr>
                <a:xfrm>
                  <a:off x="7395469" y="4313888"/>
                  <a:ext cx="1797338" cy="11949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433886E-F052-1848-BF13-46A6B0F9FF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5469" y="4313888"/>
                  <a:ext cx="1797338" cy="1194960"/>
                </a:xfrm>
                <a:prstGeom prst="rect">
                  <a:avLst/>
                </a:prstGeom>
                <a:blipFill>
                  <a:blip r:embed="rId1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6A4F61C-A4FE-CC46-961E-348A563B79B3}"/>
                    </a:ext>
                  </a:extLst>
                </p:cNvPr>
                <p:cNvSpPr txBox="1"/>
                <p:nvPr/>
              </p:nvSpPr>
              <p:spPr>
                <a:xfrm>
                  <a:off x="7617535" y="2966249"/>
                  <a:ext cx="1797338" cy="11914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6A4F61C-A4FE-CC46-961E-348A563B79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7535" y="2966249"/>
                  <a:ext cx="1797338" cy="1191414"/>
                </a:xfrm>
                <a:prstGeom prst="rect">
                  <a:avLst/>
                </a:prstGeom>
                <a:blipFill>
                  <a:blip r:embed="rId1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D657B12-B5D1-CA4C-B448-10BAAA9D3831}"/>
                    </a:ext>
                  </a:extLst>
                </p:cNvPr>
                <p:cNvSpPr txBox="1"/>
                <p:nvPr/>
              </p:nvSpPr>
              <p:spPr>
                <a:xfrm>
                  <a:off x="7432657" y="1767280"/>
                  <a:ext cx="1797338" cy="11914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CA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en-CA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oMath>
                    </m:oMathPara>
                  </a14:m>
                  <a:endParaRPr lang="en-CA" sz="16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D657B12-B5D1-CA4C-B448-10BAAA9D38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32657" y="1767280"/>
                  <a:ext cx="1797338" cy="1191414"/>
                </a:xfrm>
                <a:prstGeom prst="rect">
                  <a:avLst/>
                </a:prstGeom>
                <a:blipFill>
                  <a:blip r:embed="rId15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FB8C11CE-D07F-454C-8C9A-1AA221D17060}"/>
              </a:ext>
            </a:extLst>
          </p:cNvPr>
          <p:cNvCxnSpPr>
            <a:cxnSpLocks/>
            <a:stCxn id="8" idx="1"/>
          </p:cNvCxnSpPr>
          <p:nvPr/>
        </p:nvCxnSpPr>
        <p:spPr>
          <a:xfrm rot="5400000" flipH="1" flipV="1">
            <a:off x="5898748" y="1130775"/>
            <a:ext cx="1375006" cy="3225084"/>
          </a:xfrm>
          <a:prstGeom prst="bentConnector4">
            <a:avLst>
              <a:gd name="adj1" fmla="val 39824"/>
              <a:gd name="adj2" fmla="val 5075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AE887AA7-3705-6340-B90D-C007E6644529}"/>
              </a:ext>
            </a:extLst>
          </p:cNvPr>
          <p:cNvCxnSpPr>
            <a:cxnSpLocks/>
            <a:stCxn id="9" idx="1"/>
          </p:cNvCxnSpPr>
          <p:nvPr/>
        </p:nvCxnSpPr>
        <p:spPr>
          <a:xfrm rot="5400000" flipH="1" flipV="1">
            <a:off x="8225901" y="1417701"/>
            <a:ext cx="1518764" cy="2461102"/>
          </a:xfrm>
          <a:prstGeom prst="bentConnector4">
            <a:avLst>
              <a:gd name="adj1" fmla="val 25553"/>
              <a:gd name="adj2" fmla="val 10042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77A6914E-8175-0F60-5A2A-3C4405BD9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24E7-315E-004C-8F32-1E1DB43ACE51}" type="datetime1">
              <a:rPr lang="en-US" smtClean="0"/>
              <a:t>8/13/26</a:t>
            </a:fld>
            <a:endParaRPr lang="en-US"/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8916D6D6-637F-0575-4D01-1BA41FB7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88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lvl="1"/>
                <a:endParaRPr lang="en-CA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E0F6ED-F21E-A257-D760-C56F12B70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EAAA-2118-B14C-AAFC-848CAC7C526A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231CA28-856D-4C94-97A5-93AE3263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1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marL="457200" lvl="1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FE0D40-7738-32BF-AADF-5D513B97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A0FF1-0023-EE47-9C4A-2C98BC8B709D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457F343-1624-76E6-C911-2DC49AC9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13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marL="457200" lvl="1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028C4-07BB-B94C-8AC7-9BD23277416A}"/>
                  </a:ext>
                </a:extLst>
              </p:cNvPr>
              <p:cNvSpPr txBox="1"/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028C4-07BB-B94C-8AC7-9BD232774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>
            <a:extLst>
              <a:ext uri="{FF2B5EF4-FFF2-40B4-BE49-F238E27FC236}">
                <a16:creationId xmlns:a16="http://schemas.microsoft.com/office/drawing/2014/main" id="{21D4F0ED-F51E-3047-BD4B-0177E89F66C6}"/>
              </a:ext>
            </a:extLst>
          </p:cNvPr>
          <p:cNvSpPr/>
          <p:nvPr/>
        </p:nvSpPr>
        <p:spPr>
          <a:xfrm rot="16200000">
            <a:off x="7523621" y="1963644"/>
            <a:ext cx="126680" cy="80772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F4E0DC-05B8-AF3F-9813-8922B203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AC2E6-062E-4942-AC74-4F164862A3ED}" type="datetime1">
              <a:rPr lang="en-US" smtClean="0"/>
              <a:t>8/13/26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04F486A-D4F4-1955-E7D4-68C153C8C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01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marL="457200" lvl="1" indent="0">
                  <a:buNone/>
                </a:pPr>
                <a:endParaRPr lang="en-CA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028C4-07BB-B94C-8AC7-9BD23277416A}"/>
                  </a:ext>
                </a:extLst>
              </p:cNvPr>
              <p:cNvSpPr txBox="1"/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3028C4-07BB-B94C-8AC7-9BD232774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>
            <a:extLst>
              <a:ext uri="{FF2B5EF4-FFF2-40B4-BE49-F238E27FC236}">
                <a16:creationId xmlns:a16="http://schemas.microsoft.com/office/drawing/2014/main" id="{21D4F0ED-F51E-3047-BD4B-0177E89F66C6}"/>
              </a:ext>
            </a:extLst>
          </p:cNvPr>
          <p:cNvSpPr/>
          <p:nvPr/>
        </p:nvSpPr>
        <p:spPr>
          <a:xfrm rot="16200000">
            <a:off x="7523621" y="1963644"/>
            <a:ext cx="126680" cy="80772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6FD163-7141-EA42-9537-8F26F785C13A}"/>
                  </a:ext>
                </a:extLst>
              </p:cNvPr>
              <p:cNvSpPr txBox="1"/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6FD163-7141-EA42-9537-8F26F785C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DA33235D-ADE5-474E-AA01-23D838A11E29}"/>
              </a:ext>
            </a:extLst>
          </p:cNvPr>
          <p:cNvSpPr/>
          <p:nvPr/>
        </p:nvSpPr>
        <p:spPr>
          <a:xfrm rot="5400000">
            <a:off x="7870314" y="1871819"/>
            <a:ext cx="172138" cy="190630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C9F9F-13D0-380B-6975-4003068A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647B7-2457-3F48-8498-ECCB5CAD002A}" type="datetime1">
              <a:rPr lang="en-US" smtClean="0"/>
              <a:t>8/13/26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6770059-4501-075C-ED4E-977A1859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92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lvl="1"/>
                <a:endParaRPr lang="en-CA" dirty="0"/>
              </a:p>
              <a:p>
                <a:pPr lvl="1"/>
                <a:r>
                  <a:rPr lang="en-CA" dirty="0"/>
                  <a:t>Omit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 dependence…</a:t>
                </a:r>
              </a:p>
              <a:p>
                <a:endParaRPr lang="en-CA" dirty="0"/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CA" dirty="0"/>
                  <a:t> does not depend on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/>
                  <a:t> or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CA" b="1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/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/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C87C2F7-EC3B-1F44-80A5-F3EE2AA49F12}"/>
              </a:ext>
            </a:extLst>
          </p:cNvPr>
          <p:cNvSpPr/>
          <p:nvPr/>
        </p:nvSpPr>
        <p:spPr>
          <a:xfrm rot="5400000">
            <a:off x="7870314" y="1871819"/>
            <a:ext cx="172138" cy="190630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627F216-8CEA-224A-8D99-DF81E08138F8}"/>
              </a:ext>
            </a:extLst>
          </p:cNvPr>
          <p:cNvSpPr/>
          <p:nvPr/>
        </p:nvSpPr>
        <p:spPr>
          <a:xfrm rot="16200000">
            <a:off x="7523621" y="1963644"/>
            <a:ext cx="126680" cy="80772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/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  <a:blipFill>
                <a:blip r:embed="rId8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/>
              <p:nvPr/>
            </p:nvSpPr>
            <p:spPr>
              <a:xfrm>
                <a:off x="1582236" y="5767012"/>
                <a:ext cx="6890091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236" y="5767012"/>
                <a:ext cx="6890091" cy="626518"/>
              </a:xfrm>
              <a:prstGeom prst="rect">
                <a:avLst/>
              </a:prstGeom>
              <a:blipFill>
                <a:blip r:embed="rId9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02E027C-F145-5443-9511-4AF28D099D78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3273552" y="4501372"/>
            <a:ext cx="120488" cy="4702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407FCF-7B1C-8046-A8CC-CD823EC8952F}"/>
                  </a:ext>
                </a:extLst>
              </p:cNvPr>
              <p:cNvSpPr txBox="1"/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Assume (instantaneously) constant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</a:t>
                </a:r>
                <a:r>
                  <a:rPr lang="en-CA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CA" dirty="0">
                    <a:sym typeface="Wingdings" panose="05000000000000000000" pitchFamily="2" charset="2"/>
                  </a:rPr>
                  <a:t>o</a:t>
                </a:r>
                <a:r>
                  <a:rPr lang="en-CA" dirty="0">
                    <a:solidFill>
                      <a:schemeClr val="tx1"/>
                    </a:solidFill>
                  </a:rPr>
                  <a:t>ptimization over vectors, not functions!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Order of max and min reverse (proof given in references)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407FCF-7B1C-8046-A8CC-CD823EC895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blipFill>
                <a:blip r:embed="rId10"/>
                <a:stretch>
                  <a:fillRect l="-490" t="-660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E186CA-ED93-12D2-11BF-B162841E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B6BF9-C60D-D34A-BCA4-5A1E25B879CC}" type="datetime1">
              <a:rPr lang="en-US" smtClean="0"/>
              <a:t>8/13/26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E90C5B7-7376-FC7E-E339-39E95E0D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14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lvl="1"/>
                <a:endParaRPr lang="en-CA" dirty="0"/>
              </a:p>
              <a:p>
                <a:pPr lvl="1"/>
                <a:r>
                  <a:rPr lang="en-CA" dirty="0"/>
                  <a:t>Omit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 dependence…</a:t>
                </a:r>
              </a:p>
              <a:p>
                <a:endParaRPr lang="en-CA" dirty="0"/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CA" dirty="0"/>
                  <a:t> does not depend on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/>
                  <a:t> or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CA" b="1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/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/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C87C2F7-EC3B-1F44-80A5-F3EE2AA49F12}"/>
              </a:ext>
            </a:extLst>
          </p:cNvPr>
          <p:cNvSpPr/>
          <p:nvPr/>
        </p:nvSpPr>
        <p:spPr>
          <a:xfrm rot="5400000">
            <a:off x="7870314" y="1871819"/>
            <a:ext cx="172138" cy="190630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627F216-8CEA-224A-8D99-DF81E08138F8}"/>
              </a:ext>
            </a:extLst>
          </p:cNvPr>
          <p:cNvSpPr/>
          <p:nvPr/>
        </p:nvSpPr>
        <p:spPr>
          <a:xfrm rot="16200000">
            <a:off x="7523621" y="1963644"/>
            <a:ext cx="126680" cy="80772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/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  <a:blipFill>
                <a:blip r:embed="rId8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/>
              <p:nvPr/>
            </p:nvSpPr>
            <p:spPr>
              <a:xfrm>
                <a:off x="1582236" y="5767012"/>
                <a:ext cx="7110472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trike="sngStrike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 strike="sngStrike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trike="sngStrike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 strike="sngStrik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trike="sngStrike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trike="sngStrike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 strike="sngStrike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trike="sngStrike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i="1" strike="sngStrik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i="1" strike="sngStrike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trike="sngStrike" smtClean="0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236" y="5767012"/>
                <a:ext cx="7110472" cy="626518"/>
              </a:xfrm>
              <a:prstGeom prst="rect">
                <a:avLst/>
              </a:prstGeom>
              <a:blipFill>
                <a:blip r:embed="rId9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02E027C-F145-5443-9511-4AF28D099D78}"/>
              </a:ext>
            </a:extLst>
          </p:cNvPr>
          <p:cNvCxnSpPr>
            <a:cxnSpLocks/>
          </p:cNvCxnSpPr>
          <p:nvPr/>
        </p:nvCxnSpPr>
        <p:spPr>
          <a:xfrm flipH="1" flipV="1">
            <a:off x="3273552" y="4501372"/>
            <a:ext cx="120488" cy="4702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CD73C0A-55AB-4C57-BFD3-A5D9FAFCF4ED}"/>
                  </a:ext>
                </a:extLst>
              </p:cNvPr>
              <p:cNvSpPr txBox="1"/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Assume (instantaneously) constant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</a:t>
                </a:r>
                <a:r>
                  <a:rPr lang="en-CA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CA" dirty="0">
                    <a:sym typeface="Wingdings" panose="05000000000000000000" pitchFamily="2" charset="2"/>
                  </a:rPr>
                  <a:t>o</a:t>
                </a:r>
                <a:r>
                  <a:rPr lang="en-CA" dirty="0">
                    <a:solidFill>
                      <a:schemeClr val="tx1"/>
                    </a:solidFill>
                  </a:rPr>
                  <a:t>ptimization over vectors, not functions!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Order of max and min reverse (proof given in references)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CD73C0A-55AB-4C57-BFD3-A5D9FAFCF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blipFill>
                <a:blip r:embed="rId10"/>
                <a:stretch>
                  <a:fillRect l="-490" t="-660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C8ADF-4F29-66E8-B05F-7BA9E6E7A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3333-F2CD-A34F-8638-0C976DE3A082}" type="datetime1">
              <a:rPr lang="en-US" smtClean="0"/>
              <a:t>8/13/26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CF80BE2-B941-073E-D7C4-A069A160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96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lvl="1"/>
                <a:endParaRPr lang="en-CA" dirty="0"/>
              </a:p>
              <a:p>
                <a:pPr lvl="1"/>
                <a:r>
                  <a:rPr lang="en-CA" dirty="0"/>
                  <a:t>Omit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 dependence…</a:t>
                </a:r>
              </a:p>
              <a:p>
                <a:endParaRPr lang="en-CA" dirty="0"/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CA" dirty="0"/>
                  <a:t> does not depend on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/>
                  <a:t> or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CA" b="1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/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/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C87C2F7-EC3B-1F44-80A5-F3EE2AA49F12}"/>
              </a:ext>
            </a:extLst>
          </p:cNvPr>
          <p:cNvSpPr/>
          <p:nvPr/>
        </p:nvSpPr>
        <p:spPr>
          <a:xfrm rot="5400000">
            <a:off x="7870314" y="1871819"/>
            <a:ext cx="172138" cy="190630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627F216-8CEA-224A-8D99-DF81E08138F8}"/>
              </a:ext>
            </a:extLst>
          </p:cNvPr>
          <p:cNvSpPr/>
          <p:nvPr/>
        </p:nvSpPr>
        <p:spPr>
          <a:xfrm rot="16200000">
            <a:off x="7523621" y="1963644"/>
            <a:ext cx="126680" cy="80772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/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  <a:blipFill>
                <a:blip r:embed="rId7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/>
              <p:nvPr/>
            </p:nvSpPr>
            <p:spPr>
              <a:xfrm>
                <a:off x="1582236" y="5767012"/>
                <a:ext cx="5512919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trike="sngStrike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trike="sngStrike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strike="sngStrike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 strike="sngStrike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strike="sngStrike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 strike="sngStrike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236" y="5767012"/>
                <a:ext cx="5512919" cy="626518"/>
              </a:xfrm>
              <a:prstGeom prst="rect">
                <a:avLst/>
              </a:prstGeom>
              <a:blipFill>
                <a:blip r:embed="rId8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02E027C-F145-5443-9511-4AF28D099D78}"/>
              </a:ext>
            </a:extLst>
          </p:cNvPr>
          <p:cNvCxnSpPr>
            <a:cxnSpLocks/>
          </p:cNvCxnSpPr>
          <p:nvPr/>
        </p:nvCxnSpPr>
        <p:spPr>
          <a:xfrm flipH="1" flipV="1">
            <a:off x="3273552" y="4501372"/>
            <a:ext cx="120488" cy="4702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DA80E55-7E3A-4C82-9ADB-D92948FEA75B}"/>
                  </a:ext>
                </a:extLst>
              </p:cNvPr>
              <p:cNvSpPr txBox="1"/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Assume (instantaneously) constant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</a:t>
                </a:r>
                <a:r>
                  <a:rPr lang="en-CA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CA" dirty="0">
                    <a:sym typeface="Wingdings" panose="05000000000000000000" pitchFamily="2" charset="2"/>
                  </a:rPr>
                  <a:t>o</a:t>
                </a:r>
                <a:r>
                  <a:rPr lang="en-CA" dirty="0">
                    <a:solidFill>
                      <a:schemeClr val="tx1"/>
                    </a:solidFill>
                  </a:rPr>
                  <a:t>ptimization over vectors, not functions!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Order of max and min reverse (proof given in references)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DA80E55-7E3A-4C82-9ADB-D92948FEA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blipFill>
                <a:blip r:embed="rId9"/>
                <a:stretch>
                  <a:fillRect l="-490" t="-660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5FC3F5-B3DA-1618-7F27-5B342408D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08DF-488B-7F45-9402-24C31AD6106D}" type="datetime1">
              <a:rPr lang="en-US" smtClean="0"/>
              <a:t>8/13/26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45DE5EC6-22E5-698C-A6D0-914566DD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1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77FE-7635-6B4F-8EBC-BDE68233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CA" dirty="0"/>
                  <a:t>Approximations for small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: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pPr lvl="1"/>
                <a:endParaRPr lang="en-CA" dirty="0"/>
              </a:p>
              <a:p>
                <a:pPr lvl="1"/>
                <a:r>
                  <a:rPr lang="en-CA" dirty="0"/>
                  <a:t>Omit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/>
                  <a:t> dependence…</a:t>
                </a:r>
              </a:p>
              <a:p>
                <a:endParaRPr lang="en-CA" dirty="0"/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CA" dirty="0"/>
                  <a:t> does not depend on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/>
                  <a:t> or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CA" b="1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79F0ACF-374F-814A-88DF-872196218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/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nary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CA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3F3FF4-449A-4F4B-8B68-41759E89C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050" y="2215312"/>
                <a:ext cx="7428187" cy="728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/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96E-420C-E742-ACEB-5F68C1AA3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602" y="3076997"/>
                <a:ext cx="2267737" cy="404983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/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F9A87F-13FC-B54F-A47F-8842E82B6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101" y="2930422"/>
                <a:ext cx="4661020" cy="6190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/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5AAF4F-DF6E-E44D-8FE9-E532D7996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680" y="1840625"/>
                <a:ext cx="2054986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6609D5C-D000-5341-B364-870A4BE54618}"/>
              </a:ext>
            </a:extLst>
          </p:cNvPr>
          <p:cNvSpPr/>
          <p:nvPr/>
        </p:nvSpPr>
        <p:spPr>
          <a:xfrm rot="5400000">
            <a:off x="5370852" y="1721890"/>
            <a:ext cx="100230" cy="254362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C87C2F7-EC3B-1F44-80A5-F3EE2AA49F12}"/>
              </a:ext>
            </a:extLst>
          </p:cNvPr>
          <p:cNvSpPr/>
          <p:nvPr/>
        </p:nvSpPr>
        <p:spPr>
          <a:xfrm rot="5400000">
            <a:off x="7870314" y="1871819"/>
            <a:ext cx="172138" cy="190630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627F216-8CEA-224A-8D99-DF81E08138F8}"/>
              </a:ext>
            </a:extLst>
          </p:cNvPr>
          <p:cNvSpPr/>
          <p:nvPr/>
        </p:nvSpPr>
        <p:spPr>
          <a:xfrm rot="16200000">
            <a:off x="7523621" y="1963644"/>
            <a:ext cx="126680" cy="80772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/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 smtClean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m:rPr>
                                  <m:nor/>
                                </m:rPr>
                                <a:rPr lang="en-CA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2B7B9C-32C7-7446-A2CB-98E3643189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666" y="3939698"/>
                <a:ext cx="6890091" cy="626518"/>
              </a:xfrm>
              <a:prstGeom prst="rect">
                <a:avLst/>
              </a:prstGeom>
              <a:blipFill>
                <a:blip r:embed="rId7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/>
              <p:nvPr/>
            </p:nvSpPr>
            <p:spPr>
              <a:xfrm>
                <a:off x="1582236" y="5767012"/>
                <a:ext cx="4731360" cy="626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3E83A39-E959-C64A-B218-534889860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236" y="5767012"/>
                <a:ext cx="4731360" cy="626518"/>
              </a:xfrm>
              <a:prstGeom prst="rect">
                <a:avLst/>
              </a:prstGeom>
              <a:blipFill>
                <a:blip r:embed="rId8"/>
                <a:stretch>
                  <a:fillRect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02E027C-F145-5443-9511-4AF28D099D78}"/>
              </a:ext>
            </a:extLst>
          </p:cNvPr>
          <p:cNvCxnSpPr>
            <a:cxnSpLocks/>
          </p:cNvCxnSpPr>
          <p:nvPr/>
        </p:nvCxnSpPr>
        <p:spPr>
          <a:xfrm flipH="1" flipV="1">
            <a:off x="3273552" y="4501372"/>
            <a:ext cx="120488" cy="4702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677C44-27DD-44C4-9C94-211268985500}"/>
                  </a:ext>
                </a:extLst>
              </p:cNvPr>
              <p:cNvSpPr txBox="1"/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Assume (instantaneously) constant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CA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CA" dirty="0">
                    <a:solidFill>
                      <a:schemeClr val="tx1"/>
                    </a:solidFill>
                  </a:rPr>
                  <a:t> </a:t>
                </a:r>
                <a:r>
                  <a:rPr lang="en-CA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CA" dirty="0">
                    <a:sym typeface="Wingdings" panose="05000000000000000000" pitchFamily="2" charset="2"/>
                  </a:rPr>
                  <a:t>o</a:t>
                </a:r>
                <a:r>
                  <a:rPr lang="en-CA" dirty="0">
                    <a:solidFill>
                      <a:schemeClr val="tx1"/>
                    </a:solidFill>
                  </a:rPr>
                  <a:t>ptimization over vectors, not functions!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dirty="0">
                    <a:solidFill>
                      <a:schemeClr val="tx1"/>
                    </a:solidFill>
                  </a:rPr>
                  <a:t>Order of max and min reverse (proof given in references)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677C44-27DD-44C4-9C94-211268985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040" y="4648418"/>
                <a:ext cx="8715582" cy="646331"/>
              </a:xfrm>
              <a:prstGeom prst="rect">
                <a:avLst/>
              </a:prstGeom>
              <a:blipFill>
                <a:blip r:embed="rId9"/>
                <a:stretch>
                  <a:fillRect l="-490" t="-660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2A0FF0-89E7-82E0-5B92-E477D6B6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9EFF-419C-C448-8DA8-E002ADC03CD4}" type="datetime1">
              <a:rPr lang="en-US" smtClean="0"/>
              <a:t>8/13/26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206D93A1-BC26-D65A-6925-7AF50597D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70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07341-312E-414B-85C3-F902E2EFF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HJI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92EA0-72FF-D24F-BD4E-2F380726B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076"/>
            <a:ext cx="789113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end result is the Hamilton-Jacobi-Isaacs (HJI) equation</a:t>
            </a: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with boundary condition </a:t>
            </a: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Given the cost-to-go function, the optimal control for Player 1 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4D491A-DFCE-F841-A0E3-92105EC06F14}"/>
              </a:ext>
            </a:extLst>
          </p:cNvPr>
          <p:cNvSpPr/>
          <p:nvPr/>
        </p:nvSpPr>
        <p:spPr>
          <a:xfrm>
            <a:off x="1799493" y="2285266"/>
            <a:ext cx="6353907" cy="987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6576D31-0943-714D-B44F-B8799DFAFA8F}"/>
                  </a:ext>
                </a:extLst>
              </p:cNvPr>
              <p:cNvSpPr/>
              <p:nvPr/>
            </p:nvSpPr>
            <p:spPr>
              <a:xfrm>
                <a:off x="1611732" y="2355533"/>
                <a:ext cx="6659088" cy="804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sz="2400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 sz="2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sz="24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sz="2400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sz="2400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6576D31-0943-714D-B44F-B8799DFAFA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732" y="2355533"/>
                <a:ext cx="6659088" cy="804516"/>
              </a:xfrm>
              <a:prstGeom prst="rect">
                <a:avLst/>
              </a:prstGeom>
              <a:blipFill>
                <a:blip r:embed="rId3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61261-9FFA-D546-A767-70A3BA3ABD04}"/>
                  </a:ext>
                </a:extLst>
              </p:cNvPr>
              <p:cNvSpPr/>
              <p:nvPr/>
            </p:nvSpPr>
            <p:spPr>
              <a:xfrm>
                <a:off x="3581400" y="4116389"/>
                <a:ext cx="215704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,0)=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61261-9FFA-D546-A767-70A3BA3AB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116389"/>
                <a:ext cx="2157047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413D49F-D3F2-484E-8839-F07976B44F13}"/>
              </a:ext>
            </a:extLst>
          </p:cNvPr>
          <p:cNvSpPr/>
          <p:nvPr/>
        </p:nvSpPr>
        <p:spPr>
          <a:xfrm>
            <a:off x="3540372" y="4010866"/>
            <a:ext cx="2309444" cy="6929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48E0C40-A13E-074B-819E-1770E94225E0}"/>
                  </a:ext>
                </a:extLst>
              </p:cNvPr>
              <p:cNvSpPr/>
              <p:nvPr/>
            </p:nvSpPr>
            <p:spPr>
              <a:xfrm>
                <a:off x="1190641" y="5676282"/>
                <a:ext cx="7186248" cy="794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400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 b="0" i="0" smtClean="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sz="2400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lim>
                                  </m:limLow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400" b="1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0" smtClean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1" i="0" smtClean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CA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CA" sz="24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num>
                                    <m:den>
                                      <m:r>
                                        <a:rPr lang="en-CA" sz="24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CA" sz="2400" b="1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den>
                                  </m:f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CA" sz="2400" b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sz="2400" b="1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r>
                                        <a:rPr lang="en-CA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sz="2400" b="1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r>
                                        <a:rPr lang="en-CA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sz="2400" b="1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48E0C40-A13E-074B-819E-1770E94225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641" y="5676282"/>
                <a:ext cx="7186248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>
            <a:extLst>
              <a:ext uri="{FF2B5EF4-FFF2-40B4-BE49-F238E27FC236}">
                <a16:creationId xmlns:a16="http://schemas.microsoft.com/office/drawing/2014/main" id="{12362238-ED59-4229-85F4-01E1AE13952F}"/>
              </a:ext>
            </a:extLst>
          </p:cNvPr>
          <p:cNvSpPr/>
          <p:nvPr/>
        </p:nvSpPr>
        <p:spPr>
          <a:xfrm rot="5400000">
            <a:off x="5451383" y="1121236"/>
            <a:ext cx="198006" cy="4592881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3FE9F50-4684-4CBA-A063-020C8575A229}"/>
              </a:ext>
            </a:extLst>
          </p:cNvPr>
          <p:cNvCxnSpPr>
            <a:cxnSpLocks/>
            <a:endCxn id="16" idx="1"/>
          </p:cNvCxnSpPr>
          <p:nvPr/>
        </p:nvCxnSpPr>
        <p:spPr>
          <a:xfrm flipH="1" flipV="1">
            <a:off x="5550386" y="3516680"/>
            <a:ext cx="1509633" cy="308214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98FC02E-2A4E-4C9A-8129-C8BD787A0C64}"/>
              </a:ext>
            </a:extLst>
          </p:cNvPr>
          <p:cNvSpPr txBox="1"/>
          <p:nvPr/>
        </p:nvSpPr>
        <p:spPr>
          <a:xfrm>
            <a:off x="7060019" y="3675302"/>
            <a:ext cx="230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“Hamiltonian”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461B5-AFBF-5D50-3BAE-9F710021E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D9B1B-9518-F540-AB3E-634DAE3CB835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81DF305-CACB-4851-D62E-86AC03E4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81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07341-312E-414B-85C3-F902E2EFF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HJB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92EA0-72FF-D24F-BD4E-2F380726B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076"/>
            <a:ext cx="8018721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 case there is no disturbance, end result is the Hamilton-Jacobi-Bellman (HJB) equation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1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with boundary condition 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Given the cost-to-go function, the optimal control is</a:t>
            </a:r>
          </a:p>
          <a:p>
            <a:endParaRPr lang="en-US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4D491A-DFCE-F841-A0E3-92105EC06F14}"/>
              </a:ext>
            </a:extLst>
          </p:cNvPr>
          <p:cNvSpPr/>
          <p:nvPr/>
        </p:nvSpPr>
        <p:spPr>
          <a:xfrm>
            <a:off x="868385" y="3077046"/>
            <a:ext cx="6353907" cy="987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6576D31-0943-714D-B44F-B8799DFAFA8F}"/>
                  </a:ext>
                </a:extLst>
              </p:cNvPr>
              <p:cNvSpPr/>
              <p:nvPr/>
            </p:nvSpPr>
            <p:spPr>
              <a:xfrm>
                <a:off x="680624" y="3147313"/>
                <a:ext cx="6659088" cy="804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2400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CA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sz="2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6576D31-0943-714D-B44F-B8799DFAFA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624" y="3147313"/>
                <a:ext cx="6659088" cy="804516"/>
              </a:xfrm>
              <a:prstGeom prst="rect">
                <a:avLst/>
              </a:prstGeom>
              <a:blipFill>
                <a:blip r:embed="rId3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61261-9FFA-D546-A767-70A3BA3ABD04}"/>
                  </a:ext>
                </a:extLst>
              </p:cNvPr>
              <p:cNvSpPr/>
              <p:nvPr/>
            </p:nvSpPr>
            <p:spPr>
              <a:xfrm>
                <a:off x="4698021" y="4354723"/>
                <a:ext cx="23786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,0)=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61261-9FFA-D546-A767-70A3BA3AB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8021" y="4354723"/>
                <a:ext cx="2378640" cy="461665"/>
              </a:xfrm>
              <a:prstGeom prst="rect">
                <a:avLst/>
              </a:prstGeom>
              <a:blipFill>
                <a:blip r:embed="rId4"/>
                <a:stretch>
                  <a:fillRect l="-2128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413D49F-D3F2-484E-8839-F07976B44F13}"/>
              </a:ext>
            </a:extLst>
          </p:cNvPr>
          <p:cNvSpPr/>
          <p:nvPr/>
        </p:nvSpPr>
        <p:spPr>
          <a:xfrm>
            <a:off x="4683506" y="4253878"/>
            <a:ext cx="1982337" cy="6929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48E0C40-A13E-074B-819E-1770E94225E0}"/>
                  </a:ext>
                </a:extLst>
              </p:cNvPr>
              <p:cNvSpPr/>
              <p:nvPr/>
            </p:nvSpPr>
            <p:spPr>
              <a:xfrm>
                <a:off x="1090382" y="5754151"/>
                <a:ext cx="7186248" cy="794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CA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sz="2400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4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CA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48E0C40-A13E-074B-819E-1770E94225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382" y="5754151"/>
                <a:ext cx="7186248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C7DC20B-86D6-214F-B6BD-B7C342F4ABD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09139" y="2769071"/>
            <a:ext cx="3021693" cy="615950"/>
          </a:xfrm>
          <a:prstGeom prst="bentConnector3">
            <a:avLst>
              <a:gd name="adj1" fmla="val 99931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1C2986-8434-EB49-A8D2-C0568A4C9339}"/>
                  </a:ext>
                </a:extLst>
              </p:cNvPr>
              <p:cNvSpPr txBox="1"/>
              <p:nvPr/>
            </p:nvSpPr>
            <p:spPr>
              <a:xfrm>
                <a:off x="5997014" y="2447831"/>
                <a:ext cx="34285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Without a disturbance, </a:t>
                </a:r>
                <a14:m>
                  <m:oMath xmlns:m="http://schemas.openxmlformats.org/officeDocument/2006/math">
                    <m:r>
                      <a:rPr lang="en-CA" b="1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dirty="0"/>
                  <a:t> is usually selected to minimize cost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1C2986-8434-EB49-A8D2-C0568A4C9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014" y="2447831"/>
                <a:ext cx="3428529" cy="646331"/>
              </a:xfrm>
              <a:prstGeom prst="rect">
                <a:avLst/>
              </a:prstGeom>
              <a:blipFill>
                <a:blip r:embed="rId6"/>
                <a:stretch>
                  <a:fillRect l="-1601" t="-5660" r="-249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FE2B0-480D-6382-9031-C55F9F6B0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5648-A144-3A48-9C6E-6EE2D0DE0C60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913BA5-68CB-5AFC-0E98-2E12F92A2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65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49E57-7736-7245-B646-FF1B7629C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Continuous-time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9CA1B9-A773-F64A-8569-6BB6A321A8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Continuous-time LQR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select control inputs to minimize</a:t>
                </a: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 the dynamics</a:t>
                </a: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Assumptions: </a:t>
                </a:r>
                <a:endParaRPr lang="en-US" sz="26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≽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0,  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𝑄</m:t>
                    </m:r>
                    <m:sSup>
                      <m:s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≽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𝑅</m:t>
                    </m:r>
                    <m:sSup>
                      <m:s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6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specified </a:t>
                </a:r>
              </a:p>
              <a:p>
                <a14:m>
                  <m:oMath xmlns:m="http://schemas.openxmlformats.org/officeDocument/2006/math">
                    <m:r>
                      <a:rPr lang="en-US" sz="2600" b="1" i="0" dirty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600" b="1" i="0" dirty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unconstrained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9CA1B9-A773-F64A-8569-6BB6A321A8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3"/>
                <a:stretch>
                  <a:fillRect l="-1043" t="-1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B593BD1-B3C5-2C4B-8CC5-23F4BB056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665" y="4018588"/>
            <a:ext cx="3295335" cy="293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2233B1-74F5-884C-A99B-F5C545E02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247" y="2409446"/>
            <a:ext cx="7315200" cy="647918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69C481-B778-1683-8122-B919D52F8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47C43-5A91-FA4B-96CA-57BCF8044F5B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0FD0729-31D2-79F0-87E7-87C356D34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82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41F5B-15F5-E545-9B35-AE8CD9C57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Continuous-time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F471B6-4619-4A42-8F7E-0037C6AEC6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1" y="1825625"/>
                <a:ext cx="10515598" cy="466725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As before, value function takes the form:</a:t>
                </a: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HJB equation reduces to an ODE (the </a:t>
                </a:r>
                <a:r>
                  <a:rPr lang="en-US" sz="24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Riccati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equation):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Riccati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 is integrated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backwards, with boundary condition</a:t>
                </a: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Once we 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control policy is</a:t>
                </a: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Analogously to the discrete case, under some additional assumptions,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constant in the infinite horizon setting</a:t>
                </a:r>
              </a:p>
              <a:p>
                <a:r>
                  <a:rPr lang="en-US" sz="2400" dirty="0"/>
                  <a:t>See </a:t>
                </a:r>
                <a:r>
                  <a:rPr lang="en-US" sz="2400" dirty="0">
                    <a:hlinkClick r:id="rId3"/>
                  </a:rPr>
                  <a:t>Notes §3.3</a:t>
                </a:r>
                <a:r>
                  <a:rPr lang="en-US" sz="2400" dirty="0"/>
                  <a:t> for more details</a:t>
                </a: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F471B6-4619-4A42-8F7E-0037C6AEC6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825625"/>
                <a:ext cx="10515598" cy="4667250"/>
              </a:xfrm>
              <a:blipFill>
                <a:blip r:embed="rId4"/>
                <a:stretch>
                  <a:fillRect l="-845" t="-2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1AE7227-4987-8646-8A9C-3453DF164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190" y="2807972"/>
            <a:ext cx="8385620" cy="3443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F4F4B3-24F9-0E4F-9770-FC23FC04AC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6492" y="4504241"/>
            <a:ext cx="4219015" cy="3581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23CDF9-660B-1847-8634-D9D3509E1E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6369" y="3553141"/>
            <a:ext cx="1280468" cy="2913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2AB385-64E8-1340-AD63-9C695A3E51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8283" y="1710649"/>
            <a:ext cx="3328086" cy="57407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F7A9882-7707-FD48-0378-B22CAD6B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CC22-9BBA-E34D-A819-5429D95C2F72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ABF4039-605B-642E-06A8-E89B2F07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30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1DCE-1A94-AE44-B7E9-6F4C3A747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differential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D1352-4AAB-9B4B-8EE8-AD5CBD02F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Pursuit-evasion games</a:t>
            </a:r>
          </a:p>
          <a:p>
            <a:pPr lvl="1"/>
            <a:r>
              <a:rPr lang="en-US" dirty="0"/>
              <a:t>homicidal chauffeur problem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Reachability analysis</a:t>
            </a:r>
          </a:p>
          <a:p>
            <a:endParaRPr lang="en-US" dirty="0"/>
          </a:p>
          <a:p>
            <a:r>
              <a:rPr lang="en-US" dirty="0"/>
              <a:t>And many more (e.g., in economics)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DD9A31-D534-B86F-89DC-FC4EB439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C73E-1ECF-8947-9280-D38CDCC1129F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B28FE7-145B-3289-0972-91665A97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526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1DCE-1A94-AE44-B7E9-6F4C3A747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differential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D1352-4AAB-9B4B-8EE8-AD5CBD02F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Pursuit-evasion games</a:t>
            </a:r>
          </a:p>
          <a:p>
            <a:pPr lvl="1"/>
            <a:r>
              <a:rPr lang="en-US" dirty="0"/>
              <a:t>homicidal chauffeur problem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Reachability analysis</a:t>
            </a:r>
          </a:p>
          <a:p>
            <a:endParaRPr lang="en-US" dirty="0"/>
          </a:p>
          <a:p>
            <a:r>
              <a:rPr lang="en-US" dirty="0"/>
              <a:t>And many more (e.g., in economics)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F7E3F-09F3-54A5-D23F-35B2352FB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C658-77C3-0541-B995-B652F27862D0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9B4327-CED5-CA1F-465F-E9CF4393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90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E1EC-0794-704E-9B3A-F84D087BA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Reachability analysis: avoidance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B9CEA1-F426-8641-BFB8-9D48AAED20A3}"/>
              </a:ext>
            </a:extLst>
          </p:cNvPr>
          <p:cNvSpPr txBox="1"/>
          <p:nvPr/>
        </p:nvSpPr>
        <p:spPr>
          <a:xfrm>
            <a:off x="628721" y="4676015"/>
            <a:ext cx="264788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Inputs: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System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i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Unsafe region: e.g., obstacle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566983-FBF1-CF48-B7A0-4A7BE579DE74}"/>
              </a:ext>
            </a:extLst>
          </p:cNvPr>
          <p:cNvCxnSpPr/>
          <p:nvPr/>
        </p:nvCxnSpPr>
        <p:spPr>
          <a:xfrm flipH="1">
            <a:off x="4767845" y="2277523"/>
            <a:ext cx="283993" cy="62514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25A22E7-B49F-5A42-94D0-4843CD722369}"/>
              </a:ext>
            </a:extLst>
          </p:cNvPr>
          <p:cNvSpPr txBox="1"/>
          <p:nvPr/>
        </p:nvSpPr>
        <p:spPr>
          <a:xfrm>
            <a:off x="4595768" y="1878564"/>
            <a:ext cx="1963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Unsafe region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F80EE7-D4C7-0546-A55E-0A2CF933C1BE}"/>
              </a:ext>
            </a:extLst>
          </p:cNvPr>
          <p:cNvSpPr txBox="1"/>
          <p:nvPr/>
        </p:nvSpPr>
        <p:spPr>
          <a:xfrm>
            <a:off x="5207036" y="5414678"/>
            <a:ext cx="3842112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(States leading to danger)</a:t>
            </a:r>
          </a:p>
        </p:txBody>
      </p:sp>
      <p:sp>
        <p:nvSpPr>
          <p:cNvPr id="17" name="Right Arrow 6">
            <a:extLst>
              <a:ext uri="{FF2B5EF4-FFF2-40B4-BE49-F238E27FC236}">
                <a16:creationId xmlns:a16="http://schemas.microsoft.com/office/drawing/2014/main" id="{00BBB632-740E-C04A-8D79-78126A35ED33}"/>
              </a:ext>
            </a:extLst>
          </p:cNvPr>
          <p:cNvSpPr/>
          <p:nvPr/>
        </p:nvSpPr>
        <p:spPr>
          <a:xfrm>
            <a:off x="3471878" y="5194117"/>
            <a:ext cx="1619924" cy="33856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A1824FD-56BA-B24B-92BE-AD2965BCCCA2}"/>
              </a:ext>
            </a:extLst>
          </p:cNvPr>
          <p:cNvCxnSpPr/>
          <p:nvPr/>
        </p:nvCxnSpPr>
        <p:spPr>
          <a:xfrm>
            <a:off x="3457103" y="2232021"/>
            <a:ext cx="43557" cy="65401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7D6986-4F19-DA4B-9045-700EFF5C83CC}"/>
              </a:ext>
            </a:extLst>
          </p:cNvPr>
          <p:cNvSpPr txBox="1"/>
          <p:nvPr/>
        </p:nvSpPr>
        <p:spPr>
          <a:xfrm>
            <a:off x="2527462" y="1758483"/>
            <a:ext cx="1976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Reachable set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200923-B4A1-874B-ACBF-62EF6239B184}"/>
              </a:ext>
            </a:extLst>
          </p:cNvPr>
          <p:cNvGrpSpPr/>
          <p:nvPr/>
        </p:nvGrpSpPr>
        <p:grpSpPr>
          <a:xfrm>
            <a:off x="1671527" y="2240695"/>
            <a:ext cx="3583003" cy="1635136"/>
            <a:chOff x="1671527" y="2240695"/>
            <a:chExt cx="3583003" cy="163513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A35B275-D7B0-CB4E-BA74-A3CC2C53BC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11" t="25194" r="25986" b="33816"/>
            <a:stretch/>
          </p:blipFill>
          <p:spPr>
            <a:xfrm>
              <a:off x="2855639" y="2241448"/>
              <a:ext cx="2390935" cy="1634383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B9E2B12-C733-614F-BD22-786236419885}"/>
                </a:ext>
              </a:extLst>
            </p:cNvPr>
            <p:cNvGrpSpPr/>
            <p:nvPr/>
          </p:nvGrpSpPr>
          <p:grpSpPr>
            <a:xfrm>
              <a:off x="1671527" y="2240695"/>
              <a:ext cx="3583003" cy="1522800"/>
              <a:chOff x="1671527" y="2240695"/>
              <a:chExt cx="3583003" cy="1522800"/>
            </a:xfrm>
          </p:grpSpPr>
          <p:pic>
            <p:nvPicPr>
              <p:cNvPr id="1026" name="Picture 2" descr="35 green tree clipart. | Clipart Panda - Free Clipart Images | Tree clipart,  Ramadan kids, Free clip art">
                <a:extLst>
                  <a:ext uri="{FF2B5EF4-FFF2-40B4-BE49-F238E27FC236}">
                    <a16:creationId xmlns:a16="http://schemas.microsoft.com/office/drawing/2014/main" id="{F6D21F5D-F06E-4917-ACF4-025F8F424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4084" y="2584914"/>
                <a:ext cx="746741" cy="861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6AD6C7E9-44CE-B642-BF1A-3F42B73129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29" t="30395" r="34694" b="34130"/>
              <a:stretch/>
            </p:blipFill>
            <p:spPr>
              <a:xfrm>
                <a:off x="3728225" y="2258146"/>
                <a:ext cx="1526305" cy="1505349"/>
              </a:xfrm>
              <a:prstGeom prst="rect">
                <a:avLst/>
              </a:prstGeom>
            </p:spPr>
          </p:pic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5329AD14-13B1-114C-A86B-187C321A2F0C}"/>
                  </a:ext>
                </a:extLst>
              </p:cNvPr>
              <p:cNvSpPr/>
              <p:nvPr/>
            </p:nvSpPr>
            <p:spPr>
              <a:xfrm>
                <a:off x="2358766" y="2240695"/>
                <a:ext cx="514906" cy="652141"/>
              </a:xfrm>
              <a:prstGeom prst="arc">
                <a:avLst>
                  <a:gd name="adj1" fmla="val 306394"/>
                  <a:gd name="adj2" fmla="val 4201046"/>
                </a:avLst>
              </a:prstGeom>
              <a:ln w="19050">
                <a:headEnd type="triangl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E2E8866D-B5BB-DD4A-B670-856670C76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1671527" y="2664494"/>
                <a:ext cx="995907" cy="622774"/>
              </a:xfrm>
              <a:prstGeom prst="rect">
                <a:avLst/>
              </a:prstGeom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A7F40CF-525B-C64D-8E63-16141621241A}"/>
              </a:ext>
            </a:extLst>
          </p:cNvPr>
          <p:cNvSpPr txBox="1"/>
          <p:nvPr/>
        </p:nvSpPr>
        <p:spPr>
          <a:xfrm>
            <a:off x="5207036" y="4712473"/>
            <a:ext cx="2390935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policy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39BAB2C-A986-CD86-C2A9-2962CFEE7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03CA-473D-9446-B213-2C949FF53520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B37BCE4-294C-4D4C-9AA7-CC65CC33D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06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B3D6-3BBB-BF4B-B2AF-B6AE37418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Reachability analysis: goal reaching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887824-BB3F-AF4B-A6C5-6EFED1481F58}"/>
              </a:ext>
            </a:extLst>
          </p:cNvPr>
          <p:cNvCxnSpPr>
            <a:cxnSpLocks/>
          </p:cNvCxnSpPr>
          <p:nvPr/>
        </p:nvCxnSpPr>
        <p:spPr>
          <a:xfrm>
            <a:off x="3634280" y="2184671"/>
            <a:ext cx="866521" cy="20635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BDDC5A-EEBC-7E4F-B2D7-EAC845EC8A27}"/>
              </a:ext>
            </a:extLst>
          </p:cNvPr>
          <p:cNvCxnSpPr/>
          <p:nvPr/>
        </p:nvCxnSpPr>
        <p:spPr>
          <a:xfrm flipH="1">
            <a:off x="6267905" y="2391024"/>
            <a:ext cx="283993" cy="62514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0630C90-8F77-C64F-90F7-65F588758150}"/>
              </a:ext>
            </a:extLst>
          </p:cNvPr>
          <p:cNvSpPr txBox="1"/>
          <p:nvPr/>
        </p:nvSpPr>
        <p:spPr>
          <a:xfrm>
            <a:off x="896708" y="1728291"/>
            <a:ext cx="3256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Backward reachable set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352471-B1F1-3F40-8A47-759D13DD283D}"/>
              </a:ext>
            </a:extLst>
          </p:cNvPr>
          <p:cNvSpPr txBox="1"/>
          <p:nvPr/>
        </p:nvSpPr>
        <p:spPr>
          <a:xfrm>
            <a:off x="5944321" y="1977979"/>
            <a:ext cx="1470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Verdana" panose="020B0604030504040204" pitchFamily="34" charset="0"/>
              </a:rPr>
              <a:t>Target set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4D26FA-C122-214C-BA0B-CBCFB24D4F6B}"/>
              </a:ext>
            </a:extLst>
          </p:cNvPr>
          <p:cNvGrpSpPr/>
          <p:nvPr/>
        </p:nvGrpSpPr>
        <p:grpSpPr>
          <a:xfrm>
            <a:off x="3817850" y="1685293"/>
            <a:ext cx="2995925" cy="2969783"/>
            <a:chOff x="3817850" y="1685293"/>
            <a:chExt cx="2995925" cy="2969783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437E216D-22DA-3544-AB3C-87E3BB8D4DF3}"/>
                </a:ext>
              </a:extLst>
            </p:cNvPr>
            <p:cNvSpPr/>
            <p:nvPr/>
          </p:nvSpPr>
          <p:spPr>
            <a:xfrm>
              <a:off x="4443737" y="3167394"/>
              <a:ext cx="1329133" cy="724515"/>
            </a:xfrm>
            <a:prstGeom prst="arc">
              <a:avLst>
                <a:gd name="adj1" fmla="val 435909"/>
                <a:gd name="adj2" fmla="val 4201046"/>
              </a:avLst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053480-5632-2144-98E6-A3CFE2F8AD6F}"/>
                </a:ext>
              </a:extLst>
            </p:cNvPr>
            <p:cNvGrpSpPr/>
            <p:nvPr/>
          </p:nvGrpSpPr>
          <p:grpSpPr>
            <a:xfrm>
              <a:off x="3817850" y="1685293"/>
              <a:ext cx="2995925" cy="2969783"/>
              <a:chOff x="3817850" y="1685293"/>
              <a:chExt cx="2995925" cy="296978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813F50B-DBAC-944A-9842-A1327912ED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75" t="20296" r="31312" b="27891"/>
              <a:stretch/>
            </p:blipFill>
            <p:spPr>
              <a:xfrm>
                <a:off x="3817850" y="1685293"/>
                <a:ext cx="2995925" cy="296978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E3996B84-C60A-D445-8384-21E2C9A62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4188726" y="3595578"/>
                <a:ext cx="995907" cy="622774"/>
              </a:xfrm>
              <a:prstGeom prst="rect">
                <a:avLst/>
              </a:prstGeom>
            </p:spPr>
          </p:pic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4728C1F-4E48-1445-AB33-B598D12FD557}"/>
              </a:ext>
            </a:extLst>
          </p:cNvPr>
          <p:cNvSpPr txBox="1"/>
          <p:nvPr/>
        </p:nvSpPr>
        <p:spPr>
          <a:xfrm>
            <a:off x="804788" y="4946161"/>
            <a:ext cx="2427139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Inputs:</a:t>
            </a:r>
            <a:endParaRPr lang="en-US" sz="2400" b="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System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i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Goal region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D83F9B-B5DA-104D-82B5-DEF7BB7871A8}"/>
              </a:ext>
            </a:extLst>
          </p:cNvPr>
          <p:cNvSpPr txBox="1"/>
          <p:nvPr/>
        </p:nvSpPr>
        <p:spPr>
          <a:xfrm>
            <a:off x="5429526" y="5402737"/>
            <a:ext cx="3573875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(States leading to goal)</a:t>
            </a:r>
          </a:p>
        </p:txBody>
      </p:sp>
      <p:sp>
        <p:nvSpPr>
          <p:cNvPr id="22" name="Right Arrow 6">
            <a:extLst>
              <a:ext uri="{FF2B5EF4-FFF2-40B4-BE49-F238E27FC236}">
                <a16:creationId xmlns:a16="http://schemas.microsoft.com/office/drawing/2014/main" id="{591796F0-D216-7C4C-BA57-EA1663858015}"/>
              </a:ext>
            </a:extLst>
          </p:cNvPr>
          <p:cNvSpPr/>
          <p:nvPr/>
        </p:nvSpPr>
        <p:spPr>
          <a:xfrm>
            <a:off x="3489291" y="5191275"/>
            <a:ext cx="1619924" cy="33856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00A07-5E0F-734F-873B-0676E2E252AA}"/>
              </a:ext>
            </a:extLst>
          </p:cNvPr>
          <p:cNvSpPr txBox="1"/>
          <p:nvPr/>
        </p:nvSpPr>
        <p:spPr>
          <a:xfrm>
            <a:off x="5429526" y="4715328"/>
            <a:ext cx="2244743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policy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AB73412-6804-F267-D616-8AEA8416A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F42B3-70B7-8F4E-ACAD-10729FA7312E}" type="datetime1">
              <a:rPr lang="en-US" smtClean="0"/>
              <a:t>8/13/26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460B2EE1-A64F-6F23-F638-F9B410FEE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910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A2C4-8D0C-534F-9113-3B62A70FA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Reachability analysis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E66F18-81E2-E54C-8B69-B9204314D8B1}"/>
              </a:ext>
            </a:extLst>
          </p:cNvPr>
          <p:cNvSpPr txBox="1"/>
          <p:nvPr/>
        </p:nvSpPr>
        <p:spPr>
          <a:xfrm>
            <a:off x="320533" y="2587918"/>
            <a:ext cx="2169309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of robot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i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Unsafe region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7CEAC8-5706-0448-AD32-23841502F42F}"/>
              </a:ext>
            </a:extLst>
          </p:cNvPr>
          <p:cNvSpPr txBox="1"/>
          <p:nvPr/>
        </p:nvSpPr>
        <p:spPr>
          <a:xfrm>
            <a:off x="3462226" y="2498053"/>
            <a:ext cx="5535134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(states leading to danger)</a:t>
            </a:r>
          </a:p>
        </p:txBody>
      </p:sp>
      <p:sp>
        <p:nvSpPr>
          <p:cNvPr id="18" name="Right Arrow 6">
            <a:extLst>
              <a:ext uri="{FF2B5EF4-FFF2-40B4-BE49-F238E27FC236}">
                <a16:creationId xmlns:a16="http://schemas.microsoft.com/office/drawing/2014/main" id="{2688CF88-B87F-7B49-A57B-91B778C45BE8}"/>
              </a:ext>
            </a:extLst>
          </p:cNvPr>
          <p:cNvSpPr/>
          <p:nvPr/>
        </p:nvSpPr>
        <p:spPr>
          <a:xfrm>
            <a:off x="2600982" y="2833032"/>
            <a:ext cx="618951" cy="33856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56EBAA-5649-B04D-9C57-BAAB5AD9242A}"/>
              </a:ext>
            </a:extLst>
          </p:cNvPr>
          <p:cNvSpPr txBox="1"/>
          <p:nvPr/>
        </p:nvSpPr>
        <p:spPr>
          <a:xfrm>
            <a:off x="3462225" y="3082509"/>
            <a:ext cx="1961341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policy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83ECE5-589D-9F44-937D-DF6BE6D2CBC7}"/>
              </a:ext>
            </a:extLst>
          </p:cNvPr>
          <p:cNvSpPr txBox="1"/>
          <p:nvPr/>
        </p:nvSpPr>
        <p:spPr>
          <a:xfrm>
            <a:off x="320533" y="4469138"/>
            <a:ext cx="2169309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of robot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i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Goal region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4E36C9-8DF4-E240-AC63-1B5D6A04B261}"/>
              </a:ext>
            </a:extLst>
          </p:cNvPr>
          <p:cNvSpPr txBox="1"/>
          <p:nvPr/>
        </p:nvSpPr>
        <p:spPr>
          <a:xfrm>
            <a:off x="3462226" y="4970585"/>
            <a:ext cx="5535134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(states leading to goal)</a:t>
            </a:r>
          </a:p>
        </p:txBody>
      </p:sp>
      <p:sp>
        <p:nvSpPr>
          <p:cNvPr id="22" name="Right Arrow 6">
            <a:extLst>
              <a:ext uri="{FF2B5EF4-FFF2-40B4-BE49-F238E27FC236}">
                <a16:creationId xmlns:a16="http://schemas.microsoft.com/office/drawing/2014/main" id="{D75F9295-B77C-944A-99E0-F4B4F7844B73}"/>
              </a:ext>
            </a:extLst>
          </p:cNvPr>
          <p:cNvSpPr/>
          <p:nvPr/>
        </p:nvSpPr>
        <p:spPr>
          <a:xfrm>
            <a:off x="2619270" y="4714252"/>
            <a:ext cx="618951" cy="33856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CF215E-61D4-4145-96F8-EC9EE4011667}"/>
              </a:ext>
            </a:extLst>
          </p:cNvPr>
          <p:cNvSpPr txBox="1"/>
          <p:nvPr/>
        </p:nvSpPr>
        <p:spPr>
          <a:xfrm>
            <a:off x="3462225" y="4367845"/>
            <a:ext cx="1961341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8E645AC-8F33-6C48-9ABA-F5E850E29331}"/>
                  </a:ext>
                </a:extLst>
              </p:cNvPr>
              <p:cNvSpPr txBox="1"/>
              <p:nvPr/>
            </p:nvSpPr>
            <p:spPr>
              <a:xfrm>
                <a:off x="3396033" y="2047761"/>
                <a:ext cx="64677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𝒜</m:t>
                    </m:r>
                    <m:d>
                      <m:d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CA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CA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:∃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latin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CA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</m:d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∀</m:t>
                        </m:r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CA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𝐝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̅"/>
                            <m:ctrlPr>
                              <a:rPr lang="en-CA" b="1" i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</m:d>
                  </m:oMath>
                </a14:m>
                <a:endParaRPr lang="en-CA" b="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8E645AC-8F33-6C48-9ABA-F5E850E29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33" y="2047761"/>
                <a:ext cx="6467796" cy="369332"/>
              </a:xfrm>
              <a:prstGeom prst="rect">
                <a:avLst/>
              </a:prstGeom>
              <a:blipFill>
                <a:blip r:embed="rId2"/>
                <a:stretch>
                  <a:fillRect l="-566" t="-4918"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95FBFF-2DB7-BA42-89F0-5A01F7D89842}"/>
                  </a:ext>
                </a:extLst>
              </p:cNvPr>
              <p:cNvSpPr txBox="1"/>
              <p:nvPr/>
            </p:nvSpPr>
            <p:spPr>
              <a:xfrm>
                <a:off x="3420583" y="5467025"/>
                <a:ext cx="6376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CA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:∀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</m:d>
                        <m:d>
                          <m:dPr>
                            <m:ctrlP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∃</m:t>
                        </m:r>
                        <m:r>
                          <a:rPr lang="en-CA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𝐝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̅"/>
                            <m:ctrlP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</m:d>
                  </m:oMath>
                </a14:m>
                <a:endParaRPr lang="en-CA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95FBFF-2DB7-BA42-89F0-5A01F7D89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583" y="5467025"/>
                <a:ext cx="6376874" cy="369332"/>
              </a:xfrm>
              <a:prstGeom prst="rect">
                <a:avLst/>
              </a:prstGeom>
              <a:blipFill>
                <a:blip r:embed="rId3"/>
                <a:stretch>
                  <a:fillRect l="-574" t="-5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1D6305D5-67A1-5B48-B26C-49DDC8DA96F0}"/>
              </a:ext>
            </a:extLst>
          </p:cNvPr>
          <p:cNvGrpSpPr/>
          <p:nvPr/>
        </p:nvGrpSpPr>
        <p:grpSpPr>
          <a:xfrm>
            <a:off x="6363932" y="480191"/>
            <a:ext cx="2633428" cy="1201789"/>
            <a:chOff x="1671527" y="2240695"/>
            <a:chExt cx="3583003" cy="1635136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88F0654-3276-9F41-B0A9-779340BAD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11" t="25194" r="25986" b="33816"/>
            <a:stretch/>
          </p:blipFill>
          <p:spPr>
            <a:xfrm>
              <a:off x="2855639" y="2241448"/>
              <a:ext cx="2390935" cy="1634383"/>
            </a:xfrm>
            <a:prstGeom prst="rect">
              <a:avLst/>
            </a:prstGeom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22FAF60-3461-5147-999E-0B88C0322492}"/>
                </a:ext>
              </a:extLst>
            </p:cNvPr>
            <p:cNvGrpSpPr/>
            <p:nvPr/>
          </p:nvGrpSpPr>
          <p:grpSpPr>
            <a:xfrm>
              <a:off x="1671527" y="2240695"/>
              <a:ext cx="3583003" cy="1522800"/>
              <a:chOff x="1671527" y="2240695"/>
              <a:chExt cx="3583003" cy="1522800"/>
            </a:xfrm>
          </p:grpSpPr>
          <p:pic>
            <p:nvPicPr>
              <p:cNvPr id="62" name="Picture 2" descr="35 green tree clipart. | Clipart Panda - Free Clipart Images | Tree clipart,  Ramadan kids, Free clip art">
                <a:extLst>
                  <a:ext uri="{FF2B5EF4-FFF2-40B4-BE49-F238E27FC236}">
                    <a16:creationId xmlns:a16="http://schemas.microsoft.com/office/drawing/2014/main" id="{174C2BBF-D9D2-C343-A482-C14312299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4084" y="2584914"/>
                <a:ext cx="746741" cy="861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96747DCE-0D99-124F-A891-7D979FBDA2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29" t="30395" r="34694" b="34130"/>
              <a:stretch/>
            </p:blipFill>
            <p:spPr>
              <a:xfrm>
                <a:off x="3728225" y="2258146"/>
                <a:ext cx="1526305" cy="1505349"/>
              </a:xfrm>
              <a:prstGeom prst="rect">
                <a:avLst/>
              </a:prstGeom>
            </p:spPr>
          </p:pic>
          <p:sp>
            <p:nvSpPr>
              <p:cNvPr id="64" name="Arc 63">
                <a:extLst>
                  <a:ext uri="{FF2B5EF4-FFF2-40B4-BE49-F238E27FC236}">
                    <a16:creationId xmlns:a16="http://schemas.microsoft.com/office/drawing/2014/main" id="{C0B33862-96FE-C142-8CF3-4206347B111D}"/>
                  </a:ext>
                </a:extLst>
              </p:cNvPr>
              <p:cNvSpPr/>
              <p:nvPr/>
            </p:nvSpPr>
            <p:spPr>
              <a:xfrm>
                <a:off x="2358766" y="2240695"/>
                <a:ext cx="514906" cy="652141"/>
              </a:xfrm>
              <a:prstGeom prst="arc">
                <a:avLst>
                  <a:gd name="adj1" fmla="val 306394"/>
                  <a:gd name="adj2" fmla="val 4201046"/>
                </a:avLst>
              </a:prstGeom>
              <a:ln w="19050">
                <a:headEnd type="triangl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90532E8F-DA3C-F94B-A5C3-E1DA76B26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1671527" y="2664494"/>
                <a:ext cx="995907" cy="622774"/>
              </a:xfrm>
              <a:prstGeom prst="rect">
                <a:avLst/>
              </a:prstGeom>
            </p:spPr>
          </p:pic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A62591E-974D-7942-95EB-B748EB5D2E85}"/>
              </a:ext>
            </a:extLst>
          </p:cNvPr>
          <p:cNvGrpSpPr/>
          <p:nvPr/>
        </p:nvGrpSpPr>
        <p:grpSpPr>
          <a:xfrm>
            <a:off x="567244" y="5263919"/>
            <a:ext cx="1341662" cy="1329955"/>
            <a:chOff x="3817850" y="1685293"/>
            <a:chExt cx="2995925" cy="2969783"/>
          </a:xfrm>
        </p:grpSpPr>
        <p:sp>
          <p:nvSpPr>
            <p:cNvPr id="67" name="Arc 66">
              <a:extLst>
                <a:ext uri="{FF2B5EF4-FFF2-40B4-BE49-F238E27FC236}">
                  <a16:creationId xmlns:a16="http://schemas.microsoft.com/office/drawing/2014/main" id="{F24C9231-CB83-A348-841D-FA9622ED7F01}"/>
                </a:ext>
              </a:extLst>
            </p:cNvPr>
            <p:cNvSpPr/>
            <p:nvPr/>
          </p:nvSpPr>
          <p:spPr>
            <a:xfrm>
              <a:off x="4443737" y="3167394"/>
              <a:ext cx="1329133" cy="724515"/>
            </a:xfrm>
            <a:prstGeom prst="arc">
              <a:avLst>
                <a:gd name="adj1" fmla="val 435909"/>
                <a:gd name="adj2" fmla="val 4201046"/>
              </a:avLst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283A5EC-AC27-274F-A68D-BE0B6A9B9F77}"/>
                </a:ext>
              </a:extLst>
            </p:cNvPr>
            <p:cNvGrpSpPr/>
            <p:nvPr/>
          </p:nvGrpSpPr>
          <p:grpSpPr>
            <a:xfrm>
              <a:off x="3817850" y="1685293"/>
              <a:ext cx="2995925" cy="2969783"/>
              <a:chOff x="3817850" y="1685293"/>
              <a:chExt cx="2995925" cy="2969783"/>
            </a:xfrm>
          </p:grpSpPr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74C19C13-5237-2B47-AE61-B463221F77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75" t="20296" r="31312" b="27891"/>
              <a:stretch/>
            </p:blipFill>
            <p:spPr>
              <a:xfrm>
                <a:off x="3817850" y="1685293"/>
                <a:ext cx="2995925" cy="2969783"/>
              </a:xfrm>
              <a:prstGeom prst="rect">
                <a:avLst/>
              </a:prstGeom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7AF2BB7B-6263-DA41-8C6C-9A91D91CAA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4188726" y="3595578"/>
                <a:ext cx="995907" cy="622774"/>
              </a:xfrm>
              <a:prstGeom prst="rect">
                <a:avLst/>
              </a:prstGeom>
            </p:spPr>
          </p:pic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C3533-1754-4051-BD7F-2EEB9A586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024C8-A875-454B-BBF6-83669EB34100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97C9C6-B84A-270D-000F-34B6733E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72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4B65E18-86E9-FC40-A4E6-84E62B02F97E}"/>
                  </a:ext>
                </a:extLst>
              </p:cNvPr>
              <p:cNvSpPr txBox="1"/>
              <p:nvPr/>
            </p:nvSpPr>
            <p:spPr>
              <a:xfrm>
                <a:off x="3420584" y="5467159"/>
                <a:ext cx="6376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CA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CA" b="0" i="1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CA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∀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CA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</m:d>
                        <m:d>
                          <m:dPr>
                            <m:ctrlPr>
                              <a:rPr lang="en-CA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∃</m:t>
                        </m:r>
                        <m:r>
                          <a:rPr lang="en-CA" b="1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r>
                              <a:rPr lang="en-CA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CA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𝐝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̅"/>
                            <m:ctrlP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</m:d>
                  </m:oMath>
                </a14:m>
                <a:endParaRPr lang="en-CA" b="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4B65E18-86E9-FC40-A4E6-84E62B02F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584" y="5467159"/>
                <a:ext cx="6376874" cy="369332"/>
              </a:xfrm>
              <a:prstGeom prst="rect">
                <a:avLst/>
              </a:prstGeom>
              <a:blipFill>
                <a:blip r:embed="rId2"/>
                <a:stretch>
                  <a:fillRect l="-574" t="-5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14C6FE2-7F7D-E24E-99C9-50C1AF19D9A0}"/>
                  </a:ext>
                </a:extLst>
              </p:cNvPr>
              <p:cNvSpPr txBox="1"/>
              <p:nvPr/>
            </p:nvSpPr>
            <p:spPr>
              <a:xfrm>
                <a:off x="3396033" y="2045459"/>
                <a:ext cx="64677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𝒜</m:t>
                    </m:r>
                    <m:d>
                      <m:d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CA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CA" b="1" i="1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CA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∃</m:t>
                        </m:r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CA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</m:d>
                        <m:d>
                          <m:dPr>
                            <m:ctrlPr>
                              <a:rPr lang="en-CA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∀</m:t>
                        </m:r>
                        <m:r>
                          <a:rPr lang="en-CA" b="1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r>
                              <a:rPr lang="en-CA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CA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b="1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𝐝</m:t>
                            </m:r>
                          </m:e>
                        </m:d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̅"/>
                            <m:ctrlP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CA" b="1" i="0" smtClean="0">
                                <a:solidFill>
                                  <a:srgbClr val="4472C4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b="1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CA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𝒯</m:t>
                        </m:r>
                      </m:e>
                    </m:d>
                  </m:oMath>
                </a14:m>
                <a:endParaRPr lang="en-CA" b="0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14C6FE2-7F7D-E24E-99C9-50C1AF19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33" y="2045459"/>
                <a:ext cx="6467796" cy="369332"/>
              </a:xfrm>
              <a:prstGeom prst="rect">
                <a:avLst/>
              </a:prstGeom>
              <a:blipFill>
                <a:blip r:embed="rId3"/>
                <a:stretch>
                  <a:fillRect l="-566" t="-5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9862489-D785-F64E-A9A5-91C2DEDEF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Reachability analysis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7C23802-DF86-594D-B62E-08F86AD04060}"/>
              </a:ext>
            </a:extLst>
          </p:cNvPr>
          <p:cNvSpPr txBox="1"/>
          <p:nvPr/>
        </p:nvSpPr>
        <p:spPr>
          <a:xfrm>
            <a:off x="320533" y="2587918"/>
            <a:ext cx="2169309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of robot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i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Unsafe region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6C0F87F-5CFE-4E44-9D50-F6908B3BA8E2}"/>
              </a:ext>
            </a:extLst>
          </p:cNvPr>
          <p:cNvSpPr txBox="1"/>
          <p:nvPr/>
        </p:nvSpPr>
        <p:spPr>
          <a:xfrm>
            <a:off x="3462226" y="2498053"/>
            <a:ext cx="5535134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(states leading to danger)</a:t>
            </a:r>
          </a:p>
        </p:txBody>
      </p:sp>
      <p:sp>
        <p:nvSpPr>
          <p:cNvPr id="82" name="Right Arrow 6">
            <a:extLst>
              <a:ext uri="{FF2B5EF4-FFF2-40B4-BE49-F238E27FC236}">
                <a16:creationId xmlns:a16="http://schemas.microsoft.com/office/drawing/2014/main" id="{0F9980E4-0CB1-8549-9100-6C2E26772C12}"/>
              </a:ext>
            </a:extLst>
          </p:cNvPr>
          <p:cNvSpPr/>
          <p:nvPr/>
        </p:nvSpPr>
        <p:spPr>
          <a:xfrm>
            <a:off x="2600982" y="2833032"/>
            <a:ext cx="618951" cy="33856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7936195-D566-1146-B0C9-5AC934689529}"/>
              </a:ext>
            </a:extLst>
          </p:cNvPr>
          <p:cNvSpPr txBox="1"/>
          <p:nvPr/>
        </p:nvSpPr>
        <p:spPr>
          <a:xfrm>
            <a:off x="3462225" y="3082509"/>
            <a:ext cx="1961341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policy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3C18474-9EA5-F341-AB25-DF65A8B48FD2}"/>
              </a:ext>
            </a:extLst>
          </p:cNvPr>
          <p:cNvSpPr txBox="1"/>
          <p:nvPr/>
        </p:nvSpPr>
        <p:spPr>
          <a:xfrm>
            <a:off x="320533" y="4469138"/>
            <a:ext cx="2169309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of robot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i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Goal region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8666D10-013B-E748-8A62-AC278AB194BA}"/>
              </a:ext>
            </a:extLst>
          </p:cNvPr>
          <p:cNvSpPr txBox="1"/>
          <p:nvPr/>
        </p:nvSpPr>
        <p:spPr>
          <a:xfrm>
            <a:off x="3462226" y="4970585"/>
            <a:ext cx="5535134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(states leading to goal)</a:t>
            </a:r>
          </a:p>
        </p:txBody>
      </p:sp>
      <p:sp>
        <p:nvSpPr>
          <p:cNvPr id="86" name="Right Arrow 6">
            <a:extLst>
              <a:ext uri="{FF2B5EF4-FFF2-40B4-BE49-F238E27FC236}">
                <a16:creationId xmlns:a16="http://schemas.microsoft.com/office/drawing/2014/main" id="{7B22B3A2-7380-B74E-A596-F04BCF2F3714}"/>
              </a:ext>
            </a:extLst>
          </p:cNvPr>
          <p:cNvSpPr/>
          <p:nvPr/>
        </p:nvSpPr>
        <p:spPr>
          <a:xfrm>
            <a:off x="2619270" y="4714252"/>
            <a:ext cx="618951" cy="33856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C914CD6-9598-7949-92E4-F92CE5024880}"/>
              </a:ext>
            </a:extLst>
          </p:cNvPr>
          <p:cNvSpPr txBox="1"/>
          <p:nvPr/>
        </p:nvSpPr>
        <p:spPr>
          <a:xfrm>
            <a:off x="3462225" y="4367845"/>
            <a:ext cx="1961341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Control 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14D0574-A0B1-E84D-96EA-41307D852882}"/>
                  </a:ext>
                </a:extLst>
              </p:cNvPr>
              <p:cNvSpPr txBox="1"/>
              <p:nvPr/>
            </p:nvSpPr>
            <p:spPr>
              <a:xfrm>
                <a:off x="2188058" y="1224669"/>
                <a:ext cx="536683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>
                    <a:solidFill>
                      <a:srgbClr val="4472C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States at time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satisfying the following:</a:t>
                </a:r>
              </a:p>
              <a:p>
                <a:pPr marL="541338"/>
                <a:r>
                  <a:rPr lang="en-CA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there exists a disturbance</a:t>
                </a:r>
                <a:r>
                  <a:rPr lang="en-CA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such that </a:t>
                </a:r>
                <a:r>
                  <a:rPr lang="en-CA" dirty="0">
                    <a:solidFill>
                      <a:schemeClr val="accent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all control</a:t>
                </a: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</a:t>
                </a:r>
                <a:r>
                  <a:rPr lang="en-CA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CA" dirty="0">
                    <a:solidFill>
                      <a:srgbClr val="7030A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</a:t>
                </a:r>
                <a:r>
                  <a:rPr lang="en-CA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CA" dirty="0">
                    <a:solidFill>
                      <a:schemeClr val="accent2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enters target set at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CA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CA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14D0574-A0B1-E84D-96EA-41307D852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058" y="1224669"/>
                <a:ext cx="5366836" cy="923330"/>
              </a:xfrm>
              <a:prstGeom prst="rect">
                <a:avLst/>
              </a:prstGeom>
              <a:blipFill>
                <a:blip r:embed="rId4"/>
                <a:stretch>
                  <a:fillRect l="-1023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Slide Number Placeholder 6">
            <a:extLst>
              <a:ext uri="{FF2B5EF4-FFF2-40B4-BE49-F238E27FC236}">
                <a16:creationId xmlns:a16="http://schemas.microsoft.com/office/drawing/2014/main" id="{04F238BB-B740-6E4F-90C7-B27C36179839}"/>
              </a:ext>
            </a:extLst>
          </p:cNvPr>
          <p:cNvSpPr txBox="1">
            <a:spLocks/>
          </p:cNvSpPr>
          <p:nvPr/>
        </p:nvSpPr>
        <p:spPr>
          <a:xfrm>
            <a:off x="8424858" y="6356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8986A2-6907-4724-8361-41F153FBF5D1}" type="slidenum">
              <a:rPr lang="en-US" smtClean="0"/>
              <a:pPr/>
              <a:t>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ED004D7E-A135-5C43-AC2F-877E110A9A56}"/>
                  </a:ext>
                </a:extLst>
              </p:cNvPr>
              <p:cNvSpPr txBox="1"/>
              <p:nvPr/>
            </p:nvSpPr>
            <p:spPr>
              <a:xfrm>
                <a:off x="2685137" y="5785281"/>
                <a:ext cx="66359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>
                    <a:solidFill>
                      <a:srgbClr val="4472C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States at time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satisfying the following:</a:t>
                </a:r>
              </a:p>
              <a:p>
                <a:pPr marL="541338"/>
                <a:r>
                  <a:rPr lang="en-CA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all disturbances,</a:t>
                </a:r>
                <a:r>
                  <a:rPr lang="en-CA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CA" dirty="0">
                    <a:solidFill>
                      <a:schemeClr val="accent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there exists a control</a:t>
                </a: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</a:t>
                </a:r>
                <a:r>
                  <a:rPr lang="en-CA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CA" dirty="0">
                    <a:solidFill>
                      <a:srgbClr val="7030A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</a:t>
                </a:r>
                <a:r>
                  <a:rPr lang="en-CA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CA" dirty="0">
                    <a:solidFill>
                      <a:schemeClr val="accent2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enters target set at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CA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CA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ED004D7E-A135-5C43-AC2F-877E110A9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137" y="5785281"/>
                <a:ext cx="6635984" cy="923330"/>
              </a:xfrm>
              <a:prstGeom prst="rect">
                <a:avLst/>
              </a:prstGeom>
              <a:blipFill>
                <a:blip r:embed="rId5"/>
                <a:stretch>
                  <a:fillRect l="-735" t="-3311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923528B8-53C5-9B4E-BE92-1247791E701A}"/>
              </a:ext>
            </a:extLst>
          </p:cNvPr>
          <p:cNvGrpSpPr/>
          <p:nvPr/>
        </p:nvGrpSpPr>
        <p:grpSpPr>
          <a:xfrm>
            <a:off x="6363932" y="480191"/>
            <a:ext cx="2633428" cy="1201789"/>
            <a:chOff x="1671527" y="2240695"/>
            <a:chExt cx="3583003" cy="1635136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35FD3A2F-C0C9-CA41-801A-4DD43C4E68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11" t="25194" r="25986" b="33816"/>
            <a:stretch/>
          </p:blipFill>
          <p:spPr>
            <a:xfrm>
              <a:off x="2855639" y="2241448"/>
              <a:ext cx="2390935" cy="1634383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46B8EC8-41AD-AC49-88A9-86B58B9084A8}"/>
                </a:ext>
              </a:extLst>
            </p:cNvPr>
            <p:cNvGrpSpPr/>
            <p:nvPr/>
          </p:nvGrpSpPr>
          <p:grpSpPr>
            <a:xfrm>
              <a:off x="1671527" y="2240695"/>
              <a:ext cx="3583003" cy="1522800"/>
              <a:chOff x="1671527" y="2240695"/>
              <a:chExt cx="3583003" cy="1522800"/>
            </a:xfrm>
          </p:grpSpPr>
          <p:pic>
            <p:nvPicPr>
              <p:cNvPr id="44" name="Picture 2" descr="35 green tree clipart. | Clipart Panda - Free Clipart Images | Tree clipart,  Ramadan kids, Free clip art">
                <a:extLst>
                  <a:ext uri="{FF2B5EF4-FFF2-40B4-BE49-F238E27FC236}">
                    <a16:creationId xmlns:a16="http://schemas.microsoft.com/office/drawing/2014/main" id="{A014C983-9DD5-FD43-A511-95FCE47D94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4084" y="2584914"/>
                <a:ext cx="746741" cy="861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D5F6CE52-24A3-EE41-8528-5894760C99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29" t="30395" r="34694" b="34130"/>
              <a:stretch/>
            </p:blipFill>
            <p:spPr>
              <a:xfrm>
                <a:off x="3728225" y="2258146"/>
                <a:ext cx="1526305" cy="1505349"/>
              </a:xfrm>
              <a:prstGeom prst="rect">
                <a:avLst/>
              </a:prstGeom>
            </p:spPr>
          </p:pic>
          <p:sp>
            <p:nvSpPr>
              <p:cNvPr id="46" name="Arc 45">
                <a:extLst>
                  <a:ext uri="{FF2B5EF4-FFF2-40B4-BE49-F238E27FC236}">
                    <a16:creationId xmlns:a16="http://schemas.microsoft.com/office/drawing/2014/main" id="{C0B4F2AB-62D0-2240-8302-E0934E7D1A4A}"/>
                  </a:ext>
                </a:extLst>
              </p:cNvPr>
              <p:cNvSpPr/>
              <p:nvPr/>
            </p:nvSpPr>
            <p:spPr>
              <a:xfrm>
                <a:off x="2358766" y="2240695"/>
                <a:ext cx="514906" cy="652141"/>
              </a:xfrm>
              <a:prstGeom prst="arc">
                <a:avLst>
                  <a:gd name="adj1" fmla="val 306394"/>
                  <a:gd name="adj2" fmla="val 4201046"/>
                </a:avLst>
              </a:prstGeom>
              <a:ln w="19050">
                <a:headEnd type="triangl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7C25481F-727B-4A46-BE8F-81A07A4C4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1671527" y="2664494"/>
                <a:ext cx="995907" cy="622774"/>
              </a:xfrm>
              <a:prstGeom prst="rect">
                <a:avLst/>
              </a:prstGeom>
            </p:spPr>
          </p:pic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5E19BA8-2F2F-AD44-97C5-B4937E2AAC86}"/>
              </a:ext>
            </a:extLst>
          </p:cNvPr>
          <p:cNvGrpSpPr/>
          <p:nvPr/>
        </p:nvGrpSpPr>
        <p:grpSpPr>
          <a:xfrm>
            <a:off x="567244" y="5263919"/>
            <a:ext cx="1341662" cy="1329955"/>
            <a:chOff x="3817850" y="1685293"/>
            <a:chExt cx="2995925" cy="2969783"/>
          </a:xfrm>
        </p:grpSpPr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B569339E-AB5B-8E44-8D72-6FF7E12B7AD9}"/>
                </a:ext>
              </a:extLst>
            </p:cNvPr>
            <p:cNvSpPr/>
            <p:nvPr/>
          </p:nvSpPr>
          <p:spPr>
            <a:xfrm>
              <a:off x="4443737" y="3167394"/>
              <a:ext cx="1329133" cy="724515"/>
            </a:xfrm>
            <a:prstGeom prst="arc">
              <a:avLst>
                <a:gd name="adj1" fmla="val 435909"/>
                <a:gd name="adj2" fmla="val 4201046"/>
              </a:avLst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38632BE-9468-EE4C-8111-25AF8E888C82}"/>
                </a:ext>
              </a:extLst>
            </p:cNvPr>
            <p:cNvGrpSpPr/>
            <p:nvPr/>
          </p:nvGrpSpPr>
          <p:grpSpPr>
            <a:xfrm>
              <a:off x="3817850" y="1685293"/>
              <a:ext cx="2995925" cy="2969783"/>
              <a:chOff x="3817850" y="1685293"/>
              <a:chExt cx="2995925" cy="2969783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E6CA87E5-68C1-974E-87E0-C7A8B4259E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75" t="20296" r="31312" b="27891"/>
              <a:stretch/>
            </p:blipFill>
            <p:spPr>
              <a:xfrm>
                <a:off x="3817850" y="1685293"/>
                <a:ext cx="2995925" cy="2969783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6841E8AD-1211-284C-BACC-61BD336E7C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4188726" y="3595578"/>
                <a:ext cx="995907" cy="622774"/>
              </a:xfrm>
              <a:prstGeom prst="rect">
                <a:avLst/>
              </a:prstGeom>
            </p:spPr>
          </p:pic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0A9E37-E8ED-EE7C-818D-A12ACDE87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0A15-D241-F34D-B7F4-EC9650A7A755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1103C6C-204C-C045-724D-3FB9748CE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666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40B4-CA27-0245-9522-3D7D6FA5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HJI to reachability analysis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A4DF-10B9-354A-A6CB-EA0CAE669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06938" cy="4351338"/>
          </a:xfrm>
        </p:spPr>
        <p:txBody>
          <a:bodyPr>
            <a:normAutofit/>
          </a:bodyPr>
          <a:lstStyle/>
          <a:p>
            <a:r>
              <a:rPr lang="en-US" dirty="0"/>
              <a:t>Computation of the BRS entails solving a differential game</a:t>
            </a:r>
            <a:r>
              <a:rPr lang="en-US" i="1" dirty="0"/>
              <a:t> </a:t>
            </a:r>
            <a:r>
              <a:rPr lang="en-US" dirty="0"/>
              <a:t>where the outcome is Boolean (the system either reaches the target set or not)</a:t>
            </a:r>
          </a:p>
          <a:p>
            <a:r>
              <a:rPr lang="en-US" dirty="0"/>
              <a:t>One can “encode” this Boolean outcome in the HJI PDE by (1) removing the running cost and (2) picking the final cost to denote set membership</a:t>
            </a:r>
          </a:p>
          <a:p>
            <a:pPr lvl="1"/>
            <a:r>
              <a:rPr lang="en-US" dirty="0"/>
              <a:t>Value function at each state is the worst case terminal value you can reach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25081-EB27-4193-7A0D-1986063C8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EE7B-F07C-564F-8D84-2A89541292BE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2F1D82-FB6E-DC7D-BE41-93AC76B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95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0AF8B-144B-7C40-8E31-F9FB1119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HJI to reachability analysis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9355272-175B-2C48-9CEA-2DEA996767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2387"/>
                <a:ext cx="7459961" cy="4867139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Hamilton-Jacobi Equation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CA" i="1">
                        <a:latin typeface="Cambria Math" panose="02040503050406030204" pitchFamily="18" charset="0"/>
                      </a:rPr>
                      <m:t>0=</m:t>
                    </m:r>
                    <m:f>
                      <m:f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CA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CA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CA" i="1">
                        <a:latin typeface="Cambria Math" panose="02040503050406030204" pitchFamily="18" charset="0"/>
                      </a:rPr>
                      <m:t>+</m:t>
                    </m:r>
                    <m:limLow>
                      <m:limLowPr>
                        <m:ctrlPr>
                          <a:rPr lang="en-CA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CA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CA" b="1" i="0">
                            <a:latin typeface="Cambria Math" panose="02040503050406030204" pitchFamily="18" charset="0"/>
                          </a:rPr>
                          <m:t>𝐝</m:t>
                        </m:r>
                      </m:lim>
                    </m:limLow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CA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CA" b="1" i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</m:e>
                            </m:d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CA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num>
                              <m:den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den>
                            </m:f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b="1" i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CA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CA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CA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Remove running cost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CA" i="1">
                        <a:latin typeface="Cambria Math" panose="02040503050406030204" pitchFamily="18" charset="0"/>
                      </a:rPr>
                      <m:t>0=</m:t>
                    </m:r>
                    <m:f>
                      <m:f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CA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CA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CA" i="1">
                        <a:latin typeface="Cambria Math" panose="02040503050406030204" pitchFamily="18" charset="0"/>
                      </a:rPr>
                      <m:t>+</m:t>
                    </m:r>
                    <m:limLow>
                      <m:limLowPr>
                        <m:ctrlPr>
                          <a:rPr lang="en-CA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CA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CA" b="1" i="0">
                            <a:latin typeface="Cambria Math" panose="02040503050406030204" pitchFamily="18" charset="0"/>
                          </a:rPr>
                          <m:t>𝐝</m:t>
                        </m:r>
                      </m:lim>
                    </m:limLow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CA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CA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num>
                              <m:den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den>
                            </m:f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CA" b="1" i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CA" b="1" i="0"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CA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CA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CA" b="1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Pick final cost such that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CA" b="1" i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𝒯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CA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CA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Example: If </a:t>
                </a:r>
                <a14:m>
                  <m:oMath xmlns:m="http://schemas.openxmlformats.org/officeDocument/2006/math">
                    <m:r>
                      <a:rPr lang="en-CA" i="1">
                        <a:latin typeface="Cambria Math" panose="02040503050406030204" pitchFamily="18" charset="0"/>
                      </a:rPr>
                      <m:t>𝒯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CA" b="1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CA" i="1">
                            <a:latin typeface="Cambria Math" panose="02040503050406030204" pitchFamily="18" charset="0"/>
                          </a:rPr>
                          <m:t>:</m:t>
                        </m:r>
                        <m:rad>
                          <m:radPr>
                            <m:degHide m:val="on"/>
                            <m:ctrlPr>
                              <a:rPr lang="en-CA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lang="en-CA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CA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CA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rad>
                        <m:r>
                          <a:rPr lang="en-CA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CA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CA" i="1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CA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b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can pick</a:t>
                </a:r>
                <a:b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  <m:r>
                      <a:rPr lang="en-CA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CA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CA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CA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CA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9355272-175B-2C48-9CEA-2DEA996767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2387"/>
                <a:ext cx="7459961" cy="4867139"/>
              </a:xfrm>
              <a:blipFill>
                <a:blip r:embed="rId3"/>
                <a:stretch>
                  <a:fillRect l="-1145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0958DEC1-77B3-354E-8592-862216C5F0E4}"/>
              </a:ext>
            </a:extLst>
          </p:cNvPr>
          <p:cNvGrpSpPr/>
          <p:nvPr/>
        </p:nvGrpSpPr>
        <p:grpSpPr>
          <a:xfrm>
            <a:off x="5943327" y="4500703"/>
            <a:ext cx="2354834" cy="1729819"/>
            <a:chOff x="8032878" y="794024"/>
            <a:chExt cx="4047226" cy="297302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EE9A0D7-11D4-A646-B3EE-61B6CC6BCE7C}"/>
                </a:ext>
              </a:extLst>
            </p:cNvPr>
            <p:cNvGrpSpPr/>
            <p:nvPr/>
          </p:nvGrpSpPr>
          <p:grpSpPr>
            <a:xfrm>
              <a:off x="8032878" y="794024"/>
              <a:ext cx="4047226" cy="2973020"/>
              <a:chOff x="7257948" y="2615099"/>
              <a:chExt cx="4047226" cy="2973020"/>
            </a:xfrm>
          </p:grpSpPr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B341994-C717-604F-B941-AF29DC9946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6675" y="2706034"/>
                <a:ext cx="436004" cy="634414"/>
              </a:xfrm>
              <a:prstGeom prst="straightConnector1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9D0AC46-D9A4-5A4F-8167-F5BD653F9283}"/>
                  </a:ext>
                </a:extLst>
              </p:cNvPr>
              <p:cNvGrpSpPr/>
              <p:nvPr/>
            </p:nvGrpSpPr>
            <p:grpSpPr>
              <a:xfrm>
                <a:off x="8332310" y="2615099"/>
                <a:ext cx="2972864" cy="2377721"/>
                <a:chOff x="8332310" y="2615099"/>
                <a:chExt cx="2972864" cy="2377721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775A2638-C025-C54C-8C92-F7612BA16C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524" b="92481" l="2464" r="97246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8409196">
                  <a:off x="9298159" y="3079607"/>
                  <a:ext cx="614109" cy="355115"/>
                </a:xfrm>
                <a:prstGeom prst="rect">
                  <a:avLst/>
                </a:prstGeom>
              </p:spPr>
            </p:pic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9EF7AA02-B2F6-C546-99F3-DA87886179B8}"/>
                    </a:ext>
                  </a:extLst>
                </p:cNvPr>
                <p:cNvSpPr/>
                <p:nvPr/>
              </p:nvSpPr>
              <p:spPr>
                <a:xfrm>
                  <a:off x="8332310" y="3617976"/>
                  <a:ext cx="1429397" cy="1374844"/>
                </a:xfrm>
                <a:prstGeom prst="ellipse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CA" sz="1400" dirty="0"/>
                </a:p>
              </p:txBody>
            </p: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9DB2E7CD-A051-A64D-B196-B8B77407DD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51316" y="4308613"/>
                  <a:ext cx="1816328" cy="1"/>
                </a:xfrm>
                <a:prstGeom prst="straightConnector1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8CD855D1-2341-F547-BE5C-E24AF48B83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01034" y="3511387"/>
                      <a:ext cx="552825" cy="42993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CA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140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CA" sz="1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oMath>
                        </m:oMathPara>
                      </a14:m>
                      <a:endParaRPr lang="en-CA" sz="1400" dirty="0"/>
                    </a:p>
                  </p:txBody>
                </p:sp>
              </mc:Choice>
              <mc:Fallback xmlns=""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8CD855D1-2341-F547-BE5C-E24AF48B83A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101034" y="3511387"/>
                      <a:ext cx="552825" cy="429937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b="-1219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A489014-FB55-6E43-895B-0ECD98299B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63688" y="2718801"/>
                      <a:ext cx="1091411" cy="42993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d>
                              <m:dPr>
                                <m:ctrlPr>
                                  <a:rPr lang="en-CA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CA" sz="14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CA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CA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CA" sz="14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</m:oMath>
                        </m:oMathPara>
                      </a14:m>
                      <a:endParaRPr lang="en-CA" sz="1400" dirty="0"/>
                    </a:p>
                  </p:txBody>
                </p:sp>
              </mc:Choice>
              <mc:Fallback xmlns=""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A489014-FB55-6E43-895B-0ECD98299B0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563688" y="2718801"/>
                      <a:ext cx="1091411" cy="42993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243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2D8719EC-2CAD-AE44-A752-A6A9325FCB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77259" y="2615099"/>
                      <a:ext cx="1227915" cy="93511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a:rPr lang="en-CA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CA" sz="1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CA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eqArr>
                                  <m:eqArrPr>
                                    <m:ctrlPr>
                                      <a:rPr lang="en-CA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sSub>
                                      <m:sSubPr>
                                        <m:ctrlP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CA" sz="14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d>
                          </m:oMath>
                        </m:oMathPara>
                      </a14:m>
                      <a:endParaRPr lang="en-CA" sz="1400" dirty="0"/>
                    </a:p>
                  </p:txBody>
                </p:sp>
              </mc:Choice>
              <mc:Fallback xmlns=""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2D8719EC-2CAD-AE44-A752-A6A9325FCB9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077259" y="2615099"/>
                      <a:ext cx="1227915" cy="935111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r="-1709" b="-122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7" name="Arc 16">
                <a:extLst>
                  <a:ext uri="{FF2B5EF4-FFF2-40B4-BE49-F238E27FC236}">
                    <a16:creationId xmlns:a16="http://schemas.microsoft.com/office/drawing/2014/main" id="{762B9F5A-64F2-2347-92CD-F84E45D844F8}"/>
                  </a:ext>
                </a:extLst>
              </p:cNvPr>
              <p:cNvSpPr/>
              <p:nvPr/>
            </p:nvSpPr>
            <p:spPr>
              <a:xfrm>
                <a:off x="7257948" y="2968128"/>
                <a:ext cx="3008249" cy="2619991"/>
              </a:xfrm>
              <a:prstGeom prst="arc">
                <a:avLst>
                  <a:gd name="adj1" fmla="val 18939927"/>
                  <a:gd name="adj2" fmla="val 0"/>
                </a:avLst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arrow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7C62E4F-B5FA-C24D-B6B8-1A0922F50FE6}"/>
                </a:ext>
              </a:extLst>
            </p:cNvPr>
            <p:cNvCxnSpPr>
              <a:endCxn id="9" idx="5"/>
            </p:cNvCxnSpPr>
            <p:nvPr/>
          </p:nvCxnSpPr>
          <p:spPr>
            <a:xfrm>
              <a:off x="9841584" y="2479249"/>
              <a:ext cx="485723" cy="491155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017B01-10AA-3140-B842-F383F3B1F7CE}"/>
                </a:ext>
              </a:extLst>
            </p:cNvPr>
            <p:cNvSpPr txBox="1"/>
            <p:nvPr/>
          </p:nvSpPr>
          <p:spPr>
            <a:xfrm>
              <a:off x="9841584" y="2641981"/>
              <a:ext cx="394557" cy="429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</a:t>
              </a:r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031C989-B856-139A-D36B-9618E25F9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7ECD-81C1-FD45-8F8D-A5675F28160F}" type="datetime1">
              <a:rPr lang="en-US" smtClean="0"/>
              <a:t>8/13/26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55D2DF06-D7C6-8303-D3DB-AFA08DAC6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686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6AEDF-EE25-624A-9BF7-E6599CF3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Pick Final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9B244AB-841F-F74D-9A97-1AD929A3F2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39362"/>
                <a:ext cx="10515600" cy="4351338"/>
              </a:xfrm>
            </p:spPr>
            <p:txBody>
              <a:bodyPr/>
              <a:lstStyle/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Why is this correct?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Final state </a:t>
                </a:r>
                <a14:m>
                  <m:oMath xmlns:m="http://schemas.openxmlformats.org/officeDocument/2006/math">
                    <m:r>
                      <a:rPr lang="en-CA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CA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CA" b="0" i="0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</a:t>
                </a:r>
                <a:r>
                  <a:rPr lang="en-CA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avoid</a:t>
                </a: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𝒯</m:t>
                    </m:r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control should maximize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CA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</m:oMath>
                </a14:m>
                <a:endParaRPr lang="en-CA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2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Worst-case disturbance would minimize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en-CA" b="0" i="0" smtClean="0">
                                <a:latin typeface="Cambria Math" panose="02040503050406030204" pitchFamily="18" charset="0"/>
                              </a:rPr>
                              <m:t>Γ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CA" b="1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b="1" i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</m:d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CA" b="0" i="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CA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CA" b="1" i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  <m:d>
                              <m:dPr>
                                <m:ctrlPr>
                                  <a:rPr lang="en-CA" b="1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  <m:d>
                                  <m:dPr>
                                    <m:ctrlPr>
                                      <a:rPr lang="en-CA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9B244AB-841F-F74D-9A97-1AD929A3F2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39362"/>
                <a:ext cx="10515600" cy="4351338"/>
              </a:xfrm>
              <a:blipFill>
                <a:blip r:embed="rId2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3A062C0-6D49-DE49-ABF0-5DF89BE72F6F}"/>
              </a:ext>
            </a:extLst>
          </p:cNvPr>
          <p:cNvSpPr/>
          <p:nvPr/>
        </p:nvSpPr>
        <p:spPr>
          <a:xfrm>
            <a:off x="6577376" y="3966233"/>
            <a:ext cx="1600200" cy="1524000"/>
          </a:xfrm>
          <a:prstGeom prst="ellipse">
            <a:avLst/>
          </a:prstGeom>
          <a:solidFill>
            <a:srgbClr val="FF7C80"/>
          </a:solidFill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959FD51E-4606-0446-8C7D-B070E37C91C1}"/>
              </a:ext>
            </a:extLst>
          </p:cNvPr>
          <p:cNvCxnSpPr/>
          <p:nvPr/>
        </p:nvCxnSpPr>
        <p:spPr>
          <a:xfrm flipV="1">
            <a:off x="4335109" y="4420788"/>
            <a:ext cx="2971800" cy="1524000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85132016-F830-FD44-9E20-FB3DB7E5AC76}"/>
              </a:ext>
            </a:extLst>
          </p:cNvPr>
          <p:cNvCxnSpPr/>
          <p:nvPr/>
        </p:nvCxnSpPr>
        <p:spPr>
          <a:xfrm flipV="1">
            <a:off x="4112983" y="3814247"/>
            <a:ext cx="2578443" cy="1151924"/>
          </a:xfrm>
          <a:prstGeom prst="curvedConnector3">
            <a:avLst>
              <a:gd name="adj1" fmla="val 40895"/>
            </a:avLst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740BB7-0DA5-2D4A-B4AD-3C72AD4126D2}"/>
                  </a:ext>
                </a:extLst>
              </p:cNvPr>
              <p:cNvSpPr txBox="1"/>
              <p:nvPr/>
            </p:nvSpPr>
            <p:spPr>
              <a:xfrm>
                <a:off x="6329185" y="3417898"/>
                <a:ext cx="80361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d>
                        <m:dPr>
                          <m:ctrlPr>
                            <a:rPr lang="en-CA" b="0" i="1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787878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4740BB7-0DA5-2D4A-B4AD-3C72AD412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185" y="3417898"/>
                <a:ext cx="803617" cy="391902"/>
              </a:xfrm>
              <a:prstGeom prst="rect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3F8F02-8AB9-B94E-B620-75764351D882}"/>
                  </a:ext>
                </a:extLst>
              </p:cNvPr>
              <p:cNvSpPr txBox="1"/>
              <p:nvPr/>
            </p:nvSpPr>
            <p:spPr>
              <a:xfrm>
                <a:off x="6987822" y="4040821"/>
                <a:ext cx="8054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 smtClean="0">
                              <a:solidFill>
                                <a:srgbClr val="3D68B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3D68B3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D68B3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CA" b="0" i="1" smtClean="0">
                              <a:solidFill>
                                <a:srgbClr val="3D68B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solidFill>
                                <a:srgbClr val="3D68B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3D68B3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3F8F02-8AB9-B94E-B620-75764351D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822" y="4040821"/>
                <a:ext cx="80547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05B267E-80DD-EF44-A2E3-FB806571E2EA}"/>
                  </a:ext>
                </a:extLst>
              </p:cNvPr>
              <p:cNvSpPr txBox="1"/>
              <p:nvPr/>
            </p:nvSpPr>
            <p:spPr>
              <a:xfrm>
                <a:off x="6896142" y="4801007"/>
                <a:ext cx="117910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CA" b="0" i="0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dirty="0"/>
                  <a:t>, </a:t>
                </a:r>
              </a:p>
              <a:p>
                <a:r>
                  <a:rPr lang="en-US" dirty="0"/>
                  <a:t>target set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05B267E-80DD-EF44-A2E3-FB806571E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42" y="4801007"/>
                <a:ext cx="1179105" cy="646331"/>
              </a:xfrm>
              <a:prstGeom prst="rect">
                <a:avLst/>
              </a:prstGeom>
              <a:blipFill>
                <a:blip r:embed="rId5"/>
                <a:stretch>
                  <a:fillRect l="-4124" t="-5660" r="-257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217262-ED09-144F-96F1-C95C4416CFAB}"/>
                  </a:ext>
                </a:extLst>
              </p:cNvPr>
              <p:cNvSpPr txBox="1"/>
              <p:nvPr/>
            </p:nvSpPr>
            <p:spPr>
              <a:xfrm>
                <a:off x="6048303" y="5801853"/>
                <a:ext cx="1758237" cy="692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𝐠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217262-ED09-144F-96F1-C95C4416C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303" y="5801853"/>
                <a:ext cx="1758237" cy="692369"/>
              </a:xfrm>
              <a:prstGeom prst="rect">
                <a:avLst/>
              </a:prstGeom>
              <a:blipFill>
                <a:blip r:embed="rId6"/>
                <a:stretch>
                  <a:fillRect b="-5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9FD31078-83CE-4B49-AA8B-E9D2687699B8}"/>
              </a:ext>
            </a:extLst>
          </p:cNvPr>
          <p:cNvSpPr/>
          <p:nvPr/>
        </p:nvSpPr>
        <p:spPr>
          <a:xfrm>
            <a:off x="4257388" y="5899068"/>
            <a:ext cx="91440" cy="91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D486BD4-B656-1D43-AF16-C411BB69DAA8}"/>
                  </a:ext>
                </a:extLst>
              </p:cNvPr>
              <p:cNvSpPr txBox="1"/>
              <p:nvPr/>
            </p:nvSpPr>
            <p:spPr>
              <a:xfrm>
                <a:off x="3772817" y="5916555"/>
                <a:ext cx="7742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 smtClean="0">
                              <a:solidFill>
                                <a:srgbClr val="4472C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4472C4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4472C4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CA" b="0" i="1" smtClean="0">
                              <a:solidFill>
                                <a:srgbClr val="4472C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solidFill>
                                <a:srgbClr val="4472C4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4472C4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D486BD4-B656-1D43-AF16-C411BB69D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817" y="5916555"/>
                <a:ext cx="77425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>
            <a:extLst>
              <a:ext uri="{FF2B5EF4-FFF2-40B4-BE49-F238E27FC236}">
                <a16:creationId xmlns:a16="http://schemas.microsoft.com/office/drawing/2014/main" id="{105F9BC6-8635-CE41-8DEC-14682FD15DAC}"/>
              </a:ext>
            </a:extLst>
          </p:cNvPr>
          <p:cNvSpPr/>
          <p:nvPr/>
        </p:nvSpPr>
        <p:spPr>
          <a:xfrm>
            <a:off x="4091142" y="4898033"/>
            <a:ext cx="91440" cy="9144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54435E-68FA-C747-A6D4-FE2465D2582D}"/>
                  </a:ext>
                </a:extLst>
              </p:cNvPr>
              <p:cNvSpPr txBox="1"/>
              <p:nvPr/>
            </p:nvSpPr>
            <p:spPr>
              <a:xfrm>
                <a:off x="3581400" y="4551851"/>
                <a:ext cx="782586" cy="3956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d>
                        <m:dPr>
                          <m:ctrlPr>
                            <a:rPr lang="en-CA" b="0" i="1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0" i="1" smtClean="0">
                              <a:solidFill>
                                <a:srgbClr val="787878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787878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54435E-68FA-C747-A6D4-FE2465D25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551851"/>
                <a:ext cx="782586" cy="395621"/>
              </a:xfrm>
              <a:prstGeom prst="rect">
                <a:avLst/>
              </a:prstGeom>
              <a:blipFill>
                <a:blip r:embed="rId8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0F999097-3677-6F47-8389-5DF9A578D94A}"/>
              </a:ext>
            </a:extLst>
          </p:cNvPr>
          <p:cNvSpPr/>
          <p:nvPr/>
        </p:nvSpPr>
        <p:spPr>
          <a:xfrm>
            <a:off x="7293190" y="4392935"/>
            <a:ext cx="91440" cy="91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815F187-420D-534F-ACB0-BFF13CEB029A}"/>
              </a:ext>
            </a:extLst>
          </p:cNvPr>
          <p:cNvSpPr/>
          <p:nvPr/>
        </p:nvSpPr>
        <p:spPr>
          <a:xfrm>
            <a:off x="6691426" y="3771900"/>
            <a:ext cx="91440" cy="9144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866DC-0719-E5D2-EFAE-6CDBE2AA6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3A72C-E504-904C-B1AC-FE69A9F892FB}" type="datetime1">
              <a:rPr lang="en-US" smtClean="0"/>
              <a:t>8/13/26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BB0449F9-3D11-95D8-5025-2D3EA965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36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09A3-4188-5E4E-9C00-CE4BC64F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Reaching vs. Avoiding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0C2A362-6D0A-524C-ADBF-BA29B1B25F7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36808" y="2184860"/>
                <a:ext cx="5782992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Avoiding danger</a:t>
                </a:r>
              </a:p>
              <a:p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BRS definition</a:t>
                </a: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CA" i="1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:∃</m:t>
                          </m:r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 ∀</m:t>
                          </m:r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̅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𝒯</m:t>
                          </m:r>
                        </m:e>
                      </m:d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lvl="1" indent="0">
                  <a:buNone/>
                </a:pPr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Value function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CA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A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lvl="1" indent="0">
                  <a:buNone/>
                </a:pPr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HJI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num>
                                        <m:den>
                                          <m: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CA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lvl="1" indent="0">
                  <a:buNone/>
                </a:pPr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Optimal control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CA" b="1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CA" b="1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A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CA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func>
                                <m:funcPr>
                                  <m:ctrlPr>
                                    <a:rPr lang="en-C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CA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CA" b="0" i="0" smtClean="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CA" b="1" i="0" smtClean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lim>
                                  </m:limLow>
                                </m:fName>
                                <m:e>
                                  <m:sSup>
                                    <m:sSup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CA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CA" i="1">
                                                  <a:latin typeface="Cambria Math" panose="02040503050406030204" pitchFamily="18" charset="0"/>
                                                </a:rPr>
                                                <m:t>𝜕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𝐽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CA" i="1">
                                                  <a:latin typeface="Cambria Math" panose="02040503050406030204" pitchFamily="18" charset="0"/>
                                                </a:rPr>
                                                <m:t>𝜕</m:t>
                                              </m:r>
                                              <m:r>
                                                <a:rPr lang="en-CA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0C2A362-6D0A-524C-ADBF-BA29B1B25F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36808" y="2184860"/>
                <a:ext cx="5782992" cy="4351338"/>
              </a:xfrm>
              <a:blipFill>
                <a:blip r:embed="rId3"/>
                <a:stretch>
                  <a:fillRect l="-948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A13BACAA-B59D-F54A-ABB2-BD633CFA46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72202" y="2184860"/>
                <a:ext cx="5937582" cy="4351338"/>
              </a:xfrm>
              <a:prstGeom prst="rect">
                <a:avLst/>
              </a:prstGeom>
            </p:spPr>
            <p:txBody>
              <a:bodyPr>
                <a:normAutofit fontScale="70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Reaching a goal</a:t>
                </a:r>
              </a:p>
              <a:p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BRS definition</a:t>
                </a:r>
              </a:p>
              <a:p>
                <a:pPr marL="0" lvl="1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CA" i="1">
                          <a:latin typeface="Cambria Math" panose="02040503050406030204" pitchFamily="18" charset="0"/>
                        </a:rPr>
                        <m:t>ℛ</m:t>
                      </m:r>
                      <m:d>
                        <m:d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CA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:∀</m:t>
                          </m:r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</m:d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 ∃</m:t>
                          </m:r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̅"/>
                              <m:ctrlPr>
                                <a:rPr lang="en-CA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𝒯</m:t>
                          </m:r>
                        </m:e>
                      </m:d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Value function</a:t>
                </a:r>
              </a:p>
              <a:p>
                <a:pPr marL="457200" lvl="1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CA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A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lvl="1" indent="0">
                  <a:buFont typeface="Arial"/>
                  <a:buNone/>
                </a:pPr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HJI</a:t>
                </a:r>
              </a:p>
              <a:p>
                <a:pPr marL="457200" lvl="1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CA" b="1" i="0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num>
                                        <m:den>
                                          <m: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CA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CA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Optimal control</a:t>
                </a:r>
              </a:p>
              <a:p>
                <a:pPr marL="457200" lvl="1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CA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p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CA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CA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func>
                            <m:funcPr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A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CA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func>
                                <m:func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CA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CA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lim>
                                  </m:limLow>
                                </m:fName>
                                <m:e>
                                  <m:sSup>
                                    <m:sSup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CA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CA" i="1">
                                                  <a:latin typeface="Cambria Math" panose="02040503050406030204" pitchFamily="18" charset="0"/>
                                                </a:rPr>
                                                <m:t>𝜕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𝐽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CA" i="1">
                                                  <a:latin typeface="Cambria Math" panose="02040503050406030204" pitchFamily="18" charset="0"/>
                                                </a:rPr>
                                                <m:t>𝜕</m:t>
                                              </m:r>
                                              <m:r>
                                                <a:rPr lang="en-CA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  <m: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CA" b="1" i="0"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A13BACAA-B59D-F54A-ABB2-BD633CFA4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2" y="2184860"/>
                <a:ext cx="5937582" cy="4351338"/>
              </a:xfrm>
              <a:prstGeom prst="rect">
                <a:avLst/>
              </a:prstGeom>
              <a:blipFill>
                <a:blip r:embed="rId4"/>
                <a:stretch>
                  <a:fillRect l="-924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37FED35-66D7-1240-8E2F-EEBEA842933A}"/>
              </a:ext>
            </a:extLst>
          </p:cNvPr>
          <p:cNvGrpSpPr/>
          <p:nvPr/>
        </p:nvGrpSpPr>
        <p:grpSpPr>
          <a:xfrm>
            <a:off x="2685031" y="1820169"/>
            <a:ext cx="1984290" cy="905549"/>
            <a:chOff x="1671527" y="2240695"/>
            <a:chExt cx="3583003" cy="1635136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0545A2-FB28-2849-98CD-0EEAE209B8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11" t="25194" r="25986" b="33816"/>
            <a:stretch/>
          </p:blipFill>
          <p:spPr>
            <a:xfrm>
              <a:off x="2855639" y="2241448"/>
              <a:ext cx="2390935" cy="1634383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C23F3F8-0C32-3149-9BB5-76CF1B36C857}"/>
                </a:ext>
              </a:extLst>
            </p:cNvPr>
            <p:cNvGrpSpPr/>
            <p:nvPr/>
          </p:nvGrpSpPr>
          <p:grpSpPr>
            <a:xfrm>
              <a:off x="1671527" y="2240695"/>
              <a:ext cx="3583003" cy="1522800"/>
              <a:chOff x="1671527" y="2240695"/>
              <a:chExt cx="3583003" cy="1522800"/>
            </a:xfrm>
          </p:grpSpPr>
          <p:pic>
            <p:nvPicPr>
              <p:cNvPr id="32" name="Picture 2" descr="35 green tree clipart. | Clipart Panda - Free Clipart Images | Tree clipart,  Ramadan kids, Free clip art">
                <a:extLst>
                  <a:ext uri="{FF2B5EF4-FFF2-40B4-BE49-F238E27FC236}">
                    <a16:creationId xmlns:a16="http://schemas.microsoft.com/office/drawing/2014/main" id="{C8BC03BE-CDBA-604F-AF4F-0161BAF74D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4084" y="2584914"/>
                <a:ext cx="746741" cy="861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83C69AE8-AF58-FD4B-A87A-AB1DE5AD8E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29" t="30395" r="34694" b="34130"/>
              <a:stretch/>
            </p:blipFill>
            <p:spPr>
              <a:xfrm>
                <a:off x="3728225" y="2258146"/>
                <a:ext cx="1526305" cy="1505349"/>
              </a:xfrm>
              <a:prstGeom prst="rect">
                <a:avLst/>
              </a:prstGeom>
            </p:spPr>
          </p:pic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7FA1A38-E6C0-424A-94AC-F6FF8CD00F98}"/>
                  </a:ext>
                </a:extLst>
              </p:cNvPr>
              <p:cNvSpPr/>
              <p:nvPr/>
            </p:nvSpPr>
            <p:spPr>
              <a:xfrm>
                <a:off x="2358766" y="2240695"/>
                <a:ext cx="514906" cy="652141"/>
              </a:xfrm>
              <a:prstGeom prst="arc">
                <a:avLst>
                  <a:gd name="adj1" fmla="val 306394"/>
                  <a:gd name="adj2" fmla="val 4201046"/>
                </a:avLst>
              </a:prstGeom>
              <a:ln w="19050">
                <a:headEnd type="triangle" w="med" len="med"/>
                <a:tailEnd type="none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EA725008-B2E6-3940-A51B-471A0C48F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1671527" y="2664494"/>
                <a:ext cx="995907" cy="622774"/>
              </a:xfrm>
              <a:prstGeom prst="rect">
                <a:avLst/>
              </a:prstGeom>
            </p:spPr>
          </p:pic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7C6F6B7-8614-514B-A475-64DC377611CF}"/>
              </a:ext>
            </a:extLst>
          </p:cNvPr>
          <p:cNvGrpSpPr/>
          <p:nvPr/>
        </p:nvGrpSpPr>
        <p:grpSpPr>
          <a:xfrm>
            <a:off x="8470162" y="1562342"/>
            <a:ext cx="1341662" cy="1329955"/>
            <a:chOff x="3817850" y="1685293"/>
            <a:chExt cx="2995925" cy="2969783"/>
          </a:xfrm>
        </p:grpSpPr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4891B67F-601C-3F4D-89B0-92855B1CF454}"/>
                </a:ext>
              </a:extLst>
            </p:cNvPr>
            <p:cNvSpPr/>
            <p:nvPr/>
          </p:nvSpPr>
          <p:spPr>
            <a:xfrm>
              <a:off x="4443737" y="3167394"/>
              <a:ext cx="1329133" cy="724515"/>
            </a:xfrm>
            <a:prstGeom prst="arc">
              <a:avLst>
                <a:gd name="adj1" fmla="val 435909"/>
                <a:gd name="adj2" fmla="val 4201046"/>
              </a:avLst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854972A-7A9A-A242-A649-17BCDA1B23E0}"/>
                </a:ext>
              </a:extLst>
            </p:cNvPr>
            <p:cNvGrpSpPr/>
            <p:nvPr/>
          </p:nvGrpSpPr>
          <p:grpSpPr>
            <a:xfrm>
              <a:off x="3817850" y="1685293"/>
              <a:ext cx="2995925" cy="2969783"/>
              <a:chOff x="3817850" y="1685293"/>
              <a:chExt cx="2995925" cy="2969783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FEE19DE8-6D2E-7C44-87A9-D785B6249B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75" t="20296" r="31312" b="27891"/>
              <a:stretch/>
            </p:blipFill>
            <p:spPr>
              <a:xfrm>
                <a:off x="3817850" y="1685293"/>
                <a:ext cx="2995925" cy="2969783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FAE2FB50-A6A9-9549-B5AC-C3780A046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128" b="84222" l="1600" r="98467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800000">
                <a:off x="4188726" y="3595578"/>
                <a:ext cx="995907" cy="622774"/>
              </a:xfrm>
              <a:prstGeom prst="rect">
                <a:avLst/>
              </a:prstGeom>
            </p:spPr>
          </p:pic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6D08CE-A74E-98FF-43B4-A8C9E041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856EA-C0E0-9546-A26B-7503C0F0C2AA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45BEB0-ADB7-8840-4B47-7F88FA370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78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1E8A-19A3-FF46-BDD7-DFCE8C8B0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“Sets” vs. “Tubes”</a:t>
            </a:r>
            <a:endParaRPr lang="en-US" dirty="0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03B2C364-18CE-804F-B066-08A7AF498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06787"/>
            <a:ext cx="3628664" cy="4351338"/>
          </a:xfrm>
        </p:spPr>
        <p:txBody>
          <a:bodyPr>
            <a:normAutofit/>
          </a:bodyPr>
          <a:lstStyle/>
          <a:p>
            <a:r>
              <a:rPr lang="en-CA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(BRS)</a:t>
            </a:r>
          </a:p>
          <a:p>
            <a:pPr lvl="1"/>
            <a:r>
              <a:rPr lang="en-CA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Only final time matters</a:t>
            </a:r>
          </a:p>
          <a:p>
            <a:pPr lvl="1"/>
            <a:r>
              <a:rPr lang="en-CA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Initial states that pass through target are not necessarily in BRS</a:t>
            </a:r>
          </a:p>
          <a:p>
            <a:pPr lvl="1"/>
            <a:r>
              <a:rPr lang="en-CA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Not ideal for safety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E85332E-EACB-574F-9141-D7C28717C290}"/>
              </a:ext>
            </a:extLst>
          </p:cNvPr>
          <p:cNvSpPr txBox="1">
            <a:spLocks/>
          </p:cNvSpPr>
          <p:nvPr/>
        </p:nvSpPr>
        <p:spPr>
          <a:xfrm>
            <a:off x="4826212" y="1506787"/>
            <a:ext cx="4341756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Backward reachable tube (BRT)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Keep track of entire time duration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Initial states that pass through target are in BRT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Used to make safety guarantees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EBDD735-064F-FA47-8E67-F21FD2A45F0D}"/>
              </a:ext>
            </a:extLst>
          </p:cNvPr>
          <p:cNvGrpSpPr/>
          <p:nvPr/>
        </p:nvGrpSpPr>
        <p:grpSpPr>
          <a:xfrm>
            <a:off x="931183" y="3182826"/>
            <a:ext cx="5945810" cy="2250178"/>
            <a:chOff x="-2051823" y="3513711"/>
            <a:chExt cx="7648542" cy="289457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C721C81-BB80-F74A-B6B4-0FB65ADE7A71}"/>
                </a:ext>
              </a:extLst>
            </p:cNvPr>
            <p:cNvSpPr/>
            <p:nvPr/>
          </p:nvSpPr>
          <p:spPr>
            <a:xfrm>
              <a:off x="3316548" y="4062046"/>
              <a:ext cx="1600200" cy="1524000"/>
            </a:xfrm>
            <a:prstGeom prst="ellipse">
              <a:avLst/>
            </a:prstGeom>
            <a:solidFill>
              <a:srgbClr val="FF7C8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Curved Connector 6">
              <a:extLst>
                <a:ext uri="{FF2B5EF4-FFF2-40B4-BE49-F238E27FC236}">
                  <a16:creationId xmlns:a16="http://schemas.microsoft.com/office/drawing/2014/main" id="{98C7AFDD-508B-AE45-8F20-EAE6F693F6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4281" y="4516601"/>
              <a:ext cx="2971800" cy="1524000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7">
              <a:extLst>
                <a:ext uri="{FF2B5EF4-FFF2-40B4-BE49-F238E27FC236}">
                  <a16:creationId xmlns:a16="http://schemas.microsoft.com/office/drawing/2014/main" id="{726F049E-E986-EA45-9909-B4A33A6A88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155" y="3910060"/>
              <a:ext cx="2578443" cy="1151924"/>
            </a:xfrm>
            <a:prstGeom prst="curvedConnector3">
              <a:avLst>
                <a:gd name="adj1" fmla="val 40895"/>
              </a:avLst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2E27B3C-17F7-F444-A4F5-0DA2F08184C0}"/>
                    </a:ext>
                  </a:extLst>
                </p:cNvPr>
                <p:cNvSpPr txBox="1"/>
                <p:nvPr/>
              </p:nvSpPr>
              <p:spPr>
                <a:xfrm>
                  <a:off x="3068357" y="3513711"/>
                  <a:ext cx="803616" cy="418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8787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2E27B3C-17F7-F444-A4F5-0DA2F08184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8357" y="3513711"/>
                  <a:ext cx="803616" cy="41843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30E96E9-FD4E-6748-811C-4967303A0068}"/>
                    </a:ext>
                  </a:extLst>
                </p:cNvPr>
                <p:cNvSpPr txBox="1"/>
                <p:nvPr/>
              </p:nvSpPr>
              <p:spPr>
                <a:xfrm>
                  <a:off x="3726993" y="4136634"/>
                  <a:ext cx="805477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68B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30E96E9-FD4E-6748-811C-4967303A00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6993" y="4136634"/>
                  <a:ext cx="805477" cy="39591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B2CC5E4-31D2-2F45-98EC-AB8B6D9188EF}"/>
                    </a:ext>
                  </a:extLst>
                </p:cNvPr>
                <p:cNvSpPr txBox="1"/>
                <p:nvPr/>
              </p:nvSpPr>
              <p:spPr>
                <a:xfrm>
                  <a:off x="3635314" y="4896820"/>
                  <a:ext cx="1179106" cy="6730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ℎ</m:t>
                      </m:r>
                      <m:d>
                        <m:dPr>
                          <m:ctrlPr>
                            <a:rPr kumimoji="0" 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</m:d>
                      <m:r>
                        <a:rPr kumimoji="0" lang="en-CA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≤0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,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rPr>
                    <a:t>target set</a:t>
                  </a: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B2CC5E4-31D2-2F45-98EC-AB8B6D9188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5314" y="4896820"/>
                  <a:ext cx="1179106" cy="673057"/>
                </a:xfrm>
                <a:prstGeom prst="rect">
                  <a:avLst/>
                </a:prstGeom>
                <a:blipFill>
                  <a:blip r:embed="rId5"/>
                  <a:stretch>
                    <a:fillRect l="-2000" t="-1163" r="-4667" b="-5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AB76E-8D5B-244A-AC73-81D063C3D492}"/>
                    </a:ext>
                  </a:extLst>
                </p:cNvPr>
                <p:cNvSpPr txBox="1"/>
                <p:nvPr/>
              </p:nvSpPr>
              <p:spPr>
                <a:xfrm>
                  <a:off x="-2051823" y="4691552"/>
                  <a:ext cx="2075998" cy="11173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𝐽</m:t>
                        </m:r>
                        <m:d>
                          <m:dPr>
                            <m:ctrlPr>
                              <a:rPr kumimoji="0" lang="en-US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𝑔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</m:d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,0</m:t>
                            </m:r>
                          </m:e>
                        </m:d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&gt;0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𝐽</m:t>
                        </m:r>
                        <m:d>
                          <m:dPr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𝑏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</m:d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,0</m:t>
                            </m:r>
                          </m:e>
                        </m:d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≤0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𝐽</m:t>
                        </m:r>
                        <m:d>
                          <m:d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16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6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0" lang="en-CA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</m:d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,0</m:t>
                            </m:r>
                          </m:e>
                        </m:d>
                        <m:r>
                          <a:rPr kumimoji="0" lang="en-CA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&gt;</m:t>
                        </m:r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AAB76E-8D5B-244A-AC73-81D063C3D4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51823" y="4691552"/>
                  <a:ext cx="2075998" cy="1117392"/>
                </a:xfrm>
                <a:prstGeom prst="rect">
                  <a:avLst/>
                </a:prstGeom>
                <a:blipFill>
                  <a:blip r:embed="rId6"/>
                  <a:stretch>
                    <a:fillRect b="-27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7CC30BA-48C5-8A4E-AAF9-C6FAD232612F}"/>
                </a:ext>
              </a:extLst>
            </p:cNvPr>
            <p:cNvSpPr/>
            <p:nvPr/>
          </p:nvSpPr>
          <p:spPr>
            <a:xfrm>
              <a:off x="996560" y="5994881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0E8B85F-A43B-BB40-A7EC-CF93EABECEF5}"/>
                    </a:ext>
                  </a:extLst>
                </p:cNvPr>
                <p:cNvSpPr txBox="1"/>
                <p:nvPr/>
              </p:nvSpPr>
              <p:spPr>
                <a:xfrm>
                  <a:off x="511988" y="6012367"/>
                  <a:ext cx="774250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0E8B85F-A43B-BB40-A7EC-CF93EABECE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988" y="6012367"/>
                  <a:ext cx="774250" cy="39591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4604D9D-89BB-314E-B9EE-04B2AE3F4DB3}"/>
                </a:ext>
              </a:extLst>
            </p:cNvPr>
            <p:cNvSpPr/>
            <p:nvPr/>
          </p:nvSpPr>
          <p:spPr>
            <a:xfrm>
              <a:off x="830314" y="4993846"/>
              <a:ext cx="91440" cy="9144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08B4737-78E1-5D4F-B8D2-821E3DE3C1D6}"/>
                    </a:ext>
                  </a:extLst>
                </p:cNvPr>
                <p:cNvSpPr txBox="1"/>
                <p:nvPr/>
              </p:nvSpPr>
              <p:spPr>
                <a:xfrm>
                  <a:off x="320572" y="4647663"/>
                  <a:ext cx="772391" cy="418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8787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08B4737-78E1-5D4F-B8D2-821E3DE3C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572" y="4647663"/>
                  <a:ext cx="772391" cy="41843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80A327F-8D54-D746-9E67-A2148EBA8ACB}"/>
                </a:ext>
              </a:extLst>
            </p:cNvPr>
            <p:cNvSpPr/>
            <p:nvPr/>
          </p:nvSpPr>
          <p:spPr>
            <a:xfrm>
              <a:off x="4032362" y="4488748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5F53C3E-EFC7-5048-AFAC-1568AD54FAE8}"/>
                </a:ext>
              </a:extLst>
            </p:cNvPr>
            <p:cNvSpPr/>
            <p:nvPr/>
          </p:nvSpPr>
          <p:spPr>
            <a:xfrm>
              <a:off x="3430598" y="3867713"/>
              <a:ext cx="91440" cy="9144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2" name="Curved Connector 7">
              <a:extLst>
                <a:ext uri="{FF2B5EF4-FFF2-40B4-BE49-F238E27FC236}">
                  <a16:creationId xmlns:a16="http://schemas.microsoft.com/office/drawing/2014/main" id="{9D499D52-21DE-6C46-9240-3A0D8ED1EE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2216" y="4620315"/>
              <a:ext cx="2578443" cy="1151924"/>
            </a:xfrm>
            <a:prstGeom prst="curvedConnector3">
              <a:avLst>
                <a:gd name="adj1" fmla="val 40895"/>
              </a:avLst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DE96C21-749B-A548-9F15-07EDF5E96633}"/>
                    </a:ext>
                  </a:extLst>
                </p:cNvPr>
                <p:cNvSpPr txBox="1"/>
                <p:nvPr/>
              </p:nvSpPr>
              <p:spPr>
                <a:xfrm>
                  <a:off x="4778419" y="4223966"/>
                  <a:ext cx="818300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1965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DE96C21-749B-A548-9F15-07EDF5E966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8419" y="4223966"/>
                  <a:ext cx="818300" cy="39591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6B52E9E-FFF3-5A4A-B3A4-A0EBD3DB74E9}"/>
                </a:ext>
              </a:extLst>
            </p:cNvPr>
            <p:cNvSpPr/>
            <p:nvPr/>
          </p:nvSpPr>
          <p:spPr>
            <a:xfrm>
              <a:off x="2540375" y="5704101"/>
              <a:ext cx="91440" cy="9144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5740386-9AA4-8F46-95D7-7A15D0CC7991}"/>
                    </a:ext>
                  </a:extLst>
                </p:cNvPr>
                <p:cNvSpPr txBox="1"/>
                <p:nvPr/>
              </p:nvSpPr>
              <p:spPr>
                <a:xfrm>
                  <a:off x="2192942" y="5762131"/>
                  <a:ext cx="775212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1965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5740386-9AA4-8F46-95D7-7A15D0CC79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2942" y="5762131"/>
                  <a:ext cx="775212" cy="39591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05AAA7B-F578-594C-A2CD-A93F3FFC9BB1}"/>
                </a:ext>
              </a:extLst>
            </p:cNvPr>
            <p:cNvSpPr/>
            <p:nvPr/>
          </p:nvSpPr>
          <p:spPr>
            <a:xfrm>
              <a:off x="5140659" y="4577968"/>
              <a:ext cx="91440" cy="9144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AE32768-99B2-3D4D-BC48-091CCB9FB3CE}"/>
                  </a:ext>
                </a:extLst>
              </p:cNvPr>
              <p:cNvSpPr txBox="1"/>
              <p:nvPr/>
            </p:nvSpPr>
            <p:spPr>
              <a:xfrm>
                <a:off x="7059920" y="4098454"/>
                <a:ext cx="1744650" cy="868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𝐽</m:t>
                      </m:r>
                      <m:d>
                        <m:d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e>
                          </m:d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,0</m:t>
                          </m:r>
                        </m:e>
                      </m:d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&gt;0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𝐽</m:t>
                      </m:r>
                      <m:d>
                        <m:d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e>
                          </m:d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,0</m:t>
                          </m:r>
                        </m:e>
                      </m:d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≤0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𝐽</m:t>
                      </m:r>
                      <m:d>
                        <m:dPr>
                          <m:ctrlPr>
                            <a:rPr kumimoji="0" lang="en-US" sz="1600" b="0" i="1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600" b="1" i="0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b>
                              <m:r>
                                <a:rPr kumimoji="0" lang="en-CA" sz="1600" b="0" i="1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𝐵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1600" b="0" i="1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600" b="0" i="1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e>
                          </m:d>
                          <m:r>
                            <a:rPr kumimoji="0" lang="en-US" sz="1600" b="0" i="1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,0</m:t>
                          </m:r>
                        </m:e>
                      </m:d>
                      <m:r>
                        <a:rPr kumimoji="0" lang="en-US" sz="1600" b="0" i="1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≤0</m:t>
                      </m:r>
                    </m:oMath>
                  </m:oMathPara>
                </a14:m>
                <a:endPara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AE32768-99B2-3D4D-BC48-091CCB9FB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920" y="4098454"/>
                <a:ext cx="1744650" cy="868636"/>
              </a:xfrm>
              <a:prstGeom prst="rect">
                <a:avLst/>
              </a:prstGeom>
              <a:blipFill>
                <a:blip r:embed="rId11"/>
                <a:stretch>
                  <a:fillRect b="-2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195FF9-9D59-D72C-01FF-8522A3DBF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4EC6-9DCE-EC4F-8F85-941412643CC6}" type="datetime1">
              <a:rPr lang="en-US" smtClean="0"/>
              <a:t>8/13/26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B36462F-14C0-FCBC-D15C-20932F5B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622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1E8A-19A3-FF46-BDD7-DFCE8C8B0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“Sets” vs. “Tubes”</a:t>
            </a:r>
            <a:endParaRPr lang="en-US" dirty="0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03B2C364-18CE-804F-B066-08A7AF498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06787"/>
            <a:ext cx="3628664" cy="4351338"/>
          </a:xfrm>
        </p:spPr>
        <p:txBody>
          <a:bodyPr>
            <a:normAutofit/>
          </a:bodyPr>
          <a:lstStyle/>
          <a:p>
            <a:r>
              <a:rPr lang="en-CA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Backward reachable set (BRS)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E85332E-EACB-574F-9141-D7C28717C290}"/>
              </a:ext>
            </a:extLst>
          </p:cNvPr>
          <p:cNvSpPr txBox="1">
            <a:spLocks/>
          </p:cNvSpPr>
          <p:nvPr/>
        </p:nvSpPr>
        <p:spPr>
          <a:xfrm>
            <a:off x="4826212" y="1506787"/>
            <a:ext cx="4341756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Backward reachable tube (BRT)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42B5ACF-8492-124F-82F0-35C08E3CC6FC}"/>
              </a:ext>
            </a:extLst>
          </p:cNvPr>
          <p:cNvGrpSpPr/>
          <p:nvPr/>
        </p:nvGrpSpPr>
        <p:grpSpPr>
          <a:xfrm>
            <a:off x="608495" y="1866211"/>
            <a:ext cx="5945810" cy="2250178"/>
            <a:chOff x="-2051823" y="3513711"/>
            <a:chExt cx="7648542" cy="2894573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DF5735C-265F-BD4A-A667-41C188EF4742}"/>
                </a:ext>
              </a:extLst>
            </p:cNvPr>
            <p:cNvSpPr/>
            <p:nvPr/>
          </p:nvSpPr>
          <p:spPr>
            <a:xfrm>
              <a:off x="3316548" y="4062046"/>
              <a:ext cx="1600200" cy="1524000"/>
            </a:xfrm>
            <a:prstGeom prst="ellipse">
              <a:avLst/>
            </a:prstGeom>
            <a:solidFill>
              <a:srgbClr val="FF7C8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9" name="Curved Connector 6">
              <a:extLst>
                <a:ext uri="{FF2B5EF4-FFF2-40B4-BE49-F238E27FC236}">
                  <a16:creationId xmlns:a16="http://schemas.microsoft.com/office/drawing/2014/main" id="{1334A21A-F68B-A14F-AD85-B643C08D1E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4281" y="4516601"/>
              <a:ext cx="2971800" cy="1524000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urved Connector 7">
              <a:extLst>
                <a:ext uri="{FF2B5EF4-FFF2-40B4-BE49-F238E27FC236}">
                  <a16:creationId xmlns:a16="http://schemas.microsoft.com/office/drawing/2014/main" id="{1D8BA89F-F001-6043-8D5D-31E8BDB4C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155" y="3910060"/>
              <a:ext cx="2578443" cy="1151924"/>
            </a:xfrm>
            <a:prstGeom prst="curvedConnector3">
              <a:avLst>
                <a:gd name="adj1" fmla="val 40895"/>
              </a:avLst>
            </a:prstGeom>
            <a:ln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8600D36-9012-AE40-814E-169931733D0D}"/>
                    </a:ext>
                  </a:extLst>
                </p:cNvPr>
                <p:cNvSpPr txBox="1"/>
                <p:nvPr/>
              </p:nvSpPr>
              <p:spPr>
                <a:xfrm>
                  <a:off x="3068357" y="3513711"/>
                  <a:ext cx="803616" cy="418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8787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8600D36-9012-AE40-814E-169931733D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8357" y="3513711"/>
                  <a:ext cx="803616" cy="41843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CDCA2F0A-15B3-DF4B-997A-D7DCBBDBCDC0}"/>
                    </a:ext>
                  </a:extLst>
                </p:cNvPr>
                <p:cNvSpPr txBox="1"/>
                <p:nvPr/>
              </p:nvSpPr>
              <p:spPr>
                <a:xfrm>
                  <a:off x="3726993" y="4136634"/>
                  <a:ext cx="805477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3D68B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D68B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CDCA2F0A-15B3-DF4B-997A-D7DCBBDBCD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6993" y="4136634"/>
                  <a:ext cx="805477" cy="39591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BF99AD2-D5D7-3244-831E-24CC3E541589}"/>
                    </a:ext>
                  </a:extLst>
                </p:cNvPr>
                <p:cNvSpPr txBox="1"/>
                <p:nvPr/>
              </p:nvSpPr>
              <p:spPr>
                <a:xfrm>
                  <a:off x="3635314" y="4896820"/>
                  <a:ext cx="1179106" cy="6730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ℎ</m:t>
                      </m:r>
                      <m:d>
                        <m:dPr>
                          <m:ctrlPr>
                            <a:rPr kumimoji="0" 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</m:d>
                      <m:r>
                        <a:rPr kumimoji="0" lang="en-CA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≤0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,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rPr>
                    <a:t>target set</a:t>
                  </a: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BF99AD2-D5D7-3244-831E-24CC3E5415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5314" y="4896820"/>
                  <a:ext cx="1179106" cy="673057"/>
                </a:xfrm>
                <a:prstGeom prst="rect">
                  <a:avLst/>
                </a:prstGeom>
                <a:blipFill>
                  <a:blip r:embed="rId5"/>
                  <a:stretch>
                    <a:fillRect l="-2000" t="-2353" r="-4667" b="-529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ABD12BF9-90FF-D043-B7AF-6E1F393080CA}"/>
                    </a:ext>
                  </a:extLst>
                </p:cNvPr>
                <p:cNvSpPr txBox="1"/>
                <p:nvPr/>
              </p:nvSpPr>
              <p:spPr>
                <a:xfrm>
                  <a:off x="-2051823" y="4691552"/>
                  <a:ext cx="2075998" cy="11173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𝐽</m:t>
                        </m:r>
                        <m:d>
                          <m:dPr>
                            <m:ctrlPr>
                              <a:rPr kumimoji="0" lang="en-US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𝑔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</m:d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,0</m:t>
                            </m:r>
                          </m:e>
                        </m:d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&gt;0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𝐽</m:t>
                        </m:r>
                        <m:d>
                          <m:dPr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6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𝑏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</m:d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,0</m:t>
                            </m:r>
                          </m:e>
                        </m:d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≤0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𝐽</m:t>
                        </m:r>
                        <m:d>
                          <m:d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16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6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0" lang="en-CA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e>
                            </m:d>
                            <m: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,0</m:t>
                            </m:r>
                          </m:e>
                        </m:d>
                        <m:r>
                          <a:rPr kumimoji="0" lang="en-CA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&gt;</m:t>
                        </m:r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ABD12BF9-90FF-D043-B7AF-6E1F393080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051823" y="4691552"/>
                  <a:ext cx="2075998" cy="1117392"/>
                </a:xfrm>
                <a:prstGeom prst="rect">
                  <a:avLst/>
                </a:prstGeom>
                <a:blipFill>
                  <a:blip r:embed="rId6"/>
                  <a:stretch>
                    <a:fillRect b="-27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09D5839-04A6-A946-8DAB-3DB72EBC5220}"/>
                </a:ext>
              </a:extLst>
            </p:cNvPr>
            <p:cNvSpPr/>
            <p:nvPr/>
          </p:nvSpPr>
          <p:spPr>
            <a:xfrm>
              <a:off x="996560" y="5994881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E9C78B8-C461-D34F-809C-98B5BA49C5E5}"/>
                    </a:ext>
                  </a:extLst>
                </p:cNvPr>
                <p:cNvSpPr txBox="1"/>
                <p:nvPr/>
              </p:nvSpPr>
              <p:spPr>
                <a:xfrm>
                  <a:off x="511988" y="6012367"/>
                  <a:ext cx="774250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E9C78B8-C461-D34F-809C-98B5BA49C5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988" y="6012367"/>
                  <a:ext cx="774250" cy="39591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0BA0AB3-C86E-FB44-8033-6066C68DF1E7}"/>
                </a:ext>
              </a:extLst>
            </p:cNvPr>
            <p:cNvSpPr/>
            <p:nvPr/>
          </p:nvSpPr>
          <p:spPr>
            <a:xfrm>
              <a:off x="830314" y="4993846"/>
              <a:ext cx="91440" cy="9144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08C9590-85F8-B340-90AE-C2C269165524}"/>
                    </a:ext>
                  </a:extLst>
                </p:cNvPr>
                <p:cNvSpPr txBox="1"/>
                <p:nvPr/>
              </p:nvSpPr>
              <p:spPr>
                <a:xfrm>
                  <a:off x="320572" y="4647663"/>
                  <a:ext cx="772391" cy="418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8787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8787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08C9590-85F8-B340-90AE-C2C2691655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572" y="4647663"/>
                  <a:ext cx="772391" cy="41843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367617B-94BF-B742-AA31-AF64D2AE93DE}"/>
                </a:ext>
              </a:extLst>
            </p:cNvPr>
            <p:cNvSpPr/>
            <p:nvPr/>
          </p:nvSpPr>
          <p:spPr>
            <a:xfrm>
              <a:off x="4032362" y="4488748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562BDA0-A825-5343-8D5A-D91ABC65352C}"/>
                </a:ext>
              </a:extLst>
            </p:cNvPr>
            <p:cNvSpPr/>
            <p:nvPr/>
          </p:nvSpPr>
          <p:spPr>
            <a:xfrm>
              <a:off x="3430598" y="3867713"/>
              <a:ext cx="91440" cy="9144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3" name="Curved Connector 7">
              <a:extLst>
                <a:ext uri="{FF2B5EF4-FFF2-40B4-BE49-F238E27FC236}">
                  <a16:creationId xmlns:a16="http://schemas.microsoft.com/office/drawing/2014/main" id="{962539C7-651E-C34F-BCDC-E6BEF625DC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2216" y="4620315"/>
              <a:ext cx="2578443" cy="1151924"/>
            </a:xfrm>
            <a:prstGeom prst="curvedConnector3">
              <a:avLst>
                <a:gd name="adj1" fmla="val 40895"/>
              </a:avLst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20B0F8F-4C1E-6F4D-B832-E8C615107A13}"/>
                    </a:ext>
                  </a:extLst>
                </p:cNvPr>
                <p:cNvSpPr txBox="1"/>
                <p:nvPr/>
              </p:nvSpPr>
              <p:spPr>
                <a:xfrm>
                  <a:off x="4778419" y="4223966"/>
                  <a:ext cx="818300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b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1965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20B0F8F-4C1E-6F4D-B832-E8C615107A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8419" y="4223966"/>
                  <a:ext cx="818300" cy="39591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8074DC4-D7A0-B241-B700-B8B5B7ADD91D}"/>
                </a:ext>
              </a:extLst>
            </p:cNvPr>
            <p:cNvSpPr/>
            <p:nvPr/>
          </p:nvSpPr>
          <p:spPr>
            <a:xfrm>
              <a:off x="2540375" y="5704101"/>
              <a:ext cx="91440" cy="9144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C89A7D6-3077-7B44-BA19-FAB4667876C7}"/>
                    </a:ext>
                  </a:extLst>
                </p:cNvPr>
                <p:cNvSpPr txBox="1"/>
                <p:nvPr/>
              </p:nvSpPr>
              <p:spPr>
                <a:xfrm>
                  <a:off x="2192942" y="5762131"/>
                  <a:ext cx="775212" cy="395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ctrlP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CA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1965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19658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C89A7D6-3077-7B44-BA19-FAB4667876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2942" y="5762131"/>
                  <a:ext cx="775212" cy="39591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FA8EE75-2356-B745-A0AF-1A0DB4C82914}"/>
                </a:ext>
              </a:extLst>
            </p:cNvPr>
            <p:cNvSpPr/>
            <p:nvPr/>
          </p:nvSpPr>
          <p:spPr>
            <a:xfrm>
              <a:off x="5140659" y="4577968"/>
              <a:ext cx="91440" cy="9144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3D8AB6-03B1-ED46-A757-A1EC9F390006}"/>
                  </a:ext>
                </a:extLst>
              </p:cNvPr>
              <p:cNvSpPr txBox="1"/>
              <p:nvPr/>
            </p:nvSpPr>
            <p:spPr>
              <a:xfrm>
                <a:off x="6737232" y="2781839"/>
                <a:ext cx="1744650" cy="868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𝐽</m:t>
                      </m:r>
                      <m:d>
                        <m:d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e>
                          </m:d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,0</m:t>
                          </m:r>
                        </m:e>
                      </m:d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&gt;0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𝐽</m:t>
                      </m:r>
                      <m:d>
                        <m:d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e>
                          </m:d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,0</m:t>
                          </m:r>
                        </m:e>
                      </m:d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≤0</m:t>
                      </m:r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𝐽</m:t>
                      </m:r>
                      <m:d>
                        <m:dPr>
                          <m:ctrlPr>
                            <a:rPr kumimoji="0" lang="en-US" sz="1600" b="0" i="1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600" b="1" i="0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b>
                              <m:r>
                                <a:rPr kumimoji="0" lang="en-CA" sz="1600" b="0" i="1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𝐵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en-US" sz="1600" b="0" i="1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600" b="0" i="1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e>
                          </m:d>
                          <m:r>
                            <a:rPr kumimoji="0" lang="en-US" sz="1600" b="0" i="1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,0</m:t>
                          </m:r>
                        </m:e>
                      </m:d>
                      <m:r>
                        <a:rPr kumimoji="0" lang="en-US" sz="1600" b="0" i="1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≤0</m:t>
                      </m:r>
                    </m:oMath>
                  </m:oMathPara>
                </a14:m>
                <a:endPara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3D8AB6-03B1-ED46-A757-A1EC9F390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232" y="2781839"/>
                <a:ext cx="1744650" cy="868636"/>
              </a:xfrm>
              <a:prstGeom prst="rect">
                <a:avLst/>
              </a:prstGeom>
              <a:blipFill>
                <a:blip r:embed="rId11"/>
                <a:stretch>
                  <a:fillRect b="-2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B0FB899-C7F8-C944-8C09-D51CE4190D9F}"/>
                  </a:ext>
                </a:extLst>
              </p:cNvPr>
              <p:cNvSpPr/>
              <p:nvPr/>
            </p:nvSpPr>
            <p:spPr>
              <a:xfrm>
                <a:off x="139315" y="4296621"/>
                <a:ext cx="6096000" cy="191424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/>
                <a:r>
                  <a:rPr lang="en-CA" sz="2000" dirty="0"/>
                  <a:t>Value function definition</a:t>
                </a:r>
              </a:p>
              <a:p>
                <a:pPr lvl="2"/>
                <a14:m>
                  <m:oMathPara xmlns:m="http://schemas.openxmlformats.org/officeDocument/2006/math">
                    <m:oMath>
                      <m:r>
                        <a:rPr lang="en-US" sz="2000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CA" sz="2000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000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sz="20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sz="20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CA" sz="200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sz="2000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0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A" sz="200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sz="200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CA" sz="20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CA" sz="2000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CA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CA" sz="2000" dirty="0"/>
              </a:p>
              <a:p>
                <a:pPr lvl="1"/>
                <a:r>
                  <a:rPr lang="en-CA" sz="2000" dirty="0"/>
                  <a:t>Value function obtained from</a:t>
                </a:r>
              </a:p>
              <a:p>
                <a:pPr lvl="2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C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CA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CA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en-CA" b="1">
                              <a:latin typeface="Cambria Math" panose="02040503050406030204" pitchFamily="18" charset="0"/>
                            </a:rPr>
                            <m:t>𝐮</m:t>
                          </m:r>
                        </m:lim>
                      </m:limLow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CA" b="1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CA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C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num>
                                        <m:den>
                                          <m:r>
                                            <a:rPr lang="en-CA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CA" b="1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CA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CA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r>
                                    <a:rPr lang="en-CA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b="1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CA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B0FB899-C7F8-C944-8C09-D51CE4190D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15" y="4296621"/>
                <a:ext cx="6096000" cy="1914242"/>
              </a:xfrm>
              <a:prstGeom prst="rect">
                <a:avLst/>
              </a:prstGeom>
              <a:blipFill>
                <a:blip r:embed="rId12"/>
                <a:stretch>
                  <a:fillRect t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A0EE662-7BAB-A640-A43A-0931D1BC0C14}"/>
                  </a:ext>
                </a:extLst>
              </p:cNvPr>
              <p:cNvSpPr/>
              <p:nvPr/>
            </p:nvSpPr>
            <p:spPr>
              <a:xfrm>
                <a:off x="4696567" y="4319923"/>
                <a:ext cx="6096000" cy="191821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>
                  <a:lnSpc>
                    <a:spcPct val="90000"/>
                  </a:lnSpc>
                  <a:spcBef>
                    <a:spcPts val="500"/>
                  </a:spcBef>
                  <a:defRPr/>
                </a:pPr>
                <a:r>
                  <a:rPr lang="en-CA" sz="2000" dirty="0">
                    <a:solidFill>
                      <a:prstClr val="black"/>
                    </a:solidFill>
                  </a:rPr>
                  <a:t>Value function definition</a:t>
                </a:r>
              </a:p>
              <a:p>
                <a:pPr lvl="2">
                  <a:lnSpc>
                    <a:spcPct val="90000"/>
                  </a:lnSpc>
                  <a:spcBef>
                    <a:spcPts val="500"/>
                  </a:spcBef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sz="2000" b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CA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CA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CA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CA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CA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CA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CA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A" sz="20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sz="20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CA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</m:fName>
                            <m:e>
                              <m:func>
                                <m:funcPr>
                                  <m:ctrlPr>
                                    <a:rPr lang="en-CA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CA" sz="200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CA" sz="200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  <m:r>
                                        <a:rPr lang="en-CA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∈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CA" sz="20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sz="20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CA" sz="20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,0</m:t>
                                          </m:r>
                                        </m:e>
                                      </m:d>
                                    </m:lim>
                                  </m:limLow>
                                </m:fName>
                                <m:e>
                                  <m: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d>
                                    <m:dPr>
                                      <m:ctrlPr>
                                        <a:rPr lang="en-CA" sz="2000" b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sz="2000" b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CA" sz="2000" dirty="0">
                  <a:solidFill>
                    <a:prstClr val="black"/>
                  </a:solidFill>
                </a:endParaRPr>
              </a:p>
              <a:p>
                <a:pPr lvl="1">
                  <a:lnSpc>
                    <a:spcPct val="90000"/>
                  </a:lnSpc>
                  <a:spcBef>
                    <a:spcPts val="500"/>
                  </a:spcBef>
                  <a:defRPr/>
                </a:pPr>
                <a:r>
                  <a:rPr lang="en-CA" sz="2000" dirty="0">
                    <a:solidFill>
                      <a:prstClr val="black"/>
                    </a:solidFill>
                  </a:rPr>
                  <a:t>Value function obtained from</a:t>
                </a:r>
              </a:p>
              <a:p>
                <a:pPr marL="0" lvl="2" indent="0">
                  <a:buNone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CA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CA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CA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CA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sz="16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Low>
                                <m:limLowPr>
                                  <m:ctrlPr>
                                    <a:rPr lang="en-CA" sz="16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A" sz="16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CA" sz="16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lim>
                              </m:limLow>
                              <m:func>
                                <m:funcPr>
                                  <m:ctrlPr>
                                    <a:rPr lang="en-US" sz="16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160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CA" sz="1600" b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𝐝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CA" sz="16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CA" sz="16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CA" sz="16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CA" sz="1600" i="1">
                                                      <a:solidFill>
                                                        <a:prstClr val="black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CA" sz="1600" i="1">
                                                      <a:solidFill>
                                                        <a:prstClr val="black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𝜕</m:t>
                                                  </m:r>
                                                  <m:r>
                                                    <a:rPr lang="en-US" sz="1600" i="1">
                                                      <a:solidFill>
                                                        <a:prstClr val="black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𝐽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CA" sz="1600" i="1">
                                                      <a:solidFill>
                                                        <a:prstClr val="black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𝜕</m:t>
                                                  </m:r>
                                                  <m:r>
                                                    <a:rPr lang="en-CA" sz="1600" b="1">
                                                      <a:solidFill>
                                                        <a:prstClr val="black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sz="16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r>
                                        <a:rPr lang="en-CA" sz="16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CA" sz="1600" b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CA" sz="1600" b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  <m:r>
                                            <a:rPr lang="en-CA" sz="16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CA" sz="1600" b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𝐮</m:t>
                                          </m:r>
                                          <m:r>
                                            <a:rPr lang="en-CA" sz="16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CA" sz="1600" b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𝐝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0</m:t>
                              </m:r>
                            </m:e>
                          </m:d>
                        </m:e>
                        <m:lim/>
                      </m:limLow>
                      <m:r>
                        <a:rPr lang="en-CA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sz="1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A0EE662-7BAB-A640-A43A-0931D1BC0C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567" y="4319923"/>
                <a:ext cx="6096000" cy="1918217"/>
              </a:xfrm>
              <a:prstGeom prst="rect">
                <a:avLst/>
              </a:prstGeom>
              <a:blipFill>
                <a:blip r:embed="rId13"/>
                <a:stretch>
                  <a:fillRect t="-3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6462658-8ADA-0D2A-C94C-65744DC6E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822D-DBEA-1146-85A4-BDB20433C557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E283303-1B16-F6CA-EF4C-387C6C220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216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A2C4-8D0C-534F-9113-3B62A70FA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439525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Example: pursuit/evasion with two identical vehicles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8DFAAF-4B27-0F45-86F5-B0D0D051F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With evader (a), pursuer (b) dynamics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we consider the relative system in (a)’s frame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25B497-E97A-BB4F-9156-36FB6F55D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885" y="4500065"/>
            <a:ext cx="3233001" cy="18594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2E46D3-41F3-5541-8D46-4441BED8E975}"/>
              </a:ext>
            </a:extLst>
          </p:cNvPr>
          <p:cNvSpPr txBox="1"/>
          <p:nvPr/>
        </p:nvSpPr>
        <p:spPr>
          <a:xfrm>
            <a:off x="558372" y="5099373"/>
            <a:ext cx="1429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</a:t>
            </a:r>
            <a:br>
              <a:rPr lang="en-US" dirty="0"/>
            </a:br>
            <a:r>
              <a:rPr lang="en-US" dirty="0">
                <a:hlinkClick r:id="rId4"/>
              </a:rPr>
              <a:t>Ian Mitchell, “ToolboxLS”</a:t>
            </a:r>
            <a:r>
              <a:rPr lang="en-US" dirty="0"/>
              <a:t>,</a:t>
            </a:r>
          </a:p>
          <a:p>
            <a:r>
              <a:rPr lang="en-US" dirty="0"/>
              <a:t>Section 2.6.1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94BA926-FA73-3D49-8E80-F89BED5E3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8485" y="3659983"/>
            <a:ext cx="2971800" cy="76653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5DC4375-0B0C-2E46-99C2-0044CE195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650" y="2357935"/>
            <a:ext cx="5648325" cy="683689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8822B-2BD4-678B-2413-0DB774BF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BB060-07CA-BD49-B77C-A8E580361056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8E403A3-5F78-63FF-52DA-216AA0F7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62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E4B1D-33FE-AC47-8F5A-09EFB171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aspects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8610654-630E-3A4B-8B63-922021C408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508358" cy="480219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Computational complexity (traditional PDE solver)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CA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computed on 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-dimensional grid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≤5</m:t>
                    </m:r>
                  </m:oMath>
                </a14:m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reasonable; larger requires some compromises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Dimensionality reduction methods (decoupling) sometimes help</a:t>
                </a:r>
              </a:p>
              <a:p>
                <a:pPr lvl="1"/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Alternatives/</a:t>
                </a:r>
                <a:r>
                  <a:rPr lang="en-CA" dirty="0"/>
                  <a:t>re</a:t>
                </a:r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lated approaches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Sacrifice global optimality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Give up guarantees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NN-based PDE solvers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Sampling-based methods</a:t>
                </a:r>
              </a:p>
              <a:p>
                <a:pPr lvl="1"/>
                <a:r>
                  <a:rPr lang="en-CA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Reinforcement learning</a:t>
                </a:r>
              </a:p>
              <a:p>
                <a:pPr lvl="1"/>
                <a:endParaRPr lang="en-CA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8610654-630E-3A4B-8B63-922021C408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508358" cy="4802198"/>
              </a:xfrm>
              <a:blipFill>
                <a:blip r:embed="rId2"/>
                <a:stretch>
                  <a:fillRect l="-1351" t="-1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DB3EA-E969-47AF-FA0A-FF17814E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6217-8E13-E04A-9BBB-03E8E40EA49E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D6C6C-87F1-FF66-D3FE-682459528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93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34AB-4990-1841-A099-C9C9563E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802" y="2949618"/>
            <a:ext cx="4516395" cy="958764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Predictive Control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B3A53-970C-08ED-3E20-6EF540F7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6DA7-797B-F448-A9AF-E5716D15C14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F42F5-0D88-2909-079B-07CBB5B3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901A4F-79B6-4317-8B34-FEFCF4667B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BA8E1D-F92E-4E4B-821D-BE193A3D52F9}">
  <ds:schemaRefs>
    <ds:schemaRef ds:uri="http://purl.org/dc/dcmitype/"/>
    <ds:schemaRef ds:uri="d1af692f-475c-46b5-a87d-a47813ac8995"/>
    <ds:schemaRef ds:uri="http://purl.org/dc/elements/1.1/"/>
    <ds:schemaRef ds:uri="ec38afac-11fd-4f05-b2a5-9d8ac7fc116b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9CDFB7B-FF11-4A48-8815-C546BAC76DA6}">
  <ds:schemaRefs>
    <ds:schemaRef ds:uri="d1af692f-475c-46b5-a87d-a47813ac8995"/>
    <ds:schemaRef ds:uri="ec38afac-11fd-4f05-b2a5-9d8ac7fc11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31884</TotalTime>
  <Words>2190</Words>
  <Application>Microsoft Macintosh PowerPoint</Application>
  <PresentationFormat>Widescreen</PresentationFormat>
  <Paragraphs>508</Paragraphs>
  <Slides>35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Source Sans Pro</vt:lpstr>
      <vt:lpstr>Wingdings</vt:lpstr>
      <vt:lpstr>Office Theme</vt:lpstr>
      <vt:lpstr>1_Office Theme</vt:lpstr>
      <vt:lpstr>AA203 Optimal and Learning-based Control</vt:lpstr>
      <vt:lpstr>Roadmap</vt:lpstr>
      <vt:lpstr>Dynamic Programming</vt:lpstr>
      <vt:lpstr>Continuous-time model</vt:lpstr>
      <vt:lpstr>Two-person, zero-sum differential games</vt:lpstr>
      <vt:lpstr>Information pattern</vt:lpstr>
      <vt:lpstr>Hamilton-Jacobi-Isaacs (HJI) equation</vt:lpstr>
      <vt:lpstr>HJI equation</vt:lpstr>
      <vt:lpstr>HJI equation</vt:lpstr>
      <vt:lpstr>HJI equation</vt:lpstr>
      <vt:lpstr>HJI equation</vt:lpstr>
      <vt:lpstr>HJI equation</vt:lpstr>
      <vt:lpstr>HJI equation</vt:lpstr>
      <vt:lpstr>HJI equation</vt:lpstr>
      <vt:lpstr>HJI equation</vt:lpstr>
      <vt:lpstr>HJI equation</vt:lpstr>
      <vt:lpstr>HJI equation</vt:lpstr>
      <vt:lpstr>HJB equation</vt:lpstr>
      <vt:lpstr>Continuous-time LQR</vt:lpstr>
      <vt:lpstr>Continuous-time LQR</vt:lpstr>
      <vt:lpstr>Applications of differential games</vt:lpstr>
      <vt:lpstr>Applications of differential games</vt:lpstr>
      <vt:lpstr>Reachability analysis: avoidance</vt:lpstr>
      <vt:lpstr>Reachability analysis: goal reaching</vt:lpstr>
      <vt:lpstr>Reachability analysis</vt:lpstr>
      <vt:lpstr>Reachability analysis</vt:lpstr>
      <vt:lpstr>From HJI to reachability analysis </vt:lpstr>
      <vt:lpstr>From HJI to reachability analysis </vt:lpstr>
      <vt:lpstr>Pick Final Cost</vt:lpstr>
      <vt:lpstr>Reaching vs. Avoiding</vt:lpstr>
      <vt:lpstr>“Sets” vs. “Tubes”</vt:lpstr>
      <vt:lpstr>“Sets” vs. “Tubes”</vt:lpstr>
      <vt:lpstr>Example: pursuit/evasion with two identical vehicles</vt:lpstr>
      <vt:lpstr>Computational aspects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386</cp:revision>
  <cp:lastPrinted>2019-01-07T20:05:58Z</cp:lastPrinted>
  <dcterms:created xsi:type="dcterms:W3CDTF">2017-01-06T12:29:52Z</dcterms:created>
  <dcterms:modified xsi:type="dcterms:W3CDTF">2026-08-13T21:17:48Z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