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31"/>
  </p:notesMasterIdLst>
  <p:sldIdLst>
    <p:sldId id="256" r:id="rId5"/>
    <p:sldId id="548" r:id="rId6"/>
    <p:sldId id="549" r:id="rId7"/>
    <p:sldId id="550" r:id="rId8"/>
    <p:sldId id="523" r:id="rId9"/>
    <p:sldId id="524" r:id="rId10"/>
    <p:sldId id="525" r:id="rId11"/>
    <p:sldId id="526" r:id="rId12"/>
    <p:sldId id="551" r:id="rId13"/>
    <p:sldId id="527" r:id="rId14"/>
    <p:sldId id="528" r:id="rId15"/>
    <p:sldId id="529" r:id="rId16"/>
    <p:sldId id="530" r:id="rId17"/>
    <p:sldId id="531" r:id="rId18"/>
    <p:sldId id="532" r:id="rId19"/>
    <p:sldId id="533" r:id="rId20"/>
    <p:sldId id="534" r:id="rId21"/>
    <p:sldId id="535" r:id="rId22"/>
    <p:sldId id="536" r:id="rId23"/>
    <p:sldId id="537" r:id="rId24"/>
    <p:sldId id="538" r:id="rId25"/>
    <p:sldId id="539" r:id="rId26"/>
    <p:sldId id="540" r:id="rId27"/>
    <p:sldId id="541" r:id="rId28"/>
    <p:sldId id="542" r:id="rId29"/>
    <p:sldId id="399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BCC25E8B-7885-9143-B6A6-C663038D90BB}">
          <p14:sldIdLst>
            <p14:sldId id="256"/>
            <p14:sldId id="548"/>
            <p14:sldId id="549"/>
            <p14:sldId id="550"/>
            <p14:sldId id="523"/>
            <p14:sldId id="524"/>
            <p14:sldId id="525"/>
            <p14:sldId id="526"/>
            <p14:sldId id="551"/>
            <p14:sldId id="527"/>
            <p14:sldId id="528"/>
            <p14:sldId id="529"/>
            <p14:sldId id="530"/>
            <p14:sldId id="531"/>
            <p14:sldId id="532"/>
            <p14:sldId id="533"/>
            <p14:sldId id="534"/>
            <p14:sldId id="535"/>
            <p14:sldId id="536"/>
            <p14:sldId id="537"/>
            <p14:sldId id="538"/>
            <p14:sldId id="539"/>
            <p14:sldId id="540"/>
            <p14:sldId id="541"/>
            <p14:sldId id="542"/>
            <p14:sldId id="39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C49001-F4DF-DF42-A8E5-D93C6B15AE33}" v="2" dt="2026-08-13T21:18:10.8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/>
    <p:restoredTop sz="82089" autoAdjust="0"/>
  </p:normalViewPr>
  <p:slideViewPr>
    <p:cSldViewPr snapToGrid="0" snapToObjects="1">
      <p:cViewPr varScale="1">
        <p:scale>
          <a:sx n="102" d="100"/>
          <a:sy n="102" d="100"/>
        </p:scale>
        <p:origin x="8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Gammelli" userId="292b8a31-f1ba-4b4c-b196-a231dc095d13" providerId="ADAL" clId="{6E670754-AB6A-5789-AA0A-6F6FD9CE3EEA}"/>
    <pc:docChg chg="modSld">
      <pc:chgData name="Daniele Gammelli" userId="292b8a31-f1ba-4b4c-b196-a231dc095d13" providerId="ADAL" clId="{6E670754-AB6A-5789-AA0A-6F6FD9CE3EEA}" dt="2026-08-13T21:17:58.418" v="1" actId="20577"/>
      <pc:docMkLst>
        <pc:docMk/>
      </pc:docMkLst>
      <pc:sldChg chg="modNotesTx">
        <pc:chgData name="Daniele Gammelli" userId="292b8a31-f1ba-4b4c-b196-a231dc095d13" providerId="ADAL" clId="{6E670754-AB6A-5789-AA0A-6F6FD9CE3EEA}" dt="2026-08-13T21:17:58.418" v="1" actId="20577"/>
        <pc:sldMkLst>
          <pc:docMk/>
          <pc:sldMk cId="1305302879" sldId="523"/>
        </pc:sldMkLst>
      </pc:sldChg>
      <pc:sldChg chg="modNotesTx">
        <pc:chgData name="Daniele Gammelli" userId="292b8a31-f1ba-4b4c-b196-a231dc095d13" providerId="ADAL" clId="{6E670754-AB6A-5789-AA0A-6F6FD9CE3EEA}" dt="2026-08-13T21:17:55.896" v="0" actId="20577"/>
        <pc:sldMkLst>
          <pc:docMk/>
          <pc:sldMk cId="537112962" sldId="55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6F028-2067-3740-AA48-A91E93570B1D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D7EC-928D-0645-AAE8-498D7443D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31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3838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382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A set in </a:t>
                </a:r>
                <a:r>
                  <a:rPr 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ℝ^𝑛</a:t>
                </a:r>
                <a:r>
                  <a:rPr lang="en-US" dirty="0"/>
                  <a:t>defined by finitely many linear inequalities:</a:t>
                </a:r>
              </a:p>
              <a:p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𝑃=</a:t>
                </a:r>
                <a:r>
                  <a:rPr 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{𝑥∈ℝ^𝑛:𝐴𝑥≤𝑏}</a:t>
                </a:r>
                <a:endParaRPr lang="ar-AE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%%%</a:t>
                </a:r>
              </a:p>
              <a:p>
                <a:endParaRPr lang="en-US" dirty="0"/>
              </a:p>
              <a:p>
                <a:r>
                  <a:rPr lang="en-US" dirty="0"/>
                  <a:t>A </a:t>
                </a:r>
                <a:r>
                  <a:rPr lang="en-US" b="1" dirty="0"/>
                  <a:t>polyhedron</a:t>
                </a:r>
                <a:r>
                  <a:rPr lang="en-US" dirty="0"/>
                  <a:t> (plural: </a:t>
                </a:r>
                <a:r>
                  <a:rPr lang="en-US" b="1" dirty="0" err="1"/>
                  <a:t>polyhedra</a:t>
                </a:r>
                <a:r>
                  <a:rPr lang="en-US" dirty="0"/>
                  <a:t>) is a three-dimensional geometric solid made up of a finite number of flat polygonal faces.</a:t>
                </a:r>
              </a:p>
              <a:p>
                <a:endParaRPr lang="en-US" dirty="0"/>
              </a:p>
              <a:p>
                <a:r>
                  <a:rPr lang="en-US" dirty="0"/>
                  <a:t>A </a:t>
                </a:r>
                <a:r>
                  <a:rPr lang="en-US" b="1" dirty="0"/>
                  <a:t>polytope</a:t>
                </a:r>
                <a:r>
                  <a:rPr lang="en-US" dirty="0"/>
                  <a:t> is a geometric object in any number of dimensions defined by flat “faces” of appropriate dimension:</a:t>
                </a:r>
              </a:p>
              <a:p>
                <a:endParaRPr lang="en-US" dirty="0"/>
              </a:p>
              <a:p>
                <a:r>
                  <a:rPr lang="en-US" dirty="0"/>
                  <a:t>A convex polytope is also the </a:t>
                </a:r>
                <a:r>
                  <a:rPr lang="en-US" b="1" dirty="0"/>
                  <a:t>intersection of finitely many linear inequalities</a:t>
                </a:r>
                <a:r>
                  <a:rPr lang="en-US" dirty="0"/>
                  <a:t>:</a:t>
                </a:r>
              </a:p>
              <a:p>
                <a:endParaRPr lang="en-US" dirty="0"/>
              </a:p>
              <a:p>
                <a:r>
                  <a:rPr lang="en-US" dirty="0"/>
                  <a:t>the set of all </a:t>
                </a:r>
                <a:r>
                  <a:rPr lang="en-US" i="1" dirty="0"/>
                  <a:t>admissible states and inputs</a:t>
                </a:r>
                <a:r>
                  <a:rPr lang="en-US" dirty="0"/>
                  <a:t> is described by </a:t>
                </a:r>
                <a:r>
                  <a:rPr lang="en-US" b="1" dirty="0"/>
                  <a:t>linear inequalities</a:t>
                </a:r>
                <a:r>
                  <a:rPr lang="en-US" dirty="0"/>
                  <a:t>, i.e., it is a </a:t>
                </a:r>
                <a:r>
                  <a:rPr lang="en-US" b="1" dirty="0"/>
                  <a:t>convex polyhedral set</a:t>
                </a:r>
                <a:r>
                  <a:rPr lang="en-US" dirty="0"/>
                  <a:t>.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463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619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For a vector </a:t>
                </a:r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𝑥∈</a:t>
                </a:r>
                <a:r>
                  <a:rPr 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ℝ^𝑛</a:t>
                </a:r>
                <a:r>
                  <a:rPr lang="ar-AE" dirty="0"/>
                  <a:t>:</a:t>
                </a:r>
              </a:p>
              <a:p>
                <a:r>
                  <a:rPr 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∥𝑥∥_1=∑128_(𝑖=1)^𝑛▒∣ 𝑥_𝑖∣</a:t>
                </a:r>
                <a:endParaRPr lang="ar-AE" dirty="0"/>
              </a:p>
              <a:p>
                <a:endParaRPr lang="en-US" dirty="0"/>
              </a:p>
              <a:p>
                <a:r>
                  <a:rPr lang="en-US" dirty="0"/>
                  <a:t>For a vector </a:t>
                </a:r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𝑥∈</a:t>
                </a:r>
                <a:r>
                  <a:rPr 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ℝ^𝑛</a:t>
                </a:r>
                <a:r>
                  <a:rPr lang="ar-AE" dirty="0"/>
                  <a:t>:</a:t>
                </a:r>
              </a:p>
              <a:p>
                <a:r>
                  <a:rPr 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∥𝑥∥_∞=(</a:t>
                </a:r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max</a:t>
                </a:r>
                <a:r>
                  <a:rPr 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⁡ )┬(𝑖=1,…,𝑛)∣𝑥_𝑖∣</a:t>
                </a:r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ar-AE" dirty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33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8B00E-4663-0846-A915-0BA92983703F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0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268C1BDC-2F37-D34E-83BD-9834421E339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203 | Lecture 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804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37463-0958-6948-B062-80DD962DDD8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80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C00E9-74D4-0748-9518-B67C9BFCB031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19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20F8-C188-7343-8A63-4724A893274A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34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02A1E-F8A9-4241-B9E6-69CE16FF0049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37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1CBCC-E13B-6040-87FF-78CC297F1595}" type="datetime1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43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6EF64-B4ED-134E-9132-8D9E7630E3FA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752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2E05-8903-2742-B4BF-BE46B226D655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84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63B5C-D9E0-C140-91C8-AD07FEAEF33B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34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B7315-4668-9F42-B6B5-477C7FEECFF8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022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51C21-B91D-8E4E-99B9-AF9387D7EB0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203 | Lecture 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www.mpt3.org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14438"/>
            <a:ext cx="9144000" cy="2387600"/>
          </a:xfrm>
        </p:spPr>
        <p:txBody>
          <a:bodyPr>
            <a:normAutofit/>
          </a:bodyPr>
          <a:lstStyle/>
          <a:p>
            <a:r>
              <a:rPr lang="en-US" sz="4800" dirty="0"/>
              <a:t>AA203</a:t>
            </a:r>
            <a:br>
              <a:rPr lang="en-US" sz="4800" dirty="0"/>
            </a:br>
            <a:r>
              <a:rPr lang="en-US" sz="4800" dirty="0"/>
              <a:t>Optimal and Learning-based Control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Introduction to MPC, persistent feasibility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942"/>
            <a:ext cx="12192000" cy="117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27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45F41-8626-064F-94B0-1AEE04E0B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Roadmap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7E457E8-C9F2-DF47-AEC7-C758C0FF78A6}"/>
              </a:ext>
            </a:extLst>
          </p:cNvPr>
          <p:cNvGrpSpPr/>
          <p:nvPr/>
        </p:nvGrpSpPr>
        <p:grpSpPr>
          <a:xfrm>
            <a:off x="266696" y="3646326"/>
            <a:ext cx="5829304" cy="2484161"/>
            <a:chOff x="266696" y="3646326"/>
            <a:chExt cx="5829304" cy="2484161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49A48425-F89F-FA4C-B15E-219F751A293B}"/>
                </a:ext>
              </a:extLst>
            </p:cNvPr>
            <p:cNvSpPr/>
            <p:nvPr/>
          </p:nvSpPr>
          <p:spPr>
            <a:xfrm>
              <a:off x="1303564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Open-loop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AAFDE727-9C8B-5F41-8EC2-6426E8E49892}"/>
                </a:ext>
              </a:extLst>
            </p:cNvPr>
            <p:cNvSpPr/>
            <p:nvPr/>
          </p:nvSpPr>
          <p:spPr>
            <a:xfrm>
              <a:off x="26669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Indirect methods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A51E46F-4A1C-9C49-A251-3CB283A6E884}"/>
                </a:ext>
              </a:extLst>
            </p:cNvPr>
            <p:cNvSpPr/>
            <p:nvPr/>
          </p:nvSpPr>
          <p:spPr>
            <a:xfrm>
              <a:off x="2390055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Direct 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methods</a:t>
              </a:r>
            </a:p>
          </p:txBody>
        </p:sp>
        <p:cxnSp>
          <p:nvCxnSpPr>
            <p:cNvPr id="68" name="Elbow Connector 67">
              <a:extLst>
                <a:ext uri="{FF2B5EF4-FFF2-40B4-BE49-F238E27FC236}">
                  <a16:creationId xmlns:a16="http://schemas.microsoft.com/office/drawing/2014/main" id="{E57A4ACE-C3A9-F84C-A156-B19C2E4260DF}"/>
                </a:ext>
              </a:extLst>
            </p:cNvPr>
            <p:cNvCxnSpPr>
              <a:cxnSpLocks/>
              <a:stCxn id="94" idx="2"/>
              <a:endCxn id="65" idx="0"/>
            </p:cNvCxnSpPr>
            <p:nvPr/>
          </p:nvCxnSpPr>
          <p:spPr>
            <a:xfrm rot="5400000">
              <a:off x="3908558" y="1947568"/>
              <a:ext cx="488684" cy="3886200"/>
            </a:xfrm>
            <a:prstGeom prst="bentConnector3">
              <a:avLst/>
            </a:prstGeom>
            <a:ln w="508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Elbow Connector 68">
              <a:extLst>
                <a:ext uri="{FF2B5EF4-FFF2-40B4-BE49-F238E27FC236}">
                  <a16:creationId xmlns:a16="http://schemas.microsoft.com/office/drawing/2014/main" id="{95479A18-6FFC-4040-ABDA-6D94E5B56D6C}"/>
                </a:ext>
              </a:extLst>
            </p:cNvPr>
            <p:cNvCxnSpPr>
              <a:cxnSpLocks/>
              <a:stCxn id="65" idx="2"/>
              <a:endCxn id="66" idx="0"/>
            </p:cNvCxnSpPr>
            <p:nvPr/>
          </p:nvCxnSpPr>
          <p:spPr>
            <a:xfrm rot="5400000">
              <a:off x="1199814" y="4614314"/>
              <a:ext cx="983105" cy="1036868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Elbow Connector 69">
              <a:extLst>
                <a:ext uri="{FF2B5EF4-FFF2-40B4-BE49-F238E27FC236}">
                  <a16:creationId xmlns:a16="http://schemas.microsoft.com/office/drawing/2014/main" id="{56B57AF1-C68D-114F-8AF6-51128EDA69CF}"/>
                </a:ext>
              </a:extLst>
            </p:cNvPr>
            <p:cNvCxnSpPr>
              <a:cxnSpLocks/>
              <a:stCxn id="65" idx="2"/>
              <a:endCxn id="67" idx="0"/>
            </p:cNvCxnSpPr>
            <p:nvPr/>
          </p:nvCxnSpPr>
          <p:spPr>
            <a:xfrm rot="16200000" flipH="1">
              <a:off x="2266119" y="4584876"/>
              <a:ext cx="973852" cy="1086491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4E1C5F3-7BFC-AD49-9DC4-E73AC4E90532}"/>
              </a:ext>
            </a:extLst>
          </p:cNvPr>
          <p:cNvGrpSpPr/>
          <p:nvPr/>
        </p:nvGrpSpPr>
        <p:grpSpPr>
          <a:xfrm>
            <a:off x="6095999" y="3646326"/>
            <a:ext cx="5698672" cy="2484161"/>
            <a:chOff x="6095999" y="3646326"/>
            <a:chExt cx="5698672" cy="2484161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5AC841EA-3815-6D43-9EAC-CB0094525E1F}"/>
                </a:ext>
              </a:extLst>
            </p:cNvPr>
            <p:cNvSpPr/>
            <p:nvPr/>
          </p:nvSpPr>
          <p:spPr>
            <a:xfrm>
              <a:off x="8841921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Closed-loop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4B2F009E-19C0-0146-993D-D424A7AF223C}"/>
                </a:ext>
              </a:extLst>
            </p:cNvPr>
            <p:cNvSpPr/>
            <p:nvPr/>
          </p:nvSpPr>
          <p:spPr>
            <a:xfrm>
              <a:off x="775606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DP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2D47E393-E9E9-AA41-9187-7C25A58D92DA}"/>
                </a:ext>
              </a:extLst>
            </p:cNvPr>
            <p:cNvSpPr/>
            <p:nvPr/>
          </p:nvSpPr>
          <p:spPr>
            <a:xfrm>
              <a:off x="9982200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HJB / HJI</a:t>
              </a:r>
            </a:p>
          </p:txBody>
        </p:sp>
        <p:cxnSp>
          <p:nvCxnSpPr>
            <p:cNvPr id="75" name="Elbow Connector 74">
              <a:extLst>
                <a:ext uri="{FF2B5EF4-FFF2-40B4-BE49-F238E27FC236}">
                  <a16:creationId xmlns:a16="http://schemas.microsoft.com/office/drawing/2014/main" id="{510680F2-0A44-9447-87B6-116B737F5BF2}"/>
                </a:ext>
              </a:extLst>
            </p:cNvPr>
            <p:cNvCxnSpPr>
              <a:cxnSpLocks/>
              <a:stCxn id="94" idx="2"/>
              <a:endCxn id="72" idx="0"/>
            </p:cNvCxnSpPr>
            <p:nvPr/>
          </p:nvCxnSpPr>
          <p:spPr>
            <a:xfrm rot="16200000" flipH="1">
              <a:off x="7677736" y="2064589"/>
              <a:ext cx="488684" cy="3652157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Elbow Connector 75">
              <a:extLst>
                <a:ext uri="{FF2B5EF4-FFF2-40B4-BE49-F238E27FC236}">
                  <a16:creationId xmlns:a16="http://schemas.microsoft.com/office/drawing/2014/main" id="{D7109037-C49E-0647-B2C8-61C34CBB7E17}"/>
                </a:ext>
              </a:extLst>
            </p:cNvPr>
            <p:cNvCxnSpPr>
              <a:cxnSpLocks/>
              <a:stCxn id="72" idx="2"/>
              <a:endCxn id="74" idx="0"/>
            </p:cNvCxnSpPr>
            <p:nvPr/>
          </p:nvCxnSpPr>
          <p:spPr>
            <a:xfrm rot="16200000" flipH="1">
              <a:off x="9831370" y="4557982"/>
              <a:ext cx="973852" cy="1140279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Elbow Connector 76">
              <a:extLst>
                <a:ext uri="{FF2B5EF4-FFF2-40B4-BE49-F238E27FC236}">
                  <a16:creationId xmlns:a16="http://schemas.microsoft.com/office/drawing/2014/main" id="{72BDF1AE-08A3-3B47-998A-17DD0A80BAFA}"/>
                </a:ext>
              </a:extLst>
            </p:cNvPr>
            <p:cNvCxnSpPr>
              <a:cxnSpLocks/>
              <a:stCxn id="72" idx="2"/>
              <a:endCxn id="73" idx="0"/>
            </p:cNvCxnSpPr>
            <p:nvPr/>
          </p:nvCxnSpPr>
          <p:spPr>
            <a:xfrm rot="5400000">
              <a:off x="8713678" y="4589821"/>
              <a:ext cx="983105" cy="1085855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FE01052-1207-9C4B-A6D6-6AE06D740364}"/>
              </a:ext>
            </a:extLst>
          </p:cNvPr>
          <p:cNvGrpSpPr/>
          <p:nvPr/>
        </p:nvGrpSpPr>
        <p:grpSpPr>
          <a:xfrm>
            <a:off x="3116035" y="4133085"/>
            <a:ext cx="5725886" cy="506186"/>
            <a:chOff x="3116035" y="4133085"/>
            <a:chExt cx="5725886" cy="506186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61F0AA08-761F-F54C-8C49-0D4C6E3D7BA3}"/>
                </a:ext>
              </a:extLst>
            </p:cNvPr>
            <p:cNvSpPr/>
            <p:nvPr/>
          </p:nvSpPr>
          <p:spPr>
            <a:xfrm>
              <a:off x="5189764" y="4133085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MPC</a:t>
              </a:r>
            </a:p>
          </p:txBody>
        </p:sp>
        <p:cxnSp>
          <p:nvCxnSpPr>
            <p:cNvPr id="80" name="Elbow Connector 79">
              <a:extLst>
                <a:ext uri="{FF2B5EF4-FFF2-40B4-BE49-F238E27FC236}">
                  <a16:creationId xmlns:a16="http://schemas.microsoft.com/office/drawing/2014/main" id="{6D0BC12A-CED3-2B4D-BC52-6C053963ED7B}"/>
                </a:ext>
              </a:extLst>
            </p:cNvPr>
            <p:cNvCxnSpPr>
              <a:cxnSpLocks/>
              <a:stCxn id="65" idx="3"/>
              <a:endCxn id="79" idx="1"/>
            </p:cNvCxnSpPr>
            <p:nvPr/>
          </p:nvCxnSpPr>
          <p:spPr>
            <a:xfrm flipV="1">
              <a:off x="3116035" y="4386178"/>
              <a:ext cx="2073729" cy="1925"/>
            </a:xfrm>
            <a:prstGeom prst="bentConnector3">
              <a:avLst/>
            </a:prstGeom>
            <a:ln w="5080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Elbow Connector 80">
              <a:extLst>
                <a:ext uri="{FF2B5EF4-FFF2-40B4-BE49-F238E27FC236}">
                  <a16:creationId xmlns:a16="http://schemas.microsoft.com/office/drawing/2014/main" id="{C64E309C-A9C4-F44E-B325-5275858D23E6}"/>
                </a:ext>
              </a:extLst>
            </p:cNvPr>
            <p:cNvCxnSpPr>
              <a:cxnSpLocks/>
              <a:stCxn id="72" idx="1"/>
              <a:endCxn id="79" idx="3"/>
            </p:cNvCxnSpPr>
            <p:nvPr/>
          </p:nvCxnSpPr>
          <p:spPr>
            <a:xfrm rot="10800000">
              <a:off x="7002235" y="4386179"/>
              <a:ext cx="1839686" cy="1925"/>
            </a:xfrm>
            <a:prstGeom prst="bentConnector3">
              <a:avLst/>
            </a:prstGeom>
            <a:ln w="5080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FEC71F9-B45D-994A-AB8F-C63E17BAA612}"/>
              </a:ext>
            </a:extLst>
          </p:cNvPr>
          <p:cNvGrpSpPr/>
          <p:nvPr/>
        </p:nvGrpSpPr>
        <p:grpSpPr>
          <a:xfrm>
            <a:off x="6096000" y="1653372"/>
            <a:ext cx="2566301" cy="1325563"/>
            <a:chOff x="6096000" y="1653372"/>
            <a:chExt cx="2566301" cy="1325563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594B88FD-02D2-0045-8631-ECE6E4A07D75}"/>
                </a:ext>
              </a:extLst>
            </p:cNvPr>
            <p:cNvSpPr/>
            <p:nvPr/>
          </p:nvSpPr>
          <p:spPr>
            <a:xfrm>
              <a:off x="6849830" y="1653372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</a:t>
              </a:r>
            </a:p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control</a:t>
              </a:r>
            </a:p>
          </p:txBody>
        </p:sp>
        <p:cxnSp>
          <p:nvCxnSpPr>
            <p:cNvPr id="84" name="Elbow Connector 83">
              <a:extLst>
                <a:ext uri="{FF2B5EF4-FFF2-40B4-BE49-F238E27FC236}">
                  <a16:creationId xmlns:a16="http://schemas.microsoft.com/office/drawing/2014/main" id="{56ADDAB9-73ED-BA4C-9424-5619AFA4BEF0}"/>
                </a:ext>
              </a:extLst>
            </p:cNvPr>
            <p:cNvCxnSpPr>
              <a:cxnSpLocks/>
              <a:stCxn id="94" idx="0"/>
              <a:endCxn id="83" idx="1"/>
            </p:cNvCxnSpPr>
            <p:nvPr/>
          </p:nvCxnSpPr>
          <p:spPr>
            <a:xfrm rot="5400000" flipH="1" flipV="1">
              <a:off x="5936680" y="2065785"/>
              <a:ext cx="1072470" cy="753830"/>
            </a:xfrm>
            <a:prstGeom prst="bentConnector2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9305ADE-331B-D74F-A98D-127580BE5117}"/>
              </a:ext>
            </a:extLst>
          </p:cNvPr>
          <p:cNvGrpSpPr/>
          <p:nvPr/>
        </p:nvGrpSpPr>
        <p:grpSpPr>
          <a:xfrm>
            <a:off x="8662301" y="1311739"/>
            <a:ext cx="2865114" cy="1264080"/>
            <a:chOff x="8215426" y="894093"/>
            <a:chExt cx="2865114" cy="1264080"/>
          </a:xfrm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7E340C9A-583E-F843-83DB-EC7818DFE3F3}"/>
                </a:ext>
              </a:extLst>
            </p:cNvPr>
            <p:cNvGrpSpPr/>
            <p:nvPr/>
          </p:nvGrpSpPr>
          <p:grpSpPr>
            <a:xfrm>
              <a:off x="8215426" y="894093"/>
              <a:ext cx="2865114" cy="1264080"/>
              <a:chOff x="8215426" y="894093"/>
              <a:chExt cx="2865114" cy="1264080"/>
            </a:xfrm>
          </p:grpSpPr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50012FE2-97A6-D848-868D-3058AABB1A8D}"/>
                  </a:ext>
                </a:extLst>
              </p:cNvPr>
              <p:cNvGrpSpPr/>
              <p:nvPr/>
            </p:nvGrpSpPr>
            <p:grpSpPr>
              <a:xfrm>
                <a:off x="8215426" y="1488819"/>
                <a:ext cx="2865114" cy="669354"/>
                <a:chOff x="8215426" y="1488819"/>
                <a:chExt cx="2865114" cy="669354"/>
              </a:xfrm>
            </p:grpSpPr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52E0A341-B266-294B-A325-B9D4CD68B603}"/>
                    </a:ext>
                  </a:extLst>
                </p:cNvPr>
                <p:cNvSpPr/>
                <p:nvPr/>
              </p:nvSpPr>
              <p:spPr>
                <a:xfrm>
                  <a:off x="9268069" y="1651987"/>
                  <a:ext cx="1812471" cy="506186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>
                      <a:solidFill>
                        <a:schemeClr val="tx1"/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Model-based RL</a:t>
                  </a:r>
                </a:p>
              </p:txBody>
            </p:sp>
            <p:cxnSp>
              <p:nvCxnSpPr>
                <p:cNvPr id="91" name="Elbow Connector 90">
                  <a:extLst>
                    <a:ext uri="{FF2B5EF4-FFF2-40B4-BE49-F238E27FC236}">
                      <a16:creationId xmlns:a16="http://schemas.microsoft.com/office/drawing/2014/main" id="{F195D7D4-ECA1-7D40-A0BC-01BCA1CF1F99}"/>
                    </a:ext>
                  </a:extLst>
                </p:cNvPr>
                <p:cNvCxnSpPr>
                  <a:cxnSpLocks/>
                  <a:stCxn id="83" idx="3"/>
                  <a:endCxn id="90" idx="1"/>
                </p:cNvCxnSpPr>
                <p:nvPr/>
              </p:nvCxnSpPr>
              <p:spPr>
                <a:xfrm>
                  <a:off x="8215426" y="1488819"/>
                  <a:ext cx="1052643" cy="416261"/>
                </a:xfrm>
                <a:prstGeom prst="bentConnector3">
                  <a:avLst>
                    <a:gd name="adj1" fmla="val 71717"/>
                  </a:avLst>
                </a:prstGeom>
                <a:ln w="1905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771CDAB5-E6DC-D243-A4F4-EDF1AEFC1C4A}"/>
                  </a:ext>
                </a:extLst>
              </p:cNvPr>
              <p:cNvSpPr/>
              <p:nvPr/>
            </p:nvSpPr>
            <p:spPr>
              <a:xfrm>
                <a:off x="9268069" y="894093"/>
                <a:ext cx="1812471" cy="50618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Model-free RL</a:t>
                </a:r>
              </a:p>
            </p:txBody>
          </p:sp>
        </p:grpSp>
        <p:cxnSp>
          <p:nvCxnSpPr>
            <p:cNvPr id="87" name="Elbow Connector 86">
              <a:extLst>
                <a:ext uri="{FF2B5EF4-FFF2-40B4-BE49-F238E27FC236}">
                  <a16:creationId xmlns:a16="http://schemas.microsoft.com/office/drawing/2014/main" id="{6C99069E-6DDB-C043-AE2F-EFFF65C40600}"/>
                </a:ext>
              </a:extLst>
            </p:cNvPr>
            <p:cNvCxnSpPr>
              <a:cxnSpLocks/>
              <a:endCxn id="89" idx="1"/>
            </p:cNvCxnSpPr>
            <p:nvPr/>
          </p:nvCxnSpPr>
          <p:spPr>
            <a:xfrm rot="5400000" flipH="1" flipV="1">
              <a:off x="8736988" y="1375383"/>
              <a:ext cx="759278" cy="302884"/>
            </a:xfrm>
            <a:prstGeom prst="bentConnector2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Rectangle 91">
            <a:extLst>
              <a:ext uri="{FF2B5EF4-FFF2-40B4-BE49-F238E27FC236}">
                <a16:creationId xmlns:a16="http://schemas.microsoft.com/office/drawing/2014/main" id="{FFAF07EC-F6DE-EE4D-9BF6-F3C8097076E4}"/>
              </a:ext>
            </a:extLst>
          </p:cNvPr>
          <p:cNvSpPr/>
          <p:nvPr/>
        </p:nvSpPr>
        <p:spPr>
          <a:xfrm>
            <a:off x="1944737" y="1651797"/>
            <a:ext cx="1812471" cy="5061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Control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1F06A1F-5149-1941-88B6-E35F17E3B7BE}"/>
              </a:ext>
            </a:extLst>
          </p:cNvPr>
          <p:cNvGrpSpPr/>
          <p:nvPr/>
        </p:nvGrpSpPr>
        <p:grpSpPr>
          <a:xfrm>
            <a:off x="586717" y="1904890"/>
            <a:ext cx="6415518" cy="1741436"/>
            <a:chOff x="586717" y="1904890"/>
            <a:chExt cx="6415518" cy="1741436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7079BDA1-8AF2-0549-9DC5-79462AA0F90E}"/>
                </a:ext>
              </a:extLst>
            </p:cNvPr>
            <p:cNvSpPr/>
            <p:nvPr/>
          </p:nvSpPr>
          <p:spPr>
            <a:xfrm>
              <a:off x="5189764" y="2978935"/>
              <a:ext cx="1812471" cy="66739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and learning</a:t>
              </a:r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 </a:t>
              </a:r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control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726791FB-9EFA-5145-A876-2366C0477C05}"/>
                </a:ext>
              </a:extLst>
            </p:cNvPr>
            <p:cNvSpPr/>
            <p:nvPr/>
          </p:nvSpPr>
          <p:spPr>
            <a:xfrm>
              <a:off x="2924176" y="256058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 control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DB50326D-6DF7-794D-812D-CC22D2D1C41F}"/>
                </a:ext>
              </a:extLst>
            </p:cNvPr>
            <p:cNvSpPr/>
            <p:nvPr/>
          </p:nvSpPr>
          <p:spPr>
            <a:xfrm>
              <a:off x="586717" y="2569586"/>
              <a:ext cx="2057956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Feedback control</a:t>
              </a:r>
            </a:p>
          </p:txBody>
        </p:sp>
        <p:cxnSp>
          <p:nvCxnSpPr>
            <p:cNvPr id="97" name="Elbow Connector 96">
              <a:extLst>
                <a:ext uri="{FF2B5EF4-FFF2-40B4-BE49-F238E27FC236}">
                  <a16:creationId xmlns:a16="http://schemas.microsoft.com/office/drawing/2014/main" id="{D21BE5D3-3085-FC49-B859-9C3518AB5829}"/>
                </a:ext>
              </a:extLst>
            </p:cNvPr>
            <p:cNvCxnSpPr>
              <a:cxnSpLocks/>
              <a:stCxn id="92" idx="2"/>
              <a:endCxn id="96" idx="0"/>
            </p:cNvCxnSpPr>
            <p:nvPr/>
          </p:nvCxnSpPr>
          <p:spPr>
            <a:xfrm rot="5400000">
              <a:off x="2027533" y="1746145"/>
              <a:ext cx="411603" cy="1235278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Elbow Connector 97">
              <a:extLst>
                <a:ext uri="{FF2B5EF4-FFF2-40B4-BE49-F238E27FC236}">
                  <a16:creationId xmlns:a16="http://schemas.microsoft.com/office/drawing/2014/main" id="{BC1FAC6E-0783-634A-872B-5C66EA3EC94B}"/>
                </a:ext>
              </a:extLst>
            </p:cNvPr>
            <p:cNvCxnSpPr>
              <a:cxnSpLocks/>
              <a:stCxn id="92" idx="2"/>
              <a:endCxn id="95" idx="0"/>
            </p:cNvCxnSpPr>
            <p:nvPr/>
          </p:nvCxnSpPr>
          <p:spPr>
            <a:xfrm rot="16200000" flipH="1">
              <a:off x="3139393" y="1869562"/>
              <a:ext cx="402598" cy="979439"/>
            </a:xfrm>
            <a:prstGeom prst="bentConnector3">
              <a:avLst>
                <a:gd name="adj1" fmla="val 51633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Elbow Connector 98">
              <a:extLst>
                <a:ext uri="{FF2B5EF4-FFF2-40B4-BE49-F238E27FC236}">
                  <a16:creationId xmlns:a16="http://schemas.microsoft.com/office/drawing/2014/main" id="{0B52B6FD-DB2F-014B-A923-374E73DAA3A6}"/>
                </a:ext>
              </a:extLst>
            </p:cNvPr>
            <p:cNvCxnSpPr>
              <a:cxnSpLocks/>
              <a:stCxn id="92" idx="3"/>
              <a:endCxn id="94" idx="1"/>
            </p:cNvCxnSpPr>
            <p:nvPr/>
          </p:nvCxnSpPr>
          <p:spPr>
            <a:xfrm>
              <a:off x="3757208" y="1904890"/>
              <a:ext cx="1432556" cy="1407741"/>
            </a:xfrm>
            <a:prstGeom prst="bentConnector3">
              <a:avLst>
                <a:gd name="adj1" fmla="val 80715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0" name="Elbow Connector 60">
            <a:extLst>
              <a:ext uri="{FF2B5EF4-FFF2-40B4-BE49-F238E27FC236}">
                <a16:creationId xmlns:a16="http://schemas.microsoft.com/office/drawing/2014/main" id="{03447151-F926-C845-8E51-4A229836699D}"/>
              </a:ext>
            </a:extLst>
          </p:cNvPr>
          <p:cNvCxnSpPr>
            <a:cxnSpLocks/>
          </p:cNvCxnSpPr>
          <p:nvPr/>
        </p:nvCxnSpPr>
        <p:spPr>
          <a:xfrm rot="16200000" flipH="1">
            <a:off x="7677736" y="2064589"/>
            <a:ext cx="488684" cy="3652157"/>
          </a:xfrm>
          <a:prstGeom prst="bentConnector3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Elbow Connector 61">
            <a:extLst>
              <a:ext uri="{FF2B5EF4-FFF2-40B4-BE49-F238E27FC236}">
                <a16:creationId xmlns:a16="http://schemas.microsoft.com/office/drawing/2014/main" id="{BCDBB095-D234-3746-A8F9-9C1ADD5EE23F}"/>
              </a:ext>
            </a:extLst>
          </p:cNvPr>
          <p:cNvCxnSpPr>
            <a:cxnSpLocks/>
          </p:cNvCxnSpPr>
          <p:nvPr/>
        </p:nvCxnSpPr>
        <p:spPr>
          <a:xfrm rot="16200000" flipH="1">
            <a:off x="9831370" y="4557982"/>
            <a:ext cx="973852" cy="1140279"/>
          </a:xfrm>
          <a:prstGeom prst="bentConnector3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890ACD7-D1CF-ED44-9419-01B37C195881}"/>
              </a:ext>
            </a:extLst>
          </p:cNvPr>
          <p:cNvSpPr/>
          <p:nvPr/>
        </p:nvSpPr>
        <p:spPr>
          <a:xfrm>
            <a:off x="7562935" y="6424075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LQR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ECAADCB0-4FC9-4A4A-A54F-230B898D2569}"/>
              </a:ext>
            </a:extLst>
          </p:cNvPr>
          <p:cNvSpPr/>
          <p:nvPr/>
        </p:nvSpPr>
        <p:spPr>
          <a:xfrm>
            <a:off x="8318044" y="6425579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iLQR</a:t>
            </a:r>
            <a:endParaRPr lang="en-US" sz="1400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EA5A8E54-03AD-284C-BB6F-85E790543347}"/>
              </a:ext>
            </a:extLst>
          </p:cNvPr>
          <p:cNvSpPr/>
          <p:nvPr/>
        </p:nvSpPr>
        <p:spPr>
          <a:xfrm>
            <a:off x="9071249" y="6424075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DDP</a:t>
            </a: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31585B9F-B238-C949-B687-2BCC7B3727A6}"/>
              </a:ext>
            </a:extLst>
          </p:cNvPr>
          <p:cNvCxnSpPr>
            <a:cxnSpLocks/>
            <a:endCxn id="103" idx="0"/>
          </p:cNvCxnSpPr>
          <p:nvPr/>
        </p:nvCxnSpPr>
        <p:spPr>
          <a:xfrm>
            <a:off x="8662302" y="6130487"/>
            <a:ext cx="1904" cy="29509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Elbow Connector 8">
            <a:extLst>
              <a:ext uri="{FF2B5EF4-FFF2-40B4-BE49-F238E27FC236}">
                <a16:creationId xmlns:a16="http://schemas.microsoft.com/office/drawing/2014/main" id="{83CBA46A-88C6-2D47-A755-C99C409ED1DA}"/>
              </a:ext>
            </a:extLst>
          </p:cNvPr>
          <p:cNvCxnSpPr>
            <a:cxnSpLocks/>
            <a:endCxn id="102" idx="0"/>
          </p:cNvCxnSpPr>
          <p:nvPr/>
        </p:nvCxnSpPr>
        <p:spPr>
          <a:xfrm rot="5400000">
            <a:off x="8138906" y="5900679"/>
            <a:ext cx="293588" cy="753205"/>
          </a:xfrm>
          <a:prstGeom prst="bentConnector3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Elbow Connector 11">
            <a:extLst>
              <a:ext uri="{FF2B5EF4-FFF2-40B4-BE49-F238E27FC236}">
                <a16:creationId xmlns:a16="http://schemas.microsoft.com/office/drawing/2014/main" id="{1E8B4604-6B00-484A-BFF4-F0A17BC6D761}"/>
              </a:ext>
            </a:extLst>
          </p:cNvPr>
          <p:cNvCxnSpPr>
            <a:cxnSpLocks/>
            <a:endCxn id="104" idx="0"/>
          </p:cNvCxnSpPr>
          <p:nvPr/>
        </p:nvCxnSpPr>
        <p:spPr>
          <a:xfrm rot="16200000" flipH="1">
            <a:off x="8893062" y="5899726"/>
            <a:ext cx="293588" cy="755109"/>
          </a:xfrm>
          <a:prstGeom prst="bentConnector3">
            <a:avLst>
              <a:gd name="adj1" fmla="val 50000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Slide Number Placeholder 15">
            <a:extLst>
              <a:ext uri="{FF2B5EF4-FFF2-40B4-BE49-F238E27FC236}">
                <a16:creationId xmlns:a16="http://schemas.microsoft.com/office/drawing/2014/main" id="{8E737E1E-2798-0E4D-BA0A-C5B842C27646}"/>
              </a:ext>
            </a:extLst>
          </p:cNvPr>
          <p:cNvSpPr txBox="1">
            <a:spLocks/>
          </p:cNvSpPr>
          <p:nvPr/>
        </p:nvSpPr>
        <p:spPr>
          <a:xfrm>
            <a:off x="8610600" y="65420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A1F273-EF2F-3941-BBF8-D365CB27DD6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1D675CAF-EF0F-134D-9089-C81167619451}"/>
              </a:ext>
            </a:extLst>
          </p:cNvPr>
          <p:cNvSpPr/>
          <p:nvPr/>
        </p:nvSpPr>
        <p:spPr>
          <a:xfrm>
            <a:off x="10846758" y="6422839"/>
            <a:ext cx="1268727" cy="4212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Reachability analysis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557853FF-AF99-A647-B7FC-8973C3917837}"/>
              </a:ext>
            </a:extLst>
          </p:cNvPr>
          <p:cNvSpPr/>
          <p:nvPr/>
        </p:nvSpPr>
        <p:spPr>
          <a:xfrm>
            <a:off x="9989790" y="6424075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LQR</a:t>
            </a:r>
          </a:p>
        </p:txBody>
      </p:sp>
      <p:cxnSp>
        <p:nvCxnSpPr>
          <p:cNvPr id="111" name="Elbow Connector 4">
            <a:extLst>
              <a:ext uri="{FF2B5EF4-FFF2-40B4-BE49-F238E27FC236}">
                <a16:creationId xmlns:a16="http://schemas.microsoft.com/office/drawing/2014/main" id="{13C6A1BE-3F72-F249-9EB1-8D41EE8C84BB}"/>
              </a:ext>
            </a:extLst>
          </p:cNvPr>
          <p:cNvCxnSpPr>
            <a:cxnSpLocks/>
            <a:endCxn id="110" idx="0"/>
          </p:cNvCxnSpPr>
          <p:nvPr/>
        </p:nvCxnSpPr>
        <p:spPr>
          <a:xfrm rot="5400000">
            <a:off x="10460774" y="5996412"/>
            <a:ext cx="302841" cy="552484"/>
          </a:xfrm>
          <a:prstGeom prst="bentConnector3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Elbow Connector 7">
            <a:extLst>
              <a:ext uri="{FF2B5EF4-FFF2-40B4-BE49-F238E27FC236}">
                <a16:creationId xmlns:a16="http://schemas.microsoft.com/office/drawing/2014/main" id="{39198585-48AD-D84F-B7C8-406C01B2C25E}"/>
              </a:ext>
            </a:extLst>
          </p:cNvPr>
          <p:cNvCxnSpPr>
            <a:cxnSpLocks/>
            <a:endCxn id="109" idx="0"/>
          </p:cNvCxnSpPr>
          <p:nvPr/>
        </p:nvCxnSpPr>
        <p:spPr>
          <a:xfrm rot="16200000" flipH="1">
            <a:off x="11033977" y="5975693"/>
            <a:ext cx="301605" cy="592686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2BD219-F1F9-2A26-9C64-2DDF09097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310BA-10FB-C24C-B315-34201EB90DE0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35EAD9-5A78-5BA5-8854-27C29627D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96AA42-B842-834D-1C2D-CBCFF0F7C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784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C3CD4-7129-5246-AE2C-5464DFFB8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predictive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9D934-213B-9747-B17D-1A05FA70D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15599" cy="4351338"/>
          </a:xfrm>
        </p:spPr>
        <p:txBody>
          <a:bodyPr/>
          <a:lstStyle/>
          <a:p>
            <a:r>
              <a:rPr lang="en-US" dirty="0"/>
              <a:t>Introduction: basic setting and key ideas</a:t>
            </a:r>
          </a:p>
          <a:p>
            <a:r>
              <a:rPr lang="en-US" dirty="0"/>
              <a:t>Persistent feasibility of MPC</a:t>
            </a:r>
          </a:p>
          <a:p>
            <a:endParaRPr lang="en-US" dirty="0"/>
          </a:p>
          <a:p>
            <a:r>
              <a:rPr lang="en-US" dirty="0"/>
              <a:t>Further reading:</a:t>
            </a:r>
          </a:p>
          <a:p>
            <a:pPr lvl="1"/>
            <a:r>
              <a:rPr lang="en-US" dirty="0"/>
              <a:t>F. Borrelli, A. </a:t>
            </a:r>
            <a:r>
              <a:rPr lang="en-US" dirty="0" err="1"/>
              <a:t>Bemporad</a:t>
            </a:r>
            <a:r>
              <a:rPr lang="en-US" dirty="0"/>
              <a:t>, M. </a:t>
            </a:r>
            <a:r>
              <a:rPr lang="en-US" dirty="0" err="1"/>
              <a:t>Morari</a:t>
            </a:r>
            <a:r>
              <a:rPr lang="en-US" dirty="0"/>
              <a:t>. </a:t>
            </a:r>
            <a:r>
              <a:rPr lang="en-US" i="1" dirty="0"/>
              <a:t>Predictive Control for Linear and Hybrid Systems</a:t>
            </a:r>
            <a:r>
              <a:rPr lang="en-US" dirty="0"/>
              <a:t>, 2017.</a:t>
            </a:r>
          </a:p>
          <a:p>
            <a:pPr lvl="1"/>
            <a:r>
              <a:rPr lang="en-US" dirty="0"/>
              <a:t>J. B. Rawlings, D. Q. Mayne, M. M. Diehl. </a:t>
            </a:r>
            <a:r>
              <a:rPr lang="en-US" i="1" dirty="0"/>
              <a:t>Model Predictive Control: Theory, Computation, and Design</a:t>
            </a:r>
            <a:r>
              <a:rPr lang="en-US" dirty="0"/>
              <a:t>, 2017.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766A7D-7B10-296E-2FB4-9C02EF8A4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2CAD-6E84-944C-9858-0F89F6649A68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3E777F-2699-6A45-DF1C-73164ED86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8B7A86-AA19-BEC4-172C-32F6D9CA2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192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835427C-A20F-7D4F-AFED-88240341F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4730" y="2785923"/>
            <a:ext cx="9079992" cy="39387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85B4DE-5D72-6945-93DA-1D02CA075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predictive control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8F31C-45B7-1749-9B10-5FEE586FD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4322"/>
            <a:ext cx="10515600" cy="4351338"/>
          </a:xfrm>
        </p:spPr>
        <p:txBody>
          <a:bodyPr/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Model predictive control (or, more broadly, receding horizon control) entails solving finite-time optimal control problems in a receding horizon fashion </a:t>
            </a:r>
          </a:p>
          <a:p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FD3183-9CF4-AA5B-80CE-0F6F05739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26096-9360-5E4F-88CD-60904F2010DA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3BC5CF-406B-52C3-6F1B-129F032FF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625A59-3ED1-D25A-05E3-86D3031D9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12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835427C-A20F-7D4F-AFED-88240341F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4730" y="2785923"/>
            <a:ext cx="9079992" cy="39387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85B4DE-5D72-6945-93DA-1D02CA075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predictive control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8F31C-45B7-1749-9B10-5FEE586FD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4322"/>
            <a:ext cx="10515600" cy="4351338"/>
          </a:xfrm>
        </p:spPr>
        <p:txBody>
          <a:bodyPr/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Model predictive control (or, more broadly, receding horizon control) entails solving finite-time optimal control problems in a receding horizon fashion </a:t>
            </a:r>
          </a:p>
          <a:p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D761CDC-11FE-A540-B11F-E4E6D369E816}"/>
              </a:ext>
            </a:extLst>
          </p:cNvPr>
          <p:cNvGrpSpPr/>
          <p:nvPr/>
        </p:nvGrpSpPr>
        <p:grpSpPr>
          <a:xfrm>
            <a:off x="1406983" y="3156279"/>
            <a:ext cx="9077739" cy="3568373"/>
            <a:chOff x="1406983" y="3156279"/>
            <a:chExt cx="9077739" cy="3568373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4667EE8-3040-1C4F-AF46-BDD3CE476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06983" y="3156279"/>
              <a:ext cx="9077739" cy="3568373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57A6967-8DC6-3C40-8F06-0B4556E687A6}"/>
                </a:ext>
              </a:extLst>
            </p:cNvPr>
            <p:cNvSpPr/>
            <p:nvPr/>
          </p:nvSpPr>
          <p:spPr>
            <a:xfrm>
              <a:off x="4608576" y="5181600"/>
              <a:ext cx="573024" cy="3779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623F85C-8893-064B-EB26-EAAA07372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5152F-DF2F-A446-9543-0911EC3070B8}" type="datetime1">
              <a:rPr lang="en-US" smtClean="0"/>
              <a:t>8/13/26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4B6F2A9-D789-BB1B-31AA-15F7914B3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C4E744-8775-C880-77FB-FAB6061A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302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CD49F-681E-9348-893E-D94EAE3A8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predictive control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459378-E52E-B440-A2A1-3C856B8B802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Key steps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At each sampling time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solve an </a:t>
                </a:r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open-loop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optimal control problem over a finite horizon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Apply optimal input signal during the following sampling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</m:oMath>
                </a14:m>
                <a:endParaRPr lang="en-US" b="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At the next time step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+1, 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solve new optimal control problem based on new measurements of the state over a shifted horizon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459378-E52E-B440-A2A1-3C856B8B80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6295EB-B068-773E-07BB-1F70EE10D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151B4-FD1E-6243-BC38-4646C75FB074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D926C1-49DA-8309-14F3-17EBCF49C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21051A-D084-5164-A917-1882710D7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595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B5D72-77FC-714C-B78A-5AD8AE384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formulation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035C820-8224-1545-9D71-04DFFB6377A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Consider the problem of regulating to the origin the discrete-time linear time-invariant system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𝐮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      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𝐮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 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subject to the constraints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 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𝐮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≥0 </m:t>
                      </m:r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where the sets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are </a:t>
                </a:r>
                <a:r>
                  <a:rPr lang="en-US" i="1" dirty="0" err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polyhedra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035C820-8224-1545-9D71-04DFFB6377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EBBB84-EA9B-B22C-ECE5-A4876DD69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80B3A-B558-074F-9575-472BD89D2C64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E906E8-A838-01FF-AF3C-C6EBDCD13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3BCF9C-9CAF-50DB-1E93-E2FDF825E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11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22501-A181-9849-A622-DBF13E3D3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formulation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2F417C7-8DF1-284A-84C8-0AFD898DC1F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757452" cy="4351338"/>
              </a:xfrm>
            </p:spPr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Assume that a full measurement of the state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available at the current time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finite-time optimal control problem solved at each stage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d>
                        <m:dPr>
                          <m:ctrlPr>
                            <a:rPr lang="en-US" sz="2400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400" b="1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0" smtClean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 …,</m:t>
                              </m:r>
                              <m:sSub>
                                <m:sSubPr>
                                  <m:ctrlPr>
                                    <a:rPr lang="en-US" sz="2400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−1|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1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0" smtClean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func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b="1" i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1" i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2F417C7-8DF1-284A-84C8-0AFD898DC1F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757452" cy="4351338"/>
              </a:xfrm>
              <a:blipFill>
                <a:blip r:embed="rId3"/>
                <a:stretch>
                  <a:fillRect l="-943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88A5A51-74D5-EF44-B4CE-51FF141DF200}"/>
                  </a:ext>
                </a:extLst>
              </p:cNvPr>
              <p:cNvSpPr txBox="1"/>
              <p:nvPr/>
            </p:nvSpPr>
            <p:spPr>
              <a:xfrm>
                <a:off x="4038600" y="4412974"/>
                <a:ext cx="8153400" cy="494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subject to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     </m:t>
                        </m:r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400" b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   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=0,…,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88A5A51-74D5-EF44-B4CE-51FF141DF2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4412974"/>
                <a:ext cx="8153400" cy="494815"/>
              </a:xfrm>
              <a:prstGeom prst="rect">
                <a:avLst/>
              </a:prstGeom>
              <a:blipFill>
                <a:blip r:embed="rId4"/>
                <a:stretch>
                  <a:fillRect l="-1089" t="-7500" b="-2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D3B25E3-C608-1142-9C93-3C1D7DB14D17}"/>
                  </a:ext>
                </a:extLst>
              </p:cNvPr>
              <p:cNvSpPr txBox="1"/>
              <p:nvPr/>
            </p:nvSpPr>
            <p:spPr>
              <a:xfrm>
                <a:off x="5456582" y="4925526"/>
                <a:ext cx="6735418" cy="494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            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=0,…,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D3B25E3-C608-1142-9C93-3C1D7DB14D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6582" y="4925526"/>
                <a:ext cx="6735418" cy="494815"/>
              </a:xfrm>
              <a:prstGeom prst="rect">
                <a:avLst/>
              </a:prstGeom>
              <a:blipFill>
                <a:blip r:embed="rId5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5BD14AC-DDBE-5F49-8F99-183A9F9AA534}"/>
                  </a:ext>
                </a:extLst>
              </p:cNvPr>
              <p:cNvSpPr txBox="1"/>
              <p:nvPr/>
            </p:nvSpPr>
            <p:spPr>
              <a:xfrm>
                <a:off x="5456581" y="5438078"/>
                <a:ext cx="6523383" cy="494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5BD14AC-DDBE-5F49-8F99-183A9F9AA5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6581" y="5438078"/>
                <a:ext cx="6523383" cy="494815"/>
              </a:xfrm>
              <a:prstGeom prst="rect">
                <a:avLst/>
              </a:prstGeom>
              <a:blipFill>
                <a:blip r:embed="rId6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CBE2B7F-C132-994D-AD81-818E51FE9728}"/>
                  </a:ext>
                </a:extLst>
              </p:cNvPr>
              <p:cNvSpPr txBox="1"/>
              <p:nvPr/>
            </p:nvSpPr>
            <p:spPr>
              <a:xfrm>
                <a:off x="5456581" y="5917975"/>
                <a:ext cx="6523383" cy="494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CBE2B7F-C132-994D-AD81-818E51FE97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6581" y="5917975"/>
                <a:ext cx="6523383" cy="494815"/>
              </a:xfrm>
              <a:prstGeom prst="rect">
                <a:avLst/>
              </a:prstGeom>
              <a:blipFill>
                <a:blip r:embed="rId7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49651E7-940B-22B5-47EA-C4BBD960C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E1E8D-28BC-E44F-8036-8E7116BA4255}" type="datetime1">
              <a:rPr lang="en-US" smtClean="0"/>
              <a:t>8/13/26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FC27B087-8E00-E38C-8994-E6A1EC166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C60E1F-328E-286D-437D-6881277AE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021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22501-A181-9849-A622-DBF13E3D3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formulation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2F417C7-8DF1-284A-84C8-0AFD898DC1F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757452" cy="4351338"/>
              </a:xfrm>
            </p:spPr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Assume that a full measurement of the state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available at the current time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finite-time optimal control problem solved at each stage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d>
                        <m:dPr>
                          <m:ctrlPr>
                            <a:rPr lang="en-US" sz="2400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400" b="1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0" smtClean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 …,</m:t>
                              </m:r>
                              <m:sSub>
                                <m:sSubPr>
                                  <m:ctrlPr>
                                    <a:rPr lang="en-US" sz="2400" b="1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−1|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1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0" smtClean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func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b="1" i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1" i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2F417C7-8DF1-284A-84C8-0AFD898DC1F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757452" cy="4351338"/>
              </a:xfrm>
              <a:blipFill>
                <a:blip r:embed="rId2"/>
                <a:stretch>
                  <a:fillRect l="-943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88A5A51-74D5-EF44-B4CE-51FF141DF200}"/>
                  </a:ext>
                </a:extLst>
              </p:cNvPr>
              <p:cNvSpPr txBox="1"/>
              <p:nvPr/>
            </p:nvSpPr>
            <p:spPr>
              <a:xfrm>
                <a:off x="4038600" y="4412974"/>
                <a:ext cx="8153400" cy="494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subject to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     </m:t>
                        </m:r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400" b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   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=0,…,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88A5A51-74D5-EF44-B4CE-51FF141DF2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4412974"/>
                <a:ext cx="8153400" cy="494815"/>
              </a:xfrm>
              <a:prstGeom prst="rect">
                <a:avLst/>
              </a:prstGeom>
              <a:blipFill>
                <a:blip r:embed="rId3"/>
                <a:stretch>
                  <a:fillRect l="-1089" t="-7500" b="-2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D3B25E3-C608-1142-9C93-3C1D7DB14D17}"/>
                  </a:ext>
                </a:extLst>
              </p:cNvPr>
              <p:cNvSpPr txBox="1"/>
              <p:nvPr/>
            </p:nvSpPr>
            <p:spPr>
              <a:xfrm>
                <a:off x="5456582" y="4925526"/>
                <a:ext cx="6735418" cy="494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            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=0,…,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D3B25E3-C608-1142-9C93-3C1D7DB14D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6582" y="4925526"/>
                <a:ext cx="6735418" cy="494815"/>
              </a:xfrm>
              <a:prstGeom prst="rect">
                <a:avLst/>
              </a:prstGeom>
              <a:blipFill>
                <a:blip r:embed="rId4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5BD14AC-DDBE-5F49-8F99-183A9F9AA534}"/>
                  </a:ext>
                </a:extLst>
              </p:cNvPr>
              <p:cNvSpPr txBox="1"/>
              <p:nvPr/>
            </p:nvSpPr>
            <p:spPr>
              <a:xfrm>
                <a:off x="5456581" y="5438078"/>
                <a:ext cx="6523383" cy="494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5BD14AC-DDBE-5F49-8F99-183A9F9AA5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6581" y="5438078"/>
                <a:ext cx="6523383" cy="494815"/>
              </a:xfrm>
              <a:prstGeom prst="rect">
                <a:avLst/>
              </a:prstGeom>
              <a:blipFill>
                <a:blip r:embed="rId5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CBE2B7F-C132-994D-AD81-818E51FE9728}"/>
                  </a:ext>
                </a:extLst>
              </p:cNvPr>
              <p:cNvSpPr txBox="1"/>
              <p:nvPr/>
            </p:nvSpPr>
            <p:spPr>
              <a:xfrm>
                <a:off x="5456581" y="5917975"/>
                <a:ext cx="6523383" cy="494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CBE2B7F-C132-994D-AD81-818E51FE97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6581" y="5917975"/>
                <a:ext cx="6523383" cy="494815"/>
              </a:xfrm>
              <a:prstGeom prst="rect">
                <a:avLst/>
              </a:prstGeom>
              <a:blipFill>
                <a:blip r:embed="rId6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86304092-6EED-4E90-B1CA-D905F61134AA}"/>
              </a:ext>
            </a:extLst>
          </p:cNvPr>
          <p:cNvSpPr/>
          <p:nvPr/>
        </p:nvSpPr>
        <p:spPr>
          <a:xfrm>
            <a:off x="5606143" y="3391714"/>
            <a:ext cx="1284515" cy="50407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90592A-0625-4D49-A6F6-9375865459A4}"/>
              </a:ext>
            </a:extLst>
          </p:cNvPr>
          <p:cNvSpPr/>
          <p:nvPr/>
        </p:nvSpPr>
        <p:spPr>
          <a:xfrm>
            <a:off x="5606143" y="5438078"/>
            <a:ext cx="1502228" cy="50407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7A15D4-CB75-4402-9A49-81CA256B9AC3}"/>
              </a:ext>
            </a:extLst>
          </p:cNvPr>
          <p:cNvSpPr txBox="1"/>
          <p:nvPr/>
        </p:nvSpPr>
        <p:spPr>
          <a:xfrm>
            <a:off x="8153399" y="5844598"/>
            <a:ext cx="3690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Key MPC design choices!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C8376756-E3B9-239E-09A4-8EBCA365C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75D9C-13D3-1C4D-BEA3-AC917AE1A73C}" type="datetime1">
              <a:rPr lang="en-US" smtClean="0"/>
              <a:t>8/13/26</a:t>
            </a:fld>
            <a:endParaRPr lang="en-US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72935B8C-92D7-A38B-5D4E-1E6B0DBD6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BE09FB-3B30-530C-9F37-9CD9F59BD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338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E09F4-B7EA-1142-A332-48C745361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formulation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A1E8DD-51BF-E540-846A-1708EAF88F0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Notation: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the state vector at time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predicted at time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(via the system’s dynamics)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the input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𝐮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at time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computed at time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Note: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A1E8DD-51BF-E540-846A-1708EAF88F0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9E007F-7C35-D172-1E5F-8BCC51961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D7A4-B8F2-5C47-8ED4-E9F65C3395A0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EFB2BB-90D1-058C-718B-22C7C50BD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5CB843-8261-2F8C-E32C-5FCBC0DA4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948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E09F4-B7EA-1142-A332-48C745361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formulation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A1E8DD-51BF-E540-846A-1708EAF88F0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535418"/>
              </a:xfrm>
            </p:spPr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≔{</m:t>
                    </m:r>
                    <m:sSubSup>
                      <m:sSub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…, </m:t>
                        </m:r>
                        <m:r>
                          <a:rPr lang="en-US" b="1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be the optimal solution, 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𝐮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sSubSup>
                        <m:sSubSupPr>
                          <m:ctrlPr>
                            <a:rPr lang="en-US" b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))</m:t>
                      </m:r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optimization problem is then repeated at time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based on the new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+1)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Define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≔</m:t>
                    </m:r>
                    <m:sSubSup>
                      <m:sSub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Then the closed-loop system evolves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1">
                          <a:latin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1">
                          <a:latin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𝐵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ctrlPr>
                            <a:rPr lang="en-US" b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≔</m:t>
                      </m:r>
                      <m:sSub>
                        <m:sSubPr>
                          <m:ctrlPr>
                            <a:rPr lang="en-US" b="1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𝐟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cl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>
                          <a:latin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Central question: characterize the behavior of </a:t>
                </a:r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closed-loop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system</a:t>
                </a: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A1E8DD-51BF-E540-846A-1708EAF88F0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535418"/>
              </a:xfrm>
              <a:blipFill>
                <a:blip r:embed="rId2"/>
                <a:stretch>
                  <a:fillRect l="-965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1C4CD5-20D6-DE20-EC0A-C959BC709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018A4-8B3E-2C4A-9CDD-1807CBE6D7EA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56ADFA-1C11-7B28-3A60-15DA85E4C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121B89-1F6B-EBC0-AFBF-957E1FF29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74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7B9E2-7529-4946-8E3B-D8F0B5248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Simplifying the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5E5609-6DEE-E84A-AC28-95644E0D044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65909"/>
                <a:ext cx="10515600" cy="4826966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Note that the setup is time-invariant, hence, to simplify the notation, we can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in the finite-time optimal control problem, namely </a:t>
                </a: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Denote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d>
                      <m:d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sSubSup>
                      <m:sSub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, …,</m:t>
                    </m:r>
                    <m:sSubSup>
                      <m:sSub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5E5609-6DEE-E84A-AC28-95644E0D04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65909"/>
                <a:ext cx="10515600" cy="4826966"/>
              </a:xfrm>
              <a:blipFill>
                <a:blip r:embed="rId2"/>
                <a:stretch>
                  <a:fillRect l="-844" t="-1837" b="-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47A56989-33D9-4A4C-8255-A6A7E10D554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2036" y="2515032"/>
                <a:ext cx="10757452" cy="286392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Sup>
                        <m:sSub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d>
                        <m:dPr>
                          <m:ctrlPr>
                            <a:rPr lang="en-US" sz="2400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400" b="1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0" smtClean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  <m:t>, …,</m:t>
                              </m:r>
                              <m:sSub>
                                <m:sSubPr>
                                  <m:ctrlPr>
                                    <a:rPr lang="en-US" sz="2400" b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e>
                                <m:sub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smtClean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func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b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smtClean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smtClean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47A56989-33D9-4A4C-8255-A6A7E10D55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036" y="2515032"/>
                <a:ext cx="10757452" cy="2863920"/>
              </a:xfrm>
              <a:prstGeom prst="rect">
                <a:avLst/>
              </a:prstGeom>
              <a:blipFill>
                <a:blip r:embed="rId3"/>
                <a:stretch>
                  <a:fillRect t="-427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6CE6250-F1B4-D14E-AB7A-8B885C5093F2}"/>
                  </a:ext>
                </a:extLst>
              </p:cNvPr>
              <p:cNvSpPr txBox="1"/>
              <p:nvPr/>
            </p:nvSpPr>
            <p:spPr>
              <a:xfrm>
                <a:off x="4038600" y="3485327"/>
                <a:ext cx="8153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subject to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     </m:t>
                        </m:r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400" b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   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=0,…,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6CE6250-F1B4-D14E-AB7A-8B885C5093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3485327"/>
                <a:ext cx="8153400" cy="461665"/>
              </a:xfrm>
              <a:prstGeom prst="rect">
                <a:avLst/>
              </a:prstGeom>
              <a:blipFill>
                <a:blip r:embed="rId4"/>
                <a:stretch>
                  <a:fillRect l="-1089" t="-7895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3FDEBEB-5343-7C4D-BEF8-34FECEDAD71C}"/>
                  </a:ext>
                </a:extLst>
              </p:cNvPr>
              <p:cNvSpPr txBox="1"/>
              <p:nvPr/>
            </p:nvSpPr>
            <p:spPr>
              <a:xfrm>
                <a:off x="5456582" y="3997879"/>
                <a:ext cx="673541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      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=0,…,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3FDEBEB-5343-7C4D-BEF8-34FECEDAD7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6582" y="3997879"/>
                <a:ext cx="6735418" cy="461665"/>
              </a:xfrm>
              <a:prstGeom prst="rect">
                <a:avLst/>
              </a:prstGeom>
              <a:blipFill>
                <a:blip r:embed="rId5"/>
                <a:stretch>
                  <a:fillRect b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11F87E3-5461-2543-B5B1-3763B63CFD74}"/>
                  </a:ext>
                </a:extLst>
              </p:cNvPr>
              <p:cNvSpPr txBox="1"/>
              <p:nvPr/>
            </p:nvSpPr>
            <p:spPr>
              <a:xfrm>
                <a:off x="5456581" y="4510431"/>
                <a:ext cx="6523383" cy="494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11F87E3-5461-2543-B5B1-3763B63CFD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6581" y="4510431"/>
                <a:ext cx="6523383" cy="494815"/>
              </a:xfrm>
              <a:prstGeom prst="rect">
                <a:avLst/>
              </a:prstGeom>
              <a:blipFill>
                <a:blip r:embed="rId6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227D047-7FAB-AF44-9807-D841E6E69A08}"/>
                  </a:ext>
                </a:extLst>
              </p:cNvPr>
              <p:cNvSpPr txBox="1"/>
              <p:nvPr/>
            </p:nvSpPr>
            <p:spPr>
              <a:xfrm>
                <a:off x="5456581" y="4990328"/>
                <a:ext cx="65233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227D047-7FAB-AF44-9807-D841E6E69A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6581" y="4990328"/>
                <a:ext cx="6523383" cy="461665"/>
              </a:xfrm>
              <a:prstGeom prst="rect">
                <a:avLst/>
              </a:prstGeom>
              <a:blipFill>
                <a:blip r:embed="rId7"/>
                <a:stretch>
                  <a:fillRect b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E708C41F-2CF8-0B6B-0B28-2426B1574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0959A-DA80-244C-A29E-8D6E33E27CC1}" type="datetime1">
              <a:rPr lang="en-US" smtClean="0"/>
              <a:t>8/13/26</a:t>
            </a:fld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5BC3D3AB-A789-A312-37B5-FC2AB77B1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C9AE5A-6C5E-0B2C-47B2-08F3F723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7004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17D25-CF2F-BE4B-86A4-D24521D56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Simplifying the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140E98B-3A6D-6D41-9399-6A0C50D7A81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With new notation,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b="1">
                          <a:latin typeface="Cambria Math" panose="02040503050406030204" pitchFamily="18" charset="0"/>
                        </a:rPr>
                        <m:t>𝐮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 </m:t>
                      </m:r>
                      <m:sSubSup>
                        <m:sSubSupPr>
                          <m:ctrlPr>
                            <a:rPr lang="en-US" b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d>
                        <m:dPr>
                          <m:ctrlPr>
                            <a:rPr lang="en-US" b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))</m:t>
                      </m:r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the closed-loop system becomes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1">
                          <a:latin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1">
                          <a:latin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d>
                        <m:dPr>
                          <m:ctrlPr>
                            <a:rPr lang="en-US" b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≔</m:t>
                      </m:r>
                      <m:sSub>
                        <m:sSubPr>
                          <m:ctrlPr>
                            <a:rPr lang="en-US" b="1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𝐟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cl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>
                          <a:latin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140E98B-3A6D-6D41-9399-6A0C50D7A8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B4D8A6-8F87-8EF9-B226-AE3116216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43EB7-A0B9-B648-BC9D-3B48298B27EC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B3D6DA-E696-52F1-BC99-43F019F45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5BBE85-A28C-4BB8-1DEA-C752EB8B9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458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4F0E3-CBFA-4948-BBF3-878E9433B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cost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AFF7F1A-8133-1C47-97FD-A6C5DF125B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2-norm: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sSub>
                      <m:sSub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1" i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sSub>
                      <m:sSub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+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b="0" i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 algn="ctr">
                  <a:buNone/>
                </a:pPr>
                <a:endParaRPr lang="en-US" b="0" i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1-norm 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-norm: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sSub>
                              <m:sSubPr>
                                <m:ctrlPr>
                                  <a:rPr lang="en-US" b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  <m:sSub>
                              <m:sSubPr>
                                <m:ctrlPr>
                                  <a:rPr lang="en-US" b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sSub>
                              <m:sSubPr>
                                <m:ctrlPr>
                                  <a:rPr lang="en-US" b="1" i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i="0" smtClean="0">
                                    <a:latin typeface="Cambria Math" panose="02040503050406030204" pitchFamily="18" charset="0"/>
                                  </a:rPr>
                                  <m:t>𝐮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  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 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are full column ranks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AFF7F1A-8133-1C47-97FD-A6C5DF125B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7392DE-231D-2EA9-A35D-BBF8CF84E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E4D3F-6577-1A42-A023-9365E18C6592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1F2C3B-C251-38C1-1163-7B01A1CAA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47AC40-B2A2-9DB3-8F95-203F38BCF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0941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98E94-C993-804E-9677-A967559E3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model predictive control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18F67-6DC3-9641-850D-9257935EB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3505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repeat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517A27D2-3657-394C-A2D3-D02A4011D26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23121" y="2454067"/>
                <a:ext cx="10230679" cy="313835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measure 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state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at time instant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b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obtain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d>
                      <m:d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by solving finite-time optimal control problem</a:t>
                </a:r>
                <a:endParaRPr lang="en-US" b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d>
                      <m:d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then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‘problem infeasible’ </a:t>
                </a:r>
                <a:r>
                  <a:rPr lang="en-US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stop</a:t>
                </a:r>
              </a:p>
              <a:p>
                <a:pPr marL="0" indent="0">
                  <a:buNone/>
                </a:pPr>
                <a:r>
                  <a:rPr lang="en-US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apply 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first element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d>
                      <m:d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to the system</a:t>
                </a:r>
                <a:endParaRPr lang="en-US" b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wait 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the new sampling time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+ 1 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Font typeface="Arial"/>
                  <a:buNone/>
                </a:pPr>
                <a:endParaRPr lang="en-US" b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Font typeface="Arial"/>
                  <a:buNone/>
                </a:pPr>
                <a:endParaRPr lang="en-US" b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517A27D2-3657-394C-A2D3-D02A4011D2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3121" y="2454067"/>
                <a:ext cx="10230679" cy="3138350"/>
              </a:xfrm>
              <a:prstGeom prst="rect">
                <a:avLst/>
              </a:prstGeom>
              <a:blipFill>
                <a:blip r:embed="rId2"/>
                <a:stretch>
                  <a:fillRect l="-1115" t="-28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299D881-90D1-C338-1274-53D1AE52B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40BDD-F9E2-654A-8895-A24D774047C2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8CAA439-EEB3-67A9-0A55-985EB84F7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F71989-C49E-B01E-826A-813AA9C6E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396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A0904-6E18-1749-8129-B599EBFF6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implementation issues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F8D9271-A146-EB43-87EE-01CD94114ED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controller may lead us into a situation where after a few steps the finite-time optimal control problem is infeasible</a:t>
                </a:r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persistent feasibility issue 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i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Even if the feasibility problem does not occur, the generated control inputs may not lead to trajectories that converge to the origin (i.e., closed-loop system is unstable)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stability issue </a:t>
                </a: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Key question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how do we guarantee that such a “short- sighted” strategy leads to effective long-term behavior?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F8D9271-A146-EB43-87EE-01CD94114E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4094" r="-4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5D5DF6-F378-1F03-DA70-ACF9CC0A3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B11B-AC04-A945-8470-348790B69F4D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F0A643-7162-44C0-6E65-9E052F328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AEB4CC-FC34-C891-9624-AC93A5968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5834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542A9-B800-FE41-BDE2-B6D0C5714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approaches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09FED0-0559-3540-9F7A-F02115E16A8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Analyze closed-loop behavior directly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generally very difficult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Derive conditions on terminal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𝑝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terminal constraint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so that persistent feasibility and closed-loop stability are guaranteed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09FED0-0559-3540-9F7A-F02115E16A8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27" t="-2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B71A34-FEE2-5FB4-BE0A-B0C1B8406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40663-89C3-C543-ACFF-D941DD5FAB1C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7DF018-71F1-B74C-B054-58A3AD66D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122290-1C92-6ED4-43F4-68E62BB8D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0420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4CF7D-5737-AF4D-ACCF-BF8342A63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Addressing persistent feasibility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A5D4C7-B533-9A42-B1CB-938B0396B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Goal</a:t>
            </a: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: design MPC controller so that feasibility for all future times is guaranteed</a:t>
            </a:r>
          </a:p>
          <a:p>
            <a:pPr marL="0" indent="0">
              <a:buNone/>
            </a:pP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Approach</a:t>
            </a: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: leverage tools from </a:t>
            </a:r>
            <a:r>
              <a:rPr lang="en-US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invariant set theory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D90E9E-ED96-4452-0DD1-40963E16C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4E448-DD1F-0547-AFA3-49DC9D41F581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9B26A6-E122-3207-0AFA-26F2DA11F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76C134-BF8B-C8C6-DB59-7BBC48171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8143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DBC36-3882-A049-988A-13E127887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of feasible initial states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055F2A-5651-9D45-80C2-C841FFD9C44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134600" cy="4351338"/>
              </a:xfrm>
            </p:spPr>
            <p:txBody>
              <a:bodyPr/>
              <a:lstStyle/>
              <a:p>
                <a:r>
                  <a:rPr lang="en-US" b="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Set of feasible initial states </a:t>
                </a:r>
              </a:p>
              <a:p>
                <a:pPr marL="0" indent="0">
                  <a:buNone/>
                </a:pPr>
                <a:endParaRPr lang="en-US" b="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≔</m:t>
                      </m:r>
                      <m:d>
                        <m:dPr>
                          <m:begChr m:val="{"/>
                          <m:endChr m:val="|"/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1" i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∃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,…, </m:t>
                          </m:r>
                          <m:sSub>
                            <m:sSubPr>
                              <m:ctrlPr>
                                <a:rPr lang="en-US" sz="24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such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that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24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𝐮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=0,…,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−1, 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24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where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sSub>
                        <m:sSubPr>
                          <m:ctrlPr>
                            <a:rPr lang="en-US" sz="24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sSub>
                        <m:sSubPr>
                          <m:ctrlPr>
                            <a:rPr lang="en-US" sz="24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𝐮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=0,…,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−1} 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r>
                  <a:rPr lang="en-US" dirty="0"/>
                  <a:t>A control input can be found only if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)∈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!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055F2A-5651-9D45-80C2-C841FFD9C4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134600" cy="4351338"/>
              </a:xfrm>
              <a:blipFill>
                <a:blip r:embed="rId2"/>
                <a:stretch>
                  <a:fillRect l="-1001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1D73C3-DC61-335F-B138-3923139D2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E26DF-4012-514C-B68A-D5E8021A6914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CDFA3C-9CCF-C220-D9C5-DFD2E6521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F9EB40-557B-4F20-E814-1C840D56A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5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AD614-6FAC-BD4C-9D5E-05FAB9F82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Controllable sets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B573D9-E010-824A-A24B-BF01E93F3B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808970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the autonomous system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with constraints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𝐮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one-step controllable set to set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defined as</a:t>
                </a: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Pre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≔{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: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i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i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the system </a:t>
                </a:r>
                <a14:m>
                  <m:oMath xmlns:m="http://schemas.openxmlformats.org/officeDocument/2006/math"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m:rPr>
                        <m:nor/>
                      </m:rPr>
                      <a:rPr lang="en-US" b="0" i="0" smtClean="0">
                        <a:latin typeface="Source Sans Pro" panose="020B0503030403020204" pitchFamily="34" charset="0"/>
                        <a:ea typeface="Source Sans Pro" panose="020B0503030403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i="0" dirty="0">
                        <a:latin typeface="Source Sans Pro" panose="020B0503030403020204" pitchFamily="34" charset="0"/>
                        <a:ea typeface="Source Sans Pro" panose="020B0503030403020204" pitchFamily="34" charset="0"/>
                      </a:rPr>
                      <m:t>with constraints </m:t>
                    </m:r>
                    <m:r>
                      <a:rPr lang="en-US" b="1" dirty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1" dirty="0">
                        <a:latin typeface="Cambria Math" panose="02040503050406030204" pitchFamily="18" charset="0"/>
                      </a:rPr>
                      <m:t>𝐮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dirty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the one-step controllable set to set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defined as</a:t>
                </a: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Pre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≔{</m:t>
                      </m:r>
                      <m:r>
                        <a:rPr lang="en-US" b="1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:∃</m:t>
                      </m:r>
                      <m:r>
                        <a:rPr lang="en-US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𝐮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such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that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𝐮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i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i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B573D9-E010-824A-A24B-BF01E93F3B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808970" cy="4351338"/>
              </a:xfrm>
              <a:blipFill>
                <a:blip r:embed="rId2"/>
                <a:stretch>
                  <a:fillRect l="-1015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8C72A9-970F-3A01-7671-3645B884E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45483-37C8-B443-A225-50262C31A035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B8489D-14CB-E542-8F5E-6150F5B70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06CBC9-A031-35FF-3F61-54E1A632D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5909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3D6B5-075C-F54F-82F7-2AF19B557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invariant sets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A2B76E-2751-AF44-9A06-46160FE4ECD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866723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 set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said to be a </a:t>
                </a:r>
                <a:r>
                  <a:rPr lang="en-US" sz="2400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control invariant set 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the system </a:t>
                </a:r>
                <a14:m>
                  <m:oMath xmlns:m="http://schemas.openxmlformats.org/officeDocument/2006/math">
                    <m:r>
                      <a:rPr lang="en-US" sz="2400" b="1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400" b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𝐮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m:rPr>
                        <m:nor/>
                      </m:rPr>
                      <a:rPr lang="en-US" sz="2400" b="0" i="0" smtClean="0">
                        <a:latin typeface="Source Sans Pro" panose="020B0503030403020204" pitchFamily="34" charset="0"/>
                        <a:ea typeface="Source Sans Pro" panose="020B0503030403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 dirty="0">
                        <a:latin typeface="Source Sans Pro" panose="020B0503030403020204" pitchFamily="34" charset="0"/>
                        <a:ea typeface="Source Sans Pro" panose="020B0503030403020204" pitchFamily="34" charset="0"/>
                      </a:rPr>
                      <m:t>with constraints </m:t>
                    </m:r>
                    <m:r>
                      <a:rPr lang="en-US" sz="2400" b="1" dirty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sz="2400" b="1" dirty="0">
                        <a:latin typeface="Cambria Math" panose="02040503050406030204" pitchFamily="18" charset="0"/>
                      </a:rPr>
                      <m:t>𝐮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0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if: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⇒∃</m:t>
                    </m:r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𝐮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such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that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400" b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𝐮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for all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said to be the </a:t>
                </a:r>
                <a:r>
                  <a:rPr lang="en-US" sz="2400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maximal control invariant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sz="2400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set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for the system </a:t>
                </a:r>
                <a14:m>
                  <m:oMath xmlns:m="http://schemas.openxmlformats.org/officeDocument/2006/math">
                    <m:r>
                      <a:rPr lang="en-US" sz="2400" b="1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400" b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𝐮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m:rPr>
                        <m:nor/>
                      </m:rPr>
                      <a:rPr lang="en-US" sz="2400" i="0">
                        <a:latin typeface="Source Sans Pro" panose="020B0503030403020204" pitchFamily="34" charset="0"/>
                        <a:ea typeface="Source Sans Pro" panose="020B0503030403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 dirty="0">
                        <a:latin typeface="Source Sans Pro" panose="020B0503030403020204" pitchFamily="34" charset="0"/>
                        <a:ea typeface="Source Sans Pro" panose="020B0503030403020204" pitchFamily="34" charset="0"/>
                      </a:rPr>
                      <m:t>with constraints </m:t>
                    </m:r>
                    <m:r>
                      <a:rPr lang="en-US" sz="2400" b="1" dirty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sz="2400" b="1" dirty="0">
                        <a:latin typeface="Cambria Math" panose="02040503050406030204" pitchFamily="18" charset="0"/>
                      </a:rPr>
                      <m:t>𝐮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if it is control invariant and contains all control invariant sets contained in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2400" dirty="0">
                  <a:latin typeface="Source Sans Pro" panose="020B0503030403020204" pitchFamily="34" charset="0"/>
                </a:endParaRPr>
              </a:p>
              <a:p>
                <a:endParaRPr lang="en-US" sz="12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autonomous systems: a set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said to be a </a:t>
                </a:r>
                <a:r>
                  <a:rPr lang="en-US" sz="2400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positive invariant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sz="2400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set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for the system </a:t>
                </a:r>
                <a14:m>
                  <m:oMath xmlns:m="http://schemas.openxmlformats.org/officeDocument/2006/math">
                    <m:r>
                      <a:rPr lang="en-US" sz="2400" b="1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400" b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if </a:t>
                </a:r>
                <a14:m>
                  <m:oMath xmlns:m="http://schemas.openxmlformats.org/officeDocument/2006/math">
                    <m:r>
                      <a:rPr lang="en-US" sz="2400" b="1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400" b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US" sz="2400" b="1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; the </a:t>
                </a:r>
                <a:r>
                  <a:rPr lang="en-US" sz="2400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maximal positive invariant set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contains all other positive invariant sets.</a:t>
                </a:r>
              </a:p>
              <a:p>
                <a:endParaRPr lang="en-US" sz="12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These sets can be computed by using the MPT toolbox 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  <a:hlinkClick r:id="rId2"/>
                  </a:rPr>
                  <a:t>https://www.mpt3.org/</a:t>
                </a:r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A2B76E-2751-AF44-9A06-46160FE4EC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866723"/>
              </a:xfrm>
              <a:blipFill>
                <a:blip r:embed="rId3"/>
                <a:stretch>
                  <a:fillRect l="-812" t="-1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485D82-498F-56AE-FBAE-69EC44FAC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CF11-0A66-AC4A-8BF4-18BC1CC9E6C0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54C3B7-EEDC-E491-C289-E374E1525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696835-6E51-0748-2BC8-FEF84DFBA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0238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4169F-7CAB-7C45-820D-BD9374CB7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Persistent feasibility lemma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7F4DA5-B693-AF47-9BE7-31505C1C29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Define “truncated” feasibility set: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≔</m:t>
                      </m:r>
                      <m:d>
                        <m:dPr>
                          <m:begChr m:val="{"/>
                          <m:endChr m:val="|"/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∃ 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,…, </m:t>
                          </m:r>
                          <m:sSub>
                            <m:sSubPr>
                              <m:ctrlPr>
                                <a:rPr lang="en-US" sz="2400" b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such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that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2400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𝐮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=1,…,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−1, </m:t>
                      </m:r>
                    </m:oMath>
                  </m:oMathPara>
                </a14:m>
                <a:endParaRPr lang="en-US" sz="2400" i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2400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where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sSub>
                        <m:sSubPr>
                          <m:ctrlPr>
                            <a:rPr lang="en-US" sz="2400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sSub>
                        <m:sSubPr>
                          <m:ctrlPr>
                            <a:rPr lang="en-US" sz="2400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𝐮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=1,…,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−1} </m:t>
                      </m:r>
                    </m:oMath>
                  </m:oMathPara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Feasibility lemma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if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a </a:t>
                </a:r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control invariant set 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system: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1">
                        <a:latin typeface="Cambria Math" panose="02040503050406030204" pitchFamily="18" charset="0"/>
                      </a:rPr>
                      <m:t>𝐮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      </m:t>
                    </m:r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US" b="1">
                        <a:latin typeface="Cambria Math" panose="02040503050406030204" pitchFamily="18" charset="0"/>
                      </a:rPr>
                      <m:t>𝐮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≥0 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then the MPC law is persistently feasible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7F4DA5-B693-AF47-9BE7-31505C1C29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1E3E54-026A-757B-E1A0-B65684AA1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9C873-7E79-2240-8AD8-C0B3EBC26316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685DCA-66ED-3553-7566-3D7567487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4DF6A5-63C1-0F30-955E-66BF1D03C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5747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7940E-0B61-114B-A1FD-1965DBF69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Persistent feasibility lemma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7E61DD-0ED6-5D43-8038-63E42F942F5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Proof:</a:t>
                </a: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Pre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:∃</m:t>
                    </m:r>
                    <m:r>
                      <a:rPr lang="en-US" b="1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𝐮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such</m:t>
                    </m:r>
                    <m: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that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𝐮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i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Since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is control invariant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∃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𝐮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such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that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𝐮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514350" indent="-514350">
                  <a:buFont typeface="+mj-lt"/>
                  <a:buAutoNum type="arabicPeriod" startAt="3"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Thus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Pre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  <a:p>
                <a:pPr marL="514350" indent="-514350">
                  <a:buFont typeface="+mj-lt"/>
                  <a:buAutoNum type="arabicPeriod" startAt="3"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One can write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∃</m:t>
                    </m:r>
                    <m:sSub>
                      <m:sSub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such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that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𝐮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}=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Pre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  <a:p>
                <a:pPr marL="514350" indent="-514350">
                  <a:buFont typeface="+mj-lt"/>
                  <a:buAutoNum type="arabicPeriod" startAt="5"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Thus,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  <a:p>
                <a:pPr marL="514350" indent="-514350">
                  <a:buFont typeface="+mj-lt"/>
                  <a:buAutoNum type="arabicPeriod" startAt="5"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7E61DD-0ED6-5D43-8038-63E42F942F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F0C34D-0AC9-D8AA-BA11-6955BB058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7E0EF-F64E-F244-92E8-A6B45C811AE5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43CE39-E071-1357-94C9-64C1B9E16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BA4C31-B9E0-EB50-36C0-2C1A4D34A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4804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7940E-0B61-114B-A1FD-1965DBF69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Persistent feasibility lemma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7E61DD-0ED6-5D43-8038-63E42F942F5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Proof:</a:t>
                </a:r>
              </a:p>
              <a:p>
                <a:pPr marL="514350" indent="-514350">
                  <a:buFont typeface="+mj-lt"/>
                  <a:buAutoNum type="arabicPeriod" startAt="6"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Pick some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. 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be the solution to the finite-time optimization problem,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be the first control. Let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sSubSup>
                      <m:sSub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  <a:p>
                <a:pPr marL="514350" indent="-514350">
                  <a:buFont typeface="+mj-lt"/>
                  <a:buAutoNum type="arabicPeriod" startAt="7"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Since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clearly feasible, one has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. Since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one has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    hence the next optimization problem is feasible!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7E61DD-0ED6-5D43-8038-63E42F942F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8AD14D-E176-6196-3F90-D8D8116E8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1CA7D-81B2-A343-A4E1-D84B85389156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2F6EBD-2667-2FA1-8E65-E92317224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257190-A36A-B848-2D50-D45C0C702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57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ADFF1-5461-B94D-B219-56B3DDE85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significance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2FB12D-802B-0042-8132-0569E94E012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we can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. If we choose the terminal set to be control invariant, then MPC will be persistently feasible </a:t>
                </a:r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independent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of chosen control objectives and parameters</a:t>
                </a: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Designer can choose the parameters to affect performance (e.g., stability)</a:t>
                </a: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How to extend this result to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?</a:t>
                </a: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2FB12D-802B-0042-8132-0569E94E012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339" r="-8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5BC663-3E3D-9D0D-43FE-B237F2664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C5B3-68E5-1640-AEE1-FB97EBC9466F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415B0B-BD62-4187-A556-499DC55BD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ABD63B-7245-AB69-4161-E7291A2A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1065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B7C61-C673-FD43-936B-84F9006D1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834AB-4990-1841-A099-C9C9563E4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7485" y="2583769"/>
            <a:ext cx="6186715" cy="1690461"/>
          </a:xfrm>
        </p:spPr>
        <p:txBody>
          <a:bodyPr>
            <a:normAutofit/>
          </a:bodyPr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Persistent feasibility of MPC (cont'd)</a:t>
            </a: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Stability of MPC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BABE09-8690-2F13-995D-0FE60807D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B6AF8-0196-2949-9516-CA604195C328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8A9E0-66D1-8195-C1DE-E1772E133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E1C171-EC07-AF8F-288E-E80DDF5FF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5286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FBB6EF975807449194B44213CB1385" ma:contentTypeVersion="5" ma:contentTypeDescription="Create a new document." ma:contentTypeScope="" ma:versionID="6297688411df770d7ba805098bf03ebd">
  <xsd:schema xmlns:xsd="http://www.w3.org/2001/XMLSchema" xmlns:xs="http://www.w3.org/2001/XMLSchema" xmlns:p="http://schemas.microsoft.com/office/2006/metadata/properties" xmlns:ns3="d1af692f-475c-46b5-a87d-a47813ac8995" xmlns:ns4="ec38afac-11fd-4f05-b2a5-9d8ac7fc116b" targetNamespace="http://schemas.microsoft.com/office/2006/metadata/properties" ma:root="true" ma:fieldsID="a8acf1f0a3134d6bce4e4716f1f754da" ns3:_="" ns4:_="">
    <xsd:import namespace="d1af692f-475c-46b5-a87d-a47813ac8995"/>
    <xsd:import namespace="ec38afac-11fd-4f05-b2a5-9d8ac7fc116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af692f-475c-46b5-a87d-a47813ac89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38afac-11fd-4f05-b2a5-9d8ac7fc116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6F8A00-E1AD-4265-B062-9B9D9A2E6762}">
  <ds:schemaRefs>
    <ds:schemaRef ds:uri="http://www.w3.org/XML/1998/namespace"/>
    <ds:schemaRef ds:uri="http://purl.org/dc/elements/1.1/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purl.org/dc/dcmitype/"/>
    <ds:schemaRef ds:uri="ec38afac-11fd-4f05-b2a5-9d8ac7fc116b"/>
    <ds:schemaRef ds:uri="http://schemas.microsoft.com/office/2006/metadata/properties"/>
    <ds:schemaRef ds:uri="http://schemas.openxmlformats.org/package/2006/metadata/core-properties"/>
    <ds:schemaRef ds:uri="d1af692f-475c-46b5-a87d-a47813ac8995"/>
  </ds:schemaRefs>
</ds:datastoreItem>
</file>

<file path=customXml/itemProps2.xml><?xml version="1.0" encoding="utf-8"?>
<ds:datastoreItem xmlns:ds="http://schemas.openxmlformats.org/officeDocument/2006/customXml" ds:itemID="{70C5DE3B-7C18-419B-966A-2505F93AAC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af692f-475c-46b5-a87d-a47813ac8995"/>
    <ds:schemaRef ds:uri="ec38afac-11fd-4f05-b2a5-9d8ac7fc11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E5CB6F7-7F01-468A-89A7-0A9153641A0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32059</TotalTime>
  <Words>1816</Words>
  <Application>Microsoft Macintosh PowerPoint</Application>
  <PresentationFormat>Widescreen</PresentationFormat>
  <Paragraphs>262</Paragraphs>
  <Slides>26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Cambria Math</vt:lpstr>
      <vt:lpstr>Source Sans Pro</vt:lpstr>
      <vt:lpstr>Office Theme</vt:lpstr>
      <vt:lpstr>AA203 Optimal and Learning-based Control</vt:lpstr>
      <vt:lpstr>Roadmap</vt:lpstr>
      <vt:lpstr>Model predictive control</vt:lpstr>
      <vt:lpstr>Model predictive control </vt:lpstr>
      <vt:lpstr>Model predictive control </vt:lpstr>
      <vt:lpstr>Model predictive control </vt:lpstr>
      <vt:lpstr>Basic formulation</vt:lpstr>
      <vt:lpstr>Basic formulation</vt:lpstr>
      <vt:lpstr>Basic formulation</vt:lpstr>
      <vt:lpstr>Basic formulation</vt:lpstr>
      <vt:lpstr>Basic formulation</vt:lpstr>
      <vt:lpstr>Simplifying the notation</vt:lpstr>
      <vt:lpstr>Simplifying the notation</vt:lpstr>
      <vt:lpstr>Typical cost functions</vt:lpstr>
      <vt:lpstr>Online model predictive control </vt:lpstr>
      <vt:lpstr>Main implementation issues</vt:lpstr>
      <vt:lpstr>Analysis approaches</vt:lpstr>
      <vt:lpstr>Addressing persistent feasibility</vt:lpstr>
      <vt:lpstr>Set of feasible initial states </vt:lpstr>
      <vt:lpstr>Controllable sets</vt:lpstr>
      <vt:lpstr>Control invariant sets</vt:lpstr>
      <vt:lpstr>Persistent feasibility lemma</vt:lpstr>
      <vt:lpstr>Persistent feasibility lemma</vt:lpstr>
      <vt:lpstr>Persistent feasibility lemma</vt:lpstr>
      <vt:lpstr>Practical significance </vt:lpstr>
      <vt:lpstr>Next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AA203 Optimal and Learning-based Control</dc:title>
  <dc:creator>Marco Pavone</dc:creator>
  <cp:lastModifiedBy>Daniele Gammelli</cp:lastModifiedBy>
  <cp:revision>482</cp:revision>
  <cp:lastPrinted>2019-01-07T20:05:58Z</cp:lastPrinted>
  <dcterms:created xsi:type="dcterms:W3CDTF">2017-01-06T12:29:52Z</dcterms:created>
  <dcterms:modified xsi:type="dcterms:W3CDTF">2026-08-13T21:18:16Z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0x0101001AFBB6EF975807449194B44213CB1385</vt:lpwstr>
  </property>
</Properties>
</file>