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565" r:id="rId6"/>
    <p:sldId id="566" r:id="rId7"/>
    <p:sldId id="543" r:id="rId8"/>
    <p:sldId id="544" r:id="rId9"/>
    <p:sldId id="545" r:id="rId10"/>
    <p:sldId id="546" r:id="rId11"/>
    <p:sldId id="548" r:id="rId12"/>
    <p:sldId id="549" r:id="rId13"/>
    <p:sldId id="551" r:id="rId14"/>
    <p:sldId id="552" r:id="rId15"/>
    <p:sldId id="553" r:id="rId16"/>
    <p:sldId id="554" r:id="rId17"/>
    <p:sldId id="573" r:id="rId18"/>
    <p:sldId id="556" r:id="rId19"/>
    <p:sldId id="557" r:id="rId20"/>
    <p:sldId id="574" r:id="rId21"/>
    <p:sldId id="558" r:id="rId22"/>
    <p:sldId id="559" r:id="rId23"/>
    <p:sldId id="560" r:id="rId24"/>
    <p:sldId id="561" r:id="rId25"/>
    <p:sldId id="562" r:id="rId26"/>
    <p:sldId id="563" r:id="rId27"/>
    <p:sldId id="3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65"/>
            <p14:sldId id="566"/>
            <p14:sldId id="543"/>
            <p14:sldId id="544"/>
            <p14:sldId id="545"/>
            <p14:sldId id="546"/>
            <p14:sldId id="548"/>
            <p14:sldId id="549"/>
            <p14:sldId id="551"/>
            <p14:sldId id="552"/>
            <p14:sldId id="553"/>
            <p14:sldId id="554"/>
            <p14:sldId id="573"/>
            <p14:sldId id="556"/>
            <p14:sldId id="557"/>
            <p14:sldId id="574"/>
            <p14:sldId id="558"/>
            <p14:sldId id="559"/>
            <p14:sldId id="560"/>
            <p14:sldId id="561"/>
            <p14:sldId id="562"/>
            <p14:sldId id="563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353957-0F77-7446-8214-02EAA243CF89}" v="1" dt="2026-08-13T21:18:45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67"/>
    <p:restoredTop sz="87552"/>
  </p:normalViewPr>
  <p:slideViewPr>
    <p:cSldViewPr snapToGrid="0" snapToObjects="1">
      <p:cViewPr varScale="1">
        <p:scale>
          <a:sx n="109" d="100"/>
          <a:sy n="109" d="100"/>
        </p:scale>
        <p:origin x="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8:50.676" v="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8:33.569" v="0" actId="20577"/>
        <pc:sldMkLst>
          <pc:docMk/>
          <pc:sldMk cId="3884100448" sldId="549"/>
        </pc:sldMkLst>
      </pc:sldChg>
      <pc:sldChg chg="modNotesTx">
        <pc:chgData name="Daniele Gammelli" userId="292b8a31-f1ba-4b4c-b196-a231dc095d13" providerId="ADAL" clId="{6E670754-AB6A-5789-AA0A-6F6FD9CE3EEA}" dt="2026-08-13T21:18:35.214" v="1" actId="20577"/>
        <pc:sldMkLst>
          <pc:docMk/>
          <pc:sldMk cId="3011737641" sldId="551"/>
        </pc:sldMkLst>
      </pc:sldChg>
      <pc:sldChg chg="modNotesTx">
        <pc:chgData name="Daniele Gammelli" userId="292b8a31-f1ba-4b4c-b196-a231dc095d13" providerId="ADAL" clId="{6E670754-AB6A-5789-AA0A-6F6FD9CE3EEA}" dt="2026-08-13T21:18:37.586" v="2" actId="20577"/>
        <pc:sldMkLst>
          <pc:docMk/>
          <pc:sldMk cId="966189162" sldId="552"/>
        </pc:sldMkLst>
      </pc:sldChg>
      <pc:sldChg chg="modNotesTx">
        <pc:chgData name="Daniele Gammelli" userId="292b8a31-f1ba-4b4c-b196-a231dc095d13" providerId="ADAL" clId="{6E670754-AB6A-5789-AA0A-6F6FD9CE3EEA}" dt="2026-08-13T21:18:43.424" v="3" actId="20577"/>
        <pc:sldMkLst>
          <pc:docMk/>
          <pc:sldMk cId="3049139214" sldId="557"/>
        </pc:sldMkLst>
      </pc:sldChg>
      <pc:sldChg chg="modNotesTx">
        <pc:chgData name="Daniele Gammelli" userId="292b8a31-f1ba-4b4c-b196-a231dc095d13" providerId="ADAL" clId="{6E670754-AB6A-5789-AA0A-6F6FD9CE3EEA}" dt="2026-08-13T21:18:50.676" v="4" actId="20577"/>
        <pc:sldMkLst>
          <pc:docMk/>
          <pc:sldMk cId="584605295" sldId="5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2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68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2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39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“If I ever reach the terminal set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𝑋_𝑓</a:t>
                </a:r>
                <a:r>
                  <a:rPr lang="ar-AE" dirty="0"/>
                  <a:t>, </a:t>
                </a:r>
                <a:r>
                  <a:rPr lang="en-US" dirty="0"/>
                  <a:t>I must be able to stabilize the system from there onward.”</a:t>
                </a:r>
              </a:p>
              <a:p>
                <a:endParaRPr lang="en-US" dirty="0"/>
              </a:p>
              <a:p>
                <a:r>
                  <a:rPr lang="en-US" dirty="0"/>
                  <a:t>You carve out a region </a:t>
                </a:r>
                <a:r>
                  <a:rPr 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𝑋_𝑓</a:t>
                </a:r>
                <a:r>
                  <a:rPr lang="en-US" dirty="0"/>
                  <a:t>where the optimal unconstrained controller (LQR) is also constraint-feasible, and then use its value function as a Lyapunov function to guarantee stability.</a:t>
                </a:r>
              </a:p>
              <a:p>
                <a:endParaRPr lang="en-US" dirty="0"/>
              </a:p>
              <a:p>
                <a:r>
                  <a:rPr lang="en-US" dirty="0"/>
                  <a:t>This is the set where:</a:t>
                </a:r>
              </a:p>
              <a:p>
                <a:r>
                  <a:rPr lang="en-US" dirty="0"/>
                  <a:t>“LQR is safe forever”</a:t>
                </a:r>
              </a:p>
              <a:p>
                <a:r>
                  <a:rPr lang="en-US" dirty="0"/>
                  <a:t>So it becomes a </a:t>
                </a:r>
                <a:r>
                  <a:rPr lang="en-US" b="1" dirty="0"/>
                  <a:t>terminal safe region</a:t>
                </a:r>
                <a:r>
                  <a:rPr lang="en-US" dirty="0"/>
                  <a:t> for MPC.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37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56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C691-1343-5645-91EE-78347D72D50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95397CD1-1640-1446-91A6-EA02203D1E0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CA8D-D068-AF42-B7B9-36ABCD69CFF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ABA7B-772A-3F48-9507-1EF0BF80D48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18B-0479-4241-9428-16D46A442CDB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73BF8-2D86-144C-AD79-0BFDB9303993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24717-97C7-9542-A6BD-B177D45A0403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3537-59C0-4748-A44E-4EA6D6237829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F90C0-7D51-9A4C-96A7-73147946E94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125D-ED6E-1148-A4B8-B38876E74A6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DD0A1-B18F-3943-A9D4-F08E3D8F77E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E2D0D-D8B6-4342-946C-DE69D5D0DF4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mpt3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Persistent feasibility of MPC (cont’d), stability of MPC, and explicit MPC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8C2609-1540-0147-8E8B-649B49C456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1AA3BC0-5ECD-F345-AEDF-D0C05ADD9CC0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BE81113-DCCB-F44D-845F-96546B07D6B3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BCBD380-0C40-804E-9901-B96441D69B10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ADDB7393-6F63-9948-A491-88B3253943D8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508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88996BD0-2026-4C4C-8C06-1828F219CC0A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4EE5C414-2E07-A04C-93A6-6A2B40C6BA20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427B323-DDA1-8D49-8637-545D22072589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3FB9579-245D-B044-B282-4FEF48105344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E7BDAE1-61D7-D845-9977-EF27F257F32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885A579-D955-4943-8593-BCBAB45D7118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2C50BBA4-C691-E24D-A08C-D45E8E4DD96C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424B7BAD-602E-7B43-B4AB-ED154AA22AA4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9125B939-8321-5843-A6F8-1BE355B5F88B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A9F261A-15A0-5347-B294-8F3578FAC6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5D38B0E-8FAE-9843-8091-0F3D384AFCF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E614D9A1-D23D-2946-9871-CACB468B52E4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508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517C656-F1A6-CD4A-BE38-1B99B779B94C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5080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1E86219-4314-7C40-8F12-B59B1785CF4C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100F7C-1E96-344F-A754-4C23919CBA7A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09E4D08F-3DB6-E942-B30C-59B3CAF984F8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60BD8F0-E3AB-D840-9FBB-A9ABC29D4E58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F0A52672-0FA8-0442-A8D9-A6B9A39C18C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CE1A04F-AFF1-844A-BD4E-F9328842057A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4DB8D06A-BC2C-DD4B-B477-6C43F5A061F5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2CF6AC16-606D-EA4D-9690-BB232F871CBC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C2E08AF-5C06-F14F-8D02-D88F0EB44CFB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BDB6E091-166C-F145-8EB9-10AAC0E4A697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1F71DE0D-EDE6-7D45-A706-E29B640A0D1B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52317BB-F7F8-A54B-A9DD-8CF77880F192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96AE5CA-6267-DF42-BA71-2CCF31CBCB04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B8C3E7E-0D44-F040-B36D-33521708DCAF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86B9057-2674-854C-9290-64B8E2DF2FC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3082861-F331-514B-963A-193F6D311623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C72EBF67-295F-AF46-8845-731406BE5AF6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2FA5B1EE-E5BF-ED43-8B22-119B29683EF6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7B05FB05-F967-1A4C-A459-BD402ECDB114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6051289B-0C49-E743-9CC0-D7CD9A1D20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F52183F-248C-884D-B5C8-A7B8B1749194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FDEE88E-0B9E-9348-A096-05D8FE2CD24E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9B1E7D0-F566-434E-A3DF-5D18D1C2AF28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8100CC6-E450-1A44-BF93-B7CF3EFD7614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0E6CDB5-CEFA-8D49-A115-525AEEB2BB2F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6CC0FEA8-7DD9-5A43-9384-24140A2BFED1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8CF264D2-4677-E644-9AAD-97933F5245AF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1161173-F695-8E43-80BD-A8311C87ABD3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4A60946-8FBE-7E43-9F6D-4063BF649EE4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89A57A4C-8829-AB4B-B348-065EA480F87F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7F922B06-8F54-5D48-84DD-6CD0D650DF8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E7D5F-A7D4-A96E-E12B-213CCA7E8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9774-6D1D-A14C-8BF1-4CFBCF0F1290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A7533-F0E3-1EB3-2095-0E70C675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DFB2B2-3C4E-67D5-605F-A89916D4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5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3CD4-7129-5246-AE2C-5464DFFB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predictive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9D934-213B-9747-B17D-1A05FA70D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Persistent feasibility of MPC (cont'd)</a:t>
            </a:r>
          </a:p>
          <a:p>
            <a:r>
              <a:rPr lang="en-US" dirty="0"/>
              <a:t>Stability of MPC</a:t>
            </a:r>
          </a:p>
          <a:p>
            <a:r>
              <a:rPr lang="en-US" dirty="0"/>
              <a:t>Explicit MPC</a:t>
            </a:r>
          </a:p>
          <a:p>
            <a:endParaRPr lang="en-US" dirty="0"/>
          </a:p>
          <a:p>
            <a:r>
              <a:rPr lang="en-US" dirty="0"/>
              <a:t>Reading:</a:t>
            </a:r>
          </a:p>
          <a:p>
            <a:pPr lvl="1"/>
            <a:r>
              <a:rPr lang="en-US" dirty="0"/>
              <a:t>F. Borrelli, A. </a:t>
            </a:r>
            <a:r>
              <a:rPr lang="en-US" dirty="0" err="1"/>
              <a:t>Bemporad</a:t>
            </a:r>
            <a:r>
              <a:rPr lang="en-US" dirty="0"/>
              <a:t>, M. </a:t>
            </a:r>
            <a:r>
              <a:rPr lang="en-US" dirty="0" err="1"/>
              <a:t>Morari</a:t>
            </a:r>
            <a:r>
              <a:rPr lang="en-US" dirty="0"/>
              <a:t>. </a:t>
            </a:r>
            <a:r>
              <a:rPr lang="en-US" i="1" dirty="0"/>
              <a:t>Predictive Control for Linear and Hybrid Systems</a:t>
            </a:r>
            <a:r>
              <a:rPr lang="en-US" dirty="0"/>
              <a:t>, 2017.</a:t>
            </a:r>
          </a:p>
          <a:p>
            <a:pPr lvl="1"/>
            <a:r>
              <a:rPr lang="en-US" dirty="0"/>
              <a:t>J. B. Rawlings, D. Q. Mayne, M. M. Diehl. </a:t>
            </a:r>
            <a:r>
              <a:rPr lang="en-US" i="1" dirty="0"/>
              <a:t>Model Predictive Control: Theory, Computation, and Design</a:t>
            </a:r>
            <a:r>
              <a:rPr lang="en-US" dirty="0"/>
              <a:t>, 2017.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00C25B-23BE-9655-D50B-4B42D316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D558-BCE2-FE4B-A02C-59246E0B145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A64C21-8061-6746-009E-7784430EB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F175C-BD93-4E7B-48E9-791B9AC85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0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753E-F89D-EB45-846E-11AC56192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A32213-B308-2543-A53A-2D8F446B53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Feasibility theorem: if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invariant set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system: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≥0 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then the MPC law is persistently feasible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A32213-B308-2543-A53A-2D8F446B53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70E5C4-B2CB-5032-5ECD-FB761044E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05CC7-B497-4447-ADDC-2420A672AE9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E2A2A-9772-6F92-2ABF-331B91ADC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FAA78-3804-D177-998D-FBAB74B5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5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A406D-2306-754A-AA77-AFB71694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6E35D-B1A3-6E45-917E-E714D396EC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“truncated” feasibility set at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begChr m:val="{"/>
                          <m:endChr m:val="|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 </m:t>
                      </m:r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such</m:t>
                      </m:r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that</m:t>
                      </m:r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where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 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Due to the terminal constraint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6E35D-B1A3-6E45-917E-E714D396EC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C592A1-AB31-6B07-F954-E862BEA1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546DB-35CE-FF4E-8532-ADD5BD7BE375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51A725-28E4-7E58-DD1E-9829AC54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663FF-1CB2-B8AA-1394-93F518FF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4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A406D-2306-754A-AA77-AFB71694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Persistent feasibility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6E35D-B1A3-6E45-917E-E714D396EC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8756737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</a:t>
                </a: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control invariant set, there exists a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p>
                        <m:sSup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above is indeed the requirement to belong to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Thus,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have just proved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control invariant </a:t>
                </a: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Repeating this argument, one can recursively 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,⋯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control  invariant, and the persistent feasibility lemma then applies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C6E35D-B1A3-6E45-917E-E714D396EC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8756737" cy="4351338"/>
              </a:xfrm>
              <a:blipFill>
                <a:blip r:embed="rId2"/>
                <a:stretch>
                  <a:fillRect l="-1302" t="-2035" b="-3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272315-AB32-2298-EF54-B7D00B65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892F-4419-2448-9755-F5C48004C1D3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2393C-98C0-D7F4-F938-7823BF8D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6B9F1-E027-991D-2F27-01CBF114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D407-E1D5-DF46-8843-0876CD253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aspects of persistent feasibility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BC5208-0E32-D14B-985F-81A6036FA1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85715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terminal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introduced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artificially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sole purpose of leading to a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sufficient condition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persistent feasibility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want it to be large so that it does not compromise closed-loop performance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Though it is simplest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this is generally undesirable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We’ll discuss better choices later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BC5208-0E32-D14B-985F-81A6036FA1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85715" cy="4351338"/>
              </a:xfrm>
              <a:blipFill>
                <a:blip r:embed="rId2"/>
                <a:stretch>
                  <a:fillRect l="-931" t="-2035" r="-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8B6B5-6BD9-4030-2D19-A6ECB5C9A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97BA-C6BB-FC41-AEFA-A779DD03C55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BDDC37-E9F7-FDD8-747C-F38EC314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3C912-CDF2-C6C8-6244-EE7CAA0CD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5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5D3A9-F45B-F14B-AB3E-24EFE8EB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Stability of MPC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9FC190-B23C-3140-BF0E-BCCF8DAB7B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Persistent feasibility does not guarantee that the closed-loop trajectories converge towards the desired equilibrium point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One of the most popular approaches to guarantee persistent feasibility and stability of the MPC law makes use of a control invariant terminal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feasibility, and of a terminal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stability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prove stability, we leverage the tool of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Lyapunov stability theory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9FC190-B23C-3140-BF0E-BCCF8DAB7B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3C9C31-946F-7AD0-03C3-2545AEFA7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CF15-8EF5-CF46-AC14-B51CE7ABB06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EE10E-324F-0B93-ECFB-CB70328C6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44867E-79B2-4893-05DB-D15C01CCF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3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9E26-10A2-5048-B1C9-D549678C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Lyapunov stability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3A218-0879-0940-B761-B8F7C05665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Lyapunov theorem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Consider the equilibrium point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autonomous system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𝐟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(with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closed, bounded, positively invariant set containing the origin.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 a function, continuous at the origin, such that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∀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Then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asymptotically stable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idea is to show that with appropriate choices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Lyapunov function for the closed-loop system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C3A218-0879-0940-B761-B8F7C05665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3221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470F0-0B32-6466-B3E7-E8E5461F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D988-49AF-0545-89DF-BAD8C15AF9A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F33C5-683C-CA54-1990-A9301E857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508CBA-8A30-E144-77D8-9C3002DDA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0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96C2F-DDB7-6545-A8B2-7A89255C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4B87B4-CBF4-D74A-8938-5D105B2B68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MPC stability theorem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(for quadratic cost): Assume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A0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≻0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A1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contain the origin in their interior and are closed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A2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control invariant and bounded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A3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 ∈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d>
                              <m:d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</m:d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≤0, ∀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Then, the origin of the closed-loop system is asymptotically stable with domain of attraction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4B87B4-CBF4-D74A-8938-5D105B2B68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 r="-870" b="-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813F78-CF1E-3CDD-6A7E-46F22B9F0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3351E-4FF4-4E4B-AB57-C79C69DBFF5B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1770E2-1CFF-BC84-2BC8-47890A36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2ADCC4-F886-BBEA-545D-AFB530F85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37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89A5-BBBC-9B44-838C-73D1E6D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62373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Proof: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 that, by assumption A2, persistent feasibility is guaranteed for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want to show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Lyapunov function for the closed-loop system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cl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with respect to the equilibrium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cl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(the origin is indeed an equilibrium as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the cost is positive for any non-zero control sequence)</a:t>
                </a:r>
                <a:endParaRPr lang="en-US" b="1" dirty="0"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bounded and closed (follows from assumption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(value is nonnegative by construction, and 0 is achievable)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62373" cy="4351338"/>
              </a:xfrm>
              <a:blipFill>
                <a:blip r:embed="rId3"/>
                <a:stretch>
                  <a:fillRect l="-1167" t="-2381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47F219-A0CB-5585-298C-67C52DFC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6F98-C619-604C-AD40-21CD8CAF986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A5D6E-5745-8509-EBA7-BF087EBEF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A56C88-0947-BA54-47D9-1E5B3790B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89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89A5-BBBC-9B44-838C-73D1E6D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Proof: </a:t>
                </a:r>
              </a:p>
              <a:p>
                <a:pPr marL="514350" indent="-514350">
                  <a:buFont typeface="+mj-lt"/>
                  <a:buAutoNum type="arabicPeriod" startAt="5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514350" indent="-514350">
                  <a:buFont typeface="+mj-lt"/>
                  <a:buAutoNum type="arabicPeriod" startAt="5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Next we show the decay property. Since the setup is time-invariant, we can study the decay property between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[0]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 i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optimal control sequence, and 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corresponding trajectory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After applying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one obtains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Consider the sequence of controls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the corresponding state trajectory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  <a:blipFill>
                <a:blip r:embed="rId2"/>
                <a:stretch>
                  <a:fillRect l="-1161" t="-2632"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F262F-F38C-31BB-EE77-4B370AE8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48A7C-801E-854B-B4F3-FA2702C29E2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163AEB-7D8A-850A-9582-A5867BC8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421F3C-E090-CA06-1B29-65C2E23C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97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89A5-BBBC-9B44-838C-73D1E6D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(by terminal constraint), and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control invariant, 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∃</m:t>
                      </m:r>
                      <m:acc>
                        <m:accPr>
                          <m:chr m:val="̅"/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such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Sup>
                        <m:sSubSup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acc>
                        <m:accPr>
                          <m:chr m:val="̅"/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such a choice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acc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feasible for the MPC optimization problem at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this sequence is not necessarily optimal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  <m:acc>
                            <m:accPr>
                              <m:chr m:val="̅"/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  <a:blipFill>
                <a:blip r:embed="rId2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A0E89-4525-BA0D-05A7-703E578A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35102-1C11-C94A-A3B4-FA6F4FA4BABA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9B0463-0664-1418-0B04-23E9D55C3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30CCC-E420-1B77-26E7-E75263D0D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46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89A5-BBBC-9B44-838C-73D1E6D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(by terminal constraint), and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control invariant, 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∃</m:t>
                      </m:r>
                      <m:acc>
                        <m:accPr>
                          <m:chr m:val="̅"/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such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that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Sup>
                        <m:sSubSup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acc>
                        <m:accPr>
                          <m:chr m:val="̅"/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such a choice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acc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feasible for the MPC optimization problem at time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this sequence is not necessarily optimal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  <m:acc>
                            <m:accPr>
                              <m:chr m:val="̅"/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457200" lvl="1" indent="0" algn="ctr">
                  <a:buNone/>
                </a:pPr>
                <a:r>
                  <a:rPr lang="en-US" b="0" dirty="0"/>
                  <a:t>	           +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(0)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bSup>
                      </m:e>
                    </m:d>
                  </m:oMath>
                </a14:m>
                <a:endParaRPr lang="en-US" b="0" dirty="0">
                  <a:latin typeface="Source Sans Pro" panose="020B0503030403020204" pitchFamily="34" charset="0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latin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20413" cy="4351338"/>
              </a:xfrm>
              <a:blipFill>
                <a:blip r:embed="rId2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6BB49-1AD5-2442-F148-7D9947F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53EDD-9195-044E-82C3-3E0E9FBFE63D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ED9F9-13A6-C0BD-1849-79DCF7200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135716-9605-FCC2-DCB8-EF96AF8F8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41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89A5-BBBC-9B44-838C-73D1E6D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stability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20413" cy="4667250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Equivalently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sSubSup>
                            <m:sSubSupPr>
                              <m:ctrlP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  <m:r>
                            <a:rPr lang="en-US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acc>
                            <m:accPr>
                              <m:chr m:val="̅"/>
                              <m:ctrlP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</m:ac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bSup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US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acc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by assumption A3, we can select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acc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(0),</m:t>
                          </m:r>
                          <m:sSubSup>
                            <m:sSub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(0),</m:t>
                        </m:r>
                        <m:sSubSup>
                          <m:sSubSup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∖{0}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last step is to prove continuity; details are omitted and can be found in Borrelli,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Bemporad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Morari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2017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Note: A2 is used to guarantee persistent feasibility; this assumption can be replaced with an assumption on the horizon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AE8A0-BFF3-E340-8052-D40112D314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20413" cy="4667250"/>
              </a:xfrm>
              <a:blipFill>
                <a:blip r:embed="rId2"/>
                <a:stretch>
                  <a:fillRect l="-949" t="-1828" b="-2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6DFC1-84BB-77AB-5E6E-159F0CF7D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169-8926-6248-A136-3B01A72C7471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20926-675C-D984-41AC-ECDC5F71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B06DCA-5F62-6248-8D8B-B9AE4B1D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2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How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Case 1: 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asymptotically stable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the maximally positive invariant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system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control invariant set for system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a feasible control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for stability,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feasible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thus assumption A3 becomes 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</a:p>
              <a:p>
                <a:pPr marL="457200" lvl="1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which is true since, due to the fact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asymptotically stable, 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≻0 |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B05B785-765F-4A5C-B6CA-DE5607889DD7}"/>
              </a:ext>
            </a:extLst>
          </p:cNvPr>
          <p:cNvSpPr txBox="1"/>
          <p:nvPr/>
        </p:nvSpPr>
        <p:spPr>
          <a:xfrm>
            <a:off x="8470232" y="5274645"/>
            <a:ext cx="3214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(Lyapunov Equation)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5EB040-D5BD-4809-A3E5-B10847FB13B3}"/>
              </a:ext>
            </a:extLst>
          </p:cNvPr>
          <p:cNvCxnSpPr/>
          <p:nvPr/>
        </p:nvCxnSpPr>
        <p:spPr>
          <a:xfrm flipH="1" flipV="1">
            <a:off x="4629752" y="5736310"/>
            <a:ext cx="240631" cy="440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A7EF678-77E6-4169-A788-A19B5C34EA96}"/>
              </a:ext>
            </a:extLst>
          </p:cNvPr>
          <p:cNvSpPr txBox="1"/>
          <p:nvPr/>
        </p:nvSpPr>
        <p:spPr>
          <a:xfrm>
            <a:off x="4870383" y="604359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Cost-to-go/value function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46A699C-A536-587A-3434-929DC592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754BC-BE03-2B49-A30F-4A00AE0C40FC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6AF7E05-32CA-8285-F75C-BF8E106D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E82FD66-F42A-6418-682A-D8C369A5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3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How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Case 2: general case (e.g.,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open-loop unstable)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optimal gain for the infinite-horizon LQR controller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the maximal positive invariant set for system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br>
                  <a:rPr lang="en-US" b="0" dirty="0">
                    <a:latin typeface="Source Sans Pro" panose="020B0503030403020204" pitchFamily="34" charset="0"/>
                  </a:rPr>
                </a:br>
                <a:br>
                  <a:rPr lang="en-US" b="0" dirty="0">
                    <a:latin typeface="Source Sans Pro" panose="020B0503030403020204" pitchFamily="34" charset="0"/>
                  </a:rPr>
                </a:b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(with constraints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the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discrete-time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Riccati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</a:t>
                </a:r>
                <a:r>
                  <a:rPr lang="en-US" dirty="0"/>
                  <a:t>, i.e., the value function via LQR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𝑃𝐵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2381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E240AE-9BB3-D47E-A9C3-066453AC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C768-1593-A844-806B-8421BE4EBDEC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F4E0C-6507-1460-2ADD-A261DC51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F3584C-6721-4D4E-2DED-D901EC18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77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How to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A24AEF-793F-1047-8442-A69263C96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912059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Case 2: general case (e.g.,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open-loop unstable)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the optimal gain for the infinite-horizon LQR controller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the maximal positive invariant set for system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br>
                  <a:rPr lang="en-US" b="0" dirty="0">
                    <a:latin typeface="Source Sans Pro" panose="020B0503030403020204" pitchFamily="34" charset="0"/>
                  </a:rPr>
                </a:br>
                <a:br>
                  <a:rPr lang="en-US" b="0" dirty="0">
                    <a:latin typeface="Source Sans Pro" panose="020B0503030403020204" pitchFamily="34" charset="0"/>
                  </a:rPr>
                </a:b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(with constraints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the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the discrete-time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Riccati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</a:t>
                </a:r>
                <a:r>
                  <a:rPr lang="en-US" dirty="0"/>
                  <a:t>, i.e., the value function via LQR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𝑃𝐵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Note: both cases as presented are just (suboptimal) choices!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EF3D8-93C0-174A-85CC-F1A438EF50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912059"/>
              </a:xfrm>
              <a:blipFill>
                <a:blip r:embed="rId3"/>
                <a:stretch>
                  <a:fillRect l="-1043" t="-2109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C612AC-4112-6546-4E1D-4EF910838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34BA-4151-4A4C-9729-8B359F8379C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610E0-8094-8603-92B2-525CBB2F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E51A5-F632-797D-5D86-0F0EC483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54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BA26-9EAF-C541-94B7-9D5A9FA8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MPC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3E20D8-610E-0C4D-9E6A-20CFA8E9C9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some cases, the MPC law can be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pre-computed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no need for online optimization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Important case: constrained LQR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3E20D8-610E-0C4D-9E6A-20CFA8E9C9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4A8961-3A09-1C4B-9ED8-8E5212F0E3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036" y="3315144"/>
                <a:ext cx="10757452" cy="28639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, …,</m:t>
                              </m:r>
                              <m:sSub>
                                <m:sSubPr>
                                  <m:ctrlP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Sup>
                            <m:sSubSup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400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94A8961-3A09-1C4B-9ED8-8E5212F0E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36" y="3315144"/>
                <a:ext cx="10757452" cy="2863920"/>
              </a:xfrm>
              <a:prstGeom prst="rect">
                <a:avLst/>
              </a:prstGeom>
              <a:blipFill>
                <a:blip r:embed="rId3"/>
                <a:stretch>
                  <a:fillRect t="-43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269E63-B226-BD43-8229-D32CDF15E6E1}"/>
                  </a:ext>
                </a:extLst>
              </p:cNvPr>
              <p:cNvSpPr txBox="1"/>
              <p:nvPr/>
            </p:nvSpPr>
            <p:spPr>
              <a:xfrm>
                <a:off x="4038600" y="4285439"/>
                <a:ext cx="8153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269E63-B226-BD43-8229-D32CDF15E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285439"/>
                <a:ext cx="8153400" cy="461665"/>
              </a:xfrm>
              <a:prstGeom prst="rect">
                <a:avLst/>
              </a:prstGeom>
              <a:blipFill>
                <a:blip r:embed="rId4"/>
                <a:stretch>
                  <a:fillRect l="-1089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4A5CC4-81B1-6C44-A258-78F5A26ABD0D}"/>
                  </a:ext>
                </a:extLst>
              </p:cNvPr>
              <p:cNvSpPr txBox="1"/>
              <p:nvPr/>
            </p:nvSpPr>
            <p:spPr>
              <a:xfrm>
                <a:off x="5456582" y="4797991"/>
                <a:ext cx="6735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4A5CC4-81B1-6C44-A258-78F5A26AB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2" y="4797991"/>
                <a:ext cx="6735418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9A9AC8-86D5-3642-8DCC-2971BBDC4453}"/>
                  </a:ext>
                </a:extLst>
              </p:cNvPr>
              <p:cNvSpPr txBox="1"/>
              <p:nvPr/>
            </p:nvSpPr>
            <p:spPr>
              <a:xfrm>
                <a:off x="5456581" y="5310543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9A9AC8-86D5-3642-8DCC-2971BBDC4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310543"/>
                <a:ext cx="6523383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A39055-F1B3-EA47-BA11-869F5BF103AE}"/>
                  </a:ext>
                </a:extLst>
              </p:cNvPr>
              <p:cNvSpPr txBox="1"/>
              <p:nvPr/>
            </p:nvSpPr>
            <p:spPr>
              <a:xfrm>
                <a:off x="5456581" y="5790440"/>
                <a:ext cx="65233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A39055-F1B3-EA47-BA11-869F5BF1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581" y="5790440"/>
                <a:ext cx="6523383" cy="461665"/>
              </a:xfrm>
              <a:prstGeom prst="rect">
                <a:avLst/>
              </a:prstGeom>
              <a:blipFill>
                <a:blip r:embed="rId7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CA7BAF-31BD-A7AD-601D-9C311F2F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5EEC3-4812-B84F-BDA6-EE53C4135C6F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79C7B3-13FD-6D7C-B3E7-653FB719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D32050-958D-D1FE-7F8B-F5385CBBD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3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BD15-6F45-F54B-9442-FC34583A8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Explicit MPC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ADDBE0-256A-134F-827A-A2D1E9FF3D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07046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solution to the constrained LQR problem is a control which is a continuous piecewise affine function on polyhedral partition of the state space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𝑋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that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if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…,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Thus, online, one has to locate in which cell of the polyhedral partition the state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lies, and then one obtains the optimal control via a look-up table query</a:t>
                </a:r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ADDBE0-256A-134F-827A-A2D1E9FF3D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070466"/>
              </a:xfrm>
              <a:blipFill>
                <a:blip r:embed="rId3"/>
                <a:stretch>
                  <a:fillRect l="-1086" t="-4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1119968-54E6-FB41-B3DD-1430C2497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552" y="4256090"/>
            <a:ext cx="5943600" cy="22860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7FC714B-2F81-CC64-4FCD-6DBEAEE0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C8A44-0889-4C43-B9FC-0905E3B536CC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AE51FAB-1452-E2C7-3365-296375870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BD1EA83-0642-5432-D600-0FBF1B28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05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50CF-E00D-EF47-B7DB-998A7E16A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 and practical use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4CEEB-682B-B449-9E76-5DFD5A62FC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706100" cy="47164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present there is no other technique other than MPC to design controllers for general large linear multivariable systems with input and output constraints with a stability guarantee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Design approach (for squared 2-norm cost):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Choose horizon length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the control invariant target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invariant target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should be as large as possible for performance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Choose the parameters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freely to affect the control performance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Adjust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as per the stability theorem 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Useful toolbox (MATLAB):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  <a:hlinkClick r:id="rId2"/>
                  </a:rPr>
                  <a:t>https://www.mpt3.org/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practice, sometimes choosing a good terminal cost </a:t>
                </a:r>
                <a:r>
                  <a:rPr lang="en-US" dirty="0"/>
                  <a:t>is enough (i.e., don’t need to enforce a terminal control invariant condition), though you may be sacrificing guarantees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4CEEB-682B-B449-9E76-5DFD5A62FC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706100" cy="4716465"/>
              </a:xfrm>
              <a:blipFill>
                <a:blip r:embed="rId3"/>
                <a:stretch>
                  <a:fillRect l="-1066" t="-2949" r="-711" b="-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F05DD4-77DA-4869-8FD7-FC1303C8C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62D6-7D9C-724F-8623-5E741116D1B7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12E7B-9026-7598-09FE-8444ABF03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537293-70F7-A875-9073-05152D16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93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732E3-FE55-6344-BD35-C79B1FE1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for reference tracking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EDC9-7067-5E4C-97A7-43AF07AD65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Usual cost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Sup>
                          <m:sSubSup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sSub>
                          <m:sSub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does not work, as in steady state control does not need to be zero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r>
                  <a:rPr lang="en-US" dirty="0"/>
                  <a:t>- formulation: reason in terms of </a:t>
                </a:r>
                <a:r>
                  <a:rPr lang="en-US" i="1" dirty="0"/>
                  <a:t>control changes </a:t>
                </a:r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i="1" dirty="0"/>
              </a:p>
              <a:p>
                <a:pPr marL="0" indent="0">
                  <a:buNone/>
                </a:pPr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EDC9-7067-5E4C-97A7-43AF07AD65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BB9AEA-C51D-B17A-620E-3141AE03C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1C33-8767-574D-AB0C-AC5EA77C8016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AEF7F2-2147-3940-9A02-7E5F4EDDB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829589-F26E-A922-5AEE-DC3A86DD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51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732E3-FE55-6344-BD35-C79B1FE1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MPC for reference tracking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EDC9-7067-5E4C-97A7-43AF07AD65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MPC problem is readily modified to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sz="1100" dirty="0"/>
              </a:p>
              <a:p>
                <a:r>
                  <a:rPr lang="en-US" dirty="0"/>
                  <a:t>The control input is then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bSup>
                      <m:sSub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22EDC9-7067-5E4C-97A7-43AF07AD65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844" t="-2725" b="-3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CDE1867-D017-E54B-944C-2CC1BA4DE0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300708"/>
                <a:ext cx="10757452" cy="28639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4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,…,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  <m:t>𝐲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  <m:t>𝐫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>
                                              <a:latin typeface="Cambria Math" panose="020405030504060302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CDE1867-D017-E54B-944C-2CC1BA4DE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00708"/>
                <a:ext cx="10757452" cy="2863920"/>
              </a:xfrm>
              <a:prstGeom prst="rect">
                <a:avLst/>
              </a:prstGeom>
              <a:blipFill>
                <a:blip r:embed="rId3"/>
                <a:stretch>
                  <a:fillRect t="-47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96C849-028C-7048-AF4B-2EA08918A9C9}"/>
                  </a:ext>
                </a:extLst>
              </p:cNvPr>
              <p:cNvSpPr txBox="1"/>
              <p:nvPr/>
            </p:nvSpPr>
            <p:spPr>
              <a:xfrm>
                <a:off x="3681947" y="3157482"/>
                <a:ext cx="8153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96C849-028C-7048-AF4B-2EA08918A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947" y="3157482"/>
                <a:ext cx="8153400" cy="461665"/>
              </a:xfrm>
              <a:prstGeom prst="rect">
                <a:avLst/>
              </a:prstGeom>
              <a:blipFill>
                <a:blip r:embed="rId4"/>
                <a:stretch>
                  <a:fillRect l="-1089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DC8D0C-73F2-D548-BAE9-9E282F2DB094}"/>
                  </a:ext>
                </a:extLst>
              </p:cNvPr>
              <p:cNvSpPr txBox="1"/>
              <p:nvPr/>
            </p:nvSpPr>
            <p:spPr>
              <a:xfrm>
                <a:off x="5152815" y="4058565"/>
                <a:ext cx="6735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DC8D0C-73F2-D548-BAE9-9E282F2DB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815" y="4058565"/>
                <a:ext cx="6735418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AC29A-A848-184C-A65D-B68A66AA6295}"/>
                  </a:ext>
                </a:extLst>
              </p:cNvPr>
              <p:cNvSpPr txBox="1"/>
              <p:nvPr/>
            </p:nvSpPr>
            <p:spPr>
              <a:xfrm>
                <a:off x="5144533" y="4514739"/>
                <a:ext cx="6523383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AC29A-A848-184C-A65D-B68A66AA6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33" y="4514739"/>
                <a:ext cx="6523383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12FF2E-3D3E-5E4E-9895-029472261A19}"/>
                  </a:ext>
                </a:extLst>
              </p:cNvPr>
              <p:cNvSpPr txBox="1"/>
              <p:nvPr/>
            </p:nvSpPr>
            <p:spPr>
              <a:xfrm>
                <a:off x="5221973" y="5475703"/>
                <a:ext cx="65233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12FF2E-3D3E-5E4E-9895-029472261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973" y="5475703"/>
                <a:ext cx="6523383" cy="461665"/>
              </a:xfrm>
              <a:prstGeom prst="rect">
                <a:avLst/>
              </a:prstGeom>
              <a:blipFill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9E1B40-5AC6-C54D-BBF7-1AB14621E88F}"/>
                  </a:ext>
                </a:extLst>
              </p:cNvPr>
              <p:cNvSpPr txBox="1"/>
              <p:nvPr/>
            </p:nvSpPr>
            <p:spPr>
              <a:xfrm>
                <a:off x="5144533" y="3598890"/>
                <a:ext cx="6735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             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9E1B40-5AC6-C54D-BBF7-1AB14621E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33" y="3598890"/>
                <a:ext cx="6735418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4B51193-A17A-354F-9A8B-9251828C5E36}"/>
                  </a:ext>
                </a:extLst>
              </p:cNvPr>
              <p:cNvSpPr txBox="1"/>
              <p:nvPr/>
            </p:nvSpPr>
            <p:spPr>
              <a:xfrm>
                <a:off x="5221974" y="4991248"/>
                <a:ext cx="65233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      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4B51193-A17A-354F-9A8B-9251828C5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974" y="4991248"/>
                <a:ext cx="6523383" cy="461665"/>
              </a:xfrm>
              <a:prstGeom prst="rect">
                <a:avLst/>
              </a:prstGeom>
              <a:blipFill>
                <a:blip r:embed="rId9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6E87BC1-56E4-93A5-35AC-0EA4D0F2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4BFC-DAAC-8B42-AEC4-206A58C527F9}" type="datetime1">
              <a:rPr lang="en-US" smtClean="0"/>
              <a:t>8/13/26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814B7B6-7B7E-9E87-C12E-54A1E6C2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A736E0B-3C81-36AE-2CC9-BD3E0D70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98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8961" y="2854709"/>
            <a:ext cx="4754078" cy="1832794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 to learning</a:t>
            </a:r>
          </a:p>
          <a:p>
            <a:r>
              <a:rPr lang="en-US" dirty="0"/>
              <a:t>S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ys ID</a:t>
            </a:r>
          </a:p>
          <a:p>
            <a:r>
              <a:rPr lang="en-US" dirty="0"/>
              <a:t>A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daptive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328E-556F-58EC-474A-393302EA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1745F-580E-DA4F-9992-74D4F9E9129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CC359-04C3-8BD0-233E-46010FA4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22F1D-B60B-C30F-5B1B-1159FE69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562D76-7A15-45B5-A885-BDA6B89EFC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AFF5A3-C4BC-4265-8729-DA8E69FA5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8AE869-6B4B-4B8A-A5D5-6420A2F75278}">
  <ds:schemaRefs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ec38afac-11fd-4f05-b2a5-9d8ac7fc116b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d1af692f-475c-46b5-a87d-a47813ac89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38793</TotalTime>
  <Words>2165</Words>
  <Application>Microsoft Macintosh PowerPoint</Application>
  <PresentationFormat>Widescreen</PresentationFormat>
  <Paragraphs>263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Roadmap</vt:lpstr>
      <vt:lpstr>Model predictive control</vt:lpstr>
      <vt:lpstr>Persistent feasibility theorem</vt:lpstr>
      <vt:lpstr>Persistent feasibility theorem</vt:lpstr>
      <vt:lpstr>Persistent feasibility theorem</vt:lpstr>
      <vt:lpstr>Practical aspects of persistent feasibility</vt:lpstr>
      <vt:lpstr>Stability of MPC</vt:lpstr>
      <vt:lpstr>Lyapunov stability theory</vt:lpstr>
      <vt:lpstr>MPC stability theorem</vt:lpstr>
      <vt:lpstr>MPC stability theorem</vt:lpstr>
      <vt:lpstr>MPC stability theorem</vt:lpstr>
      <vt:lpstr>MPC stability theorem</vt:lpstr>
      <vt:lpstr>MPC stability theorem</vt:lpstr>
      <vt:lpstr>MPC stability theorem</vt:lpstr>
      <vt:lpstr>How to choose X_f and P?</vt:lpstr>
      <vt:lpstr>How to choose X_f and P?</vt:lpstr>
      <vt:lpstr>How to choose X_f and P?</vt:lpstr>
      <vt:lpstr>Explicit MPC</vt:lpstr>
      <vt:lpstr>Explicit MPC</vt:lpstr>
      <vt:lpstr>Tuning and practical use </vt:lpstr>
      <vt:lpstr>MPC for reference tracking</vt:lpstr>
      <vt:lpstr>MPC for reference tracking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529</cp:revision>
  <cp:lastPrinted>2019-01-07T20:05:58Z</cp:lastPrinted>
  <dcterms:created xsi:type="dcterms:W3CDTF">2017-01-06T12:29:52Z</dcterms:created>
  <dcterms:modified xsi:type="dcterms:W3CDTF">2026-08-13T21:18:57Z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