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36"/>
  </p:notesMasterIdLst>
  <p:sldIdLst>
    <p:sldId id="256" r:id="rId2"/>
    <p:sldId id="334" r:id="rId3"/>
    <p:sldId id="542" r:id="rId4"/>
    <p:sldId id="543" r:id="rId5"/>
    <p:sldId id="392" r:id="rId6"/>
    <p:sldId id="429" r:id="rId7"/>
    <p:sldId id="401" r:id="rId8"/>
    <p:sldId id="402" r:id="rId9"/>
    <p:sldId id="443" r:id="rId10"/>
    <p:sldId id="403" r:id="rId11"/>
    <p:sldId id="544" r:id="rId12"/>
    <p:sldId id="404" r:id="rId13"/>
    <p:sldId id="436" r:id="rId14"/>
    <p:sldId id="437" r:id="rId15"/>
    <p:sldId id="420" r:id="rId16"/>
    <p:sldId id="438" r:id="rId17"/>
    <p:sldId id="546" r:id="rId18"/>
    <p:sldId id="441" r:id="rId19"/>
    <p:sldId id="547" r:id="rId20"/>
    <p:sldId id="407" r:id="rId21"/>
    <p:sldId id="545" r:id="rId22"/>
    <p:sldId id="408" r:id="rId23"/>
    <p:sldId id="440" r:id="rId24"/>
    <p:sldId id="442" r:id="rId25"/>
    <p:sldId id="409" r:id="rId26"/>
    <p:sldId id="421" r:id="rId27"/>
    <p:sldId id="422" r:id="rId28"/>
    <p:sldId id="423" r:id="rId29"/>
    <p:sldId id="424" r:id="rId30"/>
    <p:sldId id="425" r:id="rId31"/>
    <p:sldId id="426" r:id="rId32"/>
    <p:sldId id="410" r:id="rId33"/>
    <p:sldId id="427" r:id="rId34"/>
    <p:sldId id="399"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BCC25E8B-7885-9143-B6A6-C663038D90BB}">
          <p14:sldIdLst>
            <p14:sldId id="256"/>
            <p14:sldId id="334"/>
            <p14:sldId id="542"/>
            <p14:sldId id="543"/>
            <p14:sldId id="392"/>
            <p14:sldId id="429"/>
            <p14:sldId id="401"/>
            <p14:sldId id="402"/>
            <p14:sldId id="443"/>
            <p14:sldId id="403"/>
            <p14:sldId id="544"/>
            <p14:sldId id="404"/>
            <p14:sldId id="436"/>
            <p14:sldId id="437"/>
            <p14:sldId id="420"/>
            <p14:sldId id="438"/>
            <p14:sldId id="546"/>
            <p14:sldId id="441"/>
            <p14:sldId id="547"/>
            <p14:sldId id="407"/>
            <p14:sldId id="545"/>
            <p14:sldId id="408"/>
            <p14:sldId id="440"/>
            <p14:sldId id="442"/>
            <p14:sldId id="409"/>
            <p14:sldId id="421"/>
            <p14:sldId id="422"/>
            <p14:sldId id="423"/>
            <p14:sldId id="424"/>
            <p14:sldId id="425"/>
            <p14:sldId id="426"/>
            <p14:sldId id="410"/>
            <p14:sldId id="427"/>
            <p14:sldId id="39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58"/>
    <p:restoredTop sz="88036"/>
  </p:normalViewPr>
  <p:slideViewPr>
    <p:cSldViewPr snapToGrid="0">
      <p:cViewPr varScale="1">
        <p:scale>
          <a:sx n="110" d="100"/>
          <a:sy n="110" d="100"/>
        </p:scale>
        <p:origin x="768"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iele Gammelli" userId="292b8a31-f1ba-4b4c-b196-a231dc095d13" providerId="ADAL" clId="{6E670754-AB6A-5789-AA0A-6F6FD9CE3EEA}"/>
    <pc:docChg chg="modSld">
      <pc:chgData name="Daniele Gammelli" userId="292b8a31-f1ba-4b4c-b196-a231dc095d13" providerId="ADAL" clId="{6E670754-AB6A-5789-AA0A-6F6FD9CE3EEA}" dt="2026-08-13T21:19:40.219" v="9" actId="20577"/>
      <pc:docMkLst>
        <pc:docMk/>
      </pc:docMkLst>
      <pc:sldChg chg="modNotesTx">
        <pc:chgData name="Daniele Gammelli" userId="292b8a31-f1ba-4b4c-b196-a231dc095d13" providerId="ADAL" clId="{6E670754-AB6A-5789-AA0A-6F6FD9CE3EEA}" dt="2026-08-13T21:19:15.292" v="0" actId="20577"/>
        <pc:sldMkLst>
          <pc:docMk/>
          <pc:sldMk cId="3490948641" sldId="402"/>
        </pc:sldMkLst>
      </pc:sldChg>
      <pc:sldChg chg="modNotesTx">
        <pc:chgData name="Daniele Gammelli" userId="292b8a31-f1ba-4b4c-b196-a231dc095d13" providerId="ADAL" clId="{6E670754-AB6A-5789-AA0A-6F6FD9CE3EEA}" dt="2026-08-13T21:19:20.983" v="2" actId="20577"/>
        <pc:sldMkLst>
          <pc:docMk/>
          <pc:sldMk cId="2025983812" sldId="404"/>
        </pc:sldMkLst>
      </pc:sldChg>
      <pc:sldChg chg="modNotesTx">
        <pc:chgData name="Daniele Gammelli" userId="292b8a31-f1ba-4b4c-b196-a231dc095d13" providerId="ADAL" clId="{6E670754-AB6A-5789-AA0A-6F6FD9CE3EEA}" dt="2026-08-13T21:19:33.585" v="7" actId="20577"/>
        <pc:sldMkLst>
          <pc:docMk/>
          <pc:sldMk cId="900621386" sldId="407"/>
        </pc:sldMkLst>
      </pc:sldChg>
      <pc:sldChg chg="modNotesTx">
        <pc:chgData name="Daniele Gammelli" userId="292b8a31-f1ba-4b4c-b196-a231dc095d13" providerId="ADAL" clId="{6E670754-AB6A-5789-AA0A-6F6FD9CE3EEA}" dt="2026-08-13T21:19:40.219" v="9" actId="20577"/>
        <pc:sldMkLst>
          <pc:docMk/>
          <pc:sldMk cId="782093395" sldId="409"/>
        </pc:sldMkLst>
      </pc:sldChg>
      <pc:sldChg chg="modNotesTx">
        <pc:chgData name="Daniele Gammelli" userId="292b8a31-f1ba-4b4c-b196-a231dc095d13" providerId="ADAL" clId="{6E670754-AB6A-5789-AA0A-6F6FD9CE3EEA}" dt="2026-08-13T21:19:25.334" v="3" actId="20577"/>
        <pc:sldMkLst>
          <pc:docMk/>
          <pc:sldMk cId="2741832432" sldId="438"/>
        </pc:sldMkLst>
      </pc:sldChg>
      <pc:sldChg chg="modNotesTx">
        <pc:chgData name="Daniele Gammelli" userId="292b8a31-f1ba-4b4c-b196-a231dc095d13" providerId="ADAL" clId="{6E670754-AB6A-5789-AA0A-6F6FD9CE3EEA}" dt="2026-08-13T21:19:29.778" v="5" actId="20577"/>
        <pc:sldMkLst>
          <pc:docMk/>
          <pc:sldMk cId="2270021002" sldId="441"/>
        </pc:sldMkLst>
      </pc:sldChg>
      <pc:sldChg chg="modNotesTx">
        <pc:chgData name="Daniele Gammelli" userId="292b8a31-f1ba-4b4c-b196-a231dc095d13" providerId="ADAL" clId="{6E670754-AB6A-5789-AA0A-6F6FD9CE3EEA}" dt="2026-08-13T21:19:38.753" v="8" actId="20577"/>
        <pc:sldMkLst>
          <pc:docMk/>
          <pc:sldMk cId="2768658658" sldId="442"/>
        </pc:sldMkLst>
      </pc:sldChg>
      <pc:sldChg chg="modNotesTx">
        <pc:chgData name="Daniele Gammelli" userId="292b8a31-f1ba-4b4c-b196-a231dc095d13" providerId="ADAL" clId="{6E670754-AB6A-5789-AA0A-6F6FD9CE3EEA}" dt="2026-08-13T21:19:17.314" v="1" actId="20577"/>
        <pc:sldMkLst>
          <pc:docMk/>
          <pc:sldMk cId="2007465256" sldId="443"/>
        </pc:sldMkLst>
      </pc:sldChg>
      <pc:sldChg chg="modNotesTx">
        <pc:chgData name="Daniele Gammelli" userId="292b8a31-f1ba-4b4c-b196-a231dc095d13" providerId="ADAL" clId="{6E670754-AB6A-5789-AA0A-6F6FD9CE3EEA}" dt="2026-08-13T21:19:26.925" v="4" actId="20577"/>
        <pc:sldMkLst>
          <pc:docMk/>
          <pc:sldMk cId="3840376161" sldId="546"/>
        </pc:sldMkLst>
      </pc:sldChg>
      <pc:sldChg chg="modNotesTx">
        <pc:chgData name="Daniele Gammelli" userId="292b8a31-f1ba-4b4c-b196-a231dc095d13" providerId="ADAL" clId="{6E670754-AB6A-5789-AA0A-6F6FD9CE3EEA}" dt="2026-08-13T21:19:31.382" v="6" actId="20577"/>
        <pc:sldMkLst>
          <pc:docMk/>
          <pc:sldMk cId="2680778242" sldId="54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D6F028-2067-3740-AA48-A91E93570B1D}" type="datetimeFigureOut">
              <a:rPr lang="en-US" smtClean="0"/>
              <a:t>8/13/26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B2D7EC-928D-0645-AAE8-498D7443D60E}" type="slidenum">
              <a:rPr lang="en-US" smtClean="0"/>
              <a:t>‹#›</a:t>
            </a:fld>
            <a:endParaRPr lang="en-US"/>
          </a:p>
        </p:txBody>
      </p:sp>
    </p:spTree>
    <p:extLst>
      <p:ext uri="{BB962C8B-B14F-4D97-AF65-F5344CB8AC3E}">
        <p14:creationId xmlns:p14="http://schemas.microsoft.com/office/powerpoint/2010/main" val="3293729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B2D7EC-928D-0645-AAE8-498D7443D60E}" type="slidenum">
              <a:rPr lang="en-US" smtClean="0"/>
              <a:t>1</a:t>
            </a:fld>
            <a:endParaRPr lang="en-US"/>
          </a:p>
        </p:txBody>
      </p:sp>
    </p:spTree>
    <p:extLst>
      <p:ext uri="{BB962C8B-B14F-4D97-AF65-F5344CB8AC3E}">
        <p14:creationId xmlns:p14="http://schemas.microsoft.com/office/powerpoint/2010/main" val="17061316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3B2D7EC-928D-0645-AAE8-498D7443D60E}" type="slidenum">
              <a:rPr lang="en-US" smtClean="0"/>
              <a:t>2</a:t>
            </a:fld>
            <a:endParaRPr lang="en-US"/>
          </a:p>
        </p:txBody>
      </p:sp>
    </p:spTree>
    <p:extLst>
      <p:ext uri="{BB962C8B-B14F-4D97-AF65-F5344CB8AC3E}">
        <p14:creationId xmlns:p14="http://schemas.microsoft.com/office/powerpoint/2010/main" val="24080843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B2D7EC-928D-0645-AAE8-498D7443D60E}" type="slidenum">
              <a:rPr lang="en-US" smtClean="0"/>
              <a:t>7</a:t>
            </a:fld>
            <a:endParaRPr lang="en-US"/>
          </a:p>
        </p:txBody>
      </p:sp>
    </p:spTree>
    <p:extLst>
      <p:ext uri="{BB962C8B-B14F-4D97-AF65-F5344CB8AC3E}">
        <p14:creationId xmlns:p14="http://schemas.microsoft.com/office/powerpoint/2010/main" val="24558939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B2D7EC-928D-0645-AAE8-498D7443D60E}" type="slidenum">
              <a:rPr lang="en-US" smtClean="0"/>
              <a:t>8</a:t>
            </a:fld>
            <a:endParaRPr lang="en-US"/>
          </a:p>
        </p:txBody>
      </p:sp>
    </p:spTree>
    <p:extLst>
      <p:ext uri="{BB962C8B-B14F-4D97-AF65-F5344CB8AC3E}">
        <p14:creationId xmlns:p14="http://schemas.microsoft.com/office/powerpoint/2010/main" val="19031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B2D7EC-928D-0645-AAE8-498D7443D60E}" type="slidenum">
              <a:rPr lang="en-US" smtClean="0"/>
              <a:t>9</a:t>
            </a:fld>
            <a:endParaRPr lang="en-US"/>
          </a:p>
        </p:txBody>
      </p:sp>
    </p:spTree>
    <p:extLst>
      <p:ext uri="{BB962C8B-B14F-4D97-AF65-F5344CB8AC3E}">
        <p14:creationId xmlns:p14="http://schemas.microsoft.com/office/powerpoint/2010/main" val="7714203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B2D7EC-928D-0645-AAE8-498D7443D60E}" type="slidenum">
              <a:rPr lang="en-US" smtClean="0"/>
              <a:t>12</a:t>
            </a:fld>
            <a:endParaRPr lang="en-US"/>
          </a:p>
        </p:txBody>
      </p:sp>
    </p:spTree>
    <p:extLst>
      <p:ext uri="{BB962C8B-B14F-4D97-AF65-F5344CB8AC3E}">
        <p14:creationId xmlns:p14="http://schemas.microsoft.com/office/powerpoint/2010/main" val="17967801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63B2D7EC-928D-0645-AAE8-498D7443D60E}" type="slidenum">
              <a:rPr lang="en-US" smtClean="0"/>
              <a:t>16</a:t>
            </a:fld>
            <a:endParaRPr lang="en-US"/>
          </a:p>
        </p:txBody>
      </p:sp>
    </p:spTree>
    <p:extLst>
      <p:ext uri="{BB962C8B-B14F-4D97-AF65-F5344CB8AC3E}">
        <p14:creationId xmlns:p14="http://schemas.microsoft.com/office/powerpoint/2010/main" val="6831114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63B2D7EC-928D-0645-AAE8-498D7443D60E}" type="slidenum">
              <a:rPr lang="en-US" smtClean="0"/>
              <a:t>17</a:t>
            </a:fld>
            <a:endParaRPr lang="en-US"/>
          </a:p>
        </p:txBody>
      </p:sp>
    </p:spTree>
    <p:extLst>
      <p:ext uri="{BB962C8B-B14F-4D97-AF65-F5344CB8AC3E}">
        <p14:creationId xmlns:p14="http://schemas.microsoft.com/office/powerpoint/2010/main" val="15867341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63B2D7EC-928D-0645-AAE8-498D7443D60E}" type="slidenum">
              <a:rPr lang="en-US" smtClean="0"/>
              <a:t>18</a:t>
            </a:fld>
            <a:endParaRPr lang="en-US"/>
          </a:p>
        </p:txBody>
      </p:sp>
    </p:spTree>
    <p:extLst>
      <p:ext uri="{BB962C8B-B14F-4D97-AF65-F5344CB8AC3E}">
        <p14:creationId xmlns:p14="http://schemas.microsoft.com/office/powerpoint/2010/main" val="12784289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63B2D7EC-928D-0645-AAE8-498D7443D60E}" type="slidenum">
              <a:rPr lang="en-US" smtClean="0"/>
              <a:t>19</a:t>
            </a:fld>
            <a:endParaRPr lang="en-US"/>
          </a:p>
        </p:txBody>
      </p:sp>
    </p:spTree>
    <p:extLst>
      <p:ext uri="{BB962C8B-B14F-4D97-AF65-F5344CB8AC3E}">
        <p14:creationId xmlns:p14="http://schemas.microsoft.com/office/powerpoint/2010/main" val="19574957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B2D7EC-928D-0645-AAE8-498D7443D60E}" type="slidenum">
              <a:rPr lang="en-US" smtClean="0"/>
              <a:t>20</a:t>
            </a:fld>
            <a:endParaRPr lang="en-US"/>
          </a:p>
        </p:txBody>
      </p:sp>
    </p:spTree>
    <p:extLst>
      <p:ext uri="{BB962C8B-B14F-4D97-AF65-F5344CB8AC3E}">
        <p14:creationId xmlns:p14="http://schemas.microsoft.com/office/powerpoint/2010/main" val="31981128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B2D7EC-928D-0645-AAE8-498D7443D60E}" type="slidenum">
              <a:rPr lang="en-US" smtClean="0"/>
              <a:t>24</a:t>
            </a:fld>
            <a:endParaRPr lang="en-US"/>
          </a:p>
        </p:txBody>
      </p:sp>
    </p:spTree>
    <p:extLst>
      <p:ext uri="{BB962C8B-B14F-4D97-AF65-F5344CB8AC3E}">
        <p14:creationId xmlns:p14="http://schemas.microsoft.com/office/powerpoint/2010/main" val="42927689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B2D7EC-928D-0645-AAE8-498D7443D60E}" type="slidenum">
              <a:rPr lang="en-US" smtClean="0"/>
              <a:t>25</a:t>
            </a:fld>
            <a:endParaRPr lang="en-US"/>
          </a:p>
        </p:txBody>
      </p:sp>
    </p:spTree>
    <p:extLst>
      <p:ext uri="{BB962C8B-B14F-4D97-AF65-F5344CB8AC3E}">
        <p14:creationId xmlns:p14="http://schemas.microsoft.com/office/powerpoint/2010/main" val="35800480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r>
              <a:rPr lang="en-US"/>
              <a:t>5/11/2026</a:t>
            </a:r>
          </a:p>
        </p:txBody>
      </p:sp>
      <p:sp>
        <p:nvSpPr>
          <p:cNvPr id="5" name="Footer Placeholder 4"/>
          <p:cNvSpPr>
            <a:spLocks noGrp="1"/>
          </p:cNvSpPr>
          <p:nvPr>
            <p:ph type="ftr" sz="quarter" idx="11"/>
          </p:nvPr>
        </p:nvSpPr>
        <p:spPr/>
        <p:txBody>
          <a:bodyPr/>
          <a:lstStyle/>
          <a:p>
            <a:r>
              <a:rPr lang="hr-HR"/>
              <a:t>AA 203 | Lecture 13</a:t>
            </a:r>
            <a:endParaRPr lang="en-US"/>
          </a:p>
        </p:txBody>
      </p:sp>
      <p:sp>
        <p:nvSpPr>
          <p:cNvPr id="6" name="Slide Number Placeholder 5"/>
          <p:cNvSpPr>
            <a:spLocks noGrp="1"/>
          </p:cNvSpPr>
          <p:nvPr>
            <p:ph type="sldNum" sz="quarter" idx="12"/>
          </p:nvPr>
        </p:nvSpPr>
        <p:spPr/>
        <p:txBody>
          <a:bodyPr/>
          <a:lstStyle/>
          <a:p>
            <a:fld id="{8AA1F273-EF2F-3941-BBF8-D365CB27DD6A}" type="slidenum">
              <a:rPr lang="en-US" smtClean="0"/>
              <a:t>‹#›</a:t>
            </a:fld>
            <a:endParaRPr lang="en-US"/>
          </a:p>
        </p:txBody>
      </p:sp>
      <p:sp>
        <p:nvSpPr>
          <p:cNvPr id="7" name="Rectangle 6"/>
          <p:cNvSpPr/>
          <p:nvPr userDrawn="1"/>
        </p:nvSpPr>
        <p:spPr>
          <a:xfrm>
            <a:off x="0" y="0"/>
            <a:ext cx="12192000" cy="274320"/>
          </a:xfrm>
          <a:prstGeom prst="rect">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690133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8610600" y="6542090"/>
            <a:ext cx="2743200" cy="365125"/>
          </a:xfrm>
        </p:spPr>
        <p:txBody>
          <a:bodyPr/>
          <a:lstStyle/>
          <a:p>
            <a:fld id="{8AA1F273-EF2F-3941-BBF8-D365CB27DD6A}" type="slidenum">
              <a:rPr lang="en-US" smtClean="0"/>
              <a:t>‹#›</a:t>
            </a:fld>
            <a:endParaRPr lang="en-US"/>
          </a:p>
        </p:txBody>
      </p:sp>
      <p:sp>
        <p:nvSpPr>
          <p:cNvPr id="7" name="Rectangle 6"/>
          <p:cNvSpPr/>
          <p:nvPr userDrawn="1"/>
        </p:nvSpPr>
        <p:spPr>
          <a:xfrm>
            <a:off x="0" y="0"/>
            <a:ext cx="12192000" cy="274320"/>
          </a:xfrm>
          <a:prstGeom prst="rect">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ate Placeholder 3">
            <a:extLst>
              <a:ext uri="{FF2B5EF4-FFF2-40B4-BE49-F238E27FC236}">
                <a16:creationId xmlns:a16="http://schemas.microsoft.com/office/drawing/2014/main" id="{07CD6704-485E-A2C3-3C9B-57DEC9A3467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5/11/2026</a:t>
            </a:r>
            <a:endParaRPr lang="en-US" dirty="0"/>
          </a:p>
        </p:txBody>
      </p:sp>
      <p:sp>
        <p:nvSpPr>
          <p:cNvPr id="9" name="Footer Placeholder 4">
            <a:extLst>
              <a:ext uri="{FF2B5EF4-FFF2-40B4-BE49-F238E27FC236}">
                <a16:creationId xmlns:a16="http://schemas.microsoft.com/office/drawing/2014/main" id="{6B1AECA0-4924-8588-418F-02D9D3B715A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hr-HR" dirty="0"/>
              <a:t>AA 203 | </a:t>
            </a:r>
            <a:r>
              <a:rPr lang="hr-HR" dirty="0" err="1"/>
              <a:t>Lecture</a:t>
            </a:r>
            <a:r>
              <a:rPr lang="hr-HR" dirty="0"/>
              <a:t> 13</a:t>
            </a:r>
            <a:endParaRPr lang="en-US" dirty="0"/>
          </a:p>
        </p:txBody>
      </p:sp>
    </p:spTree>
    <p:extLst>
      <p:ext uri="{BB962C8B-B14F-4D97-AF65-F5344CB8AC3E}">
        <p14:creationId xmlns:p14="http://schemas.microsoft.com/office/powerpoint/2010/main" val="10598045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5/11/2026</a:t>
            </a:r>
          </a:p>
        </p:txBody>
      </p:sp>
      <p:sp>
        <p:nvSpPr>
          <p:cNvPr id="5" name="Footer Placeholder 4"/>
          <p:cNvSpPr>
            <a:spLocks noGrp="1"/>
          </p:cNvSpPr>
          <p:nvPr>
            <p:ph type="ftr" sz="quarter" idx="11"/>
          </p:nvPr>
        </p:nvSpPr>
        <p:spPr/>
        <p:txBody>
          <a:bodyPr/>
          <a:lstStyle/>
          <a:p>
            <a:r>
              <a:rPr lang="hr-HR"/>
              <a:t>AA 203 | Lecture 13</a:t>
            </a:r>
            <a:endParaRPr lang="en-US"/>
          </a:p>
        </p:txBody>
      </p:sp>
      <p:sp>
        <p:nvSpPr>
          <p:cNvPr id="6" name="Slide Number Placeholder 5"/>
          <p:cNvSpPr>
            <a:spLocks noGrp="1"/>
          </p:cNvSpPr>
          <p:nvPr>
            <p:ph type="sldNum" sz="quarter" idx="12"/>
          </p:nvPr>
        </p:nvSpPr>
        <p:spPr/>
        <p:txBody>
          <a:bodyPr/>
          <a:lstStyle/>
          <a:p>
            <a:fld id="{8AA1F273-EF2F-3941-BBF8-D365CB27DD6A}" type="slidenum">
              <a:rPr lang="en-US" smtClean="0"/>
              <a:t>‹#›</a:t>
            </a:fld>
            <a:endParaRPr lang="en-US"/>
          </a:p>
        </p:txBody>
      </p:sp>
    </p:spTree>
    <p:extLst>
      <p:ext uri="{BB962C8B-B14F-4D97-AF65-F5344CB8AC3E}">
        <p14:creationId xmlns:p14="http://schemas.microsoft.com/office/powerpoint/2010/main" val="9049809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en-US"/>
              <a:t>5/11/2026</a:t>
            </a:r>
          </a:p>
        </p:txBody>
      </p:sp>
      <p:sp>
        <p:nvSpPr>
          <p:cNvPr id="6" name="Footer Placeholder 5"/>
          <p:cNvSpPr>
            <a:spLocks noGrp="1"/>
          </p:cNvSpPr>
          <p:nvPr>
            <p:ph type="ftr" sz="quarter" idx="11"/>
          </p:nvPr>
        </p:nvSpPr>
        <p:spPr/>
        <p:txBody>
          <a:bodyPr/>
          <a:lstStyle/>
          <a:p>
            <a:r>
              <a:rPr lang="hr-HR"/>
              <a:t>AA 203 | Lecture 13</a:t>
            </a:r>
            <a:endParaRPr lang="en-US"/>
          </a:p>
        </p:txBody>
      </p:sp>
      <p:sp>
        <p:nvSpPr>
          <p:cNvPr id="7" name="Slide Number Placeholder 6"/>
          <p:cNvSpPr>
            <a:spLocks noGrp="1"/>
          </p:cNvSpPr>
          <p:nvPr>
            <p:ph type="sldNum" sz="quarter" idx="12"/>
          </p:nvPr>
        </p:nvSpPr>
        <p:spPr/>
        <p:txBody>
          <a:bodyPr/>
          <a:lstStyle/>
          <a:p>
            <a:fld id="{8AA1F273-EF2F-3941-BBF8-D365CB27DD6A}" type="slidenum">
              <a:rPr lang="en-US" smtClean="0"/>
              <a:t>‹#›</a:t>
            </a:fld>
            <a:endParaRPr lang="en-US"/>
          </a:p>
        </p:txBody>
      </p:sp>
    </p:spTree>
    <p:extLst>
      <p:ext uri="{BB962C8B-B14F-4D97-AF65-F5344CB8AC3E}">
        <p14:creationId xmlns:p14="http://schemas.microsoft.com/office/powerpoint/2010/main" val="15353192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t>5/11/2026</a:t>
            </a:r>
          </a:p>
        </p:txBody>
      </p:sp>
      <p:sp>
        <p:nvSpPr>
          <p:cNvPr id="8" name="Footer Placeholder 7"/>
          <p:cNvSpPr>
            <a:spLocks noGrp="1"/>
          </p:cNvSpPr>
          <p:nvPr>
            <p:ph type="ftr" sz="quarter" idx="11"/>
          </p:nvPr>
        </p:nvSpPr>
        <p:spPr/>
        <p:txBody>
          <a:bodyPr/>
          <a:lstStyle/>
          <a:p>
            <a:r>
              <a:rPr lang="hr-HR"/>
              <a:t>AA 203 | Lecture 13</a:t>
            </a:r>
            <a:endParaRPr lang="en-US"/>
          </a:p>
        </p:txBody>
      </p:sp>
      <p:sp>
        <p:nvSpPr>
          <p:cNvPr id="9" name="Slide Number Placeholder 8"/>
          <p:cNvSpPr>
            <a:spLocks noGrp="1"/>
          </p:cNvSpPr>
          <p:nvPr>
            <p:ph type="sldNum" sz="quarter" idx="12"/>
          </p:nvPr>
        </p:nvSpPr>
        <p:spPr/>
        <p:txBody>
          <a:bodyPr/>
          <a:lstStyle/>
          <a:p>
            <a:fld id="{8AA1F273-EF2F-3941-BBF8-D365CB27DD6A}" type="slidenum">
              <a:rPr lang="en-US" smtClean="0"/>
              <a:t>‹#›</a:t>
            </a:fld>
            <a:endParaRPr lang="en-US"/>
          </a:p>
        </p:txBody>
      </p:sp>
    </p:spTree>
    <p:extLst>
      <p:ext uri="{BB962C8B-B14F-4D97-AF65-F5344CB8AC3E}">
        <p14:creationId xmlns:p14="http://schemas.microsoft.com/office/powerpoint/2010/main" val="2094834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5/11/2026</a:t>
            </a:r>
          </a:p>
        </p:txBody>
      </p:sp>
      <p:sp>
        <p:nvSpPr>
          <p:cNvPr id="4" name="Footer Placeholder 3"/>
          <p:cNvSpPr>
            <a:spLocks noGrp="1"/>
          </p:cNvSpPr>
          <p:nvPr>
            <p:ph type="ftr" sz="quarter" idx="11"/>
          </p:nvPr>
        </p:nvSpPr>
        <p:spPr/>
        <p:txBody>
          <a:bodyPr/>
          <a:lstStyle/>
          <a:p>
            <a:r>
              <a:rPr lang="hr-HR"/>
              <a:t>AA 203 | Lecture 13</a:t>
            </a:r>
            <a:endParaRPr lang="en-US"/>
          </a:p>
        </p:txBody>
      </p:sp>
      <p:sp>
        <p:nvSpPr>
          <p:cNvPr id="5" name="Slide Number Placeholder 4"/>
          <p:cNvSpPr>
            <a:spLocks noGrp="1"/>
          </p:cNvSpPr>
          <p:nvPr>
            <p:ph type="sldNum" sz="quarter" idx="12"/>
          </p:nvPr>
        </p:nvSpPr>
        <p:spPr/>
        <p:txBody>
          <a:bodyPr/>
          <a:lstStyle/>
          <a:p>
            <a:fld id="{8AA1F273-EF2F-3941-BBF8-D365CB27DD6A}" type="slidenum">
              <a:rPr lang="en-US" smtClean="0"/>
              <a:t>‹#›</a:t>
            </a:fld>
            <a:endParaRPr lang="en-US"/>
          </a:p>
        </p:txBody>
      </p:sp>
    </p:spTree>
    <p:extLst>
      <p:ext uri="{BB962C8B-B14F-4D97-AF65-F5344CB8AC3E}">
        <p14:creationId xmlns:p14="http://schemas.microsoft.com/office/powerpoint/2010/main" val="2037137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5/11/2026</a:t>
            </a:r>
          </a:p>
        </p:txBody>
      </p:sp>
      <p:sp>
        <p:nvSpPr>
          <p:cNvPr id="3" name="Footer Placeholder 2"/>
          <p:cNvSpPr>
            <a:spLocks noGrp="1"/>
          </p:cNvSpPr>
          <p:nvPr>
            <p:ph type="ftr" sz="quarter" idx="11"/>
          </p:nvPr>
        </p:nvSpPr>
        <p:spPr/>
        <p:txBody>
          <a:bodyPr/>
          <a:lstStyle/>
          <a:p>
            <a:r>
              <a:rPr lang="hr-HR"/>
              <a:t>AA 203 | Lecture 13</a:t>
            </a:r>
            <a:endParaRPr lang="en-US"/>
          </a:p>
        </p:txBody>
      </p:sp>
      <p:sp>
        <p:nvSpPr>
          <p:cNvPr id="4" name="Slide Number Placeholder 3"/>
          <p:cNvSpPr>
            <a:spLocks noGrp="1"/>
          </p:cNvSpPr>
          <p:nvPr>
            <p:ph type="sldNum" sz="quarter" idx="12"/>
          </p:nvPr>
        </p:nvSpPr>
        <p:spPr/>
        <p:txBody>
          <a:bodyPr/>
          <a:lstStyle/>
          <a:p>
            <a:fld id="{8AA1F273-EF2F-3941-BBF8-D365CB27DD6A}" type="slidenum">
              <a:rPr lang="en-US" smtClean="0"/>
              <a:t>‹#›</a:t>
            </a:fld>
            <a:endParaRPr lang="en-US"/>
          </a:p>
        </p:txBody>
      </p:sp>
    </p:spTree>
    <p:extLst>
      <p:ext uri="{BB962C8B-B14F-4D97-AF65-F5344CB8AC3E}">
        <p14:creationId xmlns:p14="http://schemas.microsoft.com/office/powerpoint/2010/main" val="8404305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5/11/2026</a:t>
            </a:r>
          </a:p>
        </p:txBody>
      </p:sp>
      <p:sp>
        <p:nvSpPr>
          <p:cNvPr id="6" name="Footer Placeholder 5"/>
          <p:cNvSpPr>
            <a:spLocks noGrp="1"/>
          </p:cNvSpPr>
          <p:nvPr>
            <p:ph type="ftr" sz="quarter" idx="11"/>
          </p:nvPr>
        </p:nvSpPr>
        <p:spPr/>
        <p:txBody>
          <a:bodyPr/>
          <a:lstStyle/>
          <a:p>
            <a:r>
              <a:rPr lang="hr-HR"/>
              <a:t>AA 203 | Lecture 13</a:t>
            </a:r>
            <a:endParaRPr lang="en-US"/>
          </a:p>
        </p:txBody>
      </p:sp>
      <p:sp>
        <p:nvSpPr>
          <p:cNvPr id="7" name="Slide Number Placeholder 6"/>
          <p:cNvSpPr>
            <a:spLocks noGrp="1"/>
          </p:cNvSpPr>
          <p:nvPr>
            <p:ph type="sldNum" sz="quarter" idx="12"/>
          </p:nvPr>
        </p:nvSpPr>
        <p:spPr/>
        <p:txBody>
          <a:bodyPr/>
          <a:lstStyle/>
          <a:p>
            <a:fld id="{8AA1F273-EF2F-3941-BBF8-D365CB27DD6A}" type="slidenum">
              <a:rPr lang="en-US" smtClean="0"/>
              <a:t>‹#›</a:t>
            </a:fld>
            <a:endParaRPr lang="en-US"/>
          </a:p>
        </p:txBody>
      </p:sp>
    </p:spTree>
    <p:extLst>
      <p:ext uri="{BB962C8B-B14F-4D97-AF65-F5344CB8AC3E}">
        <p14:creationId xmlns:p14="http://schemas.microsoft.com/office/powerpoint/2010/main" val="11157529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5/11/2026</a:t>
            </a:r>
          </a:p>
        </p:txBody>
      </p:sp>
      <p:sp>
        <p:nvSpPr>
          <p:cNvPr id="6" name="Footer Placeholder 5"/>
          <p:cNvSpPr>
            <a:spLocks noGrp="1"/>
          </p:cNvSpPr>
          <p:nvPr>
            <p:ph type="ftr" sz="quarter" idx="11"/>
          </p:nvPr>
        </p:nvSpPr>
        <p:spPr/>
        <p:txBody>
          <a:bodyPr/>
          <a:lstStyle/>
          <a:p>
            <a:r>
              <a:rPr lang="hr-HR"/>
              <a:t>AA 203 | Lecture 13</a:t>
            </a:r>
            <a:endParaRPr lang="en-US"/>
          </a:p>
        </p:txBody>
      </p:sp>
      <p:sp>
        <p:nvSpPr>
          <p:cNvPr id="7" name="Slide Number Placeholder 6"/>
          <p:cNvSpPr>
            <a:spLocks noGrp="1"/>
          </p:cNvSpPr>
          <p:nvPr>
            <p:ph type="sldNum" sz="quarter" idx="12"/>
          </p:nvPr>
        </p:nvSpPr>
        <p:spPr/>
        <p:txBody>
          <a:bodyPr/>
          <a:lstStyle/>
          <a:p>
            <a:fld id="{8AA1F273-EF2F-3941-BBF8-D365CB27DD6A}" type="slidenum">
              <a:rPr lang="en-US" smtClean="0"/>
              <a:t>‹#›</a:t>
            </a:fld>
            <a:endParaRPr lang="en-US"/>
          </a:p>
        </p:txBody>
      </p:sp>
    </p:spTree>
    <p:extLst>
      <p:ext uri="{BB962C8B-B14F-4D97-AF65-F5344CB8AC3E}">
        <p14:creationId xmlns:p14="http://schemas.microsoft.com/office/powerpoint/2010/main" val="6317846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5/11/2026</a:t>
            </a:r>
          </a:p>
        </p:txBody>
      </p:sp>
      <p:sp>
        <p:nvSpPr>
          <p:cNvPr id="5" name="Footer Placeholder 4"/>
          <p:cNvSpPr>
            <a:spLocks noGrp="1"/>
          </p:cNvSpPr>
          <p:nvPr>
            <p:ph type="ftr" sz="quarter" idx="11"/>
          </p:nvPr>
        </p:nvSpPr>
        <p:spPr/>
        <p:txBody>
          <a:bodyPr/>
          <a:lstStyle/>
          <a:p>
            <a:r>
              <a:rPr lang="hr-HR"/>
              <a:t>AA 203 | Lecture 13</a:t>
            </a:r>
            <a:endParaRPr lang="en-US"/>
          </a:p>
        </p:txBody>
      </p:sp>
      <p:sp>
        <p:nvSpPr>
          <p:cNvPr id="6" name="Slide Number Placeholder 5"/>
          <p:cNvSpPr>
            <a:spLocks noGrp="1"/>
          </p:cNvSpPr>
          <p:nvPr>
            <p:ph type="sldNum" sz="quarter" idx="12"/>
          </p:nvPr>
        </p:nvSpPr>
        <p:spPr/>
        <p:txBody>
          <a:bodyPr/>
          <a:lstStyle/>
          <a:p>
            <a:fld id="{8AA1F273-EF2F-3941-BBF8-D365CB27DD6A}" type="slidenum">
              <a:rPr lang="en-US" smtClean="0"/>
              <a:t>‹#›</a:t>
            </a:fld>
            <a:endParaRPr lang="en-US"/>
          </a:p>
        </p:txBody>
      </p:sp>
    </p:spTree>
    <p:extLst>
      <p:ext uri="{BB962C8B-B14F-4D97-AF65-F5344CB8AC3E}">
        <p14:creationId xmlns:p14="http://schemas.microsoft.com/office/powerpoint/2010/main" val="12462349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5/11/2026</a:t>
            </a:r>
          </a:p>
        </p:txBody>
      </p:sp>
      <p:sp>
        <p:nvSpPr>
          <p:cNvPr id="5" name="Footer Placeholder 4"/>
          <p:cNvSpPr>
            <a:spLocks noGrp="1"/>
          </p:cNvSpPr>
          <p:nvPr>
            <p:ph type="ftr" sz="quarter" idx="11"/>
          </p:nvPr>
        </p:nvSpPr>
        <p:spPr/>
        <p:txBody>
          <a:bodyPr/>
          <a:lstStyle/>
          <a:p>
            <a:r>
              <a:rPr lang="hr-HR"/>
              <a:t>AA 203 | Lecture 13</a:t>
            </a:r>
            <a:endParaRPr lang="en-US"/>
          </a:p>
        </p:txBody>
      </p:sp>
      <p:sp>
        <p:nvSpPr>
          <p:cNvPr id="6" name="Slide Number Placeholder 5"/>
          <p:cNvSpPr>
            <a:spLocks noGrp="1"/>
          </p:cNvSpPr>
          <p:nvPr>
            <p:ph type="sldNum" sz="quarter" idx="12"/>
          </p:nvPr>
        </p:nvSpPr>
        <p:spPr/>
        <p:txBody>
          <a:bodyPr/>
          <a:lstStyle/>
          <a:p>
            <a:fld id="{8AA1F273-EF2F-3941-BBF8-D365CB27DD6A}" type="slidenum">
              <a:rPr lang="en-US" smtClean="0"/>
              <a:t>‹#›</a:t>
            </a:fld>
            <a:endParaRPr lang="en-US"/>
          </a:p>
        </p:txBody>
      </p:sp>
    </p:spTree>
    <p:extLst>
      <p:ext uri="{BB962C8B-B14F-4D97-AF65-F5344CB8AC3E}">
        <p14:creationId xmlns:p14="http://schemas.microsoft.com/office/powerpoint/2010/main" val="10620223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5/11/2026</a:t>
            </a:r>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hr-HR" dirty="0"/>
              <a:t>AA 203 | </a:t>
            </a:r>
            <a:r>
              <a:rPr lang="hr-HR" dirty="0" err="1"/>
              <a:t>Lecture</a:t>
            </a:r>
            <a:r>
              <a:rPr lang="hr-HR" dirty="0"/>
              <a:t> 13</a:t>
            </a:r>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A1F273-EF2F-3941-BBF8-D365CB27DD6A}" type="slidenum">
              <a:rPr lang="en-US" smtClean="0"/>
              <a:t>‹#›</a:t>
            </a:fld>
            <a:endParaRPr lang="en-US"/>
          </a:p>
        </p:txBody>
      </p:sp>
    </p:spTree>
    <p:extLst>
      <p:ext uri="{BB962C8B-B14F-4D97-AF65-F5344CB8AC3E}">
        <p14:creationId xmlns:p14="http://schemas.microsoft.com/office/powerpoint/2010/main" val="13719641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8.emf"/><Relationship Id="rId5" Type="http://schemas.openxmlformats.org/officeDocument/2006/relationships/image" Target="../media/image7.emf"/><Relationship Id="rId4" Type="http://schemas.openxmlformats.org/officeDocument/2006/relationships/image" Target="../media/image6.emf"/></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8.emf"/><Relationship Id="rId5" Type="http://schemas.openxmlformats.org/officeDocument/2006/relationships/image" Target="../media/image7.emf"/><Relationship Id="rId4" Type="http://schemas.openxmlformats.org/officeDocument/2006/relationships/image" Target="../media/image6.emf"/></Relationships>
</file>

<file path=ppt/slides/_rels/slide1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emf"/><Relationship Id="rId7"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8.emf"/><Relationship Id="rId4" Type="http://schemas.openxmlformats.org/officeDocument/2006/relationships/image" Target="../media/image7.emf"/></Relationships>
</file>

<file path=ppt/slides/_rels/slide1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emf"/><Relationship Id="rId7"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8.emf"/><Relationship Id="rId4" Type="http://schemas.openxmlformats.org/officeDocument/2006/relationships/image" Target="../media/image7.emf"/></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3.emf"/><Relationship Id="rId4" Type="http://schemas.openxmlformats.org/officeDocument/2006/relationships/image" Target="../media/image12.emf"/></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214438"/>
            <a:ext cx="9144000" cy="2387600"/>
          </a:xfrm>
        </p:spPr>
        <p:txBody>
          <a:bodyPr>
            <a:normAutofit/>
          </a:bodyPr>
          <a:lstStyle/>
          <a:p>
            <a:r>
              <a:rPr lang="en-US" sz="4800"/>
              <a:t>AA203</a:t>
            </a:r>
            <a:br>
              <a:rPr lang="en-US" sz="4800"/>
            </a:br>
            <a:r>
              <a:rPr lang="en-US" sz="4800"/>
              <a:t>Optimal and Learning-based Control</a:t>
            </a:r>
          </a:p>
        </p:txBody>
      </p:sp>
      <p:sp>
        <p:nvSpPr>
          <p:cNvPr id="3" name="Subtitle 2"/>
          <p:cNvSpPr>
            <a:spLocks noGrp="1"/>
          </p:cNvSpPr>
          <p:nvPr>
            <p:ph type="subTitle" idx="1"/>
          </p:nvPr>
        </p:nvSpPr>
        <p:spPr/>
        <p:txBody>
          <a:bodyPr/>
          <a:lstStyle/>
          <a:p>
            <a:r>
              <a:rPr lang="en-US"/>
              <a:t>Intro to learning; System identification and adaptive control</a:t>
            </a:r>
          </a:p>
        </p:txBody>
      </p:sp>
      <p:pic>
        <p:nvPicPr>
          <p:cNvPr id="4" name="Picture 3"/>
          <p:cNvPicPr>
            <a:picLocks noChangeAspect="1"/>
          </p:cNvPicPr>
          <p:nvPr/>
        </p:nvPicPr>
        <p:blipFill>
          <a:blip r:embed="rId3"/>
          <a:stretch>
            <a:fillRect/>
          </a:stretch>
        </p:blipFill>
        <p:spPr>
          <a:xfrm>
            <a:off x="0" y="5687942"/>
            <a:ext cx="12192000" cy="1170058"/>
          </a:xfrm>
          <a:prstGeom prst="rect">
            <a:avLst/>
          </a:prstGeom>
        </p:spPr>
      </p:pic>
    </p:spTree>
    <p:extLst>
      <p:ext uri="{BB962C8B-B14F-4D97-AF65-F5344CB8AC3E}">
        <p14:creationId xmlns:p14="http://schemas.microsoft.com/office/powerpoint/2010/main" val="16728277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15EB0-859B-8F49-BAC1-B9771EAA7DC2}"/>
              </a:ext>
            </a:extLst>
          </p:cNvPr>
          <p:cNvSpPr>
            <a:spLocks noGrp="1"/>
          </p:cNvSpPr>
          <p:nvPr>
            <p:ph type="title"/>
          </p:nvPr>
        </p:nvSpPr>
        <p:spPr/>
        <p:txBody>
          <a:bodyPr/>
          <a:lstStyle/>
          <a:p>
            <a:r>
              <a:rPr lang="en-US" dirty="0"/>
              <a:t>Course overview</a:t>
            </a:r>
          </a:p>
        </p:txBody>
      </p:sp>
      <p:sp>
        <p:nvSpPr>
          <p:cNvPr id="4" name="Date Placeholder 3">
            <a:extLst>
              <a:ext uri="{FF2B5EF4-FFF2-40B4-BE49-F238E27FC236}">
                <a16:creationId xmlns:a16="http://schemas.microsoft.com/office/drawing/2014/main" id="{A322F1A6-CE8E-F247-8F94-6C91E06E5B3F}"/>
              </a:ext>
            </a:extLst>
          </p:cNvPr>
          <p:cNvSpPr>
            <a:spLocks noGrp="1"/>
          </p:cNvSpPr>
          <p:nvPr>
            <p:ph type="dt" sz="half" idx="2"/>
          </p:nvPr>
        </p:nvSpPr>
        <p:spPr>
          <a:xfrm>
            <a:off x="838200" y="6542090"/>
            <a:ext cx="2743200" cy="365125"/>
          </a:xfrm>
        </p:spPr>
        <p:txBody>
          <a:bodyPr/>
          <a:lstStyle/>
          <a:p>
            <a:r>
              <a:rPr lang="en-US"/>
              <a:t>5/11/2026</a:t>
            </a:r>
            <a:endParaRPr lang="en-US" dirty="0"/>
          </a:p>
        </p:txBody>
      </p:sp>
      <p:grpSp>
        <p:nvGrpSpPr>
          <p:cNvPr id="61" name="Group 60">
            <a:extLst>
              <a:ext uri="{FF2B5EF4-FFF2-40B4-BE49-F238E27FC236}">
                <a16:creationId xmlns:a16="http://schemas.microsoft.com/office/drawing/2014/main" id="{CEFC02E8-F080-8C4D-9827-FD29FB686390}"/>
              </a:ext>
            </a:extLst>
          </p:cNvPr>
          <p:cNvGrpSpPr/>
          <p:nvPr/>
        </p:nvGrpSpPr>
        <p:grpSpPr>
          <a:xfrm>
            <a:off x="266696" y="3646326"/>
            <a:ext cx="5829304" cy="2484161"/>
            <a:chOff x="266696" y="3646326"/>
            <a:chExt cx="5829304" cy="2484161"/>
          </a:xfrm>
        </p:grpSpPr>
        <p:sp>
          <p:nvSpPr>
            <p:cNvPr id="10" name="Rectangle 9">
              <a:extLst>
                <a:ext uri="{FF2B5EF4-FFF2-40B4-BE49-F238E27FC236}">
                  <a16:creationId xmlns:a16="http://schemas.microsoft.com/office/drawing/2014/main" id="{208159E4-F76B-AF48-ACBA-A9406062575D}"/>
                </a:ext>
              </a:extLst>
            </p:cNvPr>
            <p:cNvSpPr/>
            <p:nvPr/>
          </p:nvSpPr>
          <p:spPr>
            <a:xfrm>
              <a:off x="1303564" y="4135010"/>
              <a:ext cx="1812471" cy="50618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Source Sans Pro" panose="020B0503030403020204" pitchFamily="34" charset="0"/>
                  <a:ea typeface="Source Sans Pro" panose="020B0503030403020204" pitchFamily="34" charset="0"/>
                </a:rPr>
                <a:t>Open-loop</a:t>
              </a:r>
            </a:p>
          </p:txBody>
        </p:sp>
        <p:sp>
          <p:nvSpPr>
            <p:cNvPr id="12" name="Rectangle 11">
              <a:extLst>
                <a:ext uri="{FF2B5EF4-FFF2-40B4-BE49-F238E27FC236}">
                  <a16:creationId xmlns:a16="http://schemas.microsoft.com/office/drawing/2014/main" id="{A4CD1227-A9D0-1044-8E5A-1E1450389921}"/>
                </a:ext>
              </a:extLst>
            </p:cNvPr>
            <p:cNvSpPr/>
            <p:nvPr/>
          </p:nvSpPr>
          <p:spPr>
            <a:xfrm>
              <a:off x="266696" y="5624301"/>
              <a:ext cx="1812471" cy="50618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Source Sans Pro" panose="020B0503030403020204" pitchFamily="34" charset="0"/>
                  <a:ea typeface="Source Sans Pro" panose="020B0503030403020204" pitchFamily="34" charset="0"/>
                </a:rPr>
                <a:t>Indirect methods</a:t>
              </a:r>
            </a:p>
          </p:txBody>
        </p:sp>
        <p:sp>
          <p:nvSpPr>
            <p:cNvPr id="13" name="Rectangle 12">
              <a:extLst>
                <a:ext uri="{FF2B5EF4-FFF2-40B4-BE49-F238E27FC236}">
                  <a16:creationId xmlns:a16="http://schemas.microsoft.com/office/drawing/2014/main" id="{83D4E527-0DD0-0145-8383-CB96670F0E0A}"/>
                </a:ext>
              </a:extLst>
            </p:cNvPr>
            <p:cNvSpPr/>
            <p:nvPr/>
          </p:nvSpPr>
          <p:spPr>
            <a:xfrm>
              <a:off x="2390055" y="5615048"/>
              <a:ext cx="1812471" cy="50618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Source Sans Pro" panose="020B0503030403020204" pitchFamily="34" charset="0"/>
                  <a:ea typeface="Source Sans Pro" panose="020B0503030403020204" pitchFamily="34" charset="0"/>
                </a:rPr>
                <a:t>Direct </a:t>
              </a:r>
            </a:p>
            <a:p>
              <a:pPr algn="ctr"/>
              <a:r>
                <a:rPr lang="en-US">
                  <a:solidFill>
                    <a:schemeClr val="tx1"/>
                  </a:solidFill>
                  <a:latin typeface="Source Sans Pro" panose="020B0503030403020204" pitchFamily="34" charset="0"/>
                  <a:ea typeface="Source Sans Pro" panose="020B0503030403020204" pitchFamily="34" charset="0"/>
                </a:rPr>
                <a:t>methods</a:t>
              </a:r>
            </a:p>
          </p:txBody>
        </p:sp>
        <p:cxnSp>
          <p:nvCxnSpPr>
            <p:cNvPr id="20" name="Elbow Connector 19">
              <a:extLst>
                <a:ext uri="{FF2B5EF4-FFF2-40B4-BE49-F238E27FC236}">
                  <a16:creationId xmlns:a16="http://schemas.microsoft.com/office/drawing/2014/main" id="{76BDC580-E5E7-B841-B2CC-8D3DD0F326F6}"/>
                </a:ext>
              </a:extLst>
            </p:cNvPr>
            <p:cNvCxnSpPr>
              <a:cxnSpLocks/>
              <a:stCxn id="7" idx="2"/>
              <a:endCxn id="10" idx="0"/>
            </p:cNvCxnSpPr>
            <p:nvPr/>
          </p:nvCxnSpPr>
          <p:spPr>
            <a:xfrm rot="5400000">
              <a:off x="3908558" y="1947568"/>
              <a:ext cx="488684" cy="3886200"/>
            </a:xfrm>
            <a:prstGeom prst="bentConnector3">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Elbow Connector 25">
              <a:extLst>
                <a:ext uri="{FF2B5EF4-FFF2-40B4-BE49-F238E27FC236}">
                  <a16:creationId xmlns:a16="http://schemas.microsoft.com/office/drawing/2014/main" id="{1F3F29AF-ADD3-8545-A48F-8844C2DE0849}"/>
                </a:ext>
              </a:extLst>
            </p:cNvPr>
            <p:cNvCxnSpPr>
              <a:cxnSpLocks/>
              <a:stCxn id="10" idx="2"/>
              <a:endCxn id="12" idx="0"/>
            </p:cNvCxnSpPr>
            <p:nvPr/>
          </p:nvCxnSpPr>
          <p:spPr>
            <a:xfrm rot="5400000">
              <a:off x="1199814" y="4614314"/>
              <a:ext cx="983105" cy="1036868"/>
            </a:xfrm>
            <a:prstGeom prst="bentConnector3">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Elbow Connector 28">
              <a:extLst>
                <a:ext uri="{FF2B5EF4-FFF2-40B4-BE49-F238E27FC236}">
                  <a16:creationId xmlns:a16="http://schemas.microsoft.com/office/drawing/2014/main" id="{0D0B3B7E-BA89-3A47-90EF-9AC28A2A57DD}"/>
                </a:ext>
              </a:extLst>
            </p:cNvPr>
            <p:cNvCxnSpPr>
              <a:cxnSpLocks/>
              <a:stCxn id="10" idx="2"/>
              <a:endCxn id="13" idx="0"/>
            </p:cNvCxnSpPr>
            <p:nvPr/>
          </p:nvCxnSpPr>
          <p:spPr>
            <a:xfrm rot="16200000" flipH="1">
              <a:off x="2266119" y="4584876"/>
              <a:ext cx="973852" cy="1086491"/>
            </a:xfrm>
            <a:prstGeom prst="bentConnector3">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62" name="Group 61">
            <a:extLst>
              <a:ext uri="{FF2B5EF4-FFF2-40B4-BE49-F238E27FC236}">
                <a16:creationId xmlns:a16="http://schemas.microsoft.com/office/drawing/2014/main" id="{6DBFF4A7-7A79-4D47-9FB6-51723308636A}"/>
              </a:ext>
            </a:extLst>
          </p:cNvPr>
          <p:cNvGrpSpPr/>
          <p:nvPr/>
        </p:nvGrpSpPr>
        <p:grpSpPr>
          <a:xfrm>
            <a:off x="6095999" y="3646326"/>
            <a:ext cx="5698672" cy="2484161"/>
            <a:chOff x="6095999" y="3646326"/>
            <a:chExt cx="5698672" cy="2484161"/>
          </a:xfrm>
        </p:grpSpPr>
        <p:sp>
          <p:nvSpPr>
            <p:cNvPr id="15" name="Rectangle 14">
              <a:extLst>
                <a:ext uri="{FF2B5EF4-FFF2-40B4-BE49-F238E27FC236}">
                  <a16:creationId xmlns:a16="http://schemas.microsoft.com/office/drawing/2014/main" id="{D3A1AFB6-6135-2748-9654-25742D8481A0}"/>
                </a:ext>
              </a:extLst>
            </p:cNvPr>
            <p:cNvSpPr/>
            <p:nvPr/>
          </p:nvSpPr>
          <p:spPr>
            <a:xfrm>
              <a:off x="8841921" y="4135010"/>
              <a:ext cx="1812471" cy="50618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Source Sans Pro" panose="020B0503030403020204" pitchFamily="34" charset="0"/>
                  <a:ea typeface="Source Sans Pro" panose="020B0503030403020204" pitchFamily="34" charset="0"/>
                </a:rPr>
                <a:t>Closed-loop</a:t>
              </a:r>
            </a:p>
          </p:txBody>
        </p:sp>
        <p:sp>
          <p:nvSpPr>
            <p:cNvPr id="16" name="Rectangle 15">
              <a:extLst>
                <a:ext uri="{FF2B5EF4-FFF2-40B4-BE49-F238E27FC236}">
                  <a16:creationId xmlns:a16="http://schemas.microsoft.com/office/drawing/2014/main" id="{A9318DE2-C5EF-2D45-8BA9-48E3C38CF59F}"/>
                </a:ext>
              </a:extLst>
            </p:cNvPr>
            <p:cNvSpPr/>
            <p:nvPr/>
          </p:nvSpPr>
          <p:spPr>
            <a:xfrm>
              <a:off x="7756066" y="5624301"/>
              <a:ext cx="1812471" cy="50618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Source Sans Pro" panose="020B0503030403020204" pitchFamily="34" charset="0"/>
                  <a:ea typeface="Source Sans Pro" panose="020B0503030403020204" pitchFamily="34" charset="0"/>
                </a:rPr>
                <a:t>DP</a:t>
              </a:r>
            </a:p>
          </p:txBody>
        </p:sp>
        <p:sp>
          <p:nvSpPr>
            <p:cNvPr id="17" name="Rectangle 16">
              <a:extLst>
                <a:ext uri="{FF2B5EF4-FFF2-40B4-BE49-F238E27FC236}">
                  <a16:creationId xmlns:a16="http://schemas.microsoft.com/office/drawing/2014/main" id="{E90C56BC-249B-954B-9C8E-2CF880AED83D}"/>
                </a:ext>
              </a:extLst>
            </p:cNvPr>
            <p:cNvSpPr/>
            <p:nvPr/>
          </p:nvSpPr>
          <p:spPr>
            <a:xfrm>
              <a:off x="9982200" y="5615048"/>
              <a:ext cx="1812471" cy="50618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Source Sans Pro" panose="020B0503030403020204" pitchFamily="34" charset="0"/>
                  <a:ea typeface="Source Sans Pro" panose="020B0503030403020204" pitchFamily="34" charset="0"/>
                </a:rPr>
                <a:t>HJB / HJI</a:t>
              </a:r>
            </a:p>
          </p:txBody>
        </p:sp>
        <p:cxnSp>
          <p:nvCxnSpPr>
            <p:cNvPr id="23" name="Elbow Connector 22">
              <a:extLst>
                <a:ext uri="{FF2B5EF4-FFF2-40B4-BE49-F238E27FC236}">
                  <a16:creationId xmlns:a16="http://schemas.microsoft.com/office/drawing/2014/main" id="{F356C1F8-239F-224C-B68F-7FEF03C2138F}"/>
                </a:ext>
              </a:extLst>
            </p:cNvPr>
            <p:cNvCxnSpPr>
              <a:cxnSpLocks/>
              <a:stCxn id="7" idx="2"/>
              <a:endCxn id="15" idx="0"/>
            </p:cNvCxnSpPr>
            <p:nvPr/>
          </p:nvCxnSpPr>
          <p:spPr>
            <a:xfrm rot="16200000" flipH="1">
              <a:off x="7677736" y="2064589"/>
              <a:ext cx="488684" cy="3652157"/>
            </a:xfrm>
            <a:prstGeom prst="bentConnector3">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Elbow Connector 31">
              <a:extLst>
                <a:ext uri="{FF2B5EF4-FFF2-40B4-BE49-F238E27FC236}">
                  <a16:creationId xmlns:a16="http://schemas.microsoft.com/office/drawing/2014/main" id="{8015047E-6A13-FC43-A315-69FCAC0DD633}"/>
                </a:ext>
              </a:extLst>
            </p:cNvPr>
            <p:cNvCxnSpPr>
              <a:cxnSpLocks/>
              <a:stCxn id="15" idx="2"/>
              <a:endCxn id="17" idx="0"/>
            </p:cNvCxnSpPr>
            <p:nvPr/>
          </p:nvCxnSpPr>
          <p:spPr>
            <a:xfrm rot="16200000" flipH="1">
              <a:off x="9831370" y="4557982"/>
              <a:ext cx="973852" cy="1140279"/>
            </a:xfrm>
            <a:prstGeom prst="bentConnector3">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Elbow Connector 34">
              <a:extLst>
                <a:ext uri="{FF2B5EF4-FFF2-40B4-BE49-F238E27FC236}">
                  <a16:creationId xmlns:a16="http://schemas.microsoft.com/office/drawing/2014/main" id="{049E8514-8C99-6B47-A95B-CB9E244D9595}"/>
                </a:ext>
              </a:extLst>
            </p:cNvPr>
            <p:cNvCxnSpPr>
              <a:cxnSpLocks/>
              <a:stCxn id="15" idx="2"/>
              <a:endCxn id="16" idx="0"/>
            </p:cNvCxnSpPr>
            <p:nvPr/>
          </p:nvCxnSpPr>
          <p:spPr>
            <a:xfrm rot="5400000">
              <a:off x="8713678" y="4589821"/>
              <a:ext cx="983105" cy="1085855"/>
            </a:xfrm>
            <a:prstGeom prst="bentConnector3">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63" name="Group 62">
            <a:extLst>
              <a:ext uri="{FF2B5EF4-FFF2-40B4-BE49-F238E27FC236}">
                <a16:creationId xmlns:a16="http://schemas.microsoft.com/office/drawing/2014/main" id="{D65FE300-9F3D-2348-B1CA-40319A58DBA2}"/>
              </a:ext>
            </a:extLst>
          </p:cNvPr>
          <p:cNvGrpSpPr/>
          <p:nvPr/>
        </p:nvGrpSpPr>
        <p:grpSpPr>
          <a:xfrm>
            <a:off x="3116035" y="4133085"/>
            <a:ext cx="5725886" cy="506186"/>
            <a:chOff x="3116035" y="4133085"/>
            <a:chExt cx="5725886" cy="506186"/>
          </a:xfrm>
        </p:grpSpPr>
        <p:sp>
          <p:nvSpPr>
            <p:cNvPr id="18" name="Rectangle 17">
              <a:extLst>
                <a:ext uri="{FF2B5EF4-FFF2-40B4-BE49-F238E27FC236}">
                  <a16:creationId xmlns:a16="http://schemas.microsoft.com/office/drawing/2014/main" id="{D0BD4215-7DBB-694B-AEEF-8410F5B3DE7D}"/>
                </a:ext>
              </a:extLst>
            </p:cNvPr>
            <p:cNvSpPr/>
            <p:nvPr/>
          </p:nvSpPr>
          <p:spPr>
            <a:xfrm>
              <a:off x="5189764" y="4133085"/>
              <a:ext cx="1812471" cy="50618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Source Sans Pro" panose="020B0503030403020204" pitchFamily="34" charset="0"/>
                  <a:ea typeface="Source Sans Pro" panose="020B0503030403020204" pitchFamily="34" charset="0"/>
                </a:rPr>
                <a:t>MPC</a:t>
              </a:r>
            </a:p>
          </p:txBody>
        </p:sp>
        <p:cxnSp>
          <p:nvCxnSpPr>
            <p:cNvPr id="38" name="Elbow Connector 37">
              <a:extLst>
                <a:ext uri="{FF2B5EF4-FFF2-40B4-BE49-F238E27FC236}">
                  <a16:creationId xmlns:a16="http://schemas.microsoft.com/office/drawing/2014/main" id="{7B96D170-6F26-A647-982B-C3E39217A824}"/>
                </a:ext>
              </a:extLst>
            </p:cNvPr>
            <p:cNvCxnSpPr>
              <a:cxnSpLocks/>
              <a:stCxn id="10" idx="3"/>
              <a:endCxn id="18" idx="1"/>
            </p:cNvCxnSpPr>
            <p:nvPr/>
          </p:nvCxnSpPr>
          <p:spPr>
            <a:xfrm flipV="1">
              <a:off x="3116035" y="4386178"/>
              <a:ext cx="2073729" cy="1925"/>
            </a:xfrm>
            <a:prstGeom prst="bentConnector3">
              <a:avLst/>
            </a:prstGeom>
            <a:ln w="19050">
              <a:solidFill>
                <a:srgbClr val="C0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1" name="Elbow Connector 40">
              <a:extLst>
                <a:ext uri="{FF2B5EF4-FFF2-40B4-BE49-F238E27FC236}">
                  <a16:creationId xmlns:a16="http://schemas.microsoft.com/office/drawing/2014/main" id="{2DA3809E-B837-9344-9064-BE668AFC2D1B}"/>
                </a:ext>
              </a:extLst>
            </p:cNvPr>
            <p:cNvCxnSpPr>
              <a:cxnSpLocks/>
              <a:stCxn id="15" idx="1"/>
              <a:endCxn id="18" idx="3"/>
            </p:cNvCxnSpPr>
            <p:nvPr/>
          </p:nvCxnSpPr>
          <p:spPr>
            <a:xfrm rot="10800000">
              <a:off x="7002235" y="4386179"/>
              <a:ext cx="1839686" cy="1925"/>
            </a:xfrm>
            <a:prstGeom prst="bentConnector3">
              <a:avLst/>
            </a:prstGeom>
            <a:ln w="19050">
              <a:solidFill>
                <a:srgbClr val="C00000"/>
              </a:solidFill>
              <a:prstDash val="sysDash"/>
              <a:tailEnd type="triangle"/>
            </a:ln>
          </p:spPr>
          <p:style>
            <a:lnRef idx="1">
              <a:schemeClr val="accent1"/>
            </a:lnRef>
            <a:fillRef idx="0">
              <a:schemeClr val="accent1"/>
            </a:fillRef>
            <a:effectRef idx="0">
              <a:schemeClr val="accent1"/>
            </a:effectRef>
            <a:fontRef idx="minor">
              <a:schemeClr val="tx1"/>
            </a:fontRef>
          </p:style>
        </p:cxnSp>
      </p:grpSp>
      <p:grpSp>
        <p:nvGrpSpPr>
          <p:cNvPr id="64" name="Group 63">
            <a:extLst>
              <a:ext uri="{FF2B5EF4-FFF2-40B4-BE49-F238E27FC236}">
                <a16:creationId xmlns:a16="http://schemas.microsoft.com/office/drawing/2014/main" id="{CA60F783-B6BC-B549-95D9-5B6D4DE656D0}"/>
              </a:ext>
            </a:extLst>
          </p:cNvPr>
          <p:cNvGrpSpPr/>
          <p:nvPr/>
        </p:nvGrpSpPr>
        <p:grpSpPr>
          <a:xfrm>
            <a:off x="6096000" y="1653372"/>
            <a:ext cx="2566301" cy="1325563"/>
            <a:chOff x="6096000" y="1653372"/>
            <a:chExt cx="2566301" cy="1325563"/>
          </a:xfrm>
        </p:grpSpPr>
        <p:sp>
          <p:nvSpPr>
            <p:cNvPr id="45" name="Rectangle 44">
              <a:extLst>
                <a:ext uri="{FF2B5EF4-FFF2-40B4-BE49-F238E27FC236}">
                  <a16:creationId xmlns:a16="http://schemas.microsoft.com/office/drawing/2014/main" id="{2220A9DD-65A8-E245-B704-10F2D9CBAFFC}"/>
                </a:ext>
              </a:extLst>
            </p:cNvPr>
            <p:cNvSpPr/>
            <p:nvPr/>
          </p:nvSpPr>
          <p:spPr>
            <a:xfrm>
              <a:off x="6849830" y="1653372"/>
              <a:ext cx="1812471" cy="50618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Source Sans Pro" panose="020B0503030403020204" pitchFamily="34" charset="0"/>
                  <a:ea typeface="Source Sans Pro" panose="020B0503030403020204" pitchFamily="34" charset="0"/>
                </a:rPr>
                <a:t>Adaptive</a:t>
              </a:r>
            </a:p>
            <a:p>
              <a:pPr algn="ctr"/>
              <a:r>
                <a:rPr lang="en-US" dirty="0">
                  <a:solidFill>
                    <a:schemeClr val="tx1"/>
                  </a:solidFill>
                  <a:latin typeface="Source Sans Pro" panose="020B0503030403020204" pitchFamily="34" charset="0"/>
                  <a:ea typeface="Source Sans Pro" panose="020B0503030403020204" pitchFamily="34" charset="0"/>
                </a:rPr>
                <a:t>optimal control</a:t>
              </a:r>
            </a:p>
          </p:txBody>
        </p:sp>
        <p:cxnSp>
          <p:nvCxnSpPr>
            <p:cNvPr id="50" name="Elbow Connector 49">
              <a:extLst>
                <a:ext uri="{FF2B5EF4-FFF2-40B4-BE49-F238E27FC236}">
                  <a16:creationId xmlns:a16="http://schemas.microsoft.com/office/drawing/2014/main" id="{1A761A74-15ED-654D-A9D2-E96C3FA93B61}"/>
                </a:ext>
              </a:extLst>
            </p:cNvPr>
            <p:cNvCxnSpPr>
              <a:cxnSpLocks/>
              <a:stCxn id="7" idx="0"/>
              <a:endCxn id="45" idx="1"/>
            </p:cNvCxnSpPr>
            <p:nvPr/>
          </p:nvCxnSpPr>
          <p:spPr>
            <a:xfrm rot="5400000" flipH="1" flipV="1">
              <a:off x="5936680" y="2065785"/>
              <a:ext cx="1072470" cy="753830"/>
            </a:xfrm>
            <a:prstGeom prst="bentConnector2">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2" name="Group 21">
            <a:extLst>
              <a:ext uri="{FF2B5EF4-FFF2-40B4-BE49-F238E27FC236}">
                <a16:creationId xmlns:a16="http://schemas.microsoft.com/office/drawing/2014/main" id="{8FBCE122-E5AF-F245-BC72-050C52A3E997}"/>
              </a:ext>
            </a:extLst>
          </p:cNvPr>
          <p:cNvGrpSpPr/>
          <p:nvPr/>
        </p:nvGrpSpPr>
        <p:grpSpPr>
          <a:xfrm>
            <a:off x="8662301" y="1311739"/>
            <a:ext cx="2865114" cy="1264080"/>
            <a:chOff x="8215426" y="894093"/>
            <a:chExt cx="2865114" cy="1264080"/>
          </a:xfrm>
        </p:grpSpPr>
        <p:grpSp>
          <p:nvGrpSpPr>
            <p:cNvPr id="21" name="Group 20">
              <a:extLst>
                <a:ext uri="{FF2B5EF4-FFF2-40B4-BE49-F238E27FC236}">
                  <a16:creationId xmlns:a16="http://schemas.microsoft.com/office/drawing/2014/main" id="{8FBDD4E9-6136-2A45-8D22-FE929F393D53}"/>
                </a:ext>
              </a:extLst>
            </p:cNvPr>
            <p:cNvGrpSpPr/>
            <p:nvPr/>
          </p:nvGrpSpPr>
          <p:grpSpPr>
            <a:xfrm>
              <a:off x="8215426" y="894093"/>
              <a:ext cx="2865114" cy="1264080"/>
              <a:chOff x="8215426" y="894093"/>
              <a:chExt cx="2865114" cy="1264080"/>
            </a:xfrm>
          </p:grpSpPr>
          <p:grpSp>
            <p:nvGrpSpPr>
              <p:cNvPr id="65" name="Group 64">
                <a:extLst>
                  <a:ext uri="{FF2B5EF4-FFF2-40B4-BE49-F238E27FC236}">
                    <a16:creationId xmlns:a16="http://schemas.microsoft.com/office/drawing/2014/main" id="{1B2459BD-F4FF-6748-A528-AAF8E6026457}"/>
                  </a:ext>
                </a:extLst>
              </p:cNvPr>
              <p:cNvGrpSpPr/>
              <p:nvPr/>
            </p:nvGrpSpPr>
            <p:grpSpPr>
              <a:xfrm>
                <a:off x="8215426" y="1488819"/>
                <a:ext cx="2865114" cy="669354"/>
                <a:chOff x="8215426" y="1488819"/>
                <a:chExt cx="2865114" cy="669354"/>
              </a:xfrm>
            </p:grpSpPr>
            <p:sp>
              <p:nvSpPr>
                <p:cNvPr id="46" name="Rectangle 45">
                  <a:extLst>
                    <a:ext uri="{FF2B5EF4-FFF2-40B4-BE49-F238E27FC236}">
                      <a16:creationId xmlns:a16="http://schemas.microsoft.com/office/drawing/2014/main" id="{BFC8CE76-6BCF-594D-99AD-8FE0C1822182}"/>
                    </a:ext>
                  </a:extLst>
                </p:cNvPr>
                <p:cNvSpPr/>
                <p:nvPr/>
              </p:nvSpPr>
              <p:spPr>
                <a:xfrm>
                  <a:off x="9268069" y="1651987"/>
                  <a:ext cx="1812471" cy="50618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Source Sans Pro" panose="020B0503030403020204" pitchFamily="34" charset="0"/>
                      <a:ea typeface="Source Sans Pro" panose="020B0503030403020204" pitchFamily="34" charset="0"/>
                    </a:rPr>
                    <a:t>Model-based RL</a:t>
                  </a:r>
                </a:p>
              </p:txBody>
            </p:sp>
            <p:cxnSp>
              <p:nvCxnSpPr>
                <p:cNvPr id="53" name="Elbow Connector 52">
                  <a:extLst>
                    <a:ext uri="{FF2B5EF4-FFF2-40B4-BE49-F238E27FC236}">
                      <a16:creationId xmlns:a16="http://schemas.microsoft.com/office/drawing/2014/main" id="{46539B03-025C-1C40-878E-064D58DC4EE7}"/>
                    </a:ext>
                  </a:extLst>
                </p:cNvPr>
                <p:cNvCxnSpPr>
                  <a:cxnSpLocks/>
                  <a:stCxn id="45" idx="3"/>
                  <a:endCxn id="46" idx="1"/>
                </p:cNvCxnSpPr>
                <p:nvPr/>
              </p:nvCxnSpPr>
              <p:spPr>
                <a:xfrm>
                  <a:off x="8215426" y="1488819"/>
                  <a:ext cx="1052643" cy="416261"/>
                </a:xfrm>
                <a:prstGeom prst="bentConnector3">
                  <a:avLst>
                    <a:gd name="adj1" fmla="val 71717"/>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
            <p:nvSpPr>
              <p:cNvPr id="36" name="Rectangle 35">
                <a:extLst>
                  <a:ext uri="{FF2B5EF4-FFF2-40B4-BE49-F238E27FC236}">
                    <a16:creationId xmlns:a16="http://schemas.microsoft.com/office/drawing/2014/main" id="{D1019E0F-2F16-0544-8491-1C8D30122397}"/>
                  </a:ext>
                </a:extLst>
              </p:cNvPr>
              <p:cNvSpPr/>
              <p:nvPr/>
            </p:nvSpPr>
            <p:spPr>
              <a:xfrm>
                <a:off x="9268069" y="894093"/>
                <a:ext cx="1812471" cy="50618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Source Sans Pro" panose="020B0503030403020204" pitchFamily="34" charset="0"/>
                    <a:ea typeface="Source Sans Pro" panose="020B0503030403020204" pitchFamily="34" charset="0"/>
                  </a:rPr>
                  <a:t>Model-free RL</a:t>
                </a:r>
              </a:p>
            </p:txBody>
          </p:sp>
        </p:grpSp>
        <p:cxnSp>
          <p:nvCxnSpPr>
            <p:cNvPr id="8" name="Elbow Connector 7">
              <a:extLst>
                <a:ext uri="{FF2B5EF4-FFF2-40B4-BE49-F238E27FC236}">
                  <a16:creationId xmlns:a16="http://schemas.microsoft.com/office/drawing/2014/main" id="{6E0BE9E2-31AB-B240-A24D-2776EC5EF061}"/>
                </a:ext>
              </a:extLst>
            </p:cNvPr>
            <p:cNvCxnSpPr>
              <a:cxnSpLocks/>
              <a:endCxn id="36" idx="1"/>
            </p:cNvCxnSpPr>
            <p:nvPr/>
          </p:nvCxnSpPr>
          <p:spPr>
            <a:xfrm rot="5400000" flipH="1" flipV="1">
              <a:off x="8736988" y="1375383"/>
              <a:ext cx="759278" cy="302884"/>
            </a:xfrm>
            <a:prstGeom prst="bentConnector2">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
        <p:nvSpPr>
          <p:cNvPr id="42" name="Rectangle 41">
            <a:extLst>
              <a:ext uri="{FF2B5EF4-FFF2-40B4-BE49-F238E27FC236}">
                <a16:creationId xmlns:a16="http://schemas.microsoft.com/office/drawing/2014/main" id="{495E0BE3-2198-2A42-8259-F5E056FC7C15}"/>
              </a:ext>
            </a:extLst>
          </p:cNvPr>
          <p:cNvSpPr/>
          <p:nvPr/>
        </p:nvSpPr>
        <p:spPr>
          <a:xfrm>
            <a:off x="1944737" y="1651797"/>
            <a:ext cx="1812471" cy="50618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latin typeface="Source Sans Pro" panose="020B0503030403020204" pitchFamily="34" charset="0"/>
                <a:ea typeface="Source Sans Pro" panose="020B0503030403020204" pitchFamily="34" charset="0"/>
              </a:rPr>
              <a:t>Control</a:t>
            </a:r>
          </a:p>
        </p:txBody>
      </p:sp>
      <p:grpSp>
        <p:nvGrpSpPr>
          <p:cNvPr id="67" name="Group 66">
            <a:extLst>
              <a:ext uri="{FF2B5EF4-FFF2-40B4-BE49-F238E27FC236}">
                <a16:creationId xmlns:a16="http://schemas.microsoft.com/office/drawing/2014/main" id="{791762BC-B081-3045-9AB4-125BDE48B386}"/>
              </a:ext>
            </a:extLst>
          </p:cNvPr>
          <p:cNvGrpSpPr/>
          <p:nvPr/>
        </p:nvGrpSpPr>
        <p:grpSpPr>
          <a:xfrm>
            <a:off x="586717" y="1904890"/>
            <a:ext cx="6415518" cy="1741436"/>
            <a:chOff x="586717" y="1904890"/>
            <a:chExt cx="6415518" cy="1741436"/>
          </a:xfrm>
        </p:grpSpPr>
        <p:sp>
          <p:nvSpPr>
            <p:cNvPr id="7" name="Rectangle 6">
              <a:extLst>
                <a:ext uri="{FF2B5EF4-FFF2-40B4-BE49-F238E27FC236}">
                  <a16:creationId xmlns:a16="http://schemas.microsoft.com/office/drawing/2014/main" id="{69C3463D-E10B-D941-B86F-F87B3170D262}"/>
                </a:ext>
              </a:extLst>
            </p:cNvPr>
            <p:cNvSpPr/>
            <p:nvPr/>
          </p:nvSpPr>
          <p:spPr>
            <a:xfrm>
              <a:off x="5189764" y="2978935"/>
              <a:ext cx="1812471" cy="66739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Source Sans Pro" panose="020B0503030403020204" pitchFamily="34" charset="0"/>
                  <a:ea typeface="Source Sans Pro" panose="020B0503030403020204" pitchFamily="34" charset="0"/>
                </a:rPr>
                <a:t>Optimal and learning</a:t>
              </a:r>
              <a:r>
                <a:rPr lang="en-US" b="1">
                  <a:solidFill>
                    <a:schemeClr val="tx1"/>
                  </a:solidFill>
                  <a:latin typeface="Source Sans Pro" panose="020B0503030403020204" pitchFamily="34" charset="0"/>
                  <a:ea typeface="Source Sans Pro" panose="020B0503030403020204" pitchFamily="34" charset="0"/>
                </a:rPr>
                <a:t> </a:t>
              </a:r>
              <a:r>
                <a:rPr lang="en-US">
                  <a:solidFill>
                    <a:schemeClr val="tx1"/>
                  </a:solidFill>
                  <a:latin typeface="Source Sans Pro" panose="020B0503030403020204" pitchFamily="34" charset="0"/>
                  <a:ea typeface="Source Sans Pro" panose="020B0503030403020204" pitchFamily="34" charset="0"/>
                </a:rPr>
                <a:t>control</a:t>
              </a:r>
            </a:p>
          </p:txBody>
        </p:sp>
        <p:sp>
          <p:nvSpPr>
            <p:cNvPr id="43" name="Rectangle 42">
              <a:extLst>
                <a:ext uri="{FF2B5EF4-FFF2-40B4-BE49-F238E27FC236}">
                  <a16:creationId xmlns:a16="http://schemas.microsoft.com/office/drawing/2014/main" id="{61B614BB-27B7-E04F-8F62-37A9E767B23C}"/>
                </a:ext>
              </a:extLst>
            </p:cNvPr>
            <p:cNvSpPr/>
            <p:nvPr/>
          </p:nvSpPr>
          <p:spPr>
            <a:xfrm>
              <a:off x="2850972" y="2560581"/>
              <a:ext cx="1885675" cy="50618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latin typeface="Source Sans Pro" panose="020B0503030403020204" pitchFamily="34" charset="0"/>
                  <a:ea typeface="Source Sans Pro" panose="020B0503030403020204" pitchFamily="34" charset="0"/>
                </a:rPr>
                <a:t>Adaptive control</a:t>
              </a:r>
            </a:p>
          </p:txBody>
        </p:sp>
        <p:sp>
          <p:nvSpPr>
            <p:cNvPr id="44" name="Rectangle 43">
              <a:extLst>
                <a:ext uri="{FF2B5EF4-FFF2-40B4-BE49-F238E27FC236}">
                  <a16:creationId xmlns:a16="http://schemas.microsoft.com/office/drawing/2014/main" id="{D0D48959-DA94-684E-B5F7-08F0AFF0756A}"/>
                </a:ext>
              </a:extLst>
            </p:cNvPr>
            <p:cNvSpPr/>
            <p:nvPr/>
          </p:nvSpPr>
          <p:spPr>
            <a:xfrm>
              <a:off x="586717" y="2569586"/>
              <a:ext cx="2057956" cy="50618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Source Sans Pro" panose="020B0503030403020204" pitchFamily="34" charset="0"/>
                  <a:ea typeface="Source Sans Pro" panose="020B0503030403020204" pitchFamily="34" charset="0"/>
                </a:rPr>
                <a:t>Feedback control</a:t>
              </a:r>
            </a:p>
          </p:txBody>
        </p:sp>
        <p:cxnSp>
          <p:nvCxnSpPr>
            <p:cNvPr id="49" name="Elbow Connector 48">
              <a:extLst>
                <a:ext uri="{FF2B5EF4-FFF2-40B4-BE49-F238E27FC236}">
                  <a16:creationId xmlns:a16="http://schemas.microsoft.com/office/drawing/2014/main" id="{BEBDDB02-25C2-3C47-9423-D5C5D517C079}"/>
                </a:ext>
              </a:extLst>
            </p:cNvPr>
            <p:cNvCxnSpPr>
              <a:cxnSpLocks/>
              <a:stCxn id="42" idx="2"/>
              <a:endCxn id="44" idx="0"/>
            </p:cNvCxnSpPr>
            <p:nvPr/>
          </p:nvCxnSpPr>
          <p:spPr>
            <a:xfrm rot="5400000">
              <a:off x="2027533" y="1746145"/>
              <a:ext cx="411603" cy="1235278"/>
            </a:xfrm>
            <a:prstGeom prst="bentConnector3">
              <a:avLst>
                <a:gd name="adj1" fmla="val 50000"/>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51" name="Elbow Connector 50">
              <a:extLst>
                <a:ext uri="{FF2B5EF4-FFF2-40B4-BE49-F238E27FC236}">
                  <a16:creationId xmlns:a16="http://schemas.microsoft.com/office/drawing/2014/main" id="{EB5D429F-18CB-6048-AFB3-3DE38CFC8670}"/>
                </a:ext>
              </a:extLst>
            </p:cNvPr>
            <p:cNvCxnSpPr>
              <a:cxnSpLocks/>
              <a:stCxn id="42" idx="2"/>
              <a:endCxn id="43" idx="0"/>
            </p:cNvCxnSpPr>
            <p:nvPr/>
          </p:nvCxnSpPr>
          <p:spPr>
            <a:xfrm rot="16200000" flipH="1">
              <a:off x="3121092" y="1887863"/>
              <a:ext cx="402598" cy="942836"/>
            </a:xfrm>
            <a:prstGeom prst="bentConnector3">
              <a:avLst>
                <a:gd name="adj1" fmla="val 50000"/>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52" name="Elbow Connector 51">
              <a:extLst>
                <a:ext uri="{FF2B5EF4-FFF2-40B4-BE49-F238E27FC236}">
                  <a16:creationId xmlns:a16="http://schemas.microsoft.com/office/drawing/2014/main" id="{45CC049D-4BA9-4F4E-B8B0-C9C8619C5FB1}"/>
                </a:ext>
              </a:extLst>
            </p:cNvPr>
            <p:cNvCxnSpPr>
              <a:cxnSpLocks/>
              <a:stCxn id="42" idx="3"/>
              <a:endCxn id="7" idx="1"/>
            </p:cNvCxnSpPr>
            <p:nvPr/>
          </p:nvCxnSpPr>
          <p:spPr>
            <a:xfrm>
              <a:off x="3757208" y="1904890"/>
              <a:ext cx="1432556" cy="1407741"/>
            </a:xfrm>
            <a:prstGeom prst="bentConnector3">
              <a:avLst>
                <a:gd name="adj1" fmla="val 80715"/>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407332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Outline"/>
          <p:cNvSpPr txBox="1">
            <a:spLocks noGrp="1"/>
          </p:cNvSpPr>
          <p:nvPr>
            <p:ph type="title"/>
          </p:nvPr>
        </p:nvSpPr>
        <p:spPr>
          <a:prstGeom prst="rect">
            <a:avLst/>
          </a:prstGeom>
        </p:spPr>
        <p:txBody>
          <a:bodyPr/>
          <a:lstStyle>
            <a:lvl1pPr>
              <a:defRPr b="0">
                <a:latin typeface="Helvetica Neue Light"/>
                <a:ea typeface="Helvetica Neue Light"/>
                <a:cs typeface="Helvetica Neue Light"/>
                <a:sym typeface="Helvetica Neue Light"/>
              </a:defRPr>
            </a:lvl1pPr>
          </a:lstStyle>
          <a:p>
            <a:r>
              <a:rPr dirty="0"/>
              <a:t>Outline</a:t>
            </a:r>
          </a:p>
        </p:txBody>
      </p:sp>
      <p:sp>
        <p:nvSpPr>
          <p:cNvPr id="176" name="What is Reinforcement Learning? (and the RL setting)"/>
          <p:cNvSpPr txBox="1"/>
          <p:nvPr/>
        </p:nvSpPr>
        <p:spPr>
          <a:xfrm>
            <a:off x="733105" y="2166722"/>
            <a:ext cx="6064637" cy="3590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chor="ctr">
            <a:spAutoFit/>
          </a:bodyPr>
          <a:lstStyle>
            <a:lvl1pPr algn="l" defTabSz="825500">
              <a:defRPr sz="3200">
                <a:solidFill>
                  <a:srgbClr val="000000"/>
                </a:solidFill>
                <a:latin typeface="Helvetica Neue Light"/>
                <a:ea typeface="Helvetica Neue Light"/>
                <a:cs typeface="Helvetica Neue Light"/>
                <a:sym typeface="Helvetica Neue Light"/>
              </a:defRPr>
            </a:lvl1pPr>
          </a:lstStyle>
          <a:p>
            <a:r>
              <a:rPr lang="en-US" sz="2000" dirty="0"/>
              <a:t>Intro to learning settings</a:t>
            </a:r>
            <a:endParaRPr sz="2000" dirty="0"/>
          </a:p>
        </p:txBody>
      </p:sp>
      <p:sp>
        <p:nvSpPr>
          <p:cNvPr id="3" name="Date Placeholder 2">
            <a:extLst>
              <a:ext uri="{FF2B5EF4-FFF2-40B4-BE49-F238E27FC236}">
                <a16:creationId xmlns:a16="http://schemas.microsoft.com/office/drawing/2014/main" id="{B1B159CA-4A3B-AA26-3A4C-0511829385D9}"/>
              </a:ext>
            </a:extLst>
          </p:cNvPr>
          <p:cNvSpPr>
            <a:spLocks noGrp="1"/>
          </p:cNvSpPr>
          <p:nvPr>
            <p:ph type="dt" sz="half" idx="2"/>
          </p:nvPr>
        </p:nvSpPr>
        <p:spPr>
          <a:xfrm>
            <a:off x="838200" y="6542090"/>
            <a:ext cx="2743200" cy="365125"/>
          </a:xfrm>
        </p:spPr>
        <p:txBody>
          <a:bodyPr/>
          <a:lstStyle/>
          <a:p>
            <a:r>
              <a:rPr lang="en-US"/>
              <a:t>5/11/2026</a:t>
            </a:r>
            <a:endParaRPr lang="en-US" dirty="0"/>
          </a:p>
        </p:txBody>
      </p:sp>
      <p:sp>
        <p:nvSpPr>
          <p:cNvPr id="7" name="TextBox 6">
            <a:extLst>
              <a:ext uri="{FF2B5EF4-FFF2-40B4-BE49-F238E27FC236}">
                <a16:creationId xmlns:a16="http://schemas.microsoft.com/office/drawing/2014/main" id="{7560F2DE-4EDB-2612-498F-6FA34205C406}"/>
              </a:ext>
            </a:extLst>
          </p:cNvPr>
          <p:cNvSpPr txBox="1"/>
          <p:nvPr/>
        </p:nvSpPr>
        <p:spPr>
          <a:xfrm>
            <a:off x="2048933" y="3793067"/>
            <a:ext cx="184731" cy="369332"/>
          </a:xfrm>
          <a:prstGeom prst="rect">
            <a:avLst/>
          </a:prstGeom>
          <a:noFill/>
        </p:spPr>
        <p:txBody>
          <a:bodyPr wrap="none" rtlCol="0">
            <a:spAutoFit/>
          </a:bodyPr>
          <a:lstStyle/>
          <a:p>
            <a:endParaRPr lang="en-US" dirty="0"/>
          </a:p>
        </p:txBody>
      </p:sp>
      <p:pic>
        <p:nvPicPr>
          <p:cNvPr id="45" name="Picture 44">
            <a:extLst>
              <a:ext uri="{FF2B5EF4-FFF2-40B4-BE49-F238E27FC236}">
                <a16:creationId xmlns:a16="http://schemas.microsoft.com/office/drawing/2014/main" id="{C8C90520-C11F-DFA1-8D81-707AE1F889D1}"/>
              </a:ext>
            </a:extLst>
          </p:cNvPr>
          <p:cNvPicPr>
            <a:picLocks noChangeAspect="1"/>
          </p:cNvPicPr>
          <p:nvPr/>
        </p:nvPicPr>
        <p:blipFill rotWithShape="1">
          <a:blip r:embed="rId2"/>
          <a:srcRect l="4264"/>
          <a:stretch/>
        </p:blipFill>
        <p:spPr>
          <a:xfrm>
            <a:off x="6507428" y="1793808"/>
            <a:ext cx="5582493" cy="121525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Outline"/>
          <p:cNvSpPr txBox="1">
            <a:spLocks noGrp="1"/>
          </p:cNvSpPr>
          <p:nvPr>
            <p:ph type="title"/>
          </p:nvPr>
        </p:nvSpPr>
        <p:spPr>
          <a:prstGeom prst="rect">
            <a:avLst/>
          </a:prstGeom>
        </p:spPr>
        <p:txBody>
          <a:bodyPr/>
          <a:lstStyle>
            <a:lvl1pPr>
              <a:defRPr b="0">
                <a:latin typeface="Helvetica Neue Light"/>
                <a:ea typeface="Helvetica Neue Light"/>
                <a:cs typeface="Helvetica Neue Light"/>
                <a:sym typeface="Helvetica Neue Light"/>
              </a:defRPr>
            </a:lvl1pPr>
          </a:lstStyle>
          <a:p>
            <a:r>
              <a:rPr dirty="0"/>
              <a:t>Outline</a:t>
            </a:r>
          </a:p>
        </p:txBody>
      </p:sp>
      <p:sp>
        <p:nvSpPr>
          <p:cNvPr id="176" name="What is Reinforcement Learning? (and the RL setting)"/>
          <p:cNvSpPr txBox="1"/>
          <p:nvPr/>
        </p:nvSpPr>
        <p:spPr>
          <a:xfrm>
            <a:off x="733105" y="2166722"/>
            <a:ext cx="6064637" cy="3590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chor="ctr">
            <a:spAutoFit/>
          </a:bodyPr>
          <a:lstStyle>
            <a:lvl1pPr algn="l" defTabSz="825500">
              <a:defRPr sz="3200">
                <a:solidFill>
                  <a:srgbClr val="000000"/>
                </a:solidFill>
                <a:latin typeface="Helvetica Neue Light"/>
                <a:ea typeface="Helvetica Neue Light"/>
                <a:cs typeface="Helvetica Neue Light"/>
                <a:sym typeface="Helvetica Neue Light"/>
              </a:defRPr>
            </a:lvl1pPr>
          </a:lstStyle>
          <a:p>
            <a:r>
              <a:rPr lang="en-US" sz="2000" dirty="0"/>
              <a:t>Intro to learning settings</a:t>
            </a:r>
            <a:endParaRPr sz="2000" dirty="0"/>
          </a:p>
        </p:txBody>
      </p:sp>
      <p:sp>
        <p:nvSpPr>
          <p:cNvPr id="177" name="From exact methods to model-free control"/>
          <p:cNvSpPr txBox="1"/>
          <p:nvPr/>
        </p:nvSpPr>
        <p:spPr>
          <a:xfrm>
            <a:off x="733105" y="2731610"/>
            <a:ext cx="4935048" cy="3590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chor="ctr">
            <a:spAutoFit/>
          </a:bodyPr>
          <a:lstStyle>
            <a:lvl1pPr algn="l" defTabSz="825500">
              <a:defRPr sz="3200">
                <a:solidFill>
                  <a:srgbClr val="000000"/>
                </a:solidFill>
                <a:latin typeface="Helvetica Neue Light"/>
                <a:ea typeface="Helvetica Neue Light"/>
                <a:cs typeface="Helvetica Neue Light"/>
                <a:sym typeface="Helvetica Neue Light"/>
              </a:defRPr>
            </a:lvl1pPr>
          </a:lstStyle>
          <a:p>
            <a:r>
              <a:rPr lang="en-US" sz="2000" dirty="0"/>
              <a:t>System ID</a:t>
            </a:r>
            <a:endParaRPr sz="2000" dirty="0"/>
          </a:p>
        </p:txBody>
      </p:sp>
      <p:sp>
        <p:nvSpPr>
          <p:cNvPr id="3" name="Date Placeholder 2">
            <a:extLst>
              <a:ext uri="{FF2B5EF4-FFF2-40B4-BE49-F238E27FC236}">
                <a16:creationId xmlns:a16="http://schemas.microsoft.com/office/drawing/2014/main" id="{B1B159CA-4A3B-AA26-3A4C-0511829385D9}"/>
              </a:ext>
            </a:extLst>
          </p:cNvPr>
          <p:cNvSpPr>
            <a:spLocks noGrp="1"/>
          </p:cNvSpPr>
          <p:nvPr>
            <p:ph type="dt" sz="half" idx="2"/>
          </p:nvPr>
        </p:nvSpPr>
        <p:spPr>
          <a:xfrm>
            <a:off x="838200" y="6542090"/>
            <a:ext cx="2743200" cy="365125"/>
          </a:xfrm>
        </p:spPr>
        <p:txBody>
          <a:bodyPr/>
          <a:lstStyle/>
          <a:p>
            <a:r>
              <a:rPr lang="en-US"/>
              <a:t>5/11/2026</a:t>
            </a:r>
          </a:p>
        </p:txBody>
      </p:sp>
      <p:sp>
        <p:nvSpPr>
          <p:cNvPr id="2" name="From exact methods to model-free control">
            <a:extLst>
              <a:ext uri="{FF2B5EF4-FFF2-40B4-BE49-F238E27FC236}">
                <a16:creationId xmlns:a16="http://schemas.microsoft.com/office/drawing/2014/main" id="{A77A28DB-EEBB-2B57-462F-ECD5AE67159D}"/>
              </a:ext>
            </a:extLst>
          </p:cNvPr>
          <p:cNvSpPr txBox="1"/>
          <p:nvPr/>
        </p:nvSpPr>
        <p:spPr>
          <a:xfrm>
            <a:off x="733105" y="3293727"/>
            <a:ext cx="4935048" cy="3590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chor="ctr">
            <a:spAutoFit/>
          </a:bodyPr>
          <a:lstStyle>
            <a:lvl1pPr algn="l" defTabSz="825500">
              <a:defRPr sz="3200">
                <a:solidFill>
                  <a:srgbClr val="000000"/>
                </a:solidFill>
                <a:latin typeface="Helvetica Neue Light"/>
                <a:ea typeface="Helvetica Neue Light"/>
                <a:cs typeface="Helvetica Neue Light"/>
                <a:sym typeface="Helvetica Neue Light"/>
              </a:defRPr>
            </a:lvl1pPr>
          </a:lstStyle>
          <a:p>
            <a:r>
              <a:rPr lang="en-US" sz="2000" dirty="0"/>
              <a:t>Adaptive control</a:t>
            </a:r>
            <a:endParaRPr sz="2000" dirty="0"/>
          </a:p>
        </p:txBody>
      </p:sp>
      <p:sp>
        <p:nvSpPr>
          <p:cNvPr id="5" name="Monte Carlo Learning…">
            <a:extLst>
              <a:ext uri="{FF2B5EF4-FFF2-40B4-BE49-F238E27FC236}">
                <a16:creationId xmlns:a16="http://schemas.microsoft.com/office/drawing/2014/main" id="{2E326FE3-686D-98C2-C591-8AF7E9137BAA}"/>
              </a:ext>
            </a:extLst>
          </p:cNvPr>
          <p:cNvSpPr txBox="1"/>
          <p:nvPr/>
        </p:nvSpPr>
        <p:spPr>
          <a:xfrm>
            <a:off x="1095833" y="3705030"/>
            <a:ext cx="7913369" cy="9147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spAutoFit/>
          </a:bodyPr>
          <a:lstStyle/>
          <a:p>
            <a:pPr marL="177800" indent="-177800" defTabSz="412750">
              <a:lnSpc>
                <a:spcPct val="150000"/>
              </a:lnSpc>
              <a:buSzPct val="70000"/>
              <a:buChar char="•"/>
              <a:defRPr sz="3200">
                <a:solidFill>
                  <a:srgbClr val="000000"/>
                </a:solidFill>
                <a:latin typeface="Helvetica Neue Light"/>
                <a:ea typeface="Helvetica Neue Light"/>
                <a:cs typeface="Helvetica Neue Light"/>
                <a:sym typeface="Helvetica Neue Light"/>
              </a:defRPr>
            </a:pPr>
            <a:r>
              <a:rPr lang="en-US" sz="2000" dirty="0"/>
              <a:t>MRAC: Model Reference Adaptive Control</a:t>
            </a:r>
            <a:endParaRPr sz="2000" dirty="0"/>
          </a:p>
          <a:p>
            <a:pPr marL="177800" indent="-177800" defTabSz="412750">
              <a:lnSpc>
                <a:spcPct val="150000"/>
              </a:lnSpc>
              <a:buSzPct val="70000"/>
              <a:buChar char="•"/>
              <a:defRPr sz="3200">
                <a:solidFill>
                  <a:srgbClr val="000000"/>
                </a:solidFill>
                <a:latin typeface="Helvetica Neue Light"/>
                <a:ea typeface="Helvetica Neue Light"/>
                <a:cs typeface="Helvetica Neue Light"/>
                <a:sym typeface="Helvetica Neue Light"/>
              </a:defRPr>
            </a:pPr>
            <a:r>
              <a:rPr lang="en-US" sz="2000" dirty="0"/>
              <a:t>MIAC: Model Identification Adaptive Control</a:t>
            </a:r>
            <a:endParaRPr sz="2000" dirty="0"/>
          </a:p>
        </p:txBody>
      </p:sp>
      <p:sp>
        <p:nvSpPr>
          <p:cNvPr id="7" name="TextBox 6">
            <a:extLst>
              <a:ext uri="{FF2B5EF4-FFF2-40B4-BE49-F238E27FC236}">
                <a16:creationId xmlns:a16="http://schemas.microsoft.com/office/drawing/2014/main" id="{7560F2DE-4EDB-2612-498F-6FA34205C406}"/>
              </a:ext>
            </a:extLst>
          </p:cNvPr>
          <p:cNvSpPr txBox="1"/>
          <p:nvPr/>
        </p:nvSpPr>
        <p:spPr>
          <a:xfrm>
            <a:off x="2048933" y="3793067"/>
            <a:ext cx="184731" cy="369332"/>
          </a:xfrm>
          <a:prstGeom prst="rect">
            <a:avLst/>
          </a:prstGeom>
          <a:noFill/>
        </p:spPr>
        <p:txBody>
          <a:bodyPr wrap="none" rtlCol="0">
            <a:spAutoFit/>
          </a:bodyPr>
          <a:lstStyle/>
          <a:p>
            <a:endParaRPr lang="en-US" dirty="0"/>
          </a:p>
        </p:txBody>
      </p:sp>
      <p:pic>
        <p:nvPicPr>
          <p:cNvPr id="45" name="Picture 44">
            <a:extLst>
              <a:ext uri="{FF2B5EF4-FFF2-40B4-BE49-F238E27FC236}">
                <a16:creationId xmlns:a16="http://schemas.microsoft.com/office/drawing/2014/main" id="{C8C90520-C11F-DFA1-8D81-707AE1F889D1}"/>
              </a:ext>
            </a:extLst>
          </p:cNvPr>
          <p:cNvPicPr>
            <a:picLocks noChangeAspect="1"/>
          </p:cNvPicPr>
          <p:nvPr/>
        </p:nvPicPr>
        <p:blipFill rotWithShape="1">
          <a:blip r:embed="rId2"/>
          <a:srcRect l="4264"/>
          <a:stretch/>
        </p:blipFill>
        <p:spPr>
          <a:xfrm>
            <a:off x="6507428" y="1793808"/>
            <a:ext cx="5582493" cy="1215258"/>
          </a:xfrm>
          <a:prstGeom prst="rect">
            <a:avLst/>
          </a:prstGeom>
        </p:spPr>
      </p:pic>
      <p:grpSp>
        <p:nvGrpSpPr>
          <p:cNvPr id="49" name="Group 48">
            <a:extLst>
              <a:ext uri="{FF2B5EF4-FFF2-40B4-BE49-F238E27FC236}">
                <a16:creationId xmlns:a16="http://schemas.microsoft.com/office/drawing/2014/main" id="{093634F5-E931-5D7B-2A7E-518BF319085D}"/>
              </a:ext>
            </a:extLst>
          </p:cNvPr>
          <p:cNvGrpSpPr/>
          <p:nvPr/>
        </p:nvGrpSpPr>
        <p:grpSpPr>
          <a:xfrm>
            <a:off x="6507428" y="1730472"/>
            <a:ext cx="5657031" cy="1278594"/>
            <a:chOff x="6264675" y="3185296"/>
            <a:chExt cx="5657031" cy="1278594"/>
          </a:xfrm>
        </p:grpSpPr>
        <p:pic>
          <p:nvPicPr>
            <p:cNvPr id="47" name="Picture 46">
              <a:extLst>
                <a:ext uri="{FF2B5EF4-FFF2-40B4-BE49-F238E27FC236}">
                  <a16:creationId xmlns:a16="http://schemas.microsoft.com/office/drawing/2014/main" id="{17CD6425-367F-37A3-E82A-FD1B5763DE95}"/>
                </a:ext>
              </a:extLst>
            </p:cNvPr>
            <p:cNvPicPr>
              <a:picLocks noChangeAspect="1"/>
            </p:cNvPicPr>
            <p:nvPr/>
          </p:nvPicPr>
          <p:blipFill rotWithShape="1">
            <a:blip r:embed="rId2"/>
            <a:srcRect l="4264"/>
            <a:stretch/>
          </p:blipFill>
          <p:spPr>
            <a:xfrm>
              <a:off x="6264675" y="3248632"/>
              <a:ext cx="5582493" cy="1215258"/>
            </a:xfrm>
            <a:prstGeom prst="rect">
              <a:avLst/>
            </a:prstGeom>
          </p:spPr>
        </p:pic>
        <p:sp>
          <p:nvSpPr>
            <p:cNvPr id="48" name="Rectangle 47">
              <a:extLst>
                <a:ext uri="{FF2B5EF4-FFF2-40B4-BE49-F238E27FC236}">
                  <a16:creationId xmlns:a16="http://schemas.microsoft.com/office/drawing/2014/main" id="{D5FE304F-19EF-9043-0A1A-755EA8A5B72D}"/>
                </a:ext>
              </a:extLst>
            </p:cNvPr>
            <p:cNvSpPr/>
            <p:nvPr/>
          </p:nvSpPr>
          <p:spPr>
            <a:xfrm>
              <a:off x="8610600" y="3185296"/>
              <a:ext cx="3311106" cy="897849"/>
            </a:xfrm>
            <a:prstGeom prst="rect">
              <a:avLst/>
            </a:prstGeom>
            <a:solidFill>
              <a:schemeClr val="bg1">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940914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93BA1-0496-B347-8E20-319CDC12958D}"/>
              </a:ext>
            </a:extLst>
          </p:cNvPr>
          <p:cNvSpPr>
            <a:spLocks noGrp="1"/>
          </p:cNvSpPr>
          <p:nvPr>
            <p:ph type="title"/>
          </p:nvPr>
        </p:nvSpPr>
        <p:spPr/>
        <p:txBody>
          <a:bodyPr/>
          <a:lstStyle/>
          <a:p>
            <a:r>
              <a:rPr lang="en-US"/>
              <a:t>Feedback control</a:t>
            </a:r>
          </a:p>
        </p:txBody>
      </p:sp>
      <p:sp>
        <p:nvSpPr>
          <p:cNvPr id="4" name="Date Placeholder 3">
            <a:extLst>
              <a:ext uri="{FF2B5EF4-FFF2-40B4-BE49-F238E27FC236}">
                <a16:creationId xmlns:a16="http://schemas.microsoft.com/office/drawing/2014/main" id="{147BE160-8793-0448-A309-2D8705DCE855}"/>
              </a:ext>
            </a:extLst>
          </p:cNvPr>
          <p:cNvSpPr>
            <a:spLocks noGrp="1"/>
          </p:cNvSpPr>
          <p:nvPr>
            <p:ph type="dt" sz="half" idx="2"/>
          </p:nvPr>
        </p:nvSpPr>
        <p:spPr>
          <a:xfrm>
            <a:off x="838200" y="6542090"/>
            <a:ext cx="2743200" cy="365125"/>
          </a:xfrm>
        </p:spPr>
        <p:txBody>
          <a:bodyPr/>
          <a:lstStyle/>
          <a:p>
            <a:r>
              <a:rPr lang="en-US"/>
              <a:t>5/11/2026</a:t>
            </a:r>
          </a:p>
        </p:txBody>
      </p:sp>
      <p:sp>
        <p:nvSpPr>
          <p:cNvPr id="9" name="Rounded Rectangle 8">
            <a:extLst>
              <a:ext uri="{FF2B5EF4-FFF2-40B4-BE49-F238E27FC236}">
                <a16:creationId xmlns:a16="http://schemas.microsoft.com/office/drawing/2014/main" id="{E0C4D07D-B784-924D-A7F1-2E1A26ED2FC3}"/>
              </a:ext>
            </a:extLst>
          </p:cNvPr>
          <p:cNvSpPr/>
          <p:nvPr/>
        </p:nvSpPr>
        <p:spPr>
          <a:xfrm>
            <a:off x="7766824" y="2863457"/>
            <a:ext cx="1880840" cy="76478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ysClr val="windowText" lastClr="000000"/>
                </a:solidFill>
              </a:rPr>
              <a:t>System</a:t>
            </a:r>
          </a:p>
        </p:txBody>
      </p:sp>
      <p:sp>
        <p:nvSpPr>
          <p:cNvPr id="10" name="Content Placeholder 2">
            <a:extLst>
              <a:ext uri="{FF2B5EF4-FFF2-40B4-BE49-F238E27FC236}">
                <a16:creationId xmlns:a16="http://schemas.microsoft.com/office/drawing/2014/main" id="{66047A14-5485-3848-8510-3C0CAA6328F5}"/>
              </a:ext>
            </a:extLst>
          </p:cNvPr>
          <p:cNvSpPr>
            <a:spLocks noGrp="1"/>
          </p:cNvSpPr>
          <p:nvPr>
            <p:ph idx="1"/>
          </p:nvPr>
        </p:nvSpPr>
        <p:spPr>
          <a:xfrm>
            <a:off x="838200" y="1825626"/>
            <a:ext cx="10515600" cy="649946"/>
          </a:xfrm>
        </p:spPr>
        <p:txBody>
          <a:bodyPr/>
          <a:lstStyle/>
          <a:p>
            <a:r>
              <a:rPr lang="en-US">
                <a:latin typeface="Source Sans Pro" panose="020B0503030403020204" pitchFamily="34" charset="0"/>
                <a:ea typeface="Source Sans Pro" panose="020B0503030403020204" pitchFamily="34" charset="0"/>
              </a:rPr>
              <a:t>Reference tracking, with uncertainty</a:t>
            </a:r>
          </a:p>
          <a:p>
            <a:pPr marL="0" indent="0">
              <a:buNone/>
            </a:pPr>
            <a:endParaRPr lang="en-US"/>
          </a:p>
        </p:txBody>
      </p:sp>
      <p:sp>
        <p:nvSpPr>
          <p:cNvPr id="11" name="Rounded Rectangle 10">
            <a:extLst>
              <a:ext uri="{FF2B5EF4-FFF2-40B4-BE49-F238E27FC236}">
                <a16:creationId xmlns:a16="http://schemas.microsoft.com/office/drawing/2014/main" id="{6C86A2E6-9471-EC4E-8A5B-CB149C2AE028}"/>
              </a:ext>
            </a:extLst>
          </p:cNvPr>
          <p:cNvSpPr/>
          <p:nvPr/>
        </p:nvSpPr>
        <p:spPr>
          <a:xfrm>
            <a:off x="4038600" y="2863457"/>
            <a:ext cx="1880840" cy="76478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ysClr val="windowText" lastClr="000000"/>
                </a:solidFill>
              </a:rPr>
              <a:t>Controller</a:t>
            </a:r>
          </a:p>
        </p:txBody>
      </p:sp>
      <p:cxnSp>
        <p:nvCxnSpPr>
          <p:cNvPr id="13" name="Straight Arrow Connector 12">
            <a:extLst>
              <a:ext uri="{FF2B5EF4-FFF2-40B4-BE49-F238E27FC236}">
                <a16:creationId xmlns:a16="http://schemas.microsoft.com/office/drawing/2014/main" id="{475F2FA8-A117-E244-9668-0AD190CA0546}"/>
              </a:ext>
            </a:extLst>
          </p:cNvPr>
          <p:cNvCxnSpPr>
            <a:stCxn id="11" idx="3"/>
            <a:endCxn id="9" idx="1"/>
          </p:cNvCxnSpPr>
          <p:nvPr/>
        </p:nvCxnSpPr>
        <p:spPr>
          <a:xfrm>
            <a:off x="5919440" y="3245847"/>
            <a:ext cx="1847384" cy="0"/>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sp>
        <p:nvSpPr>
          <p:cNvPr id="14" name="Rounded Rectangle 13">
            <a:extLst>
              <a:ext uri="{FF2B5EF4-FFF2-40B4-BE49-F238E27FC236}">
                <a16:creationId xmlns:a16="http://schemas.microsoft.com/office/drawing/2014/main" id="{DA7B3E30-C20F-154D-97A7-BB01CA590904}"/>
              </a:ext>
            </a:extLst>
          </p:cNvPr>
          <p:cNvSpPr/>
          <p:nvPr/>
        </p:nvSpPr>
        <p:spPr>
          <a:xfrm>
            <a:off x="5885984" y="4328003"/>
            <a:ext cx="1880840" cy="76478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ysClr val="windowText" lastClr="000000"/>
                </a:solidFill>
              </a:rPr>
              <a:t>Sensor</a:t>
            </a:r>
          </a:p>
        </p:txBody>
      </p:sp>
      <p:cxnSp>
        <p:nvCxnSpPr>
          <p:cNvPr id="17" name="Elbow Connector 16">
            <a:extLst>
              <a:ext uri="{FF2B5EF4-FFF2-40B4-BE49-F238E27FC236}">
                <a16:creationId xmlns:a16="http://schemas.microsoft.com/office/drawing/2014/main" id="{1D752D79-C151-814F-BF7D-DBA696C81088}"/>
              </a:ext>
            </a:extLst>
          </p:cNvPr>
          <p:cNvCxnSpPr>
            <a:cxnSpLocks/>
            <a:stCxn id="9" idx="3"/>
            <a:endCxn id="14" idx="3"/>
          </p:cNvCxnSpPr>
          <p:nvPr/>
        </p:nvCxnSpPr>
        <p:spPr>
          <a:xfrm flipH="1">
            <a:off x="7766824" y="3245847"/>
            <a:ext cx="1880840" cy="1464546"/>
          </a:xfrm>
          <a:prstGeom prst="bentConnector3">
            <a:avLst>
              <a:gd name="adj1" fmla="val -39703"/>
            </a:avLst>
          </a:prstGeom>
          <a:ln w="12700">
            <a:tailEnd type="triangle"/>
          </a:ln>
        </p:spPr>
        <p:style>
          <a:lnRef idx="1">
            <a:schemeClr val="dk1"/>
          </a:lnRef>
          <a:fillRef idx="0">
            <a:schemeClr val="dk1"/>
          </a:fillRef>
          <a:effectRef idx="0">
            <a:schemeClr val="dk1"/>
          </a:effectRef>
          <a:fontRef idx="minor">
            <a:schemeClr val="tx1"/>
          </a:fontRef>
        </p:style>
      </p:cxnSp>
      <p:sp>
        <p:nvSpPr>
          <p:cNvPr id="21" name="Oval 20">
            <a:extLst>
              <a:ext uri="{FF2B5EF4-FFF2-40B4-BE49-F238E27FC236}">
                <a16:creationId xmlns:a16="http://schemas.microsoft.com/office/drawing/2014/main" id="{0473994D-A2BF-7648-A1E2-1E13347CC2FD}"/>
              </a:ext>
            </a:extLst>
          </p:cNvPr>
          <p:cNvSpPr/>
          <p:nvPr/>
        </p:nvSpPr>
        <p:spPr>
          <a:xfrm>
            <a:off x="2542104" y="2991431"/>
            <a:ext cx="502920" cy="50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a:solidFill>
                  <a:sysClr val="windowText" lastClr="000000"/>
                </a:solidFill>
              </a:rPr>
              <a:t>Σ</a:t>
            </a:r>
            <a:endParaRPr lang="en-US" sz="2400">
              <a:solidFill>
                <a:sysClr val="windowText" lastClr="000000"/>
              </a:solidFill>
            </a:endParaRPr>
          </a:p>
        </p:txBody>
      </p:sp>
      <p:sp>
        <p:nvSpPr>
          <p:cNvPr id="24" name="TextBox 23">
            <a:extLst>
              <a:ext uri="{FF2B5EF4-FFF2-40B4-BE49-F238E27FC236}">
                <a16:creationId xmlns:a16="http://schemas.microsoft.com/office/drawing/2014/main" id="{E2F5533D-4022-1146-9EA6-3F2B19125A6B}"/>
              </a:ext>
            </a:extLst>
          </p:cNvPr>
          <p:cNvSpPr txBox="1"/>
          <p:nvPr/>
        </p:nvSpPr>
        <p:spPr>
          <a:xfrm>
            <a:off x="770642" y="2846035"/>
            <a:ext cx="1562844" cy="430887"/>
          </a:xfrm>
          <a:prstGeom prst="rect">
            <a:avLst/>
          </a:prstGeom>
          <a:noFill/>
        </p:spPr>
        <p:txBody>
          <a:bodyPr wrap="square" rtlCol="0">
            <a:spAutoFit/>
          </a:bodyPr>
          <a:lstStyle/>
          <a:p>
            <a:pPr algn="ctr"/>
            <a:r>
              <a:rPr lang="en-US" sz="2200">
                <a:solidFill>
                  <a:schemeClr val="accent1"/>
                </a:solidFill>
              </a:rPr>
              <a:t>Reference</a:t>
            </a:r>
          </a:p>
        </p:txBody>
      </p:sp>
      <p:cxnSp>
        <p:nvCxnSpPr>
          <p:cNvPr id="22" name="Straight Arrow Connector 21">
            <a:extLst>
              <a:ext uri="{FF2B5EF4-FFF2-40B4-BE49-F238E27FC236}">
                <a16:creationId xmlns:a16="http://schemas.microsoft.com/office/drawing/2014/main" id="{D7FCAB62-7C5A-914A-A37A-81BE0233A2CD}"/>
              </a:ext>
            </a:extLst>
          </p:cNvPr>
          <p:cNvCxnSpPr>
            <a:cxnSpLocks/>
            <a:endCxn id="21" idx="2"/>
          </p:cNvCxnSpPr>
          <p:nvPr/>
        </p:nvCxnSpPr>
        <p:spPr>
          <a:xfrm flipV="1">
            <a:off x="838200" y="3242891"/>
            <a:ext cx="1703904" cy="2956"/>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cxnSp>
        <p:nvCxnSpPr>
          <p:cNvPr id="25" name="Straight Arrow Connector 24">
            <a:extLst>
              <a:ext uri="{FF2B5EF4-FFF2-40B4-BE49-F238E27FC236}">
                <a16:creationId xmlns:a16="http://schemas.microsoft.com/office/drawing/2014/main" id="{4E9CF51D-E7FE-2A4F-AB07-7912395F2765}"/>
              </a:ext>
            </a:extLst>
          </p:cNvPr>
          <p:cNvCxnSpPr>
            <a:cxnSpLocks/>
            <a:stCxn id="21" idx="6"/>
            <a:endCxn id="11" idx="1"/>
          </p:cNvCxnSpPr>
          <p:nvPr/>
        </p:nvCxnSpPr>
        <p:spPr>
          <a:xfrm>
            <a:off x="3045024" y="3242891"/>
            <a:ext cx="993576" cy="2956"/>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sp>
        <p:nvSpPr>
          <p:cNvPr id="28" name="TextBox 27">
            <a:extLst>
              <a:ext uri="{FF2B5EF4-FFF2-40B4-BE49-F238E27FC236}">
                <a16:creationId xmlns:a16="http://schemas.microsoft.com/office/drawing/2014/main" id="{076EA025-872C-F748-8B60-01917C32FE61}"/>
              </a:ext>
            </a:extLst>
          </p:cNvPr>
          <p:cNvSpPr txBox="1"/>
          <p:nvPr/>
        </p:nvSpPr>
        <p:spPr>
          <a:xfrm>
            <a:off x="6044982" y="2846035"/>
            <a:ext cx="1562844" cy="430887"/>
          </a:xfrm>
          <a:prstGeom prst="rect">
            <a:avLst/>
          </a:prstGeom>
          <a:noFill/>
        </p:spPr>
        <p:txBody>
          <a:bodyPr wrap="square" rtlCol="0">
            <a:spAutoFit/>
          </a:bodyPr>
          <a:lstStyle/>
          <a:p>
            <a:pPr algn="ctr"/>
            <a:r>
              <a:rPr lang="en-US" sz="2200">
                <a:solidFill>
                  <a:schemeClr val="accent1"/>
                </a:solidFill>
              </a:rPr>
              <a:t>Control</a:t>
            </a:r>
          </a:p>
        </p:txBody>
      </p:sp>
      <p:cxnSp>
        <p:nvCxnSpPr>
          <p:cNvPr id="30" name="Straight Arrow Connector 29">
            <a:extLst>
              <a:ext uri="{FF2B5EF4-FFF2-40B4-BE49-F238E27FC236}">
                <a16:creationId xmlns:a16="http://schemas.microsoft.com/office/drawing/2014/main" id="{E03A39D4-BF65-EC41-AF80-BE94E585C2C6}"/>
              </a:ext>
            </a:extLst>
          </p:cNvPr>
          <p:cNvCxnSpPr>
            <a:cxnSpLocks/>
          </p:cNvCxnSpPr>
          <p:nvPr/>
        </p:nvCxnSpPr>
        <p:spPr>
          <a:xfrm>
            <a:off x="10393680" y="3245847"/>
            <a:ext cx="822960"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7868CD14-6D5F-514D-962D-61F757674615}"/>
              </a:ext>
            </a:extLst>
          </p:cNvPr>
          <p:cNvSpPr txBox="1"/>
          <p:nvPr/>
        </p:nvSpPr>
        <p:spPr>
          <a:xfrm>
            <a:off x="9759732" y="2846035"/>
            <a:ext cx="1562844" cy="430887"/>
          </a:xfrm>
          <a:prstGeom prst="rect">
            <a:avLst/>
          </a:prstGeom>
          <a:noFill/>
        </p:spPr>
        <p:txBody>
          <a:bodyPr wrap="square" rtlCol="0">
            <a:spAutoFit/>
          </a:bodyPr>
          <a:lstStyle/>
          <a:p>
            <a:pPr algn="ctr"/>
            <a:r>
              <a:rPr lang="en-US" sz="2200">
                <a:solidFill>
                  <a:schemeClr val="accent1"/>
                </a:solidFill>
              </a:rPr>
              <a:t>Output</a:t>
            </a:r>
          </a:p>
        </p:txBody>
      </p:sp>
      <p:cxnSp>
        <p:nvCxnSpPr>
          <p:cNvPr id="34" name="Elbow Connector 33">
            <a:extLst>
              <a:ext uri="{FF2B5EF4-FFF2-40B4-BE49-F238E27FC236}">
                <a16:creationId xmlns:a16="http://schemas.microsoft.com/office/drawing/2014/main" id="{4E4F7666-618E-364A-9D59-9FB5F22CC09D}"/>
              </a:ext>
            </a:extLst>
          </p:cNvPr>
          <p:cNvCxnSpPr>
            <a:cxnSpLocks/>
            <a:stCxn id="14" idx="1"/>
            <a:endCxn id="21" idx="4"/>
          </p:cNvCxnSpPr>
          <p:nvPr/>
        </p:nvCxnSpPr>
        <p:spPr>
          <a:xfrm rot="10800000">
            <a:off x="2793564" y="3494351"/>
            <a:ext cx="3092420" cy="1216042"/>
          </a:xfrm>
          <a:prstGeom prst="bentConnector2">
            <a:avLst/>
          </a:prstGeom>
          <a:ln w="12700">
            <a:tailEnd type="triangle"/>
          </a:ln>
        </p:spPr>
        <p:style>
          <a:lnRef idx="1">
            <a:schemeClr val="dk1"/>
          </a:lnRef>
          <a:fillRef idx="0">
            <a:schemeClr val="dk1"/>
          </a:fillRef>
          <a:effectRef idx="0">
            <a:schemeClr val="dk1"/>
          </a:effectRef>
          <a:fontRef idx="minor">
            <a:schemeClr val="tx1"/>
          </a:fontRef>
        </p:style>
      </p:cxnSp>
      <p:sp>
        <p:nvSpPr>
          <p:cNvPr id="37" name="TextBox 36">
            <a:extLst>
              <a:ext uri="{FF2B5EF4-FFF2-40B4-BE49-F238E27FC236}">
                <a16:creationId xmlns:a16="http://schemas.microsoft.com/office/drawing/2014/main" id="{6C95455D-6682-4547-AA2D-AE2F61B586F3}"/>
              </a:ext>
            </a:extLst>
          </p:cNvPr>
          <p:cNvSpPr txBox="1"/>
          <p:nvPr/>
        </p:nvSpPr>
        <p:spPr>
          <a:xfrm>
            <a:off x="2496751" y="3388609"/>
            <a:ext cx="239752" cy="430887"/>
          </a:xfrm>
          <a:prstGeom prst="rect">
            <a:avLst/>
          </a:prstGeom>
          <a:noFill/>
        </p:spPr>
        <p:txBody>
          <a:bodyPr wrap="square" rtlCol="0">
            <a:spAutoFit/>
          </a:bodyPr>
          <a:lstStyle/>
          <a:p>
            <a:pPr algn="ctr"/>
            <a:r>
              <a:rPr lang="en-US" sz="2200"/>
              <a:t>–</a:t>
            </a:r>
          </a:p>
        </p:txBody>
      </p:sp>
      <p:sp>
        <p:nvSpPr>
          <p:cNvPr id="38" name="TextBox 37">
            <a:extLst>
              <a:ext uri="{FF2B5EF4-FFF2-40B4-BE49-F238E27FC236}">
                <a16:creationId xmlns:a16="http://schemas.microsoft.com/office/drawing/2014/main" id="{19801949-FECE-944C-A37E-1488EBF8E51B}"/>
              </a:ext>
            </a:extLst>
          </p:cNvPr>
          <p:cNvSpPr txBox="1"/>
          <p:nvPr/>
        </p:nvSpPr>
        <p:spPr>
          <a:xfrm>
            <a:off x="3401958" y="4307267"/>
            <a:ext cx="1993002" cy="430887"/>
          </a:xfrm>
          <a:prstGeom prst="rect">
            <a:avLst/>
          </a:prstGeom>
          <a:noFill/>
        </p:spPr>
        <p:txBody>
          <a:bodyPr wrap="square" rtlCol="0">
            <a:spAutoFit/>
          </a:bodyPr>
          <a:lstStyle/>
          <a:p>
            <a:pPr algn="ctr"/>
            <a:r>
              <a:rPr lang="en-US" sz="2200">
                <a:solidFill>
                  <a:schemeClr val="accent1"/>
                </a:solidFill>
              </a:rPr>
              <a:t>Measurement</a:t>
            </a:r>
          </a:p>
        </p:txBody>
      </p:sp>
      <p:sp>
        <p:nvSpPr>
          <p:cNvPr id="43" name="TextBox 42">
            <a:extLst>
              <a:ext uri="{FF2B5EF4-FFF2-40B4-BE49-F238E27FC236}">
                <a16:creationId xmlns:a16="http://schemas.microsoft.com/office/drawing/2014/main" id="{050DF4D1-F2DC-6C4D-B300-5636BF8AAA79}"/>
              </a:ext>
            </a:extLst>
          </p:cNvPr>
          <p:cNvSpPr txBox="1"/>
          <p:nvPr/>
        </p:nvSpPr>
        <p:spPr>
          <a:xfrm>
            <a:off x="2327166" y="2808533"/>
            <a:ext cx="239752" cy="430887"/>
          </a:xfrm>
          <a:prstGeom prst="rect">
            <a:avLst/>
          </a:prstGeom>
          <a:noFill/>
        </p:spPr>
        <p:txBody>
          <a:bodyPr wrap="square" rtlCol="0">
            <a:spAutoFit/>
          </a:bodyPr>
          <a:lstStyle/>
          <a:p>
            <a:pPr algn="ctr"/>
            <a:r>
              <a:rPr lang="en-US" sz="2200"/>
              <a:t>+</a:t>
            </a:r>
          </a:p>
        </p:txBody>
      </p:sp>
    </p:spTree>
    <p:extLst>
      <p:ext uri="{BB962C8B-B14F-4D97-AF65-F5344CB8AC3E}">
        <p14:creationId xmlns:p14="http://schemas.microsoft.com/office/powerpoint/2010/main" val="12404900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93BA1-0496-B347-8E20-319CDC12958D}"/>
              </a:ext>
            </a:extLst>
          </p:cNvPr>
          <p:cNvSpPr>
            <a:spLocks noGrp="1"/>
          </p:cNvSpPr>
          <p:nvPr>
            <p:ph type="title"/>
          </p:nvPr>
        </p:nvSpPr>
        <p:spPr/>
        <p:txBody>
          <a:bodyPr/>
          <a:lstStyle/>
          <a:p>
            <a:r>
              <a:rPr lang="en-US"/>
              <a:t>Feedback control</a:t>
            </a:r>
          </a:p>
        </p:txBody>
      </p:sp>
      <p:sp>
        <p:nvSpPr>
          <p:cNvPr id="4" name="Date Placeholder 3">
            <a:extLst>
              <a:ext uri="{FF2B5EF4-FFF2-40B4-BE49-F238E27FC236}">
                <a16:creationId xmlns:a16="http://schemas.microsoft.com/office/drawing/2014/main" id="{147BE160-8793-0448-A309-2D8705DCE855}"/>
              </a:ext>
            </a:extLst>
          </p:cNvPr>
          <p:cNvSpPr>
            <a:spLocks noGrp="1"/>
          </p:cNvSpPr>
          <p:nvPr>
            <p:ph type="dt" sz="half" idx="2"/>
          </p:nvPr>
        </p:nvSpPr>
        <p:spPr>
          <a:xfrm>
            <a:off x="838200" y="6542090"/>
            <a:ext cx="2743200" cy="365125"/>
          </a:xfrm>
        </p:spPr>
        <p:txBody>
          <a:bodyPr/>
          <a:lstStyle/>
          <a:p>
            <a:r>
              <a:rPr lang="en-US"/>
              <a:t>5/11/2026</a:t>
            </a:r>
          </a:p>
        </p:txBody>
      </p:sp>
      <p:sp>
        <p:nvSpPr>
          <p:cNvPr id="9" name="Rounded Rectangle 8">
            <a:extLst>
              <a:ext uri="{FF2B5EF4-FFF2-40B4-BE49-F238E27FC236}">
                <a16:creationId xmlns:a16="http://schemas.microsoft.com/office/drawing/2014/main" id="{E0C4D07D-B784-924D-A7F1-2E1A26ED2FC3}"/>
              </a:ext>
            </a:extLst>
          </p:cNvPr>
          <p:cNvSpPr/>
          <p:nvPr/>
        </p:nvSpPr>
        <p:spPr>
          <a:xfrm>
            <a:off x="7766824" y="2863457"/>
            <a:ext cx="1880840" cy="76478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ysClr val="windowText" lastClr="000000"/>
                </a:solidFill>
              </a:rPr>
              <a:t>?</a:t>
            </a:r>
          </a:p>
        </p:txBody>
      </p:sp>
      <p:sp>
        <p:nvSpPr>
          <p:cNvPr id="10" name="Content Placeholder 2">
            <a:extLst>
              <a:ext uri="{FF2B5EF4-FFF2-40B4-BE49-F238E27FC236}">
                <a16:creationId xmlns:a16="http://schemas.microsoft.com/office/drawing/2014/main" id="{66047A14-5485-3848-8510-3C0CAA6328F5}"/>
              </a:ext>
            </a:extLst>
          </p:cNvPr>
          <p:cNvSpPr>
            <a:spLocks noGrp="1"/>
          </p:cNvSpPr>
          <p:nvPr>
            <p:ph idx="1"/>
          </p:nvPr>
        </p:nvSpPr>
        <p:spPr>
          <a:xfrm>
            <a:off x="838200" y="1825626"/>
            <a:ext cx="10515600" cy="649946"/>
          </a:xfrm>
        </p:spPr>
        <p:txBody>
          <a:bodyPr/>
          <a:lstStyle/>
          <a:p>
            <a:r>
              <a:rPr lang="en-US">
                <a:latin typeface="Source Sans Pro" panose="020B0503030403020204" pitchFamily="34" charset="0"/>
                <a:ea typeface="Source Sans Pro" panose="020B0503030403020204" pitchFamily="34" charset="0"/>
              </a:rPr>
              <a:t>Reference tracking, with uncertainty</a:t>
            </a:r>
          </a:p>
          <a:p>
            <a:pPr marL="0" indent="0">
              <a:buNone/>
            </a:pPr>
            <a:endParaRPr lang="en-US"/>
          </a:p>
        </p:txBody>
      </p:sp>
      <p:sp>
        <p:nvSpPr>
          <p:cNvPr id="11" name="Rounded Rectangle 10">
            <a:extLst>
              <a:ext uri="{FF2B5EF4-FFF2-40B4-BE49-F238E27FC236}">
                <a16:creationId xmlns:a16="http://schemas.microsoft.com/office/drawing/2014/main" id="{6C86A2E6-9471-EC4E-8A5B-CB149C2AE028}"/>
              </a:ext>
            </a:extLst>
          </p:cNvPr>
          <p:cNvSpPr/>
          <p:nvPr/>
        </p:nvSpPr>
        <p:spPr>
          <a:xfrm>
            <a:off x="4038600" y="2863457"/>
            <a:ext cx="1880840" cy="76478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ysClr val="windowText" lastClr="000000"/>
                </a:solidFill>
              </a:rPr>
              <a:t>Controller</a:t>
            </a:r>
          </a:p>
        </p:txBody>
      </p:sp>
      <p:cxnSp>
        <p:nvCxnSpPr>
          <p:cNvPr id="13" name="Straight Arrow Connector 12">
            <a:extLst>
              <a:ext uri="{FF2B5EF4-FFF2-40B4-BE49-F238E27FC236}">
                <a16:creationId xmlns:a16="http://schemas.microsoft.com/office/drawing/2014/main" id="{475F2FA8-A117-E244-9668-0AD190CA0546}"/>
              </a:ext>
            </a:extLst>
          </p:cNvPr>
          <p:cNvCxnSpPr>
            <a:stCxn id="11" idx="3"/>
            <a:endCxn id="9" idx="1"/>
          </p:cNvCxnSpPr>
          <p:nvPr/>
        </p:nvCxnSpPr>
        <p:spPr>
          <a:xfrm>
            <a:off x="5919440" y="3245847"/>
            <a:ext cx="1847384" cy="0"/>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sp>
        <p:nvSpPr>
          <p:cNvPr id="14" name="Rounded Rectangle 13">
            <a:extLst>
              <a:ext uri="{FF2B5EF4-FFF2-40B4-BE49-F238E27FC236}">
                <a16:creationId xmlns:a16="http://schemas.microsoft.com/office/drawing/2014/main" id="{DA7B3E30-C20F-154D-97A7-BB01CA590904}"/>
              </a:ext>
            </a:extLst>
          </p:cNvPr>
          <p:cNvSpPr/>
          <p:nvPr/>
        </p:nvSpPr>
        <p:spPr>
          <a:xfrm>
            <a:off x="5885984" y="4328003"/>
            <a:ext cx="1880840" cy="76478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ysClr val="windowText" lastClr="000000"/>
                </a:solidFill>
              </a:rPr>
              <a:t>Sensor</a:t>
            </a:r>
          </a:p>
        </p:txBody>
      </p:sp>
      <p:cxnSp>
        <p:nvCxnSpPr>
          <p:cNvPr id="17" name="Elbow Connector 16">
            <a:extLst>
              <a:ext uri="{FF2B5EF4-FFF2-40B4-BE49-F238E27FC236}">
                <a16:creationId xmlns:a16="http://schemas.microsoft.com/office/drawing/2014/main" id="{1D752D79-C151-814F-BF7D-DBA696C81088}"/>
              </a:ext>
            </a:extLst>
          </p:cNvPr>
          <p:cNvCxnSpPr>
            <a:cxnSpLocks/>
            <a:stCxn id="9" idx="3"/>
            <a:endCxn id="14" idx="3"/>
          </p:cNvCxnSpPr>
          <p:nvPr/>
        </p:nvCxnSpPr>
        <p:spPr>
          <a:xfrm flipH="1">
            <a:off x="7766824" y="3245847"/>
            <a:ext cx="1880840" cy="1464546"/>
          </a:xfrm>
          <a:prstGeom prst="bentConnector3">
            <a:avLst>
              <a:gd name="adj1" fmla="val -39703"/>
            </a:avLst>
          </a:prstGeom>
          <a:ln w="12700">
            <a:tailEnd type="triangle"/>
          </a:ln>
        </p:spPr>
        <p:style>
          <a:lnRef idx="1">
            <a:schemeClr val="dk1"/>
          </a:lnRef>
          <a:fillRef idx="0">
            <a:schemeClr val="dk1"/>
          </a:fillRef>
          <a:effectRef idx="0">
            <a:schemeClr val="dk1"/>
          </a:effectRef>
          <a:fontRef idx="minor">
            <a:schemeClr val="tx1"/>
          </a:fontRef>
        </p:style>
      </p:cxnSp>
      <p:sp>
        <p:nvSpPr>
          <p:cNvPr id="21" name="Oval 20">
            <a:extLst>
              <a:ext uri="{FF2B5EF4-FFF2-40B4-BE49-F238E27FC236}">
                <a16:creationId xmlns:a16="http://schemas.microsoft.com/office/drawing/2014/main" id="{0473994D-A2BF-7648-A1E2-1E13347CC2FD}"/>
              </a:ext>
            </a:extLst>
          </p:cNvPr>
          <p:cNvSpPr/>
          <p:nvPr/>
        </p:nvSpPr>
        <p:spPr>
          <a:xfrm>
            <a:off x="2542104" y="2991431"/>
            <a:ext cx="502920" cy="50292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a:solidFill>
                  <a:sysClr val="windowText" lastClr="000000"/>
                </a:solidFill>
              </a:rPr>
              <a:t>Σ</a:t>
            </a:r>
            <a:endParaRPr lang="en-US" sz="2400">
              <a:solidFill>
                <a:sysClr val="windowText" lastClr="000000"/>
              </a:solidFill>
            </a:endParaRPr>
          </a:p>
        </p:txBody>
      </p:sp>
      <p:sp>
        <p:nvSpPr>
          <p:cNvPr id="24" name="TextBox 23">
            <a:extLst>
              <a:ext uri="{FF2B5EF4-FFF2-40B4-BE49-F238E27FC236}">
                <a16:creationId xmlns:a16="http://schemas.microsoft.com/office/drawing/2014/main" id="{E2F5533D-4022-1146-9EA6-3F2B19125A6B}"/>
              </a:ext>
            </a:extLst>
          </p:cNvPr>
          <p:cNvSpPr txBox="1"/>
          <p:nvPr/>
        </p:nvSpPr>
        <p:spPr>
          <a:xfrm>
            <a:off x="770642" y="2846035"/>
            <a:ext cx="1562844" cy="430887"/>
          </a:xfrm>
          <a:prstGeom prst="rect">
            <a:avLst/>
          </a:prstGeom>
          <a:noFill/>
        </p:spPr>
        <p:txBody>
          <a:bodyPr wrap="square" rtlCol="0">
            <a:spAutoFit/>
          </a:bodyPr>
          <a:lstStyle/>
          <a:p>
            <a:pPr algn="ctr"/>
            <a:r>
              <a:rPr lang="en-US" sz="2200">
                <a:solidFill>
                  <a:schemeClr val="accent1"/>
                </a:solidFill>
              </a:rPr>
              <a:t>Reference</a:t>
            </a:r>
          </a:p>
        </p:txBody>
      </p:sp>
      <p:cxnSp>
        <p:nvCxnSpPr>
          <p:cNvPr id="22" name="Straight Arrow Connector 21">
            <a:extLst>
              <a:ext uri="{FF2B5EF4-FFF2-40B4-BE49-F238E27FC236}">
                <a16:creationId xmlns:a16="http://schemas.microsoft.com/office/drawing/2014/main" id="{D7FCAB62-7C5A-914A-A37A-81BE0233A2CD}"/>
              </a:ext>
            </a:extLst>
          </p:cNvPr>
          <p:cNvCxnSpPr>
            <a:cxnSpLocks/>
            <a:endCxn id="21" idx="2"/>
          </p:cNvCxnSpPr>
          <p:nvPr/>
        </p:nvCxnSpPr>
        <p:spPr>
          <a:xfrm flipV="1">
            <a:off x="838200" y="3242891"/>
            <a:ext cx="1703904" cy="2956"/>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cxnSp>
        <p:nvCxnSpPr>
          <p:cNvPr id="25" name="Straight Arrow Connector 24">
            <a:extLst>
              <a:ext uri="{FF2B5EF4-FFF2-40B4-BE49-F238E27FC236}">
                <a16:creationId xmlns:a16="http://schemas.microsoft.com/office/drawing/2014/main" id="{4E9CF51D-E7FE-2A4F-AB07-7912395F2765}"/>
              </a:ext>
            </a:extLst>
          </p:cNvPr>
          <p:cNvCxnSpPr>
            <a:cxnSpLocks/>
            <a:stCxn id="21" idx="6"/>
            <a:endCxn id="11" idx="1"/>
          </p:cNvCxnSpPr>
          <p:nvPr/>
        </p:nvCxnSpPr>
        <p:spPr>
          <a:xfrm>
            <a:off x="3045024" y="3242891"/>
            <a:ext cx="993576" cy="2956"/>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sp>
        <p:nvSpPr>
          <p:cNvPr id="28" name="TextBox 27">
            <a:extLst>
              <a:ext uri="{FF2B5EF4-FFF2-40B4-BE49-F238E27FC236}">
                <a16:creationId xmlns:a16="http://schemas.microsoft.com/office/drawing/2014/main" id="{076EA025-872C-F748-8B60-01917C32FE61}"/>
              </a:ext>
            </a:extLst>
          </p:cNvPr>
          <p:cNvSpPr txBox="1"/>
          <p:nvPr/>
        </p:nvSpPr>
        <p:spPr>
          <a:xfrm>
            <a:off x="6044982" y="2846035"/>
            <a:ext cx="1562844" cy="430887"/>
          </a:xfrm>
          <a:prstGeom prst="rect">
            <a:avLst/>
          </a:prstGeom>
          <a:noFill/>
        </p:spPr>
        <p:txBody>
          <a:bodyPr wrap="square" rtlCol="0">
            <a:spAutoFit/>
          </a:bodyPr>
          <a:lstStyle/>
          <a:p>
            <a:pPr algn="ctr"/>
            <a:r>
              <a:rPr lang="en-US" sz="2200">
                <a:solidFill>
                  <a:schemeClr val="accent1"/>
                </a:solidFill>
              </a:rPr>
              <a:t>Control</a:t>
            </a:r>
          </a:p>
        </p:txBody>
      </p:sp>
      <p:cxnSp>
        <p:nvCxnSpPr>
          <p:cNvPr id="30" name="Straight Arrow Connector 29">
            <a:extLst>
              <a:ext uri="{FF2B5EF4-FFF2-40B4-BE49-F238E27FC236}">
                <a16:creationId xmlns:a16="http://schemas.microsoft.com/office/drawing/2014/main" id="{E03A39D4-BF65-EC41-AF80-BE94E585C2C6}"/>
              </a:ext>
            </a:extLst>
          </p:cNvPr>
          <p:cNvCxnSpPr>
            <a:cxnSpLocks/>
          </p:cNvCxnSpPr>
          <p:nvPr/>
        </p:nvCxnSpPr>
        <p:spPr>
          <a:xfrm>
            <a:off x="10393680" y="3245847"/>
            <a:ext cx="822960"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7868CD14-6D5F-514D-962D-61F757674615}"/>
              </a:ext>
            </a:extLst>
          </p:cNvPr>
          <p:cNvSpPr txBox="1"/>
          <p:nvPr/>
        </p:nvSpPr>
        <p:spPr>
          <a:xfrm>
            <a:off x="9759732" y="2846035"/>
            <a:ext cx="1562844" cy="430887"/>
          </a:xfrm>
          <a:prstGeom prst="rect">
            <a:avLst/>
          </a:prstGeom>
          <a:noFill/>
        </p:spPr>
        <p:txBody>
          <a:bodyPr wrap="square" rtlCol="0">
            <a:spAutoFit/>
          </a:bodyPr>
          <a:lstStyle/>
          <a:p>
            <a:pPr algn="ctr"/>
            <a:r>
              <a:rPr lang="en-US" sz="2200">
                <a:solidFill>
                  <a:schemeClr val="accent1"/>
                </a:solidFill>
              </a:rPr>
              <a:t>Output</a:t>
            </a:r>
          </a:p>
        </p:txBody>
      </p:sp>
      <p:cxnSp>
        <p:nvCxnSpPr>
          <p:cNvPr id="34" name="Elbow Connector 33">
            <a:extLst>
              <a:ext uri="{FF2B5EF4-FFF2-40B4-BE49-F238E27FC236}">
                <a16:creationId xmlns:a16="http://schemas.microsoft.com/office/drawing/2014/main" id="{4E4F7666-618E-364A-9D59-9FB5F22CC09D}"/>
              </a:ext>
            </a:extLst>
          </p:cNvPr>
          <p:cNvCxnSpPr>
            <a:cxnSpLocks/>
            <a:stCxn id="14" idx="1"/>
            <a:endCxn id="21" idx="4"/>
          </p:cNvCxnSpPr>
          <p:nvPr/>
        </p:nvCxnSpPr>
        <p:spPr>
          <a:xfrm rot="10800000">
            <a:off x="2793564" y="3494351"/>
            <a:ext cx="3092420" cy="1216042"/>
          </a:xfrm>
          <a:prstGeom prst="bentConnector2">
            <a:avLst/>
          </a:prstGeom>
          <a:ln w="12700">
            <a:tailEnd type="triangle"/>
          </a:ln>
        </p:spPr>
        <p:style>
          <a:lnRef idx="1">
            <a:schemeClr val="dk1"/>
          </a:lnRef>
          <a:fillRef idx="0">
            <a:schemeClr val="dk1"/>
          </a:fillRef>
          <a:effectRef idx="0">
            <a:schemeClr val="dk1"/>
          </a:effectRef>
          <a:fontRef idx="minor">
            <a:schemeClr val="tx1"/>
          </a:fontRef>
        </p:style>
      </p:cxnSp>
      <p:sp>
        <p:nvSpPr>
          <p:cNvPr id="37" name="TextBox 36">
            <a:extLst>
              <a:ext uri="{FF2B5EF4-FFF2-40B4-BE49-F238E27FC236}">
                <a16:creationId xmlns:a16="http://schemas.microsoft.com/office/drawing/2014/main" id="{6C95455D-6682-4547-AA2D-AE2F61B586F3}"/>
              </a:ext>
            </a:extLst>
          </p:cNvPr>
          <p:cNvSpPr txBox="1"/>
          <p:nvPr/>
        </p:nvSpPr>
        <p:spPr>
          <a:xfrm>
            <a:off x="2496751" y="3388609"/>
            <a:ext cx="239752" cy="430887"/>
          </a:xfrm>
          <a:prstGeom prst="rect">
            <a:avLst/>
          </a:prstGeom>
          <a:noFill/>
        </p:spPr>
        <p:txBody>
          <a:bodyPr wrap="square" rtlCol="0">
            <a:spAutoFit/>
          </a:bodyPr>
          <a:lstStyle/>
          <a:p>
            <a:pPr algn="ctr"/>
            <a:r>
              <a:rPr lang="en-US" sz="2200"/>
              <a:t>–</a:t>
            </a:r>
          </a:p>
        </p:txBody>
      </p:sp>
      <p:sp>
        <p:nvSpPr>
          <p:cNvPr id="38" name="TextBox 37">
            <a:extLst>
              <a:ext uri="{FF2B5EF4-FFF2-40B4-BE49-F238E27FC236}">
                <a16:creationId xmlns:a16="http://schemas.microsoft.com/office/drawing/2014/main" id="{19801949-FECE-944C-A37E-1488EBF8E51B}"/>
              </a:ext>
            </a:extLst>
          </p:cNvPr>
          <p:cNvSpPr txBox="1"/>
          <p:nvPr/>
        </p:nvSpPr>
        <p:spPr>
          <a:xfrm>
            <a:off x="3401958" y="4307267"/>
            <a:ext cx="1993002" cy="430887"/>
          </a:xfrm>
          <a:prstGeom prst="rect">
            <a:avLst/>
          </a:prstGeom>
          <a:noFill/>
        </p:spPr>
        <p:txBody>
          <a:bodyPr wrap="square" rtlCol="0">
            <a:spAutoFit/>
          </a:bodyPr>
          <a:lstStyle/>
          <a:p>
            <a:pPr algn="ctr"/>
            <a:r>
              <a:rPr lang="en-US" sz="2200">
                <a:solidFill>
                  <a:schemeClr val="accent1"/>
                </a:solidFill>
              </a:rPr>
              <a:t>Measurement</a:t>
            </a:r>
          </a:p>
        </p:txBody>
      </p:sp>
      <p:sp>
        <p:nvSpPr>
          <p:cNvPr id="43" name="TextBox 42">
            <a:extLst>
              <a:ext uri="{FF2B5EF4-FFF2-40B4-BE49-F238E27FC236}">
                <a16:creationId xmlns:a16="http://schemas.microsoft.com/office/drawing/2014/main" id="{050DF4D1-F2DC-6C4D-B300-5636BF8AAA79}"/>
              </a:ext>
            </a:extLst>
          </p:cNvPr>
          <p:cNvSpPr txBox="1"/>
          <p:nvPr/>
        </p:nvSpPr>
        <p:spPr>
          <a:xfrm>
            <a:off x="2327166" y="2808533"/>
            <a:ext cx="239752" cy="430887"/>
          </a:xfrm>
          <a:prstGeom prst="rect">
            <a:avLst/>
          </a:prstGeom>
          <a:noFill/>
        </p:spPr>
        <p:txBody>
          <a:bodyPr wrap="square" rtlCol="0">
            <a:spAutoFit/>
          </a:bodyPr>
          <a:lstStyle/>
          <a:p>
            <a:pPr algn="ctr"/>
            <a:r>
              <a:rPr lang="en-US" sz="2200"/>
              <a:t>+</a:t>
            </a:r>
          </a:p>
        </p:txBody>
      </p:sp>
    </p:spTree>
    <p:extLst>
      <p:ext uri="{BB962C8B-B14F-4D97-AF65-F5344CB8AC3E}">
        <p14:creationId xmlns:p14="http://schemas.microsoft.com/office/powerpoint/2010/main" val="11659083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6EF27-B65A-5243-BD5C-0DE1F4DE14DE}"/>
              </a:ext>
            </a:extLst>
          </p:cNvPr>
          <p:cNvSpPr>
            <a:spLocks noGrp="1"/>
          </p:cNvSpPr>
          <p:nvPr>
            <p:ph type="title"/>
          </p:nvPr>
        </p:nvSpPr>
        <p:spPr/>
        <p:txBody>
          <a:bodyPr/>
          <a:lstStyle/>
          <a:p>
            <a:r>
              <a:rPr lang="en-US"/>
              <a:t>Approaches</a:t>
            </a:r>
          </a:p>
        </p:txBody>
      </p:sp>
      <p:sp>
        <p:nvSpPr>
          <p:cNvPr id="3" name="Content Placeholder 2">
            <a:extLst>
              <a:ext uri="{FF2B5EF4-FFF2-40B4-BE49-F238E27FC236}">
                <a16:creationId xmlns:a16="http://schemas.microsoft.com/office/drawing/2014/main" id="{9B899B7A-DEB1-CB42-87A5-9A83C79C6E0A}"/>
              </a:ext>
            </a:extLst>
          </p:cNvPr>
          <p:cNvSpPr>
            <a:spLocks noGrp="1"/>
          </p:cNvSpPr>
          <p:nvPr>
            <p:ph idx="1"/>
          </p:nvPr>
        </p:nvSpPr>
        <p:spPr>
          <a:xfrm>
            <a:off x="838200" y="1690688"/>
            <a:ext cx="7988808" cy="4716466"/>
          </a:xfrm>
        </p:spPr>
        <p:txBody>
          <a:bodyPr>
            <a:normAutofit fontScale="85000" lnSpcReduction="10000"/>
          </a:bodyPr>
          <a:lstStyle/>
          <a:p>
            <a:pPr marL="0" indent="0">
              <a:buNone/>
            </a:pPr>
            <a:r>
              <a:rPr lang="en-US" dirty="0">
                <a:latin typeface="Source Sans Pro" panose="020B0503030403020204" pitchFamily="34" charset="0"/>
                <a:ea typeface="Source Sans Pro" panose="020B0503030403020204" pitchFamily="34" charset="0"/>
              </a:rPr>
              <a:t>How do we handle uncertainty?</a:t>
            </a:r>
          </a:p>
          <a:p>
            <a:r>
              <a:rPr lang="en-US" dirty="0">
                <a:latin typeface="Source Sans Pro" panose="020B0503030403020204" pitchFamily="34" charset="0"/>
                <a:ea typeface="Source Sans Pro" panose="020B0503030403020204" pitchFamily="34" charset="0"/>
              </a:rPr>
              <a:t>In many cases, when uncertainties have only a small effect, a feedback controller will adequately compensate for model error</a:t>
            </a:r>
          </a:p>
          <a:p>
            <a:pPr lvl="1"/>
            <a:r>
              <a:rPr lang="en-US" i="1" dirty="0">
                <a:latin typeface="Source Sans Pro" panose="020B0503030403020204" pitchFamily="34" charset="0"/>
                <a:ea typeface="Source Sans Pro" panose="020B0503030403020204" pitchFamily="34" charset="0"/>
              </a:rPr>
              <a:t>Example:</a:t>
            </a:r>
            <a:r>
              <a:rPr lang="en-US" dirty="0">
                <a:latin typeface="Source Sans Pro" panose="020B0503030403020204" pitchFamily="34" charset="0"/>
                <a:ea typeface="Source Sans Pro" panose="020B0503030403020204" pitchFamily="34" charset="0"/>
              </a:rPr>
              <a:t> A quadrotor compensating for mild wind gusts using PID control</a:t>
            </a:r>
          </a:p>
          <a:p>
            <a:r>
              <a:rPr lang="en-US" dirty="0">
                <a:latin typeface="Source Sans Pro" panose="020B0503030403020204" pitchFamily="34" charset="0"/>
                <a:ea typeface="Source Sans Pro" panose="020B0503030403020204" pitchFamily="34" charset="0"/>
              </a:rPr>
              <a:t>We can use robust control approaches (e.g., minimax control strategies)</a:t>
            </a:r>
          </a:p>
          <a:p>
            <a:pPr lvl="1"/>
            <a:r>
              <a:rPr lang="en-US" i="1" dirty="0">
                <a:latin typeface="Source Sans Pro" panose="020B0503030403020204" pitchFamily="34" charset="0"/>
                <a:ea typeface="Source Sans Pro" panose="020B0503030403020204" pitchFamily="34" charset="0"/>
              </a:rPr>
              <a:t>Example:</a:t>
            </a:r>
            <a:r>
              <a:rPr lang="en-US" dirty="0">
                <a:latin typeface="Source Sans Pro" panose="020B0503030403020204" pitchFamily="34" charset="0"/>
                <a:ea typeface="Source Sans Pro" panose="020B0503030403020204" pitchFamily="34" charset="0"/>
              </a:rPr>
              <a:t> A Harrier VTOL aircraft near hover must remain stable despite large, unpredictable air turbulence — robust control ensures safe performance even under worst-case wind conditions</a:t>
            </a:r>
          </a:p>
          <a:p>
            <a:r>
              <a:rPr lang="en-US" dirty="0">
                <a:latin typeface="Source Sans Pro" panose="020B0503030403020204" pitchFamily="34" charset="0"/>
                <a:ea typeface="Source Sans Pro" panose="020B0503030403020204" pitchFamily="34" charset="0"/>
              </a:rPr>
              <a:t>We can use observed state transitions to attempt to identify patterns and improve our control strategy </a:t>
            </a:r>
          </a:p>
          <a:p>
            <a:pPr lvl="1"/>
            <a:r>
              <a:rPr lang="en-US" i="1" dirty="0">
                <a:latin typeface="Source Sans Pro" panose="020B0503030403020204" pitchFamily="34" charset="0"/>
                <a:ea typeface="Source Sans Pro" panose="020B0503030403020204" pitchFamily="34" charset="0"/>
              </a:rPr>
              <a:t>Example: </a:t>
            </a:r>
            <a:r>
              <a:rPr lang="en-US" dirty="0">
                <a:latin typeface="Source Sans Pro" panose="020B0503030403020204" pitchFamily="34" charset="0"/>
                <a:ea typeface="Source Sans Pro" panose="020B0503030403020204" pitchFamily="34" charset="0"/>
              </a:rPr>
              <a:t>A robotic arm learning to adjust its grip based on object slip detected during previous grasp attempts</a:t>
            </a:r>
          </a:p>
          <a:p>
            <a:pPr lvl="1"/>
            <a:endParaRPr lang="en-US" dirty="0">
              <a:latin typeface="Source Sans Pro" panose="020B0503030403020204" pitchFamily="34" charset="0"/>
              <a:ea typeface="Source Sans Pro" panose="020B0503030403020204" pitchFamily="34" charset="0"/>
            </a:endParaRPr>
          </a:p>
        </p:txBody>
      </p:sp>
      <p:sp>
        <p:nvSpPr>
          <p:cNvPr id="4" name="Date Placeholder 3">
            <a:extLst>
              <a:ext uri="{FF2B5EF4-FFF2-40B4-BE49-F238E27FC236}">
                <a16:creationId xmlns:a16="http://schemas.microsoft.com/office/drawing/2014/main" id="{0B1703A7-49BB-EA46-B00B-E774AF955850}"/>
              </a:ext>
            </a:extLst>
          </p:cNvPr>
          <p:cNvSpPr>
            <a:spLocks noGrp="1"/>
          </p:cNvSpPr>
          <p:nvPr>
            <p:ph type="dt" sz="half" idx="2"/>
          </p:nvPr>
        </p:nvSpPr>
        <p:spPr>
          <a:xfrm>
            <a:off x="838200" y="6542090"/>
            <a:ext cx="2743200" cy="365125"/>
          </a:xfrm>
        </p:spPr>
        <p:txBody>
          <a:bodyPr/>
          <a:lstStyle/>
          <a:p>
            <a:r>
              <a:rPr lang="en-US"/>
              <a:t>5/11/2026</a:t>
            </a:r>
          </a:p>
        </p:txBody>
      </p:sp>
      <p:pic>
        <p:nvPicPr>
          <p:cNvPr id="1026" name="Picture 2" descr="Skydio 2 is a $999 4K autonomous drone that will keep DJI on its toes:  Digital Photography Review">
            <a:extLst>
              <a:ext uri="{FF2B5EF4-FFF2-40B4-BE49-F238E27FC236}">
                <a16:creationId xmlns:a16="http://schemas.microsoft.com/office/drawing/2014/main" id="{D038B164-64D2-CA4C-A8BB-BB8FB01826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5223" y="643001"/>
            <a:ext cx="3546777" cy="236524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arrier Jump Jet Facts | Jump Jet For Kids | DK Find Out">
            <a:extLst>
              <a:ext uri="{FF2B5EF4-FFF2-40B4-BE49-F238E27FC236}">
                <a16:creationId xmlns:a16="http://schemas.microsoft.com/office/drawing/2014/main" id="{8EB9DBF6-DAD7-C34D-9C1F-469558FAB1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32604" y="2569634"/>
            <a:ext cx="3172014" cy="160748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Franka Emika Franka Research 3 | MYBOTSHOP.DE, € 25.466,00">
            <a:extLst>
              <a:ext uri="{FF2B5EF4-FFF2-40B4-BE49-F238E27FC236}">
                <a16:creationId xmlns:a16="http://schemas.microsoft.com/office/drawing/2014/main" id="{39B6FF23-A41B-BDA7-A944-0EBBCDEEA80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47011" y="4055660"/>
            <a:ext cx="2743200"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7592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6DFBA-3BE8-DE4D-922F-865A94EFA1A9}"/>
              </a:ext>
            </a:extLst>
          </p:cNvPr>
          <p:cNvSpPr>
            <a:spLocks noGrp="1"/>
          </p:cNvSpPr>
          <p:nvPr>
            <p:ph type="title"/>
          </p:nvPr>
        </p:nvSpPr>
        <p:spPr/>
        <p:txBody>
          <a:bodyPr/>
          <a:lstStyle/>
          <a:p>
            <a:r>
              <a:rPr lang="en-US"/>
              <a:t>What can we learn?</a:t>
            </a:r>
          </a:p>
        </p:txBody>
      </p:sp>
      <p:sp>
        <p:nvSpPr>
          <p:cNvPr id="3" name="Content Placeholder 2">
            <a:extLst>
              <a:ext uri="{FF2B5EF4-FFF2-40B4-BE49-F238E27FC236}">
                <a16:creationId xmlns:a16="http://schemas.microsoft.com/office/drawing/2014/main" id="{691013D9-E834-C841-A27F-258068773CB6}"/>
              </a:ext>
            </a:extLst>
          </p:cNvPr>
          <p:cNvSpPr>
            <a:spLocks noGrp="1"/>
          </p:cNvSpPr>
          <p:nvPr>
            <p:ph idx="1"/>
          </p:nvPr>
        </p:nvSpPr>
        <p:spPr/>
        <p:txBody>
          <a:bodyPr>
            <a:normAutofit lnSpcReduction="10000"/>
          </a:bodyPr>
          <a:lstStyle/>
          <a:p>
            <a:pPr marL="0" indent="0">
              <a:buNone/>
            </a:pPr>
            <a:r>
              <a:rPr lang="en-US" dirty="0">
                <a:latin typeface="Source Sans Pro" panose="020B0503030403020204" pitchFamily="34" charset="0"/>
                <a:ea typeface="Source Sans Pro" panose="020B0503030403020204" pitchFamily="34" charset="0"/>
              </a:rPr>
              <a:t>If we want to use measurements to improve control performance, we can either:</a:t>
            </a:r>
          </a:p>
          <a:p>
            <a:r>
              <a:rPr lang="en-US" dirty="0">
                <a:latin typeface="Source Sans Pro" panose="020B0503030403020204" pitchFamily="34" charset="0"/>
                <a:ea typeface="Source Sans Pro" panose="020B0503030403020204" pitchFamily="34" charset="0"/>
              </a:rPr>
              <a:t>Use measurements to directly improve controller</a:t>
            </a:r>
          </a:p>
          <a:p>
            <a:pPr lvl="1"/>
            <a:r>
              <a:rPr lang="en-US" dirty="0">
                <a:latin typeface="Source Sans Pro" panose="020B0503030403020204" pitchFamily="34" charset="0"/>
                <a:ea typeface="Source Sans Pro" panose="020B0503030403020204" pitchFamily="34" charset="0"/>
              </a:rPr>
              <a:t>Direct adaptive control</a:t>
            </a:r>
          </a:p>
          <a:p>
            <a:pPr lvl="1"/>
            <a:r>
              <a:rPr lang="en-US" dirty="0">
                <a:latin typeface="Source Sans Pro" panose="020B0503030403020204" pitchFamily="34" charset="0"/>
                <a:ea typeface="Source Sans Pro" panose="020B0503030403020204" pitchFamily="34" charset="0"/>
              </a:rPr>
              <a:t>Imitation learning</a:t>
            </a:r>
          </a:p>
          <a:p>
            <a:pPr lvl="1"/>
            <a:r>
              <a:rPr lang="en-US" dirty="0">
                <a:latin typeface="Source Sans Pro" panose="020B0503030403020204" pitchFamily="34" charset="0"/>
                <a:ea typeface="Source Sans Pro" panose="020B0503030403020204" pitchFamily="34" charset="0"/>
              </a:rPr>
              <a:t>Model-free reinforcement learning</a:t>
            </a:r>
          </a:p>
          <a:p>
            <a:pPr marL="0" indent="0">
              <a:buNone/>
            </a:pPr>
            <a:endParaRPr lang="en-US" dirty="0">
              <a:latin typeface="Source Sans Pro" panose="020B0503030403020204" pitchFamily="34" charset="0"/>
              <a:ea typeface="Source Sans Pro" panose="020B0503030403020204" pitchFamily="34" charset="0"/>
            </a:endParaRPr>
          </a:p>
          <a:p>
            <a:r>
              <a:rPr lang="en-US" dirty="0">
                <a:latin typeface="Source Sans Pro" panose="020B0503030403020204" pitchFamily="34" charset="0"/>
                <a:ea typeface="Source Sans Pro" panose="020B0503030403020204" pitchFamily="34" charset="0"/>
              </a:rPr>
              <a:t>Use measurements to learn model, use model to improve controller</a:t>
            </a:r>
          </a:p>
          <a:p>
            <a:pPr lvl="1"/>
            <a:r>
              <a:rPr lang="en-US" dirty="0">
                <a:latin typeface="Source Sans Pro" panose="020B0503030403020204" pitchFamily="34" charset="0"/>
                <a:ea typeface="Source Sans Pro" panose="020B0503030403020204" pitchFamily="34" charset="0"/>
              </a:rPr>
              <a:t>System identification</a:t>
            </a:r>
          </a:p>
          <a:p>
            <a:pPr lvl="1"/>
            <a:r>
              <a:rPr lang="en-US" dirty="0">
                <a:latin typeface="Source Sans Pro" panose="020B0503030403020204" pitchFamily="34" charset="0"/>
                <a:ea typeface="Source Sans Pro" panose="020B0503030403020204" pitchFamily="34" charset="0"/>
              </a:rPr>
              <a:t>Indirect adaptive control</a:t>
            </a:r>
          </a:p>
          <a:p>
            <a:pPr lvl="1"/>
            <a:r>
              <a:rPr lang="en-US" dirty="0">
                <a:latin typeface="Source Sans Pro" panose="020B0503030403020204" pitchFamily="34" charset="0"/>
                <a:ea typeface="Source Sans Pro" panose="020B0503030403020204" pitchFamily="34" charset="0"/>
              </a:rPr>
              <a:t>Model-based reinforcement learning</a:t>
            </a:r>
          </a:p>
        </p:txBody>
      </p:sp>
      <p:sp>
        <p:nvSpPr>
          <p:cNvPr id="4" name="Date Placeholder 3">
            <a:extLst>
              <a:ext uri="{FF2B5EF4-FFF2-40B4-BE49-F238E27FC236}">
                <a16:creationId xmlns:a16="http://schemas.microsoft.com/office/drawing/2014/main" id="{E29DDF36-3D14-854A-904A-16DCF1C14770}"/>
              </a:ext>
            </a:extLst>
          </p:cNvPr>
          <p:cNvSpPr>
            <a:spLocks noGrp="1"/>
          </p:cNvSpPr>
          <p:nvPr>
            <p:ph type="dt" sz="half" idx="2"/>
          </p:nvPr>
        </p:nvSpPr>
        <p:spPr>
          <a:xfrm>
            <a:off x="838200" y="6542090"/>
            <a:ext cx="2743200" cy="365125"/>
          </a:xfrm>
        </p:spPr>
        <p:txBody>
          <a:bodyPr/>
          <a:lstStyle/>
          <a:p>
            <a:r>
              <a:rPr lang="en-US"/>
              <a:t>5/11/2026</a:t>
            </a:r>
          </a:p>
        </p:txBody>
      </p:sp>
    </p:spTree>
    <p:extLst>
      <p:ext uri="{BB962C8B-B14F-4D97-AF65-F5344CB8AC3E}">
        <p14:creationId xmlns:p14="http://schemas.microsoft.com/office/powerpoint/2010/main" val="34909486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6DFBA-3BE8-DE4D-922F-865A94EFA1A9}"/>
              </a:ext>
            </a:extLst>
          </p:cNvPr>
          <p:cNvSpPr>
            <a:spLocks noGrp="1"/>
          </p:cNvSpPr>
          <p:nvPr>
            <p:ph type="title"/>
          </p:nvPr>
        </p:nvSpPr>
        <p:spPr/>
        <p:txBody>
          <a:bodyPr/>
          <a:lstStyle/>
          <a:p>
            <a:r>
              <a:rPr lang="en-US" dirty="0"/>
              <a:t>What can we learn?</a:t>
            </a:r>
          </a:p>
        </p:txBody>
      </p:sp>
      <p:sp>
        <p:nvSpPr>
          <p:cNvPr id="3" name="Content Placeholder 2">
            <a:extLst>
              <a:ext uri="{FF2B5EF4-FFF2-40B4-BE49-F238E27FC236}">
                <a16:creationId xmlns:a16="http://schemas.microsoft.com/office/drawing/2014/main" id="{691013D9-E834-C841-A27F-258068773CB6}"/>
              </a:ext>
            </a:extLst>
          </p:cNvPr>
          <p:cNvSpPr>
            <a:spLocks noGrp="1"/>
          </p:cNvSpPr>
          <p:nvPr>
            <p:ph idx="1"/>
          </p:nvPr>
        </p:nvSpPr>
        <p:spPr/>
        <p:txBody>
          <a:bodyPr>
            <a:normAutofit lnSpcReduction="10000"/>
          </a:bodyPr>
          <a:lstStyle/>
          <a:p>
            <a:pPr marL="0" indent="0">
              <a:buNone/>
            </a:pPr>
            <a:r>
              <a:rPr lang="en-US" dirty="0">
                <a:latin typeface="Source Sans Pro" panose="020B0503030403020204" pitchFamily="34" charset="0"/>
                <a:ea typeface="Source Sans Pro" panose="020B0503030403020204" pitchFamily="34" charset="0"/>
              </a:rPr>
              <a:t>If we want to use measurements to improve control performance, we can either:</a:t>
            </a:r>
          </a:p>
          <a:p>
            <a:r>
              <a:rPr lang="en-US" dirty="0">
                <a:latin typeface="Source Sans Pro" panose="020B0503030403020204" pitchFamily="34" charset="0"/>
                <a:ea typeface="Source Sans Pro" panose="020B0503030403020204" pitchFamily="34" charset="0"/>
              </a:rPr>
              <a:t>Use measurements to directly improve controller</a:t>
            </a:r>
          </a:p>
          <a:p>
            <a:pPr lvl="1"/>
            <a:r>
              <a:rPr lang="en-US" dirty="0">
                <a:latin typeface="Source Sans Pro" panose="020B0503030403020204" pitchFamily="34" charset="0"/>
                <a:ea typeface="Source Sans Pro" panose="020B0503030403020204" pitchFamily="34" charset="0"/>
              </a:rPr>
              <a:t>Direct adaptive control</a:t>
            </a:r>
          </a:p>
          <a:p>
            <a:pPr lvl="1"/>
            <a:r>
              <a:rPr lang="en-US" dirty="0">
                <a:latin typeface="Source Sans Pro" panose="020B0503030403020204" pitchFamily="34" charset="0"/>
                <a:ea typeface="Source Sans Pro" panose="020B0503030403020204" pitchFamily="34" charset="0"/>
              </a:rPr>
              <a:t>Imitation learning</a:t>
            </a:r>
          </a:p>
          <a:p>
            <a:pPr lvl="1"/>
            <a:r>
              <a:rPr lang="en-US" dirty="0">
                <a:latin typeface="Source Sans Pro" panose="020B0503030403020204" pitchFamily="34" charset="0"/>
                <a:ea typeface="Source Sans Pro" panose="020B0503030403020204" pitchFamily="34" charset="0"/>
              </a:rPr>
              <a:t>Model-free reinforcement learning</a:t>
            </a:r>
          </a:p>
          <a:p>
            <a:pPr marL="0" indent="0">
              <a:buNone/>
            </a:pPr>
            <a:endParaRPr lang="en-US" dirty="0">
              <a:latin typeface="Source Sans Pro" panose="020B0503030403020204" pitchFamily="34" charset="0"/>
              <a:ea typeface="Source Sans Pro" panose="020B0503030403020204" pitchFamily="34" charset="0"/>
            </a:endParaRPr>
          </a:p>
          <a:p>
            <a:r>
              <a:rPr lang="en-US" dirty="0">
                <a:latin typeface="Source Sans Pro" panose="020B0503030403020204" pitchFamily="34" charset="0"/>
                <a:ea typeface="Source Sans Pro" panose="020B0503030403020204" pitchFamily="34" charset="0"/>
              </a:rPr>
              <a:t>Use measurements to learn model, use model to improve controller</a:t>
            </a:r>
          </a:p>
          <a:p>
            <a:pPr lvl="1"/>
            <a:r>
              <a:rPr lang="en-US" dirty="0">
                <a:latin typeface="Source Sans Pro" panose="020B0503030403020204" pitchFamily="34" charset="0"/>
                <a:ea typeface="Source Sans Pro" panose="020B0503030403020204" pitchFamily="34" charset="0"/>
              </a:rPr>
              <a:t>System identification</a:t>
            </a:r>
          </a:p>
          <a:p>
            <a:pPr lvl="1"/>
            <a:r>
              <a:rPr lang="en-US" dirty="0">
                <a:latin typeface="Source Sans Pro" panose="020B0503030403020204" pitchFamily="34" charset="0"/>
                <a:ea typeface="Source Sans Pro" panose="020B0503030403020204" pitchFamily="34" charset="0"/>
              </a:rPr>
              <a:t>Indirect adaptive control</a:t>
            </a:r>
          </a:p>
          <a:p>
            <a:pPr lvl="1"/>
            <a:r>
              <a:rPr lang="en-US" dirty="0">
                <a:latin typeface="Source Sans Pro" panose="020B0503030403020204" pitchFamily="34" charset="0"/>
                <a:ea typeface="Source Sans Pro" panose="020B0503030403020204" pitchFamily="34" charset="0"/>
              </a:rPr>
              <a:t>Model-based reinforcement learning</a:t>
            </a:r>
          </a:p>
        </p:txBody>
      </p:sp>
      <p:sp>
        <p:nvSpPr>
          <p:cNvPr id="4" name="Date Placeholder 3">
            <a:extLst>
              <a:ext uri="{FF2B5EF4-FFF2-40B4-BE49-F238E27FC236}">
                <a16:creationId xmlns:a16="http://schemas.microsoft.com/office/drawing/2014/main" id="{E29DDF36-3D14-854A-904A-16DCF1C14770}"/>
              </a:ext>
            </a:extLst>
          </p:cNvPr>
          <p:cNvSpPr>
            <a:spLocks noGrp="1"/>
          </p:cNvSpPr>
          <p:nvPr>
            <p:ph type="dt" sz="half" idx="2"/>
          </p:nvPr>
        </p:nvSpPr>
        <p:spPr>
          <a:xfrm>
            <a:off x="838200" y="6542090"/>
            <a:ext cx="2743200" cy="365125"/>
          </a:xfrm>
        </p:spPr>
        <p:txBody>
          <a:bodyPr/>
          <a:lstStyle/>
          <a:p>
            <a:r>
              <a:rPr lang="en-US"/>
              <a:t>5/11/2026</a:t>
            </a:r>
          </a:p>
        </p:txBody>
      </p:sp>
      <p:sp>
        <p:nvSpPr>
          <p:cNvPr id="7" name="TextBox 6">
            <a:extLst>
              <a:ext uri="{FF2B5EF4-FFF2-40B4-BE49-F238E27FC236}">
                <a16:creationId xmlns:a16="http://schemas.microsoft.com/office/drawing/2014/main" id="{FB8C2EE0-E977-5328-57B1-12A8ABAA0B25}"/>
              </a:ext>
            </a:extLst>
          </p:cNvPr>
          <p:cNvSpPr txBox="1"/>
          <p:nvPr/>
        </p:nvSpPr>
        <p:spPr>
          <a:xfrm>
            <a:off x="4721146" y="2968636"/>
            <a:ext cx="1634067" cy="461665"/>
          </a:xfrm>
          <a:prstGeom prst="rect">
            <a:avLst/>
          </a:prstGeom>
          <a:noFill/>
        </p:spPr>
        <p:txBody>
          <a:bodyPr wrap="square" rtlCol="0">
            <a:spAutoFit/>
          </a:bodyPr>
          <a:lstStyle/>
          <a:p>
            <a:r>
              <a:rPr lang="en-US" sz="2400" dirty="0">
                <a:solidFill>
                  <a:srgbClr val="C00000"/>
                </a:solidFill>
              </a:rPr>
              <a:t>Today</a:t>
            </a:r>
          </a:p>
        </p:txBody>
      </p:sp>
      <p:sp>
        <p:nvSpPr>
          <p:cNvPr id="8" name="TextBox 7">
            <a:extLst>
              <a:ext uri="{FF2B5EF4-FFF2-40B4-BE49-F238E27FC236}">
                <a16:creationId xmlns:a16="http://schemas.microsoft.com/office/drawing/2014/main" id="{4CECE6AC-F743-39CF-B489-D5B743BB3D34}"/>
              </a:ext>
            </a:extLst>
          </p:cNvPr>
          <p:cNvSpPr txBox="1"/>
          <p:nvPr/>
        </p:nvSpPr>
        <p:spPr>
          <a:xfrm>
            <a:off x="4445000" y="4952242"/>
            <a:ext cx="1634067" cy="461665"/>
          </a:xfrm>
          <a:prstGeom prst="rect">
            <a:avLst/>
          </a:prstGeom>
          <a:noFill/>
        </p:spPr>
        <p:txBody>
          <a:bodyPr wrap="square" rtlCol="0">
            <a:spAutoFit/>
          </a:bodyPr>
          <a:lstStyle/>
          <a:p>
            <a:r>
              <a:rPr lang="en-US" sz="2400" dirty="0">
                <a:solidFill>
                  <a:srgbClr val="C00000"/>
                </a:solidFill>
              </a:rPr>
              <a:t>Today</a:t>
            </a:r>
          </a:p>
        </p:txBody>
      </p:sp>
      <p:sp>
        <p:nvSpPr>
          <p:cNvPr id="9" name="TextBox 8">
            <a:extLst>
              <a:ext uri="{FF2B5EF4-FFF2-40B4-BE49-F238E27FC236}">
                <a16:creationId xmlns:a16="http://schemas.microsoft.com/office/drawing/2014/main" id="{BA3AD020-5F21-81A3-79F7-0C06CAE834A0}"/>
              </a:ext>
            </a:extLst>
          </p:cNvPr>
          <p:cNvSpPr txBox="1"/>
          <p:nvPr/>
        </p:nvSpPr>
        <p:spPr>
          <a:xfrm>
            <a:off x="4868334" y="5334414"/>
            <a:ext cx="1634067" cy="461665"/>
          </a:xfrm>
          <a:prstGeom prst="rect">
            <a:avLst/>
          </a:prstGeom>
          <a:noFill/>
        </p:spPr>
        <p:txBody>
          <a:bodyPr wrap="square" rtlCol="0">
            <a:spAutoFit/>
          </a:bodyPr>
          <a:lstStyle/>
          <a:p>
            <a:r>
              <a:rPr lang="en-US" sz="2400" dirty="0">
                <a:solidFill>
                  <a:srgbClr val="C00000"/>
                </a:solidFill>
              </a:rPr>
              <a:t>Today</a:t>
            </a:r>
          </a:p>
        </p:txBody>
      </p:sp>
      <p:sp>
        <p:nvSpPr>
          <p:cNvPr id="10" name="TextBox 9">
            <a:extLst>
              <a:ext uri="{FF2B5EF4-FFF2-40B4-BE49-F238E27FC236}">
                <a16:creationId xmlns:a16="http://schemas.microsoft.com/office/drawing/2014/main" id="{4E80AEA5-3D0A-8876-9B6E-9C634FABC47F}"/>
              </a:ext>
            </a:extLst>
          </p:cNvPr>
          <p:cNvSpPr txBox="1"/>
          <p:nvPr/>
        </p:nvSpPr>
        <p:spPr>
          <a:xfrm>
            <a:off x="6358469" y="5709961"/>
            <a:ext cx="3818464" cy="461665"/>
          </a:xfrm>
          <a:prstGeom prst="rect">
            <a:avLst/>
          </a:prstGeom>
          <a:noFill/>
        </p:spPr>
        <p:txBody>
          <a:bodyPr wrap="square" rtlCol="0">
            <a:spAutoFit/>
          </a:bodyPr>
          <a:lstStyle/>
          <a:p>
            <a:r>
              <a:rPr lang="en-US" sz="2400" dirty="0">
                <a:solidFill>
                  <a:srgbClr val="C00000"/>
                </a:solidFill>
              </a:rPr>
              <a:t>Upcoming weeks</a:t>
            </a:r>
          </a:p>
        </p:txBody>
      </p:sp>
      <p:sp>
        <p:nvSpPr>
          <p:cNvPr id="11" name="TextBox 10">
            <a:extLst>
              <a:ext uri="{FF2B5EF4-FFF2-40B4-BE49-F238E27FC236}">
                <a16:creationId xmlns:a16="http://schemas.microsoft.com/office/drawing/2014/main" id="{EE05C6E5-AC84-994C-09A9-1FEEBD23BD63}"/>
              </a:ext>
            </a:extLst>
          </p:cNvPr>
          <p:cNvSpPr txBox="1"/>
          <p:nvPr/>
        </p:nvSpPr>
        <p:spPr>
          <a:xfrm>
            <a:off x="6079067" y="3707675"/>
            <a:ext cx="3818464" cy="461665"/>
          </a:xfrm>
          <a:prstGeom prst="rect">
            <a:avLst/>
          </a:prstGeom>
          <a:noFill/>
        </p:spPr>
        <p:txBody>
          <a:bodyPr wrap="square" rtlCol="0">
            <a:spAutoFit/>
          </a:bodyPr>
          <a:lstStyle/>
          <a:p>
            <a:r>
              <a:rPr lang="en-US" sz="2400" dirty="0">
                <a:solidFill>
                  <a:srgbClr val="C00000"/>
                </a:solidFill>
              </a:rPr>
              <a:t>Upcoming weeks</a:t>
            </a:r>
          </a:p>
        </p:txBody>
      </p:sp>
      <p:sp>
        <p:nvSpPr>
          <p:cNvPr id="6" name="TextBox 5">
            <a:extLst>
              <a:ext uri="{FF2B5EF4-FFF2-40B4-BE49-F238E27FC236}">
                <a16:creationId xmlns:a16="http://schemas.microsoft.com/office/drawing/2014/main" id="{38D7B349-8C3F-1FF6-EE00-0BF57451E3D6}"/>
              </a:ext>
            </a:extLst>
          </p:cNvPr>
          <p:cNvSpPr txBox="1"/>
          <p:nvPr/>
        </p:nvSpPr>
        <p:spPr>
          <a:xfrm>
            <a:off x="4024745" y="3319908"/>
            <a:ext cx="3373582" cy="461665"/>
          </a:xfrm>
          <a:prstGeom prst="rect">
            <a:avLst/>
          </a:prstGeom>
          <a:noFill/>
        </p:spPr>
        <p:txBody>
          <a:bodyPr wrap="square" rtlCol="0">
            <a:spAutoFit/>
          </a:bodyPr>
          <a:lstStyle/>
          <a:p>
            <a:r>
              <a:rPr lang="en-US" sz="2400" dirty="0">
                <a:solidFill>
                  <a:srgbClr val="C00000"/>
                </a:solidFill>
              </a:rPr>
              <a:t>Upcoming weeks</a:t>
            </a:r>
          </a:p>
        </p:txBody>
      </p:sp>
    </p:spTree>
    <p:extLst>
      <p:ext uri="{BB962C8B-B14F-4D97-AF65-F5344CB8AC3E}">
        <p14:creationId xmlns:p14="http://schemas.microsoft.com/office/powerpoint/2010/main" val="20074652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F800D-5B78-FB4A-8904-20B87123D1BA}"/>
              </a:ext>
            </a:extLst>
          </p:cNvPr>
          <p:cNvSpPr>
            <a:spLocks noGrp="1"/>
          </p:cNvSpPr>
          <p:nvPr>
            <p:ph type="title"/>
          </p:nvPr>
        </p:nvSpPr>
        <p:spPr/>
        <p:txBody>
          <a:bodyPr/>
          <a:lstStyle/>
          <a:p>
            <a:r>
              <a:rPr lang="en-US"/>
              <a:t>How does learning happen?</a:t>
            </a:r>
          </a:p>
        </p:txBody>
      </p:sp>
      <p:sp>
        <p:nvSpPr>
          <p:cNvPr id="3" name="Content Placeholder 2">
            <a:extLst>
              <a:ext uri="{FF2B5EF4-FFF2-40B4-BE49-F238E27FC236}">
                <a16:creationId xmlns:a16="http://schemas.microsoft.com/office/drawing/2014/main" id="{C067F8A1-DC35-C04E-81C6-E4C203F81D94}"/>
              </a:ext>
            </a:extLst>
          </p:cNvPr>
          <p:cNvSpPr>
            <a:spLocks noGrp="1"/>
          </p:cNvSpPr>
          <p:nvPr>
            <p:ph idx="1"/>
          </p:nvPr>
        </p:nvSpPr>
        <p:spPr/>
        <p:txBody>
          <a:bodyPr>
            <a:normAutofit/>
          </a:bodyPr>
          <a:lstStyle/>
          <a:p>
            <a:pPr marL="0" indent="0">
              <a:buNone/>
            </a:pPr>
            <a:r>
              <a:rPr lang="en-US" dirty="0"/>
              <a:t>Three possible learning settings: </a:t>
            </a:r>
          </a:p>
          <a:p>
            <a:pPr lvl="1"/>
            <a:r>
              <a:rPr lang="en-US" b="1" dirty="0"/>
              <a:t>“Zero” episodes</a:t>
            </a:r>
            <a:r>
              <a:rPr lang="en-US" dirty="0"/>
              <a:t>: the </a:t>
            </a:r>
            <a:r>
              <a:rPr lang="en-US" dirty="0">
                <a:solidFill>
                  <a:srgbClr val="C00000"/>
                </a:solidFill>
              </a:rPr>
              <a:t>system identification </a:t>
            </a:r>
            <a:r>
              <a:rPr lang="en-US" dirty="0"/>
              <a:t>approach, in which learning is done based on data gathered before operation </a:t>
            </a:r>
            <a:endParaRPr lang="en-US" b="1" dirty="0"/>
          </a:p>
          <a:p>
            <a:pPr lvl="1"/>
            <a:r>
              <a:rPr lang="en-US" b="1" dirty="0"/>
              <a:t>One episode</a:t>
            </a:r>
            <a:r>
              <a:rPr lang="en-US" dirty="0"/>
              <a:t>: want to learn and re-optimize our controller online </a:t>
            </a:r>
            <a:r>
              <a:rPr lang="en-US" dirty="0">
                <a:sym typeface="Wingdings" pitchFamily="2" charset="2"/>
              </a:rPr>
              <a:t></a:t>
            </a:r>
            <a:r>
              <a:rPr lang="en-US" dirty="0"/>
              <a:t> this is the standard setting for </a:t>
            </a:r>
            <a:r>
              <a:rPr lang="en-US" dirty="0">
                <a:solidFill>
                  <a:srgbClr val="C00000"/>
                </a:solidFill>
              </a:rPr>
              <a:t>adaptive control</a:t>
            </a:r>
          </a:p>
          <a:p>
            <a:pPr lvl="1"/>
            <a:r>
              <a:rPr lang="en-US" b="1" dirty="0"/>
              <a:t>Multiple episodes</a:t>
            </a:r>
            <a:r>
              <a:rPr lang="en-US" dirty="0"/>
              <a:t>: interact with the environment in episodes, in which the system is reset at the start of each episode; learning and policy optimization can happen between episodes </a:t>
            </a:r>
            <a:r>
              <a:rPr lang="en-US" dirty="0">
                <a:sym typeface="Wingdings" pitchFamily="2" charset="2"/>
              </a:rPr>
              <a:t></a:t>
            </a:r>
            <a:r>
              <a:rPr lang="en-US" dirty="0"/>
              <a:t> this is the standard setting for </a:t>
            </a:r>
            <a:r>
              <a:rPr lang="en-US" dirty="0">
                <a:solidFill>
                  <a:srgbClr val="C00000"/>
                </a:solidFill>
              </a:rPr>
              <a:t>reinforcement learning</a:t>
            </a:r>
          </a:p>
        </p:txBody>
      </p:sp>
      <p:sp>
        <p:nvSpPr>
          <p:cNvPr id="4" name="Date Placeholder 3">
            <a:extLst>
              <a:ext uri="{FF2B5EF4-FFF2-40B4-BE49-F238E27FC236}">
                <a16:creationId xmlns:a16="http://schemas.microsoft.com/office/drawing/2014/main" id="{61A76BF5-1C39-5D40-9A46-8D1FA60EA986}"/>
              </a:ext>
            </a:extLst>
          </p:cNvPr>
          <p:cNvSpPr>
            <a:spLocks noGrp="1"/>
          </p:cNvSpPr>
          <p:nvPr>
            <p:ph type="dt" sz="half" idx="2"/>
          </p:nvPr>
        </p:nvSpPr>
        <p:spPr>
          <a:xfrm>
            <a:off x="838200" y="6542090"/>
            <a:ext cx="2743200" cy="365125"/>
          </a:xfrm>
        </p:spPr>
        <p:txBody>
          <a:bodyPr/>
          <a:lstStyle/>
          <a:p>
            <a:r>
              <a:rPr lang="en-US"/>
              <a:t>5/11/2026</a:t>
            </a:r>
          </a:p>
        </p:txBody>
      </p:sp>
    </p:spTree>
    <p:extLst>
      <p:ext uri="{BB962C8B-B14F-4D97-AF65-F5344CB8AC3E}">
        <p14:creationId xmlns:p14="http://schemas.microsoft.com/office/powerpoint/2010/main" val="28643988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Outline"/>
          <p:cNvSpPr txBox="1">
            <a:spLocks noGrp="1"/>
          </p:cNvSpPr>
          <p:nvPr>
            <p:ph type="title"/>
          </p:nvPr>
        </p:nvSpPr>
        <p:spPr>
          <a:prstGeom prst="rect">
            <a:avLst/>
          </a:prstGeom>
        </p:spPr>
        <p:txBody>
          <a:bodyPr/>
          <a:lstStyle>
            <a:lvl1pPr>
              <a:defRPr b="0">
                <a:latin typeface="Helvetica Neue Light"/>
                <a:ea typeface="Helvetica Neue Light"/>
                <a:cs typeface="Helvetica Neue Light"/>
                <a:sym typeface="Helvetica Neue Light"/>
              </a:defRPr>
            </a:lvl1pPr>
          </a:lstStyle>
          <a:p>
            <a:r>
              <a:rPr dirty="0"/>
              <a:t>Outline</a:t>
            </a:r>
          </a:p>
        </p:txBody>
      </p:sp>
      <p:sp>
        <p:nvSpPr>
          <p:cNvPr id="176" name="What is Reinforcement Learning? (and the RL setting)"/>
          <p:cNvSpPr txBox="1"/>
          <p:nvPr/>
        </p:nvSpPr>
        <p:spPr>
          <a:xfrm>
            <a:off x="733105" y="2166722"/>
            <a:ext cx="6064637" cy="3590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chor="ctr">
            <a:spAutoFit/>
          </a:bodyPr>
          <a:lstStyle>
            <a:lvl1pPr algn="l" defTabSz="825500">
              <a:defRPr sz="3200">
                <a:solidFill>
                  <a:srgbClr val="000000"/>
                </a:solidFill>
                <a:latin typeface="Helvetica Neue Light"/>
                <a:ea typeface="Helvetica Neue Light"/>
                <a:cs typeface="Helvetica Neue Light"/>
                <a:sym typeface="Helvetica Neue Light"/>
              </a:defRPr>
            </a:lvl1pPr>
          </a:lstStyle>
          <a:p>
            <a:r>
              <a:rPr lang="en-US" sz="2000" dirty="0">
                <a:solidFill>
                  <a:srgbClr val="000000">
                    <a:alpha val="23445"/>
                  </a:srgbClr>
                </a:solidFill>
              </a:rPr>
              <a:t>Intro to learning settings</a:t>
            </a:r>
            <a:endParaRPr sz="2000" dirty="0">
              <a:solidFill>
                <a:srgbClr val="000000">
                  <a:alpha val="23445"/>
                </a:srgbClr>
              </a:solidFill>
            </a:endParaRPr>
          </a:p>
        </p:txBody>
      </p:sp>
      <p:sp>
        <p:nvSpPr>
          <p:cNvPr id="177" name="From exact methods to model-free control"/>
          <p:cNvSpPr txBox="1"/>
          <p:nvPr/>
        </p:nvSpPr>
        <p:spPr>
          <a:xfrm>
            <a:off x="733105" y="2731610"/>
            <a:ext cx="4935048" cy="3590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chor="ctr">
            <a:spAutoFit/>
          </a:bodyPr>
          <a:lstStyle>
            <a:lvl1pPr algn="l" defTabSz="825500">
              <a:defRPr sz="3200">
                <a:solidFill>
                  <a:srgbClr val="000000"/>
                </a:solidFill>
                <a:latin typeface="Helvetica Neue Light"/>
                <a:ea typeface="Helvetica Neue Light"/>
                <a:cs typeface="Helvetica Neue Light"/>
                <a:sym typeface="Helvetica Neue Light"/>
              </a:defRPr>
            </a:lvl1pPr>
          </a:lstStyle>
          <a:p>
            <a:r>
              <a:rPr lang="en-US" sz="2000" dirty="0"/>
              <a:t>System ID</a:t>
            </a:r>
            <a:endParaRPr sz="2000" dirty="0"/>
          </a:p>
        </p:txBody>
      </p:sp>
      <p:sp>
        <p:nvSpPr>
          <p:cNvPr id="3" name="Date Placeholder 2">
            <a:extLst>
              <a:ext uri="{FF2B5EF4-FFF2-40B4-BE49-F238E27FC236}">
                <a16:creationId xmlns:a16="http://schemas.microsoft.com/office/drawing/2014/main" id="{B1B159CA-4A3B-AA26-3A4C-0511829385D9}"/>
              </a:ext>
            </a:extLst>
          </p:cNvPr>
          <p:cNvSpPr>
            <a:spLocks noGrp="1"/>
          </p:cNvSpPr>
          <p:nvPr>
            <p:ph type="dt" sz="half" idx="2"/>
          </p:nvPr>
        </p:nvSpPr>
        <p:spPr>
          <a:xfrm>
            <a:off x="838200" y="6542090"/>
            <a:ext cx="2743200" cy="365125"/>
          </a:xfrm>
        </p:spPr>
        <p:txBody>
          <a:bodyPr/>
          <a:lstStyle/>
          <a:p>
            <a:r>
              <a:rPr lang="en-US"/>
              <a:t>5/11/2026</a:t>
            </a:r>
          </a:p>
        </p:txBody>
      </p:sp>
      <p:sp>
        <p:nvSpPr>
          <p:cNvPr id="2" name="From exact methods to model-free control">
            <a:extLst>
              <a:ext uri="{FF2B5EF4-FFF2-40B4-BE49-F238E27FC236}">
                <a16:creationId xmlns:a16="http://schemas.microsoft.com/office/drawing/2014/main" id="{A77A28DB-EEBB-2B57-462F-ECD5AE67159D}"/>
              </a:ext>
            </a:extLst>
          </p:cNvPr>
          <p:cNvSpPr txBox="1"/>
          <p:nvPr/>
        </p:nvSpPr>
        <p:spPr>
          <a:xfrm>
            <a:off x="733105" y="3293727"/>
            <a:ext cx="4935048" cy="3590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chor="ctr">
            <a:spAutoFit/>
          </a:bodyPr>
          <a:lstStyle>
            <a:lvl1pPr algn="l" defTabSz="825500">
              <a:defRPr sz="3200">
                <a:solidFill>
                  <a:srgbClr val="000000"/>
                </a:solidFill>
                <a:latin typeface="Helvetica Neue Light"/>
                <a:ea typeface="Helvetica Neue Light"/>
                <a:cs typeface="Helvetica Neue Light"/>
                <a:sym typeface="Helvetica Neue Light"/>
              </a:defRPr>
            </a:lvl1pPr>
          </a:lstStyle>
          <a:p>
            <a:r>
              <a:rPr lang="en-US" sz="2000" dirty="0">
                <a:solidFill>
                  <a:srgbClr val="000000">
                    <a:alpha val="23445"/>
                  </a:srgbClr>
                </a:solidFill>
              </a:rPr>
              <a:t>Adaptive control</a:t>
            </a:r>
            <a:endParaRPr sz="2000" dirty="0">
              <a:solidFill>
                <a:srgbClr val="000000">
                  <a:alpha val="23445"/>
                </a:srgbClr>
              </a:solidFill>
            </a:endParaRPr>
          </a:p>
        </p:txBody>
      </p:sp>
      <p:sp>
        <p:nvSpPr>
          <p:cNvPr id="5" name="Monte Carlo Learning…">
            <a:extLst>
              <a:ext uri="{FF2B5EF4-FFF2-40B4-BE49-F238E27FC236}">
                <a16:creationId xmlns:a16="http://schemas.microsoft.com/office/drawing/2014/main" id="{2E326FE3-686D-98C2-C591-8AF7E9137BAA}"/>
              </a:ext>
            </a:extLst>
          </p:cNvPr>
          <p:cNvSpPr txBox="1"/>
          <p:nvPr/>
        </p:nvSpPr>
        <p:spPr>
          <a:xfrm>
            <a:off x="1095833" y="3705030"/>
            <a:ext cx="7913369" cy="9147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spAutoFit/>
          </a:bodyPr>
          <a:lstStyle/>
          <a:p>
            <a:pPr marL="177800" indent="-177800" defTabSz="412750">
              <a:lnSpc>
                <a:spcPct val="150000"/>
              </a:lnSpc>
              <a:buSzPct val="70000"/>
              <a:buChar char="•"/>
              <a:defRPr sz="3200">
                <a:solidFill>
                  <a:srgbClr val="000000"/>
                </a:solidFill>
                <a:latin typeface="Helvetica Neue Light"/>
                <a:ea typeface="Helvetica Neue Light"/>
                <a:cs typeface="Helvetica Neue Light"/>
                <a:sym typeface="Helvetica Neue Light"/>
              </a:defRPr>
            </a:pPr>
            <a:r>
              <a:rPr lang="en-US" sz="2000" dirty="0">
                <a:solidFill>
                  <a:srgbClr val="000000">
                    <a:alpha val="23445"/>
                  </a:srgbClr>
                </a:solidFill>
              </a:rPr>
              <a:t>MRAC: Model Reference Adaptive Control</a:t>
            </a:r>
            <a:endParaRPr sz="2000" dirty="0">
              <a:solidFill>
                <a:srgbClr val="000000">
                  <a:alpha val="23445"/>
                </a:srgbClr>
              </a:solidFill>
            </a:endParaRPr>
          </a:p>
          <a:p>
            <a:pPr marL="177800" indent="-177800" defTabSz="412750">
              <a:lnSpc>
                <a:spcPct val="150000"/>
              </a:lnSpc>
              <a:buSzPct val="70000"/>
              <a:buChar char="•"/>
              <a:defRPr sz="3200">
                <a:solidFill>
                  <a:srgbClr val="000000"/>
                </a:solidFill>
                <a:latin typeface="Helvetica Neue Light"/>
                <a:ea typeface="Helvetica Neue Light"/>
                <a:cs typeface="Helvetica Neue Light"/>
                <a:sym typeface="Helvetica Neue Light"/>
              </a:defRPr>
            </a:pPr>
            <a:r>
              <a:rPr lang="en-US" sz="2000" dirty="0">
                <a:solidFill>
                  <a:srgbClr val="000000">
                    <a:alpha val="23445"/>
                  </a:srgbClr>
                </a:solidFill>
              </a:rPr>
              <a:t>MIAC: Model Identification Adaptive Control</a:t>
            </a:r>
            <a:endParaRPr sz="2000" dirty="0">
              <a:solidFill>
                <a:srgbClr val="000000">
                  <a:alpha val="23445"/>
                </a:srgbClr>
              </a:solidFill>
            </a:endParaRPr>
          </a:p>
        </p:txBody>
      </p:sp>
      <p:sp>
        <p:nvSpPr>
          <p:cNvPr id="7" name="TextBox 6">
            <a:extLst>
              <a:ext uri="{FF2B5EF4-FFF2-40B4-BE49-F238E27FC236}">
                <a16:creationId xmlns:a16="http://schemas.microsoft.com/office/drawing/2014/main" id="{7560F2DE-4EDB-2612-498F-6FA34205C406}"/>
              </a:ext>
            </a:extLst>
          </p:cNvPr>
          <p:cNvSpPr txBox="1"/>
          <p:nvPr/>
        </p:nvSpPr>
        <p:spPr>
          <a:xfrm>
            <a:off x="2048933" y="3793067"/>
            <a:ext cx="184731" cy="369332"/>
          </a:xfrm>
          <a:prstGeom prst="rect">
            <a:avLst/>
          </a:prstGeom>
          <a:noFill/>
        </p:spPr>
        <p:txBody>
          <a:bodyPr wrap="none" rtlCol="0">
            <a:spAutoFit/>
          </a:bodyPr>
          <a:lstStyle/>
          <a:p>
            <a:endParaRPr lang="en-US" dirty="0"/>
          </a:p>
        </p:txBody>
      </p:sp>
      <p:pic>
        <p:nvPicPr>
          <p:cNvPr id="45" name="Picture 44">
            <a:extLst>
              <a:ext uri="{FF2B5EF4-FFF2-40B4-BE49-F238E27FC236}">
                <a16:creationId xmlns:a16="http://schemas.microsoft.com/office/drawing/2014/main" id="{C8C90520-C11F-DFA1-8D81-707AE1F889D1}"/>
              </a:ext>
            </a:extLst>
          </p:cNvPr>
          <p:cNvPicPr>
            <a:picLocks noChangeAspect="1"/>
          </p:cNvPicPr>
          <p:nvPr/>
        </p:nvPicPr>
        <p:blipFill rotWithShape="1">
          <a:blip r:embed="rId2"/>
          <a:srcRect l="4264"/>
          <a:stretch/>
        </p:blipFill>
        <p:spPr>
          <a:xfrm>
            <a:off x="6507428" y="1793808"/>
            <a:ext cx="5582493" cy="1215258"/>
          </a:xfrm>
          <a:prstGeom prst="rect">
            <a:avLst/>
          </a:prstGeom>
        </p:spPr>
      </p:pic>
      <p:grpSp>
        <p:nvGrpSpPr>
          <p:cNvPr id="49" name="Group 48">
            <a:extLst>
              <a:ext uri="{FF2B5EF4-FFF2-40B4-BE49-F238E27FC236}">
                <a16:creationId xmlns:a16="http://schemas.microsoft.com/office/drawing/2014/main" id="{093634F5-E931-5D7B-2A7E-518BF319085D}"/>
              </a:ext>
            </a:extLst>
          </p:cNvPr>
          <p:cNvGrpSpPr/>
          <p:nvPr/>
        </p:nvGrpSpPr>
        <p:grpSpPr>
          <a:xfrm>
            <a:off x="6507428" y="1730472"/>
            <a:ext cx="5657031" cy="1278594"/>
            <a:chOff x="6264675" y="3185296"/>
            <a:chExt cx="5657031" cy="1278594"/>
          </a:xfrm>
        </p:grpSpPr>
        <p:pic>
          <p:nvPicPr>
            <p:cNvPr id="47" name="Picture 46">
              <a:extLst>
                <a:ext uri="{FF2B5EF4-FFF2-40B4-BE49-F238E27FC236}">
                  <a16:creationId xmlns:a16="http://schemas.microsoft.com/office/drawing/2014/main" id="{17CD6425-367F-37A3-E82A-FD1B5763DE95}"/>
                </a:ext>
              </a:extLst>
            </p:cNvPr>
            <p:cNvPicPr>
              <a:picLocks noChangeAspect="1"/>
            </p:cNvPicPr>
            <p:nvPr/>
          </p:nvPicPr>
          <p:blipFill rotWithShape="1">
            <a:blip r:embed="rId2"/>
            <a:srcRect l="4264"/>
            <a:stretch/>
          </p:blipFill>
          <p:spPr>
            <a:xfrm>
              <a:off x="6264675" y="3248632"/>
              <a:ext cx="5582493" cy="1215258"/>
            </a:xfrm>
            <a:prstGeom prst="rect">
              <a:avLst/>
            </a:prstGeom>
          </p:spPr>
        </p:pic>
        <p:sp>
          <p:nvSpPr>
            <p:cNvPr id="48" name="Rectangle 47">
              <a:extLst>
                <a:ext uri="{FF2B5EF4-FFF2-40B4-BE49-F238E27FC236}">
                  <a16:creationId xmlns:a16="http://schemas.microsoft.com/office/drawing/2014/main" id="{D5FE304F-19EF-9043-0A1A-755EA8A5B72D}"/>
                </a:ext>
              </a:extLst>
            </p:cNvPr>
            <p:cNvSpPr/>
            <p:nvPr/>
          </p:nvSpPr>
          <p:spPr>
            <a:xfrm>
              <a:off x="8610600" y="3185296"/>
              <a:ext cx="3311106" cy="897849"/>
            </a:xfrm>
            <a:prstGeom prst="rect">
              <a:avLst/>
            </a:prstGeom>
            <a:solidFill>
              <a:schemeClr val="bg1">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3334647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56396-17BB-534B-9E1F-5D11599CAD8F}"/>
              </a:ext>
            </a:extLst>
          </p:cNvPr>
          <p:cNvSpPr>
            <a:spLocks noGrp="1"/>
          </p:cNvSpPr>
          <p:nvPr>
            <p:ph type="title"/>
          </p:nvPr>
        </p:nvSpPr>
        <p:spPr/>
        <p:txBody>
          <a:bodyPr>
            <a:normAutofit/>
          </a:bodyPr>
          <a:lstStyle/>
          <a:p>
            <a:r>
              <a:rPr lang="en-US" sz="4000"/>
              <a:t>System identification for learning-based control</a:t>
            </a:r>
          </a:p>
        </p:txBody>
      </p:sp>
      <p:sp>
        <p:nvSpPr>
          <p:cNvPr id="3" name="Content Placeholder 2">
            <a:extLst>
              <a:ext uri="{FF2B5EF4-FFF2-40B4-BE49-F238E27FC236}">
                <a16:creationId xmlns:a16="http://schemas.microsoft.com/office/drawing/2014/main" id="{E1909F13-59D6-EE41-836A-5D5528B355F1}"/>
              </a:ext>
            </a:extLst>
          </p:cNvPr>
          <p:cNvSpPr>
            <a:spLocks noGrp="1"/>
          </p:cNvSpPr>
          <p:nvPr>
            <p:ph idx="1"/>
          </p:nvPr>
        </p:nvSpPr>
        <p:spPr/>
        <p:txBody>
          <a:bodyPr/>
          <a:lstStyle/>
          <a:p>
            <a:r>
              <a:rPr lang="en-US"/>
              <a:t>For many problems, we don’t need to learn online </a:t>
            </a:r>
          </a:p>
          <a:p>
            <a:r>
              <a:rPr lang="en-US"/>
              <a:t>A standard control engineering pipeline is to do experiments in advance to build a </a:t>
            </a:r>
            <a:r>
              <a:rPr lang="en-US" i="1"/>
              <a:t>data-driven</a:t>
            </a:r>
            <a:r>
              <a:rPr lang="en-US"/>
              <a:t> model of the dynamics</a:t>
            </a:r>
          </a:p>
          <a:p>
            <a:r>
              <a:rPr lang="en-US"/>
              <a:t>Then, we can use this model for planning and control without further learning online</a:t>
            </a:r>
          </a:p>
          <a:p>
            <a:r>
              <a:rPr lang="en-US"/>
              <a:t>Relies on having an engineer in the loop for learning, designing experiments, resetting the system, etc. </a:t>
            </a:r>
          </a:p>
          <a:p>
            <a:r>
              <a:rPr lang="en-US" i="1"/>
              <a:t>Linear regression </a:t>
            </a:r>
            <a:r>
              <a:rPr lang="en-US"/>
              <a:t>is one of the main system id tools</a:t>
            </a:r>
          </a:p>
        </p:txBody>
      </p:sp>
      <p:sp>
        <p:nvSpPr>
          <p:cNvPr id="4" name="Date Placeholder 3">
            <a:extLst>
              <a:ext uri="{FF2B5EF4-FFF2-40B4-BE49-F238E27FC236}">
                <a16:creationId xmlns:a16="http://schemas.microsoft.com/office/drawing/2014/main" id="{04F16581-7D23-A84E-8E8D-7C3B955CC70B}"/>
              </a:ext>
            </a:extLst>
          </p:cNvPr>
          <p:cNvSpPr>
            <a:spLocks noGrp="1"/>
          </p:cNvSpPr>
          <p:nvPr>
            <p:ph type="dt" sz="half" idx="2"/>
          </p:nvPr>
        </p:nvSpPr>
        <p:spPr>
          <a:xfrm>
            <a:off x="838200" y="6542090"/>
            <a:ext cx="2743200" cy="365125"/>
          </a:xfrm>
        </p:spPr>
        <p:txBody>
          <a:bodyPr/>
          <a:lstStyle/>
          <a:p>
            <a:r>
              <a:rPr lang="en-US"/>
              <a:t>5/11/2026</a:t>
            </a:r>
          </a:p>
        </p:txBody>
      </p:sp>
    </p:spTree>
    <p:extLst>
      <p:ext uri="{BB962C8B-B14F-4D97-AF65-F5344CB8AC3E}">
        <p14:creationId xmlns:p14="http://schemas.microsoft.com/office/powerpoint/2010/main" val="20259838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02610-DCF1-C945-B92B-C4D72FECD251}"/>
              </a:ext>
            </a:extLst>
          </p:cNvPr>
          <p:cNvSpPr>
            <a:spLocks noGrp="1"/>
          </p:cNvSpPr>
          <p:nvPr>
            <p:ph type="title"/>
          </p:nvPr>
        </p:nvSpPr>
        <p:spPr/>
        <p:txBody>
          <a:bodyPr/>
          <a:lstStyle/>
          <a:p>
            <a:r>
              <a:rPr lang="en-US"/>
              <a:t>Least squares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EAE9B3B-D7D4-EE40-BD94-D53544DBF1C0}"/>
                  </a:ext>
                </a:extLst>
              </p:cNvPr>
              <p:cNvSpPr>
                <a:spLocks noGrp="1"/>
              </p:cNvSpPr>
              <p:nvPr>
                <p:ph idx="1"/>
              </p:nvPr>
            </p:nvSpPr>
            <p:spPr/>
            <p:txBody>
              <a:bodyPr>
                <a:normAutofit fontScale="92500" lnSpcReduction="20000"/>
              </a:bodyPr>
              <a:lstStyle/>
              <a:p>
                <a:pPr marL="0" indent="0">
                  <a:buNone/>
                </a:pPr>
                <a:r>
                  <a:rPr lang="en-US"/>
                  <a:t>System model</a:t>
                </a:r>
              </a:p>
              <a:p>
                <a:pPr marL="0" indent="0">
                  <a:buNone/>
                </a:pPr>
                <a14:m>
                  <m:oMathPara xmlns:m="http://schemas.openxmlformats.org/officeDocument/2006/math">
                    <m:oMath>
                      <m:r>
                        <a:rPr lang="en-US" b="0" i="1" smtClean="0">
                          <a:latin typeface="Cambria Math" panose="02040503050406030204" pitchFamily="18" charset="0"/>
                        </a:rPr>
                        <m:t>𝑦</m:t>
                      </m:r>
                      <m:r>
                        <a:rPr lang="en-US" b="0" i="1" smtClean="0">
                          <a:latin typeface="Cambria Math" panose="02040503050406030204" pitchFamily="18" charset="0"/>
                        </a:rPr>
                        <m:t>=</m:t>
                      </m:r>
                      <m:sSup>
                        <m:sSupPr>
                          <m:ctrlPr>
                            <a:rPr lang="en-US" b="1" i="1" smtClean="0">
                              <a:latin typeface="Cambria Math" panose="02040503050406030204" pitchFamily="18" charset="0"/>
                            </a:rPr>
                          </m:ctrlPr>
                        </m:sSupPr>
                        <m:e>
                          <m:r>
                            <a:rPr lang="en-US" b="1" i="1" smtClean="0">
                              <a:latin typeface="Cambria Math" panose="02040503050406030204" pitchFamily="18" charset="0"/>
                            </a:rPr>
                            <m:t>𝜽</m:t>
                          </m:r>
                        </m:e>
                        <m:sup>
                          <m:r>
                            <a:rPr lang="en-US" b="0" i="1" smtClean="0">
                              <a:latin typeface="Cambria Math" panose="02040503050406030204" pitchFamily="18" charset="0"/>
                            </a:rPr>
                            <m:t>𝑇</m:t>
                          </m:r>
                        </m:sup>
                      </m:sSup>
                      <m:r>
                        <a:rPr lang="en-US" b="1" i="1" smtClean="0">
                          <a:latin typeface="Cambria Math" panose="02040503050406030204" pitchFamily="18" charset="0"/>
                        </a:rPr>
                        <m:t>𝒛</m:t>
                      </m:r>
                      <m:r>
                        <a:rPr lang="en-US" b="0" i="1" smtClean="0">
                          <a:latin typeface="Cambria Math" panose="02040503050406030204" pitchFamily="18" charset="0"/>
                        </a:rPr>
                        <m:t>+</m:t>
                      </m:r>
                      <m:r>
                        <a:rPr lang="en-US" b="0" i="1" smtClean="0">
                          <a:latin typeface="Cambria Math" panose="02040503050406030204" pitchFamily="18" charset="0"/>
                        </a:rPr>
                        <m:t>𝜖</m:t>
                      </m:r>
                      <m:r>
                        <a:rPr lang="en-US" b="0" i="1" smtClean="0">
                          <a:latin typeface="Cambria Math" panose="02040503050406030204" pitchFamily="18" charset="0"/>
                        </a:rPr>
                        <m:t> </m:t>
                      </m:r>
                    </m:oMath>
                  </m:oMathPara>
                </a14:m>
                <a:endParaRPr lang="en-US"/>
              </a:p>
              <a:p>
                <a:pPr marL="0" indent="0">
                  <a:buNone/>
                </a:pPr>
                <a:r>
                  <a:rPr lang="en-US"/>
                  <a:t>Given data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1</m:t>
                        </m:r>
                      </m:sub>
                    </m:sSub>
                    <m:r>
                      <a:rPr lang="en-US" b="0" i="1" smtClean="0">
                        <a:latin typeface="Cambria Math" panose="02040503050406030204" pitchFamily="18" charset="0"/>
                      </a:rPr>
                      <m:t>, …,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𝑁</m:t>
                        </m:r>
                      </m:sub>
                    </m:sSub>
                  </m:oMath>
                </a14:m>
                <a:r>
                  <a:rPr lang="en-US"/>
                  <a:t>, </a:t>
                </a:r>
                <a14:m>
                  <m:oMath xmlns:m="http://schemas.openxmlformats.org/officeDocument/2006/math">
                    <m:sSub>
                      <m:sSubPr>
                        <m:ctrlPr>
                          <a:rPr lang="en-US" b="1" i="1" smtClean="0">
                            <a:latin typeface="Cambria Math" panose="02040503050406030204" pitchFamily="18" charset="0"/>
                          </a:rPr>
                        </m:ctrlPr>
                      </m:sSubPr>
                      <m:e>
                        <m:r>
                          <a:rPr lang="en-US" b="1" i="1" smtClean="0">
                            <a:latin typeface="Cambria Math" panose="02040503050406030204" pitchFamily="18" charset="0"/>
                          </a:rPr>
                          <m:t>𝒛</m:t>
                        </m:r>
                      </m:e>
                      <m:sub>
                        <m:r>
                          <a:rPr lang="en-US" b="0" i="1" smtClean="0">
                            <a:latin typeface="Cambria Math" panose="02040503050406030204" pitchFamily="18" charset="0"/>
                          </a:rPr>
                          <m:t>1</m:t>
                        </m:r>
                      </m:sub>
                    </m:sSub>
                    <m:r>
                      <a:rPr lang="en-US" b="0" i="1" smtClean="0">
                        <a:latin typeface="Cambria Math" panose="02040503050406030204" pitchFamily="18" charset="0"/>
                      </a:rPr>
                      <m:t>, …, </m:t>
                    </m:r>
                    <m:sSub>
                      <m:sSubPr>
                        <m:ctrlPr>
                          <a:rPr lang="en-US" b="1" i="1" smtClean="0">
                            <a:latin typeface="Cambria Math" panose="02040503050406030204" pitchFamily="18" charset="0"/>
                          </a:rPr>
                        </m:ctrlPr>
                      </m:sSubPr>
                      <m:e>
                        <m:r>
                          <a:rPr lang="en-US" b="1" i="1" smtClean="0">
                            <a:latin typeface="Cambria Math" panose="02040503050406030204" pitchFamily="18" charset="0"/>
                          </a:rPr>
                          <m:t>𝒛</m:t>
                        </m:r>
                      </m:e>
                      <m:sub>
                        <m:r>
                          <a:rPr lang="en-US" b="0" i="1" smtClean="0">
                            <a:latin typeface="Cambria Math" panose="02040503050406030204" pitchFamily="18" charset="0"/>
                          </a:rPr>
                          <m:t>𝑁</m:t>
                        </m:r>
                      </m:sub>
                    </m:sSub>
                  </m:oMath>
                </a14:m>
                <a:r>
                  <a:rPr lang="en-US"/>
                  <a:t>,</a:t>
                </a:r>
                <a:r>
                  <a:rPr lang="en-US" b="1"/>
                  <a:t> </a:t>
                </a:r>
                <a:r>
                  <a:rPr lang="en-US"/>
                  <a:t>want to minimize mean squared error:</a:t>
                </a:r>
              </a:p>
              <a:p>
                <a:pPr marL="0" indent="0">
                  <a:buNone/>
                </a:pPr>
                <a:endParaRPr lang="en-US"/>
              </a:p>
              <a:p>
                <a:pPr marL="0" indent="0">
                  <a:buNone/>
                </a:pPr>
                <a14:m>
                  <m:oMathPara xmlns:m="http://schemas.openxmlformats.org/officeDocument/2006/math">
                    <m:oMath>
                      <m:nary>
                        <m:naryPr>
                          <m:chr m:val="∑"/>
                          <m:ctrlPr>
                            <a:rPr lang="en-US" b="0" i="1" smtClean="0">
                              <a:latin typeface="Cambria Math" panose="02040503050406030204" pitchFamily="18" charset="0"/>
                            </a:rPr>
                          </m:ctrlPr>
                        </m:naryPr>
                        <m:sub>
                          <m: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𝑁</m:t>
                          </m:r>
                        </m:sup>
                        <m:e>
                          <m:sSup>
                            <m:sSupPr>
                              <m:ctrlPr>
                                <a:rPr lang="en-US" b="1" i="1" smtClean="0">
                                  <a:latin typeface="Cambria Math" panose="02040503050406030204" pitchFamily="18" charset="0"/>
                                </a:rPr>
                              </m:ctrlPr>
                            </m:sSupPr>
                            <m:e>
                              <m:d>
                                <m:dPr>
                                  <m:ctrlPr>
                                    <a:rPr lang="en-US"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𝑖</m:t>
                                      </m:r>
                                    </m:sub>
                                  </m:sSub>
                                  <m:r>
                                    <a:rPr lang="en-US" b="1" i="1" smtClean="0">
                                      <a:latin typeface="Cambria Math" panose="02040503050406030204" pitchFamily="18" charset="0"/>
                                    </a:rPr>
                                    <m:t>−</m:t>
                                  </m:r>
                                  <m:sSup>
                                    <m:sSupPr>
                                      <m:ctrlPr>
                                        <a:rPr lang="en-US" b="1" i="1" smtClean="0">
                                          <a:latin typeface="Cambria Math" panose="02040503050406030204" pitchFamily="18" charset="0"/>
                                        </a:rPr>
                                      </m:ctrlPr>
                                    </m:sSupPr>
                                    <m:e>
                                      <m:r>
                                        <a:rPr lang="en-US" b="1" i="1" smtClean="0">
                                          <a:latin typeface="Cambria Math" panose="02040503050406030204" pitchFamily="18" charset="0"/>
                                        </a:rPr>
                                        <m:t>𝜽</m:t>
                                      </m:r>
                                    </m:e>
                                    <m:sup>
                                      <m:r>
                                        <a:rPr lang="en-US" b="0" i="1" smtClean="0">
                                          <a:latin typeface="Cambria Math" panose="02040503050406030204" pitchFamily="18" charset="0"/>
                                        </a:rPr>
                                        <m:t>𝑇</m:t>
                                      </m:r>
                                    </m:sup>
                                  </m:sSup>
                                  <m:sSub>
                                    <m:sSubPr>
                                      <m:ctrlPr>
                                        <a:rPr lang="en-US" b="1" i="1" smtClean="0">
                                          <a:latin typeface="Cambria Math" panose="02040503050406030204" pitchFamily="18" charset="0"/>
                                        </a:rPr>
                                      </m:ctrlPr>
                                    </m:sSubPr>
                                    <m:e>
                                      <m:r>
                                        <a:rPr lang="en-US" b="1" i="1" smtClean="0">
                                          <a:latin typeface="Cambria Math" panose="02040503050406030204" pitchFamily="18" charset="0"/>
                                        </a:rPr>
                                        <m:t>𝒛</m:t>
                                      </m:r>
                                    </m:e>
                                    <m:sub>
                                      <m:r>
                                        <a:rPr lang="en-US" b="0" i="1" smtClean="0">
                                          <a:latin typeface="Cambria Math" panose="02040503050406030204" pitchFamily="18" charset="0"/>
                                        </a:rPr>
                                        <m:t>𝑖</m:t>
                                      </m:r>
                                    </m:sub>
                                  </m:sSub>
                                </m:e>
                              </m:d>
                            </m:e>
                            <m:sup>
                              <m:r>
                                <a:rPr lang="en-US" b="0" i="1" smtClean="0">
                                  <a:latin typeface="Cambria Math" panose="02040503050406030204" pitchFamily="18" charset="0"/>
                                </a:rPr>
                                <m:t>2</m:t>
                              </m:r>
                            </m:sup>
                          </m:sSup>
                        </m:e>
                      </m:nary>
                    </m:oMath>
                  </m:oMathPara>
                </a14:m>
                <a:endParaRPr lang="en-US" b="1"/>
              </a:p>
              <a:p>
                <a:pPr marL="0" indent="0">
                  <a:buNone/>
                </a:pPr>
                <a:r>
                  <a:rPr lang="en-US"/>
                  <a:t>Rewrite as </a:t>
                </a:r>
              </a:p>
              <a:p>
                <a:pPr marL="0" indent="0">
                  <a:buNone/>
                </a:pPr>
                <a14:m>
                  <m:oMathPara xmlns:m="http://schemas.openxmlformats.org/officeDocument/2006/math">
                    <m:oMath>
                      <m:sSubSup>
                        <m:sSubSupPr>
                          <m:ctrlPr>
                            <a:rPr lang="en-US" i="1">
                              <a:latin typeface="Cambria Math" panose="02040503050406030204" pitchFamily="18" charset="0"/>
                            </a:rPr>
                          </m:ctrlPr>
                        </m:sSubSupPr>
                        <m:e>
                          <m:d>
                            <m:dPr>
                              <m:begChr m:val="‖"/>
                              <m:endChr m:val="‖"/>
                              <m:ctrlPr>
                                <a:rPr lang="en-US" b="1" i="1">
                                  <a:latin typeface="Cambria Math" panose="02040503050406030204" pitchFamily="18" charset="0"/>
                                </a:rPr>
                              </m:ctrlPr>
                            </m:dPr>
                            <m:e>
                              <m:r>
                                <a:rPr lang="en-US" b="1" i="1">
                                  <a:latin typeface="Cambria Math" panose="02040503050406030204" pitchFamily="18" charset="0"/>
                                </a:rPr>
                                <m:t>𝒚</m:t>
                              </m:r>
                              <m:r>
                                <a:rPr lang="en-US" i="1">
                                  <a:latin typeface="Cambria Math" panose="02040503050406030204" pitchFamily="18" charset="0"/>
                                </a:rPr>
                                <m:t> −</m:t>
                              </m:r>
                              <m:r>
                                <a:rPr lang="en-US" i="1">
                                  <a:latin typeface="Cambria Math" panose="02040503050406030204" pitchFamily="18" charset="0"/>
                                </a:rPr>
                                <m:t>𝑍</m:t>
                              </m:r>
                              <m:r>
                                <a:rPr lang="en-US" i="1">
                                  <a:latin typeface="Cambria Math" panose="02040503050406030204" pitchFamily="18" charset="0"/>
                                </a:rPr>
                                <m:t> </m:t>
                              </m:r>
                              <m:r>
                                <a:rPr lang="en-US" b="1" i="1">
                                  <a:latin typeface="Cambria Math" panose="02040503050406030204" pitchFamily="18" charset="0"/>
                                </a:rPr>
                                <m:t>𝜽</m:t>
                              </m:r>
                            </m:e>
                          </m:d>
                        </m:e>
                        <m:sub>
                          <m:r>
                            <a:rPr lang="en-US" b="0" i="1" smtClean="0">
                              <a:latin typeface="Cambria Math" panose="02040503050406030204" pitchFamily="18" charset="0"/>
                            </a:rPr>
                            <m:t>2</m:t>
                          </m:r>
                        </m:sub>
                        <m:sup>
                          <m:r>
                            <a:rPr lang="en-US" b="0" i="1" smtClean="0">
                              <a:latin typeface="Cambria Math" panose="02040503050406030204" pitchFamily="18" charset="0"/>
                            </a:rPr>
                            <m:t>2</m:t>
                          </m:r>
                        </m:sup>
                      </m:sSubSup>
                    </m:oMath>
                  </m:oMathPara>
                </a14:m>
                <a:endParaRPr lang="en-US"/>
              </a:p>
              <a:p>
                <a:pPr marL="0" indent="0">
                  <a:buNone/>
                </a:pPr>
                <a:endParaRPr lang="en-US"/>
              </a:p>
              <a:p>
                <a:pPr marL="0" indent="0">
                  <a:buNone/>
                </a:pPr>
                <a:r>
                  <a:rPr lang="en-US"/>
                  <a:t>Solution (full rank </a:t>
                </a:r>
                <a14:m>
                  <m:oMath xmlns:m="http://schemas.openxmlformats.org/officeDocument/2006/math">
                    <m:r>
                      <a:rPr lang="en-US" b="0" i="1" smtClean="0">
                        <a:latin typeface="Cambria Math" panose="02040503050406030204" pitchFamily="18" charset="0"/>
                      </a:rPr>
                      <m:t>𝑍</m:t>
                    </m:r>
                  </m:oMath>
                </a14:m>
                <a:r>
                  <a:rPr lang="en-US"/>
                  <a:t>): </a:t>
                </a:r>
                <a14:m>
                  <m:oMath xmlns:m="http://schemas.openxmlformats.org/officeDocument/2006/math">
                    <m:acc>
                      <m:accPr>
                        <m:chr m:val="̂"/>
                        <m:ctrlPr>
                          <a:rPr lang="en-US" b="1" i="1" smtClean="0">
                            <a:latin typeface="Cambria Math" panose="02040503050406030204" pitchFamily="18" charset="0"/>
                          </a:rPr>
                        </m:ctrlPr>
                      </m:accPr>
                      <m:e>
                        <m:r>
                          <a:rPr lang="en-US" b="1" i="1" smtClean="0">
                            <a:latin typeface="Cambria Math" panose="02040503050406030204" pitchFamily="18" charset="0"/>
                          </a:rPr>
                          <m:t>𝜽</m:t>
                        </m:r>
                      </m:e>
                    </m:acc>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r>
                                  <a:rPr lang="en-US" b="0" i="1" smtClean="0">
                                    <a:latin typeface="Cambria Math" panose="02040503050406030204" pitchFamily="18" charset="0"/>
                                  </a:rPr>
                                  <m:t>𝑍</m:t>
                                </m:r>
                              </m:e>
                              <m:sup>
                                <m:r>
                                  <a:rPr lang="en-US" b="0" i="1" smtClean="0">
                                    <a:latin typeface="Cambria Math" panose="02040503050406030204" pitchFamily="18" charset="0"/>
                                  </a:rPr>
                                  <m:t>𝑇</m:t>
                                </m:r>
                              </m:sup>
                            </m:sSup>
                            <m:r>
                              <a:rPr lang="en-US" b="0" i="1" smtClean="0">
                                <a:latin typeface="Cambria Math" panose="02040503050406030204" pitchFamily="18" charset="0"/>
                              </a:rPr>
                              <m:t> </m:t>
                            </m:r>
                            <m:r>
                              <a:rPr lang="en-US" b="0" i="1" smtClean="0">
                                <a:latin typeface="Cambria Math" panose="02040503050406030204" pitchFamily="18" charset="0"/>
                              </a:rPr>
                              <m:t>𝑍</m:t>
                            </m:r>
                          </m:e>
                        </m:d>
                      </m:e>
                      <m:sup>
                        <m:r>
                          <a:rPr lang="en-US" b="0" i="1" smtClean="0">
                            <a:latin typeface="Cambria Math" panose="02040503050406030204" pitchFamily="18" charset="0"/>
                          </a:rPr>
                          <m:t>−1</m:t>
                        </m:r>
                      </m:sup>
                    </m:sSup>
                    <m:sSup>
                      <m:sSupPr>
                        <m:ctrlPr>
                          <a:rPr lang="en-US" b="0" i="1" smtClean="0">
                            <a:latin typeface="Cambria Math" panose="02040503050406030204" pitchFamily="18" charset="0"/>
                          </a:rPr>
                        </m:ctrlPr>
                      </m:sSupPr>
                      <m:e>
                        <m:r>
                          <a:rPr lang="en-US" b="0" i="1" smtClean="0">
                            <a:latin typeface="Cambria Math" panose="02040503050406030204" pitchFamily="18" charset="0"/>
                          </a:rPr>
                          <m:t>𝑍</m:t>
                        </m:r>
                      </m:e>
                      <m:sup>
                        <m:r>
                          <a:rPr lang="en-US" b="0" i="1" smtClean="0">
                            <a:latin typeface="Cambria Math" panose="02040503050406030204" pitchFamily="18" charset="0"/>
                          </a:rPr>
                          <m:t>𝑇</m:t>
                        </m:r>
                      </m:sup>
                    </m:sSup>
                    <m:r>
                      <a:rPr lang="en-US" b="1" i="1" smtClean="0">
                        <a:latin typeface="Cambria Math" panose="02040503050406030204" pitchFamily="18" charset="0"/>
                      </a:rPr>
                      <m:t>𝒚</m:t>
                    </m:r>
                  </m:oMath>
                </a14:m>
                <a:endParaRPr lang="en-US"/>
              </a:p>
            </p:txBody>
          </p:sp>
        </mc:Choice>
        <mc:Fallback xmlns="">
          <p:sp>
            <p:nvSpPr>
              <p:cNvPr id="3" name="Content Placeholder 2">
                <a:extLst>
                  <a:ext uri="{FF2B5EF4-FFF2-40B4-BE49-F238E27FC236}">
                    <a16:creationId xmlns:a16="http://schemas.microsoft.com/office/drawing/2014/main" id="{5EAE9B3B-D7D4-EE40-BD94-D53544DBF1C0}"/>
                  </a:ext>
                </a:extLst>
              </p:cNvPr>
              <p:cNvSpPr>
                <a:spLocks noGrp="1" noRot="1" noChangeAspect="1" noMove="1" noResize="1" noEditPoints="1" noAdjustHandles="1" noChangeArrowheads="1" noChangeShapeType="1" noTextEdit="1"/>
              </p:cNvSpPr>
              <p:nvPr>
                <p:ph idx="1"/>
              </p:nvPr>
            </p:nvSpPr>
            <p:spPr>
              <a:blipFill>
                <a:blip r:embed="rId2"/>
                <a:stretch>
                  <a:fillRect l="-1043" t="-3501"/>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2C37709F-7674-774F-B6B5-51CFFEF95F66}"/>
              </a:ext>
            </a:extLst>
          </p:cNvPr>
          <p:cNvSpPr>
            <a:spLocks noGrp="1"/>
          </p:cNvSpPr>
          <p:nvPr>
            <p:ph type="dt" sz="half" idx="2"/>
          </p:nvPr>
        </p:nvSpPr>
        <p:spPr>
          <a:xfrm>
            <a:off x="838200" y="6542090"/>
            <a:ext cx="2743200" cy="365125"/>
          </a:xfrm>
        </p:spPr>
        <p:txBody>
          <a:bodyPr/>
          <a:lstStyle/>
          <a:p>
            <a:r>
              <a:rPr lang="en-US"/>
              <a:t>5/11/2026</a:t>
            </a:r>
          </a:p>
        </p:txBody>
      </p:sp>
    </p:spTree>
    <p:extLst>
      <p:ext uri="{BB962C8B-B14F-4D97-AF65-F5344CB8AC3E}">
        <p14:creationId xmlns:p14="http://schemas.microsoft.com/office/powerpoint/2010/main" val="39645974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116EA-E262-7F43-AC04-7B570E9C7C27}"/>
              </a:ext>
            </a:extLst>
          </p:cNvPr>
          <p:cNvSpPr>
            <a:spLocks noGrp="1"/>
          </p:cNvSpPr>
          <p:nvPr>
            <p:ph type="title"/>
          </p:nvPr>
        </p:nvSpPr>
        <p:spPr/>
        <p:txBody>
          <a:bodyPr/>
          <a:lstStyle/>
          <a:p>
            <a:r>
              <a:rPr lang="en-US"/>
              <a:t>Example: first order model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F3A8984-BECA-AB46-9B71-50C2C8BD1F13}"/>
                  </a:ext>
                </a:extLst>
              </p:cNvPr>
              <p:cNvSpPr>
                <a:spLocks noGrp="1"/>
              </p:cNvSpPr>
              <p:nvPr>
                <p:ph idx="1"/>
              </p:nvPr>
            </p:nvSpPr>
            <p:spPr/>
            <p:txBody>
              <a:bodyPr>
                <a:normAutofit/>
              </a:bodyPr>
              <a:lstStyle/>
              <a:p>
                <a:r>
                  <a:rPr lang="en-US"/>
                  <a:t>Consider a 1D first-order system with discrete-time dynamics </a:t>
                </a:r>
              </a:p>
              <a:p>
                <a:pPr marL="0" indent="0">
                  <a:buNone/>
                </a:pPr>
                <a14:m>
                  <m:oMathPara xmlns:m="http://schemas.openxmlformats.org/officeDocument/2006/math">
                    <m:oMath>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𝑡</m:t>
                          </m:r>
                          <m:r>
                            <a:rPr lang="en-US" b="0" i="1" smtClean="0">
                              <a:latin typeface="Cambria Math" panose="02040503050406030204" pitchFamily="18" charset="0"/>
                            </a:rPr>
                            <m:t>+1</m:t>
                          </m:r>
                        </m:sub>
                      </m:sSub>
                      <m:r>
                        <a:rPr lang="en-US" b="0" i="1" smtClean="0">
                          <a:latin typeface="Cambria Math" panose="02040503050406030204" pitchFamily="18" charset="0"/>
                        </a:rPr>
                        <m:t>=</m:t>
                      </m:r>
                      <m:r>
                        <a:rPr lang="en-US" b="0" i="1" smtClean="0">
                          <a:latin typeface="Cambria Math" panose="02040503050406030204" pitchFamily="18" charset="0"/>
                        </a:rPr>
                        <m:t>𝑎</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𝑡</m:t>
                          </m:r>
                        </m:sub>
                      </m:sSub>
                      <m:r>
                        <a:rPr lang="en-US" b="0" i="1" smtClean="0">
                          <a:latin typeface="Cambria Math" panose="02040503050406030204" pitchFamily="18" charset="0"/>
                        </a:rPr>
                        <m:t>+</m:t>
                      </m:r>
                      <m:r>
                        <a:rPr lang="en-US" b="0" i="1" smtClean="0">
                          <a:latin typeface="Cambria Math" panose="02040503050406030204" pitchFamily="18" charset="0"/>
                        </a:rPr>
                        <m:t>𝑏</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𝑢</m:t>
                          </m:r>
                        </m:e>
                        <m:sub>
                          <m:r>
                            <a:rPr lang="en-US" i="1">
                              <a:latin typeface="Cambria Math" panose="02040503050406030204" pitchFamily="18" charset="0"/>
                            </a:rPr>
                            <m:t>𝑡</m:t>
                          </m:r>
                        </m:sub>
                      </m:sSub>
                      <m:r>
                        <a:rPr lang="en-US" b="0" i="1" smtClean="0">
                          <a:latin typeface="Cambria Math" panose="02040503050406030204" pitchFamily="18" charset="0"/>
                        </a:rPr>
                        <m:t>+</m:t>
                      </m:r>
                      <m:sSub>
                        <m:sSubPr>
                          <m:ctrlPr>
                            <a:rPr lang="en-US" i="1" smtClean="0">
                              <a:latin typeface="Cambria Math" panose="02040503050406030204" pitchFamily="18" charset="0"/>
                              <a:ea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𝜖</m:t>
                          </m:r>
                        </m:e>
                        <m:sub>
                          <m:r>
                            <a:rPr lang="en-US" i="1">
                              <a:latin typeface="Cambria Math" panose="02040503050406030204" pitchFamily="18" charset="0"/>
                            </a:rPr>
                            <m:t>𝑡</m:t>
                          </m:r>
                        </m:sub>
                      </m:sSub>
                    </m:oMath>
                  </m:oMathPara>
                </a14:m>
                <a:endParaRPr lang="en-US"/>
              </a:p>
              <a:p>
                <a:r>
                  <a:rPr lang="en-US"/>
                  <a:t>Linear regression representation </a:t>
                </a:r>
              </a:p>
              <a:p>
                <a:pPr lvl="1"/>
                <a14:m>
                  <m:oMath xmlns:m="http://schemas.openxmlformats.org/officeDocument/2006/math">
                    <m:sSub>
                      <m:sSubPr>
                        <m:ctrlPr>
                          <a:rPr lang="en-US" b="1" i="1" smtClean="0">
                            <a:latin typeface="Cambria Math" panose="02040503050406030204" pitchFamily="18" charset="0"/>
                          </a:rPr>
                        </m:ctrlPr>
                      </m:sSubPr>
                      <m:e>
                        <m:r>
                          <a:rPr lang="en-US" b="1" i="1" smtClean="0">
                            <a:latin typeface="Cambria Math" panose="02040503050406030204" pitchFamily="18" charset="0"/>
                          </a:rPr>
                          <m:t>𝒛</m:t>
                        </m:r>
                      </m:e>
                      <m:sub>
                        <m:r>
                          <a:rPr lang="en-US" b="1" i="1" smtClean="0">
                            <a:latin typeface="Cambria Math" panose="02040503050406030204" pitchFamily="18" charset="0"/>
                          </a:rPr>
                          <m:t>𝒕</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𝑡</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𝑢</m:t>
                        </m:r>
                      </m:e>
                      <m:sub>
                        <m:r>
                          <a:rPr lang="en-US" i="1">
                            <a:latin typeface="Cambria Math" panose="02040503050406030204" pitchFamily="18" charset="0"/>
                          </a:rPr>
                          <m:t>𝑡</m:t>
                        </m:r>
                      </m:sub>
                    </m:sSub>
                    <m:r>
                      <a:rPr lang="en-US" b="0" i="1" smtClean="0">
                        <a:latin typeface="Cambria Math" panose="02040503050406030204" pitchFamily="18" charset="0"/>
                      </a:rPr>
                      <m:t>]</m:t>
                    </m:r>
                  </m:oMath>
                </a14:m>
                <a:r>
                  <a:rPr lang="en-US"/>
                  <a:t>, </a:t>
                </a:r>
                <a14:m>
                  <m:oMath xmlns:m="http://schemas.openxmlformats.org/officeDocument/2006/math">
                    <m:r>
                      <a:rPr lang="en-US" b="0" i="1" dirty="0" smtClean="0">
                        <a:latin typeface="Cambria Math" panose="02040503050406030204" pitchFamily="18" charset="0"/>
                      </a:rPr>
                      <m:t>𝑡</m:t>
                    </m:r>
                    <m:r>
                      <a:rPr lang="en-US" b="0" i="1" dirty="0" smtClean="0">
                        <a:latin typeface="Cambria Math" panose="02040503050406030204" pitchFamily="18" charset="0"/>
                      </a:rPr>
                      <m:t>=0,…, </m:t>
                    </m:r>
                    <m:r>
                      <a:rPr lang="en-US" b="0" i="1" dirty="0" smtClean="0">
                        <a:latin typeface="Cambria Math" panose="02040503050406030204" pitchFamily="18" charset="0"/>
                      </a:rPr>
                      <m:t>𝑁</m:t>
                    </m:r>
                  </m:oMath>
                </a14:m>
                <a:endParaRPr lang="en-US"/>
              </a:p>
              <a:p>
                <a:pPr lvl="1"/>
                <a14:m>
                  <m:oMath xmlns:m="http://schemas.openxmlformats.org/officeDocument/2006/math">
                    <m:r>
                      <a:rPr lang="en-US" b="1" i="1" smtClean="0">
                        <a:latin typeface="Cambria Math" panose="02040503050406030204" pitchFamily="18" charset="0"/>
                      </a:rPr>
                      <m:t>𝜽</m:t>
                    </m:r>
                    <m:r>
                      <a:rPr lang="en-US" b="0" i="1" smtClean="0">
                        <a:latin typeface="Cambria Math" panose="02040503050406030204" pitchFamily="18" charset="0"/>
                      </a:rPr>
                      <m:t>=</m:t>
                    </m:r>
                    <m:d>
                      <m:dPr>
                        <m:begChr m:val="["/>
                        <m:endChr m:val="]"/>
                        <m:ctrlPr>
                          <a:rPr lang="en-US" i="1">
                            <a:latin typeface="Cambria Math" panose="02040503050406030204" pitchFamily="18" charset="0"/>
                          </a:rPr>
                        </m:ctrlPr>
                      </m:dPr>
                      <m:e>
                        <m:r>
                          <a:rPr lang="en-US" i="1">
                            <a:latin typeface="Cambria Math" panose="02040503050406030204" pitchFamily="18" charset="0"/>
                          </a:rPr>
                          <m:t>𝑎</m:t>
                        </m:r>
                        <m:r>
                          <a:rPr lang="en-US" i="1">
                            <a:latin typeface="Cambria Math" panose="02040503050406030204" pitchFamily="18" charset="0"/>
                          </a:rPr>
                          <m:t>, </m:t>
                        </m:r>
                        <m:r>
                          <a:rPr lang="en-US" i="1">
                            <a:latin typeface="Cambria Math" panose="02040503050406030204" pitchFamily="18" charset="0"/>
                          </a:rPr>
                          <m:t>𝑏</m:t>
                        </m:r>
                      </m:e>
                    </m:d>
                  </m:oMath>
                </a14:m>
                <a:endParaRPr lang="en-US"/>
              </a:p>
              <a:p>
                <a:r>
                  <a:rPr lang="en-US">
                    <a:latin typeface="Source Sans Pro" panose="020B0503030403020204" pitchFamily="34" charset="0"/>
                    <a:ea typeface="Source Sans Pro" panose="020B0503030403020204" pitchFamily="34" charset="0"/>
                  </a:rPr>
                  <a:t>Comments</a:t>
                </a:r>
              </a:p>
              <a:p>
                <a:pPr lvl="1"/>
                <a:r>
                  <a:rPr lang="en-US">
                    <a:latin typeface="Source Sans Pro" panose="020B0503030403020204" pitchFamily="34" charset="0"/>
                    <a:ea typeface="Source Sans Pro" panose="020B0503030403020204" pitchFamily="34" charset="0"/>
                  </a:rPr>
                  <a:t>Practically, least squares can be written in recursive form for efficient updates as new observations stream in</a:t>
                </a:r>
              </a:p>
              <a:p>
                <a:pPr lvl="1"/>
                <a:r>
                  <a:rPr lang="en-US">
                    <a:latin typeface="Source Sans Pro" panose="020B0503030403020204" pitchFamily="34" charset="0"/>
                    <a:ea typeface="Source Sans Pro" panose="020B0503030403020204" pitchFamily="34" charset="0"/>
                  </a:rPr>
                  <a:t>Least squares regression may also be considered in continuous time (minimizing an error </a:t>
                </a:r>
                <a:r>
                  <a:rPr lang="en-US" i="1">
                    <a:latin typeface="Source Sans Pro" panose="020B0503030403020204" pitchFamily="34" charset="0"/>
                    <a:ea typeface="Source Sans Pro" panose="020B0503030403020204" pitchFamily="34" charset="0"/>
                  </a:rPr>
                  <a:t>integral</a:t>
                </a:r>
                <a:r>
                  <a:rPr lang="en-US">
                    <a:latin typeface="Source Sans Pro" panose="020B0503030403020204" pitchFamily="34" charset="0"/>
                    <a:ea typeface="Source Sans Pro" panose="020B0503030403020204" pitchFamily="34" charset="0"/>
                  </a:rPr>
                  <a:t>)</a:t>
                </a:r>
              </a:p>
            </p:txBody>
          </p:sp>
        </mc:Choice>
        <mc:Fallback xmlns="">
          <p:sp>
            <p:nvSpPr>
              <p:cNvPr id="3" name="Content Placeholder 2">
                <a:extLst>
                  <a:ext uri="{FF2B5EF4-FFF2-40B4-BE49-F238E27FC236}">
                    <a16:creationId xmlns:a16="http://schemas.microsoft.com/office/drawing/2014/main" id="{9F3A8984-BECA-AB46-9B71-50C2C8BD1F13}"/>
                  </a:ext>
                </a:extLst>
              </p:cNvPr>
              <p:cNvSpPr>
                <a:spLocks noGrp="1" noRot="1" noChangeAspect="1" noMove="1" noResize="1" noEditPoints="1" noAdjustHandles="1" noChangeArrowheads="1" noChangeShapeType="1" noTextEdit="1"/>
              </p:cNvSpPr>
              <p:nvPr>
                <p:ph idx="1"/>
              </p:nvPr>
            </p:nvSpPr>
            <p:spPr>
              <a:blipFill>
                <a:blip r:embed="rId2"/>
                <a:stretch>
                  <a:fillRect l="-1043" t="-2241"/>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CF841BDD-F197-9741-B773-13ECCB1D9050}"/>
              </a:ext>
            </a:extLst>
          </p:cNvPr>
          <p:cNvSpPr>
            <a:spLocks noGrp="1"/>
          </p:cNvSpPr>
          <p:nvPr>
            <p:ph type="dt" sz="half" idx="2"/>
          </p:nvPr>
        </p:nvSpPr>
        <p:spPr>
          <a:xfrm>
            <a:off x="838200" y="6542090"/>
            <a:ext cx="2743200" cy="365125"/>
          </a:xfrm>
        </p:spPr>
        <p:txBody>
          <a:bodyPr/>
          <a:lstStyle/>
          <a:p>
            <a:r>
              <a:rPr lang="en-US"/>
              <a:t>5/11/2026</a:t>
            </a:r>
          </a:p>
        </p:txBody>
      </p:sp>
    </p:spTree>
    <p:extLst>
      <p:ext uri="{BB962C8B-B14F-4D97-AF65-F5344CB8AC3E}">
        <p14:creationId xmlns:p14="http://schemas.microsoft.com/office/powerpoint/2010/main" val="22931775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5DDC8-0556-1D4B-8D18-5E2B7149C8C3}"/>
              </a:ext>
            </a:extLst>
          </p:cNvPr>
          <p:cNvSpPr>
            <a:spLocks noGrp="1"/>
          </p:cNvSpPr>
          <p:nvPr>
            <p:ph type="title"/>
          </p:nvPr>
        </p:nvSpPr>
        <p:spPr/>
        <p:txBody>
          <a:bodyPr/>
          <a:lstStyle/>
          <a:p>
            <a:r>
              <a:rPr lang="en-US"/>
              <a:t>Linear regression for system id</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EF28BF1-F536-E146-8ABD-4A43D6562472}"/>
                  </a:ext>
                </a:extLst>
              </p:cNvPr>
              <p:cNvSpPr>
                <a:spLocks noGrp="1"/>
              </p:cNvSpPr>
              <p:nvPr>
                <p:ph idx="1"/>
              </p:nvPr>
            </p:nvSpPr>
            <p:spPr/>
            <p:txBody>
              <a:bodyPr>
                <a:normAutofit/>
              </a:bodyPr>
              <a:lstStyle/>
              <a:p>
                <a:r>
                  <a:rPr lang="en-US">
                    <a:latin typeface="Source Sans Pro" panose="020B0503030403020204" pitchFamily="34" charset="0"/>
                    <a:ea typeface="Source Sans Pro" panose="020B0503030403020204" pitchFamily="34" charset="0"/>
                  </a:rPr>
                  <a:t>As seen before, the solution is </a:t>
                </a:r>
              </a:p>
              <a:p>
                <a:pPr marL="0" indent="0" algn="ctr">
                  <a:buNone/>
                </a:pPr>
                <a14:m>
                  <m:oMath xmlns:m="http://schemas.openxmlformats.org/officeDocument/2006/math">
                    <m:acc>
                      <m:accPr>
                        <m:chr m:val="̂"/>
                        <m:ctrlPr>
                          <a:rPr lang="en-US" b="1" i="1" smtClean="0">
                            <a:latin typeface="Cambria Math" panose="02040503050406030204" pitchFamily="18" charset="0"/>
                            <a:ea typeface="Source Sans Pro" panose="020B0503030403020204" pitchFamily="34" charset="0"/>
                          </a:rPr>
                        </m:ctrlPr>
                      </m:accPr>
                      <m:e>
                        <m:r>
                          <a:rPr lang="en-US" b="1" i="1" smtClean="0">
                            <a:latin typeface="Cambria Math" panose="02040503050406030204" pitchFamily="18" charset="0"/>
                            <a:ea typeface="Source Sans Pro" panose="020B0503030403020204" pitchFamily="34" charset="0"/>
                          </a:rPr>
                          <m:t>𝜽</m:t>
                        </m:r>
                      </m:e>
                    </m:acc>
                    <m:r>
                      <a:rPr lang="en-US">
                        <a:latin typeface="Cambria Math" panose="02040503050406030204" pitchFamily="18" charset="0"/>
                      </a:rPr>
                      <m:t>=</m:t>
                    </m:r>
                  </m:oMath>
                </a14:m>
                <a:r>
                  <a:rPr lang="en-US">
                    <a:latin typeface="Source Sans Pro" panose="020B0503030403020204" pitchFamily="34" charset="0"/>
                    <a:ea typeface="Source Sans Pro" panose="020B0503030403020204" pitchFamily="34" charset="0"/>
                  </a:rPr>
                  <a:t> </a:t>
                </a:r>
                <a14:m>
                  <m:oMath xmlns:m="http://schemas.openxmlformats.org/officeDocument/2006/math">
                    <m:sSup>
                      <m:sSupPr>
                        <m:ctrlPr>
                          <a:rPr lang="en-US" i="1">
                            <a:latin typeface="Cambria Math" panose="02040503050406030204" pitchFamily="18" charset="0"/>
                          </a:rPr>
                        </m:ctrlPr>
                      </m:sSupPr>
                      <m:e>
                        <m:sSup>
                          <m:sSupPr>
                            <m:ctrlPr>
                              <a:rPr lang="en-US" i="1">
                                <a:latin typeface="Cambria Math" panose="02040503050406030204" pitchFamily="18" charset="0"/>
                              </a:rPr>
                            </m:ctrlPr>
                          </m:sSupPr>
                          <m:e>
                            <m:d>
                              <m:dPr>
                                <m:ctrlPr>
                                  <a:rPr lang="en-US" i="1">
                                    <a:latin typeface="Cambria Math" panose="02040503050406030204" pitchFamily="18" charset="0"/>
                                  </a:rPr>
                                </m:ctrlPr>
                              </m:dPr>
                              <m:e>
                                <m:sSup>
                                  <m:sSupPr>
                                    <m:ctrlPr>
                                      <a:rPr lang="en-US" b="0" i="1" smtClean="0">
                                        <a:latin typeface="Cambria Math" panose="02040503050406030204" pitchFamily="18" charset="0"/>
                                      </a:rPr>
                                    </m:ctrlPr>
                                  </m:sSupPr>
                                  <m:e>
                                    <m:r>
                                      <a:rPr lang="en-US" b="0" i="1" smtClean="0">
                                        <a:latin typeface="Cambria Math" panose="02040503050406030204" pitchFamily="18" charset="0"/>
                                      </a:rPr>
                                      <m:t>𝑍</m:t>
                                    </m:r>
                                  </m:e>
                                  <m:sup>
                                    <m:r>
                                      <a:rPr lang="en-US" b="0" i="1" smtClean="0">
                                        <a:latin typeface="Cambria Math" panose="02040503050406030204" pitchFamily="18" charset="0"/>
                                      </a:rPr>
                                      <m:t>𝑇</m:t>
                                    </m:r>
                                  </m:sup>
                                </m:sSup>
                                <m:r>
                                  <a:rPr lang="en-US" b="0" i="1" smtClean="0">
                                    <a:latin typeface="Cambria Math" panose="02040503050406030204" pitchFamily="18" charset="0"/>
                                  </a:rPr>
                                  <m:t>𝑍</m:t>
                                </m:r>
                              </m:e>
                            </m:d>
                          </m:e>
                          <m:sup>
                            <m:r>
                              <a:rPr lang="en-US" i="1">
                                <a:latin typeface="Cambria Math" panose="02040503050406030204" pitchFamily="18" charset="0"/>
                              </a:rPr>
                              <m:t>−1</m:t>
                            </m:r>
                          </m:sup>
                        </m:sSup>
                        <m:r>
                          <a:rPr lang="en-US" b="0" i="1" smtClean="0">
                            <a:latin typeface="Cambria Math" panose="02040503050406030204" pitchFamily="18" charset="0"/>
                          </a:rPr>
                          <m:t>𝑍</m:t>
                        </m:r>
                      </m:e>
                      <m:sup>
                        <m:r>
                          <a:rPr lang="en-US" b="0" i="1" smtClean="0">
                            <a:latin typeface="Cambria Math" panose="02040503050406030204" pitchFamily="18" charset="0"/>
                          </a:rPr>
                          <m:t>𝑇</m:t>
                        </m:r>
                      </m:sup>
                    </m:sSup>
                    <m:r>
                      <a:rPr lang="en-US" b="1">
                        <a:latin typeface="Cambria Math" panose="02040503050406030204" pitchFamily="18" charset="0"/>
                      </a:rPr>
                      <m:t>𝐲</m:t>
                    </m:r>
                  </m:oMath>
                </a14:m>
                <a:endParaRPr lang="en-US" b="1">
                  <a:latin typeface="Source Sans Pro" panose="020B0503030403020204" pitchFamily="34" charset="0"/>
                  <a:ea typeface="Source Sans Pro" panose="020B0503030403020204" pitchFamily="34" charset="0"/>
                </a:endParaRPr>
              </a:p>
              <a:p>
                <a:pPr algn="ctr"/>
                <a:endParaRPr lang="en-US">
                  <a:latin typeface="Source Sans Pro" panose="020B0503030403020204" pitchFamily="34" charset="0"/>
                  <a:ea typeface="Source Sans Pro" panose="020B0503030403020204" pitchFamily="34" charset="0"/>
                </a:endParaRPr>
              </a:p>
              <a:p>
                <a:r>
                  <a:rPr lang="en-US">
                    <a:latin typeface="Source Sans Pro" panose="020B0503030403020204" pitchFamily="34" charset="0"/>
                    <a:ea typeface="Source Sans Pro" panose="020B0503030403020204" pitchFamily="34" charset="0"/>
                  </a:rPr>
                  <a:t>Gauss-Markov theorem: </a:t>
                </a:r>
                <a14:m>
                  <m:oMath xmlns:m="http://schemas.openxmlformats.org/officeDocument/2006/math">
                    <m:acc>
                      <m:accPr>
                        <m:chr m:val="̂"/>
                        <m:ctrlPr>
                          <a:rPr lang="en-US" b="1" i="1">
                            <a:latin typeface="Cambria Math" panose="02040503050406030204" pitchFamily="18" charset="0"/>
                            <a:ea typeface="Source Sans Pro" panose="020B0503030403020204" pitchFamily="34" charset="0"/>
                          </a:rPr>
                        </m:ctrlPr>
                      </m:accPr>
                      <m:e>
                        <m:r>
                          <a:rPr lang="en-US" b="1" i="1">
                            <a:latin typeface="Cambria Math" panose="02040503050406030204" pitchFamily="18" charset="0"/>
                            <a:ea typeface="Source Sans Pro" panose="020B0503030403020204" pitchFamily="34" charset="0"/>
                          </a:rPr>
                          <m:t>𝜽</m:t>
                        </m:r>
                      </m:e>
                    </m:acc>
                    <m:r>
                      <a:rPr lang="en-US" b="1" i="1">
                        <a:latin typeface="Cambria Math" panose="02040503050406030204" pitchFamily="18" charset="0"/>
                        <a:ea typeface="Source Sans Pro" panose="020B0503030403020204" pitchFamily="34" charset="0"/>
                      </a:rPr>
                      <m:t> </m:t>
                    </m:r>
                  </m:oMath>
                </a14:m>
                <a:r>
                  <a:rPr lang="en-US">
                    <a:latin typeface="Source Sans Pro" panose="020B0503030403020204" pitchFamily="34" charset="0"/>
                    <a:ea typeface="Source Sans Pro" panose="020B0503030403020204" pitchFamily="34" charset="0"/>
                  </a:rPr>
                  <a:t>is the </a:t>
                </a:r>
                <a:r>
                  <a:rPr lang="en-US" b="1">
                    <a:latin typeface="Source Sans Pro" panose="020B0503030403020204" pitchFamily="34" charset="0"/>
                    <a:ea typeface="Source Sans Pro" panose="020B0503030403020204" pitchFamily="34" charset="0"/>
                  </a:rPr>
                  <a:t>best linear unbiased estimator</a:t>
                </a:r>
                <a:r>
                  <a:rPr lang="en-US">
                    <a:latin typeface="Source Sans Pro" panose="020B0503030403020204" pitchFamily="34" charset="0"/>
                    <a:ea typeface="Source Sans Pro" panose="020B0503030403020204" pitchFamily="34" charset="0"/>
                  </a:rPr>
                  <a:t> (for any noise distribution that obeys assumptions)</a:t>
                </a:r>
              </a:p>
              <a:p>
                <a:pPr lvl="1"/>
                <a:r>
                  <a:rPr lang="en-US">
                    <a:latin typeface="Source Sans Pro" panose="020B0503030403020204" pitchFamily="34" charset="0"/>
                    <a:ea typeface="Source Sans Pro" panose="020B0503030403020204" pitchFamily="34" charset="0"/>
                  </a:rPr>
                  <a:t>Errors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𝜖</m:t>
                        </m:r>
                      </m:e>
                      <m:sub>
                        <m:r>
                          <a:rPr lang="en-US" b="0" i="1" smtClean="0">
                            <a:latin typeface="Cambria Math" panose="02040503050406030204" pitchFamily="18" charset="0"/>
                          </a:rPr>
                          <m:t>𝑡</m:t>
                        </m:r>
                      </m:sub>
                    </m:sSub>
                  </m:oMath>
                </a14:m>
                <a:r>
                  <a:rPr lang="en-US">
                    <a:latin typeface="Source Sans Pro" panose="020B0503030403020204" pitchFamily="34" charset="0"/>
                    <a:ea typeface="Source Sans Pro" panose="020B0503030403020204" pitchFamily="34" charset="0"/>
                  </a:rPr>
                  <a:t> are zero mean, uncorrelated, and all have the same finite variance</a:t>
                </a:r>
              </a:p>
              <a:p>
                <a:r>
                  <a:rPr lang="en-US">
                    <a:latin typeface="Source Sans Pro" panose="020B0503030403020204" pitchFamily="34" charset="0"/>
                    <a:ea typeface="Source Sans Pro" panose="020B0503030403020204" pitchFamily="34" charset="0"/>
                  </a:rPr>
                  <a:t>If noise distribution is Gaussian, </a:t>
                </a:r>
                <a14:m>
                  <m:oMath xmlns:m="http://schemas.openxmlformats.org/officeDocument/2006/math">
                    <m:acc>
                      <m:accPr>
                        <m:chr m:val="̂"/>
                        <m:ctrlPr>
                          <a:rPr lang="en-US" b="1" i="1">
                            <a:latin typeface="Cambria Math" panose="02040503050406030204" pitchFamily="18" charset="0"/>
                            <a:ea typeface="Source Sans Pro" panose="020B0503030403020204" pitchFamily="34" charset="0"/>
                          </a:rPr>
                        </m:ctrlPr>
                      </m:accPr>
                      <m:e>
                        <m:r>
                          <a:rPr lang="en-US" b="1" i="1">
                            <a:latin typeface="Cambria Math" panose="02040503050406030204" pitchFamily="18" charset="0"/>
                            <a:ea typeface="Source Sans Pro" panose="020B0503030403020204" pitchFamily="34" charset="0"/>
                          </a:rPr>
                          <m:t>𝜽</m:t>
                        </m:r>
                      </m:e>
                    </m:acc>
                  </m:oMath>
                </a14:m>
                <a:r>
                  <a:rPr lang="en-US">
                    <a:latin typeface="Source Sans Pro" panose="020B0503030403020204" pitchFamily="34" charset="0"/>
                    <a:ea typeface="Source Sans Pro" panose="020B0503030403020204" pitchFamily="34" charset="0"/>
                  </a:rPr>
                  <a:t> is the maximum likelihood estimator</a:t>
                </a:r>
              </a:p>
            </p:txBody>
          </p:sp>
        </mc:Choice>
        <mc:Fallback xmlns="">
          <p:sp>
            <p:nvSpPr>
              <p:cNvPr id="3" name="Content Placeholder 2">
                <a:extLst>
                  <a:ext uri="{FF2B5EF4-FFF2-40B4-BE49-F238E27FC236}">
                    <a16:creationId xmlns:a16="http://schemas.microsoft.com/office/drawing/2014/main" id="{BEF28BF1-F536-E146-8ABD-4A43D6562472}"/>
                  </a:ext>
                </a:extLst>
              </p:cNvPr>
              <p:cNvSpPr>
                <a:spLocks noGrp="1" noRot="1" noChangeAspect="1" noMove="1" noResize="1" noEditPoints="1" noAdjustHandles="1" noChangeArrowheads="1" noChangeShapeType="1" noTextEdit="1"/>
              </p:cNvSpPr>
              <p:nvPr>
                <p:ph idx="1"/>
              </p:nvPr>
            </p:nvSpPr>
            <p:spPr>
              <a:blipFill>
                <a:blip r:embed="rId2"/>
                <a:stretch>
                  <a:fillRect l="-1043" t="-2381"/>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EDF44B94-A597-B84C-92AF-311E365073EA}"/>
              </a:ext>
            </a:extLst>
          </p:cNvPr>
          <p:cNvSpPr>
            <a:spLocks noGrp="1"/>
          </p:cNvSpPr>
          <p:nvPr>
            <p:ph type="dt" sz="half" idx="2"/>
          </p:nvPr>
        </p:nvSpPr>
        <p:spPr>
          <a:xfrm>
            <a:off x="838200" y="6542090"/>
            <a:ext cx="2743200" cy="365125"/>
          </a:xfrm>
        </p:spPr>
        <p:txBody>
          <a:bodyPr/>
          <a:lstStyle/>
          <a:p>
            <a:r>
              <a:rPr lang="en-US"/>
              <a:t>5/11/2026</a:t>
            </a:r>
          </a:p>
        </p:txBody>
      </p:sp>
    </p:spTree>
    <p:extLst>
      <p:ext uri="{BB962C8B-B14F-4D97-AF65-F5344CB8AC3E}">
        <p14:creationId xmlns:p14="http://schemas.microsoft.com/office/powerpoint/2010/main" val="2217389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2B28C-1448-7345-A149-566E656F6349}"/>
              </a:ext>
            </a:extLst>
          </p:cNvPr>
          <p:cNvSpPr>
            <a:spLocks noGrp="1"/>
          </p:cNvSpPr>
          <p:nvPr>
            <p:ph type="title"/>
          </p:nvPr>
        </p:nvSpPr>
        <p:spPr/>
        <p:txBody>
          <a:bodyPr/>
          <a:lstStyle/>
          <a:p>
            <a:r>
              <a:rPr lang="en-US"/>
              <a:t>Persistent excitation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97A6762-3824-C34F-BD2B-80F3D6670EB1}"/>
                  </a:ext>
                </a:extLst>
              </p:cNvPr>
              <p:cNvSpPr>
                <a:spLocks noGrp="1"/>
              </p:cNvSpPr>
              <p:nvPr>
                <p:ph idx="1"/>
              </p:nvPr>
            </p:nvSpPr>
            <p:spPr>
              <a:xfrm>
                <a:off x="838200" y="1517278"/>
                <a:ext cx="10515600" cy="4351338"/>
              </a:xfrm>
            </p:spPr>
            <p:txBody>
              <a:bodyPr>
                <a:normAutofit/>
              </a:bodyPr>
              <a:lstStyle/>
              <a:p>
                <a:pPr marL="0" indent="0">
                  <a:buNone/>
                </a:pPr>
                <a:r>
                  <a:rPr lang="en-US" sz="2400"/>
                  <a:t>Classical question: what are sufficient conditions for our estimator </a:t>
                </a:r>
                <a14:m>
                  <m:oMath xmlns:m="http://schemas.openxmlformats.org/officeDocument/2006/math">
                    <m:acc>
                      <m:accPr>
                        <m:chr m:val="̂"/>
                        <m:ctrlPr>
                          <a:rPr lang="en-US" sz="2400" b="1" i="1" smtClean="0">
                            <a:latin typeface="Cambria Math" panose="02040503050406030204" pitchFamily="18" charset="0"/>
                            <a:ea typeface="Source Sans Pro" panose="020B0503030403020204" pitchFamily="34" charset="0"/>
                          </a:rPr>
                        </m:ctrlPr>
                      </m:accPr>
                      <m:e>
                        <m:r>
                          <a:rPr lang="en-US" sz="2400" b="1" i="1" smtClean="0">
                            <a:latin typeface="Cambria Math" panose="02040503050406030204" pitchFamily="18" charset="0"/>
                            <a:ea typeface="Source Sans Pro" panose="020B0503030403020204" pitchFamily="34" charset="0"/>
                          </a:rPr>
                          <m:t>𝜽</m:t>
                        </m:r>
                      </m:e>
                    </m:acc>
                  </m:oMath>
                </a14:m>
                <a:r>
                  <a:rPr lang="en-US" sz="2400"/>
                  <a:t> to converge?</a:t>
                </a:r>
              </a:p>
            </p:txBody>
          </p:sp>
        </mc:Choice>
        <mc:Fallback xmlns="">
          <p:sp>
            <p:nvSpPr>
              <p:cNvPr id="3" name="Content Placeholder 2">
                <a:extLst>
                  <a:ext uri="{FF2B5EF4-FFF2-40B4-BE49-F238E27FC236}">
                    <a16:creationId xmlns:a16="http://schemas.microsoft.com/office/drawing/2014/main" id="{E97A6762-3824-C34F-BD2B-80F3D6670EB1}"/>
                  </a:ext>
                </a:extLst>
              </p:cNvPr>
              <p:cNvSpPr>
                <a:spLocks noGrp="1" noRot="1" noChangeAspect="1" noMove="1" noResize="1" noEditPoints="1" noAdjustHandles="1" noChangeArrowheads="1" noChangeShapeType="1" noTextEdit="1"/>
              </p:cNvSpPr>
              <p:nvPr>
                <p:ph idx="1"/>
              </p:nvPr>
            </p:nvSpPr>
            <p:spPr>
              <a:xfrm>
                <a:off x="838200" y="1517278"/>
                <a:ext cx="10515600" cy="4351338"/>
              </a:xfrm>
              <a:blipFill>
                <a:blip r:embed="rId3"/>
                <a:stretch>
                  <a:fillRect l="-928" t="-1681"/>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1F5D0A13-DFE5-5E4B-980C-B5BB79A8CF0B}"/>
              </a:ext>
            </a:extLst>
          </p:cNvPr>
          <p:cNvSpPr>
            <a:spLocks noGrp="1"/>
          </p:cNvSpPr>
          <p:nvPr>
            <p:ph type="dt" sz="half" idx="2"/>
          </p:nvPr>
        </p:nvSpPr>
        <p:spPr>
          <a:xfrm>
            <a:off x="838200" y="6542090"/>
            <a:ext cx="2743200" cy="365125"/>
          </a:xfrm>
        </p:spPr>
        <p:txBody>
          <a:bodyPr/>
          <a:lstStyle/>
          <a:p>
            <a:r>
              <a:rPr lang="en-US"/>
              <a:t>5/11/2026</a:t>
            </a:r>
          </a:p>
        </p:txBody>
      </p:sp>
      <p:pic>
        <p:nvPicPr>
          <p:cNvPr id="9" name="Picture 8">
            <a:extLst>
              <a:ext uri="{FF2B5EF4-FFF2-40B4-BE49-F238E27FC236}">
                <a16:creationId xmlns:a16="http://schemas.microsoft.com/office/drawing/2014/main" id="{CE6BFB9D-3638-C243-A5EE-B0C7E602B790}"/>
              </a:ext>
            </a:extLst>
          </p:cNvPr>
          <p:cNvPicPr>
            <a:picLocks noChangeAspect="1"/>
          </p:cNvPicPr>
          <p:nvPr/>
        </p:nvPicPr>
        <p:blipFill rotWithShape="1">
          <a:blip r:embed="rId4"/>
          <a:srcRect r="76149" b="64210"/>
          <a:stretch/>
        </p:blipFill>
        <p:spPr>
          <a:xfrm>
            <a:off x="1892557" y="3496981"/>
            <a:ext cx="699123" cy="367654"/>
          </a:xfrm>
          <a:prstGeom prst="rect">
            <a:avLst/>
          </a:prstGeom>
        </p:spPr>
      </p:pic>
      <p:pic>
        <p:nvPicPr>
          <p:cNvPr id="10" name="Picture 9">
            <a:extLst>
              <a:ext uri="{FF2B5EF4-FFF2-40B4-BE49-F238E27FC236}">
                <a16:creationId xmlns:a16="http://schemas.microsoft.com/office/drawing/2014/main" id="{BCBF0C1B-2DB7-FE4F-B31B-66AFD2B593AD}"/>
              </a:ext>
            </a:extLst>
          </p:cNvPr>
          <p:cNvPicPr>
            <a:picLocks noChangeAspect="1"/>
          </p:cNvPicPr>
          <p:nvPr/>
        </p:nvPicPr>
        <p:blipFill>
          <a:blip r:embed="rId5"/>
          <a:stretch>
            <a:fillRect/>
          </a:stretch>
        </p:blipFill>
        <p:spPr>
          <a:xfrm>
            <a:off x="4323497" y="2001838"/>
            <a:ext cx="2711969" cy="1123139"/>
          </a:xfrm>
          <a:prstGeom prst="rect">
            <a:avLst/>
          </a:prstGeom>
        </p:spPr>
      </p:pic>
      <p:pic>
        <p:nvPicPr>
          <p:cNvPr id="11" name="Picture 10">
            <a:extLst>
              <a:ext uri="{FF2B5EF4-FFF2-40B4-BE49-F238E27FC236}">
                <a16:creationId xmlns:a16="http://schemas.microsoft.com/office/drawing/2014/main" id="{8E5E8F3B-A3E6-B841-A2CF-071AC6165C4D}"/>
              </a:ext>
            </a:extLst>
          </p:cNvPr>
          <p:cNvPicPr>
            <a:picLocks noChangeAspect="1"/>
          </p:cNvPicPr>
          <p:nvPr/>
        </p:nvPicPr>
        <p:blipFill rotWithShape="1">
          <a:blip r:embed="rId6"/>
          <a:srcRect r="84458" b="82165"/>
          <a:stretch/>
        </p:blipFill>
        <p:spPr>
          <a:xfrm>
            <a:off x="5679482" y="3493556"/>
            <a:ext cx="911100" cy="367654"/>
          </a:xfrm>
          <a:prstGeom prst="rect">
            <a:avLst/>
          </a:prstGeom>
        </p:spPr>
      </p:pic>
      <p:sp>
        <p:nvSpPr>
          <p:cNvPr id="12" name="Right Arrow 11">
            <a:extLst>
              <a:ext uri="{FF2B5EF4-FFF2-40B4-BE49-F238E27FC236}">
                <a16:creationId xmlns:a16="http://schemas.microsoft.com/office/drawing/2014/main" id="{625CCBCC-C10B-324C-859A-F7038AB5FB14}"/>
              </a:ext>
            </a:extLst>
          </p:cNvPr>
          <p:cNvSpPr/>
          <p:nvPr/>
        </p:nvSpPr>
        <p:spPr>
          <a:xfrm rot="7887630">
            <a:off x="3887047" y="3079160"/>
            <a:ext cx="497067" cy="36150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Arrow 12">
            <a:extLst>
              <a:ext uri="{FF2B5EF4-FFF2-40B4-BE49-F238E27FC236}">
                <a16:creationId xmlns:a16="http://schemas.microsoft.com/office/drawing/2014/main" id="{2E859030-2424-C445-B14A-7910FE49B4E1}"/>
              </a:ext>
            </a:extLst>
          </p:cNvPr>
          <p:cNvSpPr/>
          <p:nvPr/>
        </p:nvSpPr>
        <p:spPr>
          <a:xfrm rot="13712370" flipH="1">
            <a:off x="6819781" y="3079159"/>
            <a:ext cx="497067" cy="36150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418324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2B28C-1448-7345-A149-566E656F6349}"/>
              </a:ext>
            </a:extLst>
          </p:cNvPr>
          <p:cNvSpPr>
            <a:spLocks noGrp="1"/>
          </p:cNvSpPr>
          <p:nvPr>
            <p:ph type="title"/>
          </p:nvPr>
        </p:nvSpPr>
        <p:spPr/>
        <p:txBody>
          <a:bodyPr/>
          <a:lstStyle/>
          <a:p>
            <a:r>
              <a:rPr lang="en-US"/>
              <a:t>Persistent excitation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97A6762-3824-C34F-BD2B-80F3D6670EB1}"/>
                  </a:ext>
                </a:extLst>
              </p:cNvPr>
              <p:cNvSpPr>
                <a:spLocks noGrp="1"/>
              </p:cNvSpPr>
              <p:nvPr>
                <p:ph idx="1"/>
              </p:nvPr>
            </p:nvSpPr>
            <p:spPr>
              <a:xfrm>
                <a:off x="838200" y="1517278"/>
                <a:ext cx="10515600" cy="4351338"/>
              </a:xfrm>
            </p:spPr>
            <p:txBody>
              <a:bodyPr>
                <a:normAutofit/>
              </a:bodyPr>
              <a:lstStyle/>
              <a:p>
                <a:pPr marL="0" indent="0">
                  <a:buNone/>
                </a:pPr>
                <a:r>
                  <a:rPr lang="en-US" sz="2400"/>
                  <a:t>Classical question: what are sufficient conditions for our estimator </a:t>
                </a:r>
                <a14:m>
                  <m:oMath xmlns:m="http://schemas.openxmlformats.org/officeDocument/2006/math">
                    <m:acc>
                      <m:accPr>
                        <m:chr m:val="̂"/>
                        <m:ctrlPr>
                          <a:rPr lang="en-US" sz="2400" b="1" i="1" smtClean="0">
                            <a:latin typeface="Cambria Math" panose="02040503050406030204" pitchFamily="18" charset="0"/>
                            <a:ea typeface="Source Sans Pro" panose="020B0503030403020204" pitchFamily="34" charset="0"/>
                          </a:rPr>
                        </m:ctrlPr>
                      </m:accPr>
                      <m:e>
                        <m:r>
                          <a:rPr lang="en-US" sz="2400" b="1" i="1" smtClean="0">
                            <a:latin typeface="Cambria Math" panose="02040503050406030204" pitchFamily="18" charset="0"/>
                            <a:ea typeface="Source Sans Pro" panose="020B0503030403020204" pitchFamily="34" charset="0"/>
                          </a:rPr>
                          <m:t>𝜽</m:t>
                        </m:r>
                      </m:e>
                    </m:acc>
                  </m:oMath>
                </a14:m>
                <a:r>
                  <a:rPr lang="en-US" sz="2400"/>
                  <a:t> to converge?</a:t>
                </a:r>
              </a:p>
            </p:txBody>
          </p:sp>
        </mc:Choice>
        <mc:Fallback xmlns="">
          <p:sp>
            <p:nvSpPr>
              <p:cNvPr id="3" name="Content Placeholder 2">
                <a:extLst>
                  <a:ext uri="{FF2B5EF4-FFF2-40B4-BE49-F238E27FC236}">
                    <a16:creationId xmlns:a16="http://schemas.microsoft.com/office/drawing/2014/main" id="{E97A6762-3824-C34F-BD2B-80F3D6670EB1}"/>
                  </a:ext>
                </a:extLst>
              </p:cNvPr>
              <p:cNvSpPr>
                <a:spLocks noGrp="1" noRot="1" noChangeAspect="1" noMove="1" noResize="1" noEditPoints="1" noAdjustHandles="1" noChangeArrowheads="1" noChangeShapeType="1" noTextEdit="1"/>
              </p:cNvSpPr>
              <p:nvPr>
                <p:ph idx="1"/>
              </p:nvPr>
            </p:nvSpPr>
            <p:spPr>
              <a:xfrm>
                <a:off x="838200" y="1517278"/>
                <a:ext cx="10515600" cy="4351338"/>
              </a:xfrm>
              <a:blipFill>
                <a:blip r:embed="rId3"/>
                <a:stretch>
                  <a:fillRect l="-928" t="-1681"/>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1F5D0A13-DFE5-5E4B-980C-B5BB79A8CF0B}"/>
              </a:ext>
            </a:extLst>
          </p:cNvPr>
          <p:cNvSpPr>
            <a:spLocks noGrp="1"/>
          </p:cNvSpPr>
          <p:nvPr>
            <p:ph type="dt" sz="half" idx="2"/>
          </p:nvPr>
        </p:nvSpPr>
        <p:spPr>
          <a:xfrm>
            <a:off x="838200" y="6542090"/>
            <a:ext cx="2743200" cy="365125"/>
          </a:xfrm>
        </p:spPr>
        <p:txBody>
          <a:bodyPr/>
          <a:lstStyle/>
          <a:p>
            <a:r>
              <a:rPr lang="en-US"/>
              <a:t>5/11/2026</a:t>
            </a:r>
          </a:p>
        </p:txBody>
      </p:sp>
      <p:pic>
        <p:nvPicPr>
          <p:cNvPr id="9" name="Picture 8">
            <a:extLst>
              <a:ext uri="{FF2B5EF4-FFF2-40B4-BE49-F238E27FC236}">
                <a16:creationId xmlns:a16="http://schemas.microsoft.com/office/drawing/2014/main" id="{CE6BFB9D-3638-C243-A5EE-B0C7E602B790}"/>
              </a:ext>
            </a:extLst>
          </p:cNvPr>
          <p:cNvPicPr>
            <a:picLocks noChangeAspect="1"/>
          </p:cNvPicPr>
          <p:nvPr/>
        </p:nvPicPr>
        <p:blipFill>
          <a:blip r:embed="rId4"/>
          <a:stretch>
            <a:fillRect/>
          </a:stretch>
        </p:blipFill>
        <p:spPr>
          <a:xfrm>
            <a:off x="1892557" y="3496980"/>
            <a:ext cx="2931118" cy="1027261"/>
          </a:xfrm>
          <a:prstGeom prst="rect">
            <a:avLst/>
          </a:prstGeom>
        </p:spPr>
      </p:pic>
      <p:pic>
        <p:nvPicPr>
          <p:cNvPr id="10" name="Picture 9">
            <a:extLst>
              <a:ext uri="{FF2B5EF4-FFF2-40B4-BE49-F238E27FC236}">
                <a16:creationId xmlns:a16="http://schemas.microsoft.com/office/drawing/2014/main" id="{BCBF0C1B-2DB7-FE4F-B31B-66AFD2B593AD}"/>
              </a:ext>
            </a:extLst>
          </p:cNvPr>
          <p:cNvPicPr>
            <a:picLocks noChangeAspect="1"/>
          </p:cNvPicPr>
          <p:nvPr/>
        </p:nvPicPr>
        <p:blipFill>
          <a:blip r:embed="rId5"/>
          <a:stretch>
            <a:fillRect/>
          </a:stretch>
        </p:blipFill>
        <p:spPr>
          <a:xfrm>
            <a:off x="4323497" y="2001838"/>
            <a:ext cx="2711969" cy="1123139"/>
          </a:xfrm>
          <a:prstGeom prst="rect">
            <a:avLst/>
          </a:prstGeom>
        </p:spPr>
      </p:pic>
      <p:sp>
        <p:nvSpPr>
          <p:cNvPr id="12" name="Right Arrow 11">
            <a:extLst>
              <a:ext uri="{FF2B5EF4-FFF2-40B4-BE49-F238E27FC236}">
                <a16:creationId xmlns:a16="http://schemas.microsoft.com/office/drawing/2014/main" id="{625CCBCC-C10B-324C-859A-F7038AB5FB14}"/>
              </a:ext>
            </a:extLst>
          </p:cNvPr>
          <p:cNvSpPr/>
          <p:nvPr/>
        </p:nvSpPr>
        <p:spPr>
          <a:xfrm rot="7887630">
            <a:off x="3887047" y="3079160"/>
            <a:ext cx="497067" cy="36150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Arrow 12">
            <a:extLst>
              <a:ext uri="{FF2B5EF4-FFF2-40B4-BE49-F238E27FC236}">
                <a16:creationId xmlns:a16="http://schemas.microsoft.com/office/drawing/2014/main" id="{2E859030-2424-C445-B14A-7910FE49B4E1}"/>
              </a:ext>
            </a:extLst>
          </p:cNvPr>
          <p:cNvSpPr/>
          <p:nvPr/>
        </p:nvSpPr>
        <p:spPr>
          <a:xfrm rot="13712370" flipH="1">
            <a:off x="6819781" y="3079159"/>
            <a:ext cx="497067" cy="36150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C8D4643B-AD2A-6529-75E2-B16D785CA793}"/>
              </a:ext>
            </a:extLst>
          </p:cNvPr>
          <p:cNvPicPr>
            <a:picLocks noChangeAspect="1"/>
          </p:cNvPicPr>
          <p:nvPr/>
        </p:nvPicPr>
        <p:blipFill rotWithShape="1">
          <a:blip r:embed="rId6"/>
          <a:srcRect r="84458" b="82165"/>
          <a:stretch/>
        </p:blipFill>
        <p:spPr>
          <a:xfrm>
            <a:off x="5679482" y="3493556"/>
            <a:ext cx="911100" cy="367654"/>
          </a:xfrm>
          <a:prstGeom prst="rect">
            <a:avLst/>
          </a:prstGeom>
        </p:spPr>
      </p:pic>
    </p:spTree>
    <p:extLst>
      <p:ext uri="{BB962C8B-B14F-4D97-AF65-F5344CB8AC3E}">
        <p14:creationId xmlns:p14="http://schemas.microsoft.com/office/powerpoint/2010/main" val="38403761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2B28C-1448-7345-A149-566E656F6349}"/>
              </a:ext>
            </a:extLst>
          </p:cNvPr>
          <p:cNvSpPr>
            <a:spLocks noGrp="1"/>
          </p:cNvSpPr>
          <p:nvPr>
            <p:ph type="title"/>
          </p:nvPr>
        </p:nvSpPr>
        <p:spPr/>
        <p:txBody>
          <a:bodyPr/>
          <a:lstStyle/>
          <a:p>
            <a:r>
              <a:rPr lang="en-US"/>
              <a:t>Persistent excitation</a:t>
            </a:r>
          </a:p>
        </p:txBody>
      </p:sp>
      <p:sp>
        <p:nvSpPr>
          <p:cNvPr id="4" name="Date Placeholder 3">
            <a:extLst>
              <a:ext uri="{FF2B5EF4-FFF2-40B4-BE49-F238E27FC236}">
                <a16:creationId xmlns:a16="http://schemas.microsoft.com/office/drawing/2014/main" id="{1F5D0A13-DFE5-5E4B-980C-B5BB79A8CF0B}"/>
              </a:ext>
            </a:extLst>
          </p:cNvPr>
          <p:cNvSpPr>
            <a:spLocks noGrp="1"/>
          </p:cNvSpPr>
          <p:nvPr>
            <p:ph type="dt" sz="half" idx="2"/>
          </p:nvPr>
        </p:nvSpPr>
        <p:spPr>
          <a:xfrm>
            <a:off x="838200" y="6542090"/>
            <a:ext cx="2743200" cy="365125"/>
          </a:xfrm>
        </p:spPr>
        <p:txBody>
          <a:bodyPr/>
          <a:lstStyle/>
          <a:p>
            <a:r>
              <a:rPr lang="en-US"/>
              <a:t>5/11/2026</a:t>
            </a:r>
          </a:p>
        </p:txBody>
      </p:sp>
      <p:pic>
        <p:nvPicPr>
          <p:cNvPr id="9" name="Picture 8">
            <a:extLst>
              <a:ext uri="{FF2B5EF4-FFF2-40B4-BE49-F238E27FC236}">
                <a16:creationId xmlns:a16="http://schemas.microsoft.com/office/drawing/2014/main" id="{CE6BFB9D-3638-C243-A5EE-B0C7E602B790}"/>
              </a:ext>
            </a:extLst>
          </p:cNvPr>
          <p:cNvPicPr>
            <a:picLocks noChangeAspect="1"/>
          </p:cNvPicPr>
          <p:nvPr/>
        </p:nvPicPr>
        <p:blipFill>
          <a:blip r:embed="rId3"/>
          <a:stretch>
            <a:fillRect/>
          </a:stretch>
        </p:blipFill>
        <p:spPr>
          <a:xfrm>
            <a:off x="1892557" y="3496980"/>
            <a:ext cx="2931118" cy="1027261"/>
          </a:xfrm>
          <a:prstGeom prst="rect">
            <a:avLst/>
          </a:prstGeom>
        </p:spPr>
      </p:pic>
      <p:pic>
        <p:nvPicPr>
          <p:cNvPr id="10" name="Picture 9">
            <a:extLst>
              <a:ext uri="{FF2B5EF4-FFF2-40B4-BE49-F238E27FC236}">
                <a16:creationId xmlns:a16="http://schemas.microsoft.com/office/drawing/2014/main" id="{BCBF0C1B-2DB7-FE4F-B31B-66AFD2B593AD}"/>
              </a:ext>
            </a:extLst>
          </p:cNvPr>
          <p:cNvPicPr>
            <a:picLocks noChangeAspect="1"/>
          </p:cNvPicPr>
          <p:nvPr/>
        </p:nvPicPr>
        <p:blipFill>
          <a:blip r:embed="rId4"/>
          <a:stretch>
            <a:fillRect/>
          </a:stretch>
        </p:blipFill>
        <p:spPr>
          <a:xfrm>
            <a:off x="4323497" y="2001838"/>
            <a:ext cx="2711969" cy="1123139"/>
          </a:xfrm>
          <a:prstGeom prst="rect">
            <a:avLst/>
          </a:prstGeom>
        </p:spPr>
      </p:pic>
      <p:pic>
        <p:nvPicPr>
          <p:cNvPr id="11" name="Picture 10">
            <a:extLst>
              <a:ext uri="{FF2B5EF4-FFF2-40B4-BE49-F238E27FC236}">
                <a16:creationId xmlns:a16="http://schemas.microsoft.com/office/drawing/2014/main" id="{8E5E8F3B-A3E6-B841-A2CF-071AC6165C4D}"/>
              </a:ext>
            </a:extLst>
          </p:cNvPr>
          <p:cNvPicPr>
            <a:picLocks noChangeAspect="1"/>
          </p:cNvPicPr>
          <p:nvPr/>
        </p:nvPicPr>
        <p:blipFill>
          <a:blip r:embed="rId5"/>
          <a:stretch>
            <a:fillRect/>
          </a:stretch>
        </p:blipFill>
        <p:spPr>
          <a:xfrm>
            <a:off x="5679481" y="3493556"/>
            <a:ext cx="5862235" cy="2061370"/>
          </a:xfrm>
          <a:prstGeom prst="rect">
            <a:avLst/>
          </a:prstGeom>
        </p:spPr>
      </p:pic>
      <p:sp>
        <p:nvSpPr>
          <p:cNvPr id="12" name="Right Arrow 11">
            <a:extLst>
              <a:ext uri="{FF2B5EF4-FFF2-40B4-BE49-F238E27FC236}">
                <a16:creationId xmlns:a16="http://schemas.microsoft.com/office/drawing/2014/main" id="{625CCBCC-C10B-324C-859A-F7038AB5FB14}"/>
              </a:ext>
            </a:extLst>
          </p:cNvPr>
          <p:cNvSpPr/>
          <p:nvPr/>
        </p:nvSpPr>
        <p:spPr>
          <a:xfrm rot="7887630">
            <a:off x="3887047" y="3079160"/>
            <a:ext cx="497067" cy="36150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Arrow 12">
            <a:extLst>
              <a:ext uri="{FF2B5EF4-FFF2-40B4-BE49-F238E27FC236}">
                <a16:creationId xmlns:a16="http://schemas.microsoft.com/office/drawing/2014/main" id="{2E859030-2424-C445-B14A-7910FE49B4E1}"/>
              </a:ext>
            </a:extLst>
          </p:cNvPr>
          <p:cNvSpPr/>
          <p:nvPr/>
        </p:nvSpPr>
        <p:spPr>
          <a:xfrm rot="13712370" flipH="1">
            <a:off x="6819781" y="3079159"/>
            <a:ext cx="497067" cy="36150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5" name="Content Placeholder 2">
                <a:extLst>
                  <a:ext uri="{FF2B5EF4-FFF2-40B4-BE49-F238E27FC236}">
                    <a16:creationId xmlns:a16="http://schemas.microsoft.com/office/drawing/2014/main" id="{467B3B9B-E560-5048-AAF8-4D5525CF9BC4}"/>
                  </a:ext>
                </a:extLst>
              </p:cNvPr>
              <p:cNvSpPr txBox="1">
                <a:spLocks/>
              </p:cNvSpPr>
              <p:nvPr/>
            </p:nvSpPr>
            <p:spPr>
              <a:xfrm>
                <a:off x="838200" y="1517278"/>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r>
                  <a:rPr lang="en-US" sz="2400"/>
                  <a:t>Classical question: what are sufficient conditions for our estimator </a:t>
                </a:r>
                <a14:m>
                  <m:oMath xmlns:m="http://schemas.openxmlformats.org/officeDocument/2006/math">
                    <m:acc>
                      <m:accPr>
                        <m:chr m:val="̂"/>
                        <m:ctrlPr>
                          <a:rPr lang="en-US" sz="2400" b="1" i="1" smtClean="0">
                            <a:latin typeface="Cambria Math" panose="02040503050406030204" pitchFamily="18" charset="0"/>
                            <a:ea typeface="Source Sans Pro" panose="020B0503030403020204" pitchFamily="34" charset="0"/>
                          </a:rPr>
                        </m:ctrlPr>
                      </m:accPr>
                      <m:e>
                        <m:r>
                          <a:rPr lang="en-US" sz="2400" b="1" i="1" smtClean="0">
                            <a:latin typeface="Cambria Math" panose="02040503050406030204" pitchFamily="18" charset="0"/>
                            <a:ea typeface="Source Sans Pro" panose="020B0503030403020204" pitchFamily="34" charset="0"/>
                          </a:rPr>
                          <m:t>𝜽</m:t>
                        </m:r>
                      </m:e>
                    </m:acc>
                  </m:oMath>
                </a14:m>
                <a:r>
                  <a:rPr lang="en-US" sz="2400"/>
                  <a:t> to converge?</a:t>
                </a:r>
              </a:p>
            </p:txBody>
          </p:sp>
        </mc:Choice>
        <mc:Fallback xmlns="">
          <p:sp>
            <p:nvSpPr>
              <p:cNvPr id="15" name="Content Placeholder 2">
                <a:extLst>
                  <a:ext uri="{FF2B5EF4-FFF2-40B4-BE49-F238E27FC236}">
                    <a16:creationId xmlns:a16="http://schemas.microsoft.com/office/drawing/2014/main" id="{467B3B9B-E560-5048-AAF8-4D5525CF9BC4}"/>
                  </a:ext>
                </a:extLst>
              </p:cNvPr>
              <p:cNvSpPr txBox="1">
                <a:spLocks noRot="1" noChangeAspect="1" noMove="1" noResize="1" noEditPoints="1" noAdjustHandles="1" noChangeArrowheads="1" noChangeShapeType="1" noTextEdit="1"/>
              </p:cNvSpPr>
              <p:nvPr/>
            </p:nvSpPr>
            <p:spPr>
              <a:xfrm>
                <a:off x="838200" y="1517278"/>
                <a:ext cx="10515600" cy="4351338"/>
              </a:xfrm>
              <a:prstGeom prst="rect">
                <a:avLst/>
              </a:prstGeom>
              <a:blipFill>
                <a:blip r:embed="rId6"/>
                <a:stretch>
                  <a:fillRect l="-928" t="-1681"/>
                </a:stretch>
              </a:blipFill>
            </p:spPr>
            <p:txBody>
              <a:bodyPr/>
              <a:lstStyle/>
              <a:p>
                <a:r>
                  <a:rPr lang="en-US">
                    <a:noFill/>
                  </a:rPr>
                  <a:t> </a:t>
                </a:r>
              </a:p>
            </p:txBody>
          </p:sp>
        </mc:Fallback>
      </mc:AlternateContent>
      <p:pic>
        <p:nvPicPr>
          <p:cNvPr id="3" name="Picture 2">
            <a:extLst>
              <a:ext uri="{FF2B5EF4-FFF2-40B4-BE49-F238E27FC236}">
                <a16:creationId xmlns:a16="http://schemas.microsoft.com/office/drawing/2014/main" id="{4AE30034-D901-F0EA-BD8C-7F61A7BFCF72}"/>
              </a:ext>
            </a:extLst>
          </p:cNvPr>
          <p:cNvPicPr>
            <a:picLocks noChangeAspect="1"/>
          </p:cNvPicPr>
          <p:nvPr/>
        </p:nvPicPr>
        <p:blipFill>
          <a:blip r:embed="rId7"/>
          <a:stretch>
            <a:fillRect/>
          </a:stretch>
        </p:blipFill>
        <p:spPr>
          <a:xfrm>
            <a:off x="9543031" y="2938232"/>
            <a:ext cx="2298700" cy="266700"/>
          </a:xfrm>
          <a:prstGeom prst="rect">
            <a:avLst/>
          </a:prstGeom>
        </p:spPr>
      </p:pic>
      <p:cxnSp>
        <p:nvCxnSpPr>
          <p:cNvPr id="8" name="Straight Arrow Connector 7">
            <a:extLst>
              <a:ext uri="{FF2B5EF4-FFF2-40B4-BE49-F238E27FC236}">
                <a16:creationId xmlns:a16="http://schemas.microsoft.com/office/drawing/2014/main" id="{82538157-E5A0-688B-114B-3531C2D174F5}"/>
              </a:ext>
            </a:extLst>
          </p:cNvPr>
          <p:cNvCxnSpPr/>
          <p:nvPr/>
        </p:nvCxnSpPr>
        <p:spPr>
          <a:xfrm flipV="1">
            <a:off x="9276876" y="3252955"/>
            <a:ext cx="669246" cy="414011"/>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94AB117D-949F-8872-EE32-0366C32A650C}"/>
              </a:ext>
            </a:extLst>
          </p:cNvPr>
          <p:cNvPicPr>
            <a:picLocks noChangeAspect="1"/>
          </p:cNvPicPr>
          <p:nvPr/>
        </p:nvPicPr>
        <p:blipFill>
          <a:blip r:embed="rId8"/>
          <a:stretch>
            <a:fillRect/>
          </a:stretch>
        </p:blipFill>
        <p:spPr>
          <a:xfrm>
            <a:off x="10660869" y="3539143"/>
            <a:ext cx="1193800" cy="266700"/>
          </a:xfrm>
          <a:prstGeom prst="rect">
            <a:avLst/>
          </a:prstGeom>
        </p:spPr>
      </p:pic>
      <p:cxnSp>
        <p:nvCxnSpPr>
          <p:cNvPr id="17" name="Straight Arrow Connector 16">
            <a:extLst>
              <a:ext uri="{FF2B5EF4-FFF2-40B4-BE49-F238E27FC236}">
                <a16:creationId xmlns:a16="http://schemas.microsoft.com/office/drawing/2014/main" id="{7EA1EE5D-26A9-B6A6-8146-821D8F9D040B}"/>
              </a:ext>
            </a:extLst>
          </p:cNvPr>
          <p:cNvCxnSpPr>
            <a:cxnSpLocks/>
          </p:cNvCxnSpPr>
          <p:nvPr/>
        </p:nvCxnSpPr>
        <p:spPr>
          <a:xfrm flipV="1">
            <a:off x="9898343" y="3858959"/>
            <a:ext cx="762526" cy="207005"/>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00210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2B28C-1448-7345-A149-566E656F6349}"/>
              </a:ext>
            </a:extLst>
          </p:cNvPr>
          <p:cNvSpPr>
            <a:spLocks noGrp="1"/>
          </p:cNvSpPr>
          <p:nvPr>
            <p:ph type="title"/>
          </p:nvPr>
        </p:nvSpPr>
        <p:spPr/>
        <p:txBody>
          <a:bodyPr/>
          <a:lstStyle/>
          <a:p>
            <a:r>
              <a:rPr lang="en-US"/>
              <a:t>Persistent excitation</a:t>
            </a:r>
          </a:p>
        </p:txBody>
      </p:sp>
      <p:sp>
        <p:nvSpPr>
          <p:cNvPr id="4" name="Date Placeholder 3">
            <a:extLst>
              <a:ext uri="{FF2B5EF4-FFF2-40B4-BE49-F238E27FC236}">
                <a16:creationId xmlns:a16="http://schemas.microsoft.com/office/drawing/2014/main" id="{1F5D0A13-DFE5-5E4B-980C-B5BB79A8CF0B}"/>
              </a:ext>
            </a:extLst>
          </p:cNvPr>
          <p:cNvSpPr>
            <a:spLocks noGrp="1"/>
          </p:cNvSpPr>
          <p:nvPr>
            <p:ph type="dt" sz="half" idx="2"/>
          </p:nvPr>
        </p:nvSpPr>
        <p:spPr>
          <a:xfrm>
            <a:off x="838200" y="6542090"/>
            <a:ext cx="2743200" cy="365125"/>
          </a:xfrm>
        </p:spPr>
        <p:txBody>
          <a:bodyPr/>
          <a:lstStyle/>
          <a:p>
            <a:r>
              <a:rPr lang="en-US"/>
              <a:t>5/11/2026</a:t>
            </a:r>
          </a:p>
        </p:txBody>
      </p:sp>
      <p:pic>
        <p:nvPicPr>
          <p:cNvPr id="9" name="Picture 8">
            <a:extLst>
              <a:ext uri="{FF2B5EF4-FFF2-40B4-BE49-F238E27FC236}">
                <a16:creationId xmlns:a16="http://schemas.microsoft.com/office/drawing/2014/main" id="{CE6BFB9D-3638-C243-A5EE-B0C7E602B790}"/>
              </a:ext>
            </a:extLst>
          </p:cNvPr>
          <p:cNvPicPr>
            <a:picLocks noChangeAspect="1"/>
          </p:cNvPicPr>
          <p:nvPr/>
        </p:nvPicPr>
        <p:blipFill>
          <a:blip r:embed="rId3"/>
          <a:stretch>
            <a:fillRect/>
          </a:stretch>
        </p:blipFill>
        <p:spPr>
          <a:xfrm>
            <a:off x="1892557" y="3496980"/>
            <a:ext cx="2931118" cy="1027261"/>
          </a:xfrm>
          <a:prstGeom prst="rect">
            <a:avLst/>
          </a:prstGeom>
        </p:spPr>
      </p:pic>
      <p:pic>
        <p:nvPicPr>
          <p:cNvPr id="10" name="Picture 9">
            <a:extLst>
              <a:ext uri="{FF2B5EF4-FFF2-40B4-BE49-F238E27FC236}">
                <a16:creationId xmlns:a16="http://schemas.microsoft.com/office/drawing/2014/main" id="{BCBF0C1B-2DB7-FE4F-B31B-66AFD2B593AD}"/>
              </a:ext>
            </a:extLst>
          </p:cNvPr>
          <p:cNvPicPr>
            <a:picLocks noChangeAspect="1"/>
          </p:cNvPicPr>
          <p:nvPr/>
        </p:nvPicPr>
        <p:blipFill>
          <a:blip r:embed="rId4"/>
          <a:stretch>
            <a:fillRect/>
          </a:stretch>
        </p:blipFill>
        <p:spPr>
          <a:xfrm>
            <a:off x="4323497" y="2001838"/>
            <a:ext cx="2711969" cy="1123139"/>
          </a:xfrm>
          <a:prstGeom prst="rect">
            <a:avLst/>
          </a:prstGeom>
        </p:spPr>
      </p:pic>
      <p:pic>
        <p:nvPicPr>
          <p:cNvPr id="11" name="Picture 10">
            <a:extLst>
              <a:ext uri="{FF2B5EF4-FFF2-40B4-BE49-F238E27FC236}">
                <a16:creationId xmlns:a16="http://schemas.microsoft.com/office/drawing/2014/main" id="{8E5E8F3B-A3E6-B841-A2CF-071AC6165C4D}"/>
              </a:ext>
            </a:extLst>
          </p:cNvPr>
          <p:cNvPicPr>
            <a:picLocks noChangeAspect="1"/>
          </p:cNvPicPr>
          <p:nvPr/>
        </p:nvPicPr>
        <p:blipFill>
          <a:blip r:embed="rId5"/>
          <a:stretch>
            <a:fillRect/>
          </a:stretch>
        </p:blipFill>
        <p:spPr>
          <a:xfrm>
            <a:off x="5679481" y="3493556"/>
            <a:ext cx="5862235" cy="2061370"/>
          </a:xfrm>
          <a:prstGeom prst="rect">
            <a:avLst/>
          </a:prstGeom>
        </p:spPr>
      </p:pic>
      <p:sp>
        <p:nvSpPr>
          <p:cNvPr id="12" name="Right Arrow 11">
            <a:extLst>
              <a:ext uri="{FF2B5EF4-FFF2-40B4-BE49-F238E27FC236}">
                <a16:creationId xmlns:a16="http://schemas.microsoft.com/office/drawing/2014/main" id="{625CCBCC-C10B-324C-859A-F7038AB5FB14}"/>
              </a:ext>
            </a:extLst>
          </p:cNvPr>
          <p:cNvSpPr/>
          <p:nvPr/>
        </p:nvSpPr>
        <p:spPr>
          <a:xfrm rot="7887630">
            <a:off x="3887047" y="3079160"/>
            <a:ext cx="497067" cy="36150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Arrow 12">
            <a:extLst>
              <a:ext uri="{FF2B5EF4-FFF2-40B4-BE49-F238E27FC236}">
                <a16:creationId xmlns:a16="http://schemas.microsoft.com/office/drawing/2014/main" id="{2E859030-2424-C445-B14A-7910FE49B4E1}"/>
              </a:ext>
            </a:extLst>
          </p:cNvPr>
          <p:cNvSpPr/>
          <p:nvPr/>
        </p:nvSpPr>
        <p:spPr>
          <a:xfrm rot="13712370" flipH="1">
            <a:off x="6819781" y="3079159"/>
            <a:ext cx="497067" cy="36150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ontent Placeholder 2">
            <a:extLst>
              <a:ext uri="{FF2B5EF4-FFF2-40B4-BE49-F238E27FC236}">
                <a16:creationId xmlns:a16="http://schemas.microsoft.com/office/drawing/2014/main" id="{0B1F72A0-D4CD-6C4A-B6AA-94BB5020692D}"/>
              </a:ext>
            </a:extLst>
          </p:cNvPr>
          <p:cNvSpPr txBox="1">
            <a:spLocks/>
          </p:cNvSpPr>
          <p:nvPr/>
        </p:nvSpPr>
        <p:spPr>
          <a:xfrm>
            <a:off x="838200" y="5719126"/>
            <a:ext cx="10515600" cy="9474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295275" indent="-295275">
              <a:buFont typeface="Arial"/>
              <a:buNone/>
            </a:pPr>
            <a:r>
              <a:rPr lang="en-US" sz="2400" dirty="0">
                <a:sym typeface="Wingdings" pitchFamily="2" charset="2"/>
              </a:rPr>
              <a:t> criterion such that if our sys id/adaptive control system operates forever, then we’ll have identified the system perfectly</a:t>
            </a:r>
            <a:endParaRPr lang="en-US" sz="2400" dirty="0"/>
          </a:p>
        </p:txBody>
      </p:sp>
      <mc:AlternateContent xmlns:mc="http://schemas.openxmlformats.org/markup-compatibility/2006" xmlns:a14="http://schemas.microsoft.com/office/drawing/2010/main">
        <mc:Choice Requires="a14">
          <p:sp>
            <p:nvSpPr>
              <p:cNvPr id="15" name="Content Placeholder 2">
                <a:extLst>
                  <a:ext uri="{FF2B5EF4-FFF2-40B4-BE49-F238E27FC236}">
                    <a16:creationId xmlns:a16="http://schemas.microsoft.com/office/drawing/2014/main" id="{467B3B9B-E560-5048-AAF8-4D5525CF9BC4}"/>
                  </a:ext>
                </a:extLst>
              </p:cNvPr>
              <p:cNvSpPr txBox="1">
                <a:spLocks/>
              </p:cNvSpPr>
              <p:nvPr/>
            </p:nvSpPr>
            <p:spPr>
              <a:xfrm>
                <a:off x="838200" y="1517278"/>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r>
                  <a:rPr lang="en-US" sz="2400"/>
                  <a:t>Classical question: what are sufficient conditions for our estimator </a:t>
                </a:r>
                <a14:m>
                  <m:oMath xmlns:m="http://schemas.openxmlformats.org/officeDocument/2006/math">
                    <m:acc>
                      <m:accPr>
                        <m:chr m:val="̂"/>
                        <m:ctrlPr>
                          <a:rPr lang="en-US" sz="2400" b="1" i="1" smtClean="0">
                            <a:latin typeface="Cambria Math" panose="02040503050406030204" pitchFamily="18" charset="0"/>
                            <a:ea typeface="Source Sans Pro" panose="020B0503030403020204" pitchFamily="34" charset="0"/>
                          </a:rPr>
                        </m:ctrlPr>
                      </m:accPr>
                      <m:e>
                        <m:r>
                          <a:rPr lang="en-US" sz="2400" b="1" i="1" smtClean="0">
                            <a:latin typeface="Cambria Math" panose="02040503050406030204" pitchFamily="18" charset="0"/>
                            <a:ea typeface="Source Sans Pro" panose="020B0503030403020204" pitchFamily="34" charset="0"/>
                          </a:rPr>
                          <m:t>𝜽</m:t>
                        </m:r>
                      </m:e>
                    </m:acc>
                  </m:oMath>
                </a14:m>
                <a:r>
                  <a:rPr lang="en-US" sz="2400"/>
                  <a:t> to converge?</a:t>
                </a:r>
              </a:p>
            </p:txBody>
          </p:sp>
        </mc:Choice>
        <mc:Fallback xmlns="">
          <p:sp>
            <p:nvSpPr>
              <p:cNvPr id="15" name="Content Placeholder 2">
                <a:extLst>
                  <a:ext uri="{FF2B5EF4-FFF2-40B4-BE49-F238E27FC236}">
                    <a16:creationId xmlns:a16="http://schemas.microsoft.com/office/drawing/2014/main" id="{467B3B9B-E560-5048-AAF8-4D5525CF9BC4}"/>
                  </a:ext>
                </a:extLst>
              </p:cNvPr>
              <p:cNvSpPr txBox="1">
                <a:spLocks noRot="1" noChangeAspect="1" noMove="1" noResize="1" noEditPoints="1" noAdjustHandles="1" noChangeArrowheads="1" noChangeShapeType="1" noTextEdit="1"/>
              </p:cNvSpPr>
              <p:nvPr/>
            </p:nvSpPr>
            <p:spPr>
              <a:xfrm>
                <a:off x="838200" y="1517278"/>
                <a:ext cx="10515600" cy="4351338"/>
              </a:xfrm>
              <a:prstGeom prst="rect">
                <a:avLst/>
              </a:prstGeom>
              <a:blipFill>
                <a:blip r:embed="rId6"/>
                <a:stretch>
                  <a:fillRect l="-928" t="-1681"/>
                </a:stretch>
              </a:blipFill>
            </p:spPr>
            <p:txBody>
              <a:bodyPr/>
              <a:lstStyle/>
              <a:p>
                <a:r>
                  <a:rPr lang="en-US">
                    <a:noFill/>
                  </a:rPr>
                  <a:t> </a:t>
                </a:r>
              </a:p>
            </p:txBody>
          </p:sp>
        </mc:Fallback>
      </mc:AlternateContent>
      <p:pic>
        <p:nvPicPr>
          <p:cNvPr id="3" name="Picture 2">
            <a:extLst>
              <a:ext uri="{FF2B5EF4-FFF2-40B4-BE49-F238E27FC236}">
                <a16:creationId xmlns:a16="http://schemas.microsoft.com/office/drawing/2014/main" id="{4AE30034-D901-F0EA-BD8C-7F61A7BFCF72}"/>
              </a:ext>
            </a:extLst>
          </p:cNvPr>
          <p:cNvPicPr>
            <a:picLocks noChangeAspect="1"/>
          </p:cNvPicPr>
          <p:nvPr/>
        </p:nvPicPr>
        <p:blipFill>
          <a:blip r:embed="rId7"/>
          <a:stretch>
            <a:fillRect/>
          </a:stretch>
        </p:blipFill>
        <p:spPr>
          <a:xfrm>
            <a:off x="9543031" y="2938232"/>
            <a:ext cx="2298700" cy="266700"/>
          </a:xfrm>
          <a:prstGeom prst="rect">
            <a:avLst/>
          </a:prstGeom>
        </p:spPr>
      </p:pic>
      <p:cxnSp>
        <p:nvCxnSpPr>
          <p:cNvPr id="8" name="Straight Arrow Connector 7">
            <a:extLst>
              <a:ext uri="{FF2B5EF4-FFF2-40B4-BE49-F238E27FC236}">
                <a16:creationId xmlns:a16="http://schemas.microsoft.com/office/drawing/2014/main" id="{82538157-E5A0-688B-114B-3531C2D174F5}"/>
              </a:ext>
            </a:extLst>
          </p:cNvPr>
          <p:cNvCxnSpPr/>
          <p:nvPr/>
        </p:nvCxnSpPr>
        <p:spPr>
          <a:xfrm flipV="1">
            <a:off x="9276876" y="3252955"/>
            <a:ext cx="669246" cy="414011"/>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94AB117D-949F-8872-EE32-0366C32A650C}"/>
              </a:ext>
            </a:extLst>
          </p:cNvPr>
          <p:cNvPicPr>
            <a:picLocks noChangeAspect="1"/>
          </p:cNvPicPr>
          <p:nvPr/>
        </p:nvPicPr>
        <p:blipFill>
          <a:blip r:embed="rId8"/>
          <a:stretch>
            <a:fillRect/>
          </a:stretch>
        </p:blipFill>
        <p:spPr>
          <a:xfrm>
            <a:off x="10660869" y="3539143"/>
            <a:ext cx="1193800" cy="266700"/>
          </a:xfrm>
          <a:prstGeom prst="rect">
            <a:avLst/>
          </a:prstGeom>
        </p:spPr>
      </p:pic>
      <p:cxnSp>
        <p:nvCxnSpPr>
          <p:cNvPr id="17" name="Straight Arrow Connector 16">
            <a:extLst>
              <a:ext uri="{FF2B5EF4-FFF2-40B4-BE49-F238E27FC236}">
                <a16:creationId xmlns:a16="http://schemas.microsoft.com/office/drawing/2014/main" id="{7EA1EE5D-26A9-B6A6-8146-821D8F9D040B}"/>
              </a:ext>
            </a:extLst>
          </p:cNvPr>
          <p:cNvCxnSpPr>
            <a:cxnSpLocks/>
          </p:cNvCxnSpPr>
          <p:nvPr/>
        </p:nvCxnSpPr>
        <p:spPr>
          <a:xfrm flipV="1">
            <a:off x="9898343" y="3858959"/>
            <a:ext cx="762526" cy="207005"/>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07782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44724-7781-5547-B881-4E884900D2EA}"/>
              </a:ext>
            </a:extLst>
          </p:cNvPr>
          <p:cNvSpPr>
            <a:spLocks noGrp="1"/>
          </p:cNvSpPr>
          <p:nvPr>
            <p:ph type="title"/>
          </p:nvPr>
        </p:nvSpPr>
        <p:spPr/>
        <p:txBody>
          <a:bodyPr/>
          <a:lstStyle/>
          <a:p>
            <a:r>
              <a:rPr lang="en-US"/>
              <a:t>Performance questions </a:t>
            </a:r>
          </a:p>
        </p:txBody>
      </p:sp>
      <p:sp>
        <p:nvSpPr>
          <p:cNvPr id="3" name="Content Placeholder 2">
            <a:extLst>
              <a:ext uri="{FF2B5EF4-FFF2-40B4-BE49-F238E27FC236}">
                <a16:creationId xmlns:a16="http://schemas.microsoft.com/office/drawing/2014/main" id="{D6F2BFD4-08CB-7A48-A285-B27B884C1BF2}"/>
              </a:ext>
            </a:extLst>
          </p:cNvPr>
          <p:cNvSpPr>
            <a:spLocks noGrp="1"/>
          </p:cNvSpPr>
          <p:nvPr>
            <p:ph idx="1"/>
          </p:nvPr>
        </p:nvSpPr>
        <p:spPr/>
        <p:txBody>
          <a:bodyPr>
            <a:normAutofit fontScale="92500"/>
          </a:bodyPr>
          <a:lstStyle/>
          <a:p>
            <a:pPr marL="0" indent="0">
              <a:buNone/>
            </a:pPr>
            <a:r>
              <a:rPr lang="en-US"/>
              <a:t>Practically, the system identification approach leads to several questions:</a:t>
            </a:r>
          </a:p>
          <a:p>
            <a:r>
              <a:rPr lang="en-US"/>
              <a:t>What if we have a data budget</a:t>
            </a:r>
            <a:r>
              <a:rPr lang="en-US">
                <a:sym typeface="Wingdings" pitchFamily="2" charset="2"/>
              </a:rPr>
              <a:t>?</a:t>
            </a:r>
          </a:p>
          <a:p>
            <a:pPr lvl="1"/>
            <a:r>
              <a:rPr lang="en-US"/>
              <a:t>How much data is required to learn the model?</a:t>
            </a:r>
          </a:p>
          <a:p>
            <a:pPr lvl="1"/>
            <a:r>
              <a:rPr lang="en-US"/>
              <a:t>How can we quantify a “good” estimate?</a:t>
            </a:r>
          </a:p>
          <a:p>
            <a:pPr lvl="1"/>
            <a:r>
              <a:rPr lang="en-US"/>
              <a:t>We care about controller performance, not model accuracy, so do we require an accurate model?</a:t>
            </a:r>
          </a:p>
          <a:p>
            <a:r>
              <a:rPr lang="en-US"/>
              <a:t>How should we design the inputs used for data collection?</a:t>
            </a:r>
          </a:p>
          <a:p>
            <a:pPr lvl="1"/>
            <a:r>
              <a:rPr lang="en-US"/>
              <a:t>What if we’re learning while doing?</a:t>
            </a:r>
          </a:p>
          <a:p>
            <a:pPr lvl="1"/>
            <a:r>
              <a:rPr lang="en-US"/>
              <a:t>What if an engineer can’t intervene to prevent system failure during data collection?</a:t>
            </a:r>
          </a:p>
          <a:p>
            <a:r>
              <a:rPr lang="en-US"/>
              <a:t>What if our system does not fall in the class of systems we are considering?</a:t>
            </a:r>
          </a:p>
        </p:txBody>
      </p:sp>
      <p:sp>
        <p:nvSpPr>
          <p:cNvPr id="4" name="Date Placeholder 3">
            <a:extLst>
              <a:ext uri="{FF2B5EF4-FFF2-40B4-BE49-F238E27FC236}">
                <a16:creationId xmlns:a16="http://schemas.microsoft.com/office/drawing/2014/main" id="{0ECBFE2D-590B-554F-8E6D-56D99381F261}"/>
              </a:ext>
            </a:extLst>
          </p:cNvPr>
          <p:cNvSpPr>
            <a:spLocks noGrp="1"/>
          </p:cNvSpPr>
          <p:nvPr>
            <p:ph type="dt" sz="half" idx="2"/>
          </p:nvPr>
        </p:nvSpPr>
        <p:spPr>
          <a:xfrm>
            <a:off x="838200" y="6542090"/>
            <a:ext cx="2743200" cy="365125"/>
          </a:xfrm>
        </p:spPr>
        <p:txBody>
          <a:bodyPr/>
          <a:lstStyle/>
          <a:p>
            <a:r>
              <a:rPr lang="en-US"/>
              <a:t>5/11/2026</a:t>
            </a:r>
          </a:p>
        </p:txBody>
      </p:sp>
    </p:spTree>
    <p:extLst>
      <p:ext uri="{BB962C8B-B14F-4D97-AF65-F5344CB8AC3E}">
        <p14:creationId xmlns:p14="http://schemas.microsoft.com/office/powerpoint/2010/main" val="9006213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Outline"/>
          <p:cNvSpPr txBox="1">
            <a:spLocks noGrp="1"/>
          </p:cNvSpPr>
          <p:nvPr>
            <p:ph type="title"/>
          </p:nvPr>
        </p:nvSpPr>
        <p:spPr>
          <a:prstGeom prst="rect">
            <a:avLst/>
          </a:prstGeom>
        </p:spPr>
        <p:txBody>
          <a:bodyPr/>
          <a:lstStyle>
            <a:lvl1pPr>
              <a:defRPr b="0">
                <a:latin typeface="Helvetica Neue Light"/>
                <a:ea typeface="Helvetica Neue Light"/>
                <a:cs typeface="Helvetica Neue Light"/>
                <a:sym typeface="Helvetica Neue Light"/>
              </a:defRPr>
            </a:lvl1pPr>
          </a:lstStyle>
          <a:p>
            <a:r>
              <a:rPr dirty="0"/>
              <a:t>Outline</a:t>
            </a:r>
          </a:p>
        </p:txBody>
      </p:sp>
      <p:sp>
        <p:nvSpPr>
          <p:cNvPr id="176" name="What is Reinforcement Learning? (and the RL setting)"/>
          <p:cNvSpPr txBox="1"/>
          <p:nvPr/>
        </p:nvSpPr>
        <p:spPr>
          <a:xfrm>
            <a:off x="733105" y="2166722"/>
            <a:ext cx="6064637" cy="3590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chor="ctr">
            <a:spAutoFit/>
          </a:bodyPr>
          <a:lstStyle>
            <a:lvl1pPr algn="l" defTabSz="825500">
              <a:defRPr sz="3200">
                <a:solidFill>
                  <a:srgbClr val="000000"/>
                </a:solidFill>
                <a:latin typeface="Helvetica Neue Light"/>
                <a:ea typeface="Helvetica Neue Light"/>
                <a:cs typeface="Helvetica Neue Light"/>
                <a:sym typeface="Helvetica Neue Light"/>
              </a:defRPr>
            </a:lvl1pPr>
          </a:lstStyle>
          <a:p>
            <a:r>
              <a:rPr lang="en-US" sz="2000" dirty="0">
                <a:solidFill>
                  <a:srgbClr val="000000">
                    <a:alpha val="23445"/>
                  </a:srgbClr>
                </a:solidFill>
              </a:rPr>
              <a:t>Intro to learning settings</a:t>
            </a:r>
            <a:endParaRPr sz="2000" dirty="0">
              <a:solidFill>
                <a:srgbClr val="000000">
                  <a:alpha val="23445"/>
                </a:srgbClr>
              </a:solidFill>
            </a:endParaRPr>
          </a:p>
        </p:txBody>
      </p:sp>
      <p:sp>
        <p:nvSpPr>
          <p:cNvPr id="177" name="From exact methods to model-free control"/>
          <p:cNvSpPr txBox="1"/>
          <p:nvPr/>
        </p:nvSpPr>
        <p:spPr>
          <a:xfrm>
            <a:off x="733105" y="2731610"/>
            <a:ext cx="4935048" cy="3590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chor="ctr">
            <a:spAutoFit/>
          </a:bodyPr>
          <a:lstStyle>
            <a:lvl1pPr algn="l" defTabSz="825500">
              <a:defRPr sz="3200">
                <a:solidFill>
                  <a:srgbClr val="000000"/>
                </a:solidFill>
                <a:latin typeface="Helvetica Neue Light"/>
                <a:ea typeface="Helvetica Neue Light"/>
                <a:cs typeface="Helvetica Neue Light"/>
                <a:sym typeface="Helvetica Neue Light"/>
              </a:defRPr>
            </a:lvl1pPr>
          </a:lstStyle>
          <a:p>
            <a:r>
              <a:rPr lang="en-US" sz="2000" dirty="0">
                <a:solidFill>
                  <a:srgbClr val="000000">
                    <a:alpha val="23000"/>
                  </a:srgbClr>
                </a:solidFill>
              </a:rPr>
              <a:t>System ID</a:t>
            </a:r>
            <a:endParaRPr sz="2000" dirty="0">
              <a:solidFill>
                <a:srgbClr val="000000">
                  <a:alpha val="23000"/>
                </a:srgbClr>
              </a:solidFill>
            </a:endParaRPr>
          </a:p>
        </p:txBody>
      </p:sp>
      <p:sp>
        <p:nvSpPr>
          <p:cNvPr id="3" name="Date Placeholder 2">
            <a:extLst>
              <a:ext uri="{FF2B5EF4-FFF2-40B4-BE49-F238E27FC236}">
                <a16:creationId xmlns:a16="http://schemas.microsoft.com/office/drawing/2014/main" id="{B1B159CA-4A3B-AA26-3A4C-0511829385D9}"/>
              </a:ext>
            </a:extLst>
          </p:cNvPr>
          <p:cNvSpPr>
            <a:spLocks noGrp="1"/>
          </p:cNvSpPr>
          <p:nvPr>
            <p:ph type="dt" sz="half" idx="2"/>
          </p:nvPr>
        </p:nvSpPr>
        <p:spPr>
          <a:xfrm>
            <a:off x="838200" y="6542090"/>
            <a:ext cx="2743200" cy="365125"/>
          </a:xfrm>
        </p:spPr>
        <p:txBody>
          <a:bodyPr/>
          <a:lstStyle/>
          <a:p>
            <a:r>
              <a:rPr lang="en-US"/>
              <a:t>5/11/2026</a:t>
            </a:r>
          </a:p>
        </p:txBody>
      </p:sp>
      <p:sp>
        <p:nvSpPr>
          <p:cNvPr id="2" name="From exact methods to model-free control">
            <a:extLst>
              <a:ext uri="{FF2B5EF4-FFF2-40B4-BE49-F238E27FC236}">
                <a16:creationId xmlns:a16="http://schemas.microsoft.com/office/drawing/2014/main" id="{A77A28DB-EEBB-2B57-462F-ECD5AE67159D}"/>
              </a:ext>
            </a:extLst>
          </p:cNvPr>
          <p:cNvSpPr txBox="1"/>
          <p:nvPr/>
        </p:nvSpPr>
        <p:spPr>
          <a:xfrm>
            <a:off x="733105" y="3293727"/>
            <a:ext cx="4935048" cy="3590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chor="ctr">
            <a:spAutoFit/>
          </a:bodyPr>
          <a:lstStyle>
            <a:lvl1pPr algn="l" defTabSz="825500">
              <a:defRPr sz="3200">
                <a:solidFill>
                  <a:srgbClr val="000000"/>
                </a:solidFill>
                <a:latin typeface="Helvetica Neue Light"/>
                <a:ea typeface="Helvetica Neue Light"/>
                <a:cs typeface="Helvetica Neue Light"/>
                <a:sym typeface="Helvetica Neue Light"/>
              </a:defRPr>
            </a:lvl1pPr>
          </a:lstStyle>
          <a:p>
            <a:r>
              <a:rPr lang="en-US" sz="2000" dirty="0"/>
              <a:t>Adaptive control</a:t>
            </a:r>
            <a:endParaRPr sz="2000" dirty="0"/>
          </a:p>
        </p:txBody>
      </p:sp>
      <p:sp>
        <p:nvSpPr>
          <p:cNvPr id="5" name="Monte Carlo Learning…">
            <a:extLst>
              <a:ext uri="{FF2B5EF4-FFF2-40B4-BE49-F238E27FC236}">
                <a16:creationId xmlns:a16="http://schemas.microsoft.com/office/drawing/2014/main" id="{2E326FE3-686D-98C2-C591-8AF7E9137BAA}"/>
              </a:ext>
            </a:extLst>
          </p:cNvPr>
          <p:cNvSpPr txBox="1"/>
          <p:nvPr/>
        </p:nvSpPr>
        <p:spPr>
          <a:xfrm>
            <a:off x="1095833" y="3705030"/>
            <a:ext cx="7913369" cy="9147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spAutoFit/>
          </a:bodyPr>
          <a:lstStyle/>
          <a:p>
            <a:pPr marL="177800" indent="-177800" defTabSz="412750">
              <a:lnSpc>
                <a:spcPct val="150000"/>
              </a:lnSpc>
              <a:buSzPct val="70000"/>
              <a:buChar char="•"/>
              <a:defRPr sz="3200">
                <a:solidFill>
                  <a:srgbClr val="000000"/>
                </a:solidFill>
                <a:latin typeface="Helvetica Neue Light"/>
                <a:ea typeface="Helvetica Neue Light"/>
                <a:cs typeface="Helvetica Neue Light"/>
                <a:sym typeface="Helvetica Neue Light"/>
              </a:defRPr>
            </a:pPr>
            <a:r>
              <a:rPr lang="en-US" sz="2000" dirty="0">
                <a:solidFill>
                  <a:srgbClr val="000000"/>
                </a:solidFill>
              </a:rPr>
              <a:t>MRAC: Model Reference Adaptive Control</a:t>
            </a:r>
            <a:endParaRPr sz="2000" dirty="0">
              <a:solidFill>
                <a:srgbClr val="000000"/>
              </a:solidFill>
            </a:endParaRPr>
          </a:p>
          <a:p>
            <a:pPr marL="177800" indent="-177800" defTabSz="412750">
              <a:lnSpc>
                <a:spcPct val="150000"/>
              </a:lnSpc>
              <a:buSzPct val="70000"/>
              <a:buChar char="•"/>
              <a:defRPr sz="3200">
                <a:solidFill>
                  <a:srgbClr val="000000"/>
                </a:solidFill>
                <a:latin typeface="Helvetica Neue Light"/>
                <a:ea typeface="Helvetica Neue Light"/>
                <a:cs typeface="Helvetica Neue Light"/>
                <a:sym typeface="Helvetica Neue Light"/>
              </a:defRPr>
            </a:pPr>
            <a:r>
              <a:rPr lang="en-US" sz="2000" dirty="0">
                <a:solidFill>
                  <a:srgbClr val="000000"/>
                </a:solidFill>
              </a:rPr>
              <a:t>MIAC: Model Identification Adaptive Control</a:t>
            </a:r>
            <a:endParaRPr sz="2000" dirty="0">
              <a:solidFill>
                <a:srgbClr val="000000"/>
              </a:solidFill>
            </a:endParaRPr>
          </a:p>
        </p:txBody>
      </p:sp>
      <p:sp>
        <p:nvSpPr>
          <p:cNvPr id="7" name="TextBox 6">
            <a:extLst>
              <a:ext uri="{FF2B5EF4-FFF2-40B4-BE49-F238E27FC236}">
                <a16:creationId xmlns:a16="http://schemas.microsoft.com/office/drawing/2014/main" id="{7560F2DE-4EDB-2612-498F-6FA34205C406}"/>
              </a:ext>
            </a:extLst>
          </p:cNvPr>
          <p:cNvSpPr txBox="1"/>
          <p:nvPr/>
        </p:nvSpPr>
        <p:spPr>
          <a:xfrm>
            <a:off x="2048933" y="3793067"/>
            <a:ext cx="184731" cy="369332"/>
          </a:xfrm>
          <a:prstGeom prst="rect">
            <a:avLst/>
          </a:prstGeom>
          <a:noFill/>
        </p:spPr>
        <p:txBody>
          <a:bodyPr wrap="none" rtlCol="0">
            <a:spAutoFit/>
          </a:bodyPr>
          <a:lstStyle/>
          <a:p>
            <a:endParaRPr lang="en-US" dirty="0"/>
          </a:p>
        </p:txBody>
      </p:sp>
      <p:pic>
        <p:nvPicPr>
          <p:cNvPr id="45" name="Picture 44">
            <a:extLst>
              <a:ext uri="{FF2B5EF4-FFF2-40B4-BE49-F238E27FC236}">
                <a16:creationId xmlns:a16="http://schemas.microsoft.com/office/drawing/2014/main" id="{C8C90520-C11F-DFA1-8D81-707AE1F889D1}"/>
              </a:ext>
            </a:extLst>
          </p:cNvPr>
          <p:cNvPicPr>
            <a:picLocks noChangeAspect="1"/>
          </p:cNvPicPr>
          <p:nvPr/>
        </p:nvPicPr>
        <p:blipFill rotWithShape="1">
          <a:blip r:embed="rId2"/>
          <a:srcRect l="4264"/>
          <a:stretch/>
        </p:blipFill>
        <p:spPr>
          <a:xfrm>
            <a:off x="6507428" y="1793808"/>
            <a:ext cx="5582493" cy="1215258"/>
          </a:xfrm>
          <a:prstGeom prst="rect">
            <a:avLst/>
          </a:prstGeom>
        </p:spPr>
      </p:pic>
      <p:grpSp>
        <p:nvGrpSpPr>
          <p:cNvPr id="49" name="Group 48">
            <a:extLst>
              <a:ext uri="{FF2B5EF4-FFF2-40B4-BE49-F238E27FC236}">
                <a16:creationId xmlns:a16="http://schemas.microsoft.com/office/drawing/2014/main" id="{093634F5-E931-5D7B-2A7E-518BF319085D}"/>
              </a:ext>
            </a:extLst>
          </p:cNvPr>
          <p:cNvGrpSpPr/>
          <p:nvPr/>
        </p:nvGrpSpPr>
        <p:grpSpPr>
          <a:xfrm>
            <a:off x="6507428" y="1730472"/>
            <a:ext cx="5657031" cy="1278594"/>
            <a:chOff x="6264675" y="3185296"/>
            <a:chExt cx="5657031" cy="1278594"/>
          </a:xfrm>
        </p:grpSpPr>
        <p:pic>
          <p:nvPicPr>
            <p:cNvPr id="47" name="Picture 46">
              <a:extLst>
                <a:ext uri="{FF2B5EF4-FFF2-40B4-BE49-F238E27FC236}">
                  <a16:creationId xmlns:a16="http://schemas.microsoft.com/office/drawing/2014/main" id="{17CD6425-367F-37A3-E82A-FD1B5763DE95}"/>
                </a:ext>
              </a:extLst>
            </p:cNvPr>
            <p:cNvPicPr>
              <a:picLocks noChangeAspect="1"/>
            </p:cNvPicPr>
            <p:nvPr/>
          </p:nvPicPr>
          <p:blipFill rotWithShape="1">
            <a:blip r:embed="rId2"/>
            <a:srcRect l="4264"/>
            <a:stretch/>
          </p:blipFill>
          <p:spPr>
            <a:xfrm>
              <a:off x="6264675" y="3248632"/>
              <a:ext cx="5582493" cy="1215258"/>
            </a:xfrm>
            <a:prstGeom prst="rect">
              <a:avLst/>
            </a:prstGeom>
          </p:spPr>
        </p:pic>
        <p:sp>
          <p:nvSpPr>
            <p:cNvPr id="48" name="Rectangle 47">
              <a:extLst>
                <a:ext uri="{FF2B5EF4-FFF2-40B4-BE49-F238E27FC236}">
                  <a16:creationId xmlns:a16="http://schemas.microsoft.com/office/drawing/2014/main" id="{D5FE304F-19EF-9043-0A1A-755EA8A5B72D}"/>
                </a:ext>
              </a:extLst>
            </p:cNvPr>
            <p:cNvSpPr/>
            <p:nvPr/>
          </p:nvSpPr>
          <p:spPr>
            <a:xfrm>
              <a:off x="8610600" y="3185296"/>
              <a:ext cx="3311106" cy="897849"/>
            </a:xfrm>
            <a:prstGeom prst="rect">
              <a:avLst/>
            </a:prstGeom>
            <a:solidFill>
              <a:schemeClr val="bg1">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955152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6942C-05B7-5F47-ACB8-B4C018D58F4E}"/>
              </a:ext>
            </a:extLst>
          </p:cNvPr>
          <p:cNvSpPr>
            <a:spLocks noGrp="1"/>
          </p:cNvSpPr>
          <p:nvPr>
            <p:ph type="title"/>
          </p:nvPr>
        </p:nvSpPr>
        <p:spPr/>
        <p:txBody>
          <a:bodyPr/>
          <a:lstStyle/>
          <a:p>
            <a:r>
              <a:rPr lang="en-US"/>
              <a:t>Adaptive control</a:t>
            </a:r>
          </a:p>
        </p:txBody>
      </p:sp>
      <p:sp>
        <p:nvSpPr>
          <p:cNvPr id="3" name="Content Placeholder 2">
            <a:extLst>
              <a:ext uri="{FF2B5EF4-FFF2-40B4-BE49-F238E27FC236}">
                <a16:creationId xmlns:a16="http://schemas.microsoft.com/office/drawing/2014/main" id="{B701B27C-77FA-424B-BC1B-0360AEBF6599}"/>
              </a:ext>
            </a:extLst>
          </p:cNvPr>
          <p:cNvSpPr>
            <a:spLocks noGrp="1"/>
          </p:cNvSpPr>
          <p:nvPr>
            <p:ph idx="1"/>
          </p:nvPr>
        </p:nvSpPr>
        <p:spPr/>
        <p:txBody>
          <a:bodyPr/>
          <a:lstStyle/>
          <a:p>
            <a:r>
              <a:rPr lang="en-US" dirty="0">
                <a:latin typeface="Source Sans Pro" panose="020B0503030403020204" pitchFamily="34" charset="0"/>
                <a:ea typeface="Source Sans Pro" panose="020B0503030403020204" pitchFamily="34" charset="0"/>
              </a:rPr>
              <a:t>Broadly, adaptive control aims to perform </a:t>
            </a:r>
            <a:r>
              <a:rPr lang="en-US" i="1" dirty="0">
                <a:latin typeface="Source Sans Pro" panose="020B0503030403020204" pitchFamily="34" charset="0"/>
                <a:ea typeface="Source Sans Pro" panose="020B0503030403020204" pitchFamily="34" charset="0"/>
              </a:rPr>
              <a:t>online adaptation </a:t>
            </a:r>
            <a:r>
              <a:rPr lang="en-US" dirty="0">
                <a:latin typeface="Source Sans Pro" panose="020B0503030403020204" pitchFamily="34" charset="0"/>
                <a:ea typeface="Source Sans Pro" panose="020B0503030403020204" pitchFamily="34" charset="0"/>
              </a:rPr>
              <a:t>of the policy to improve performance</a:t>
            </a:r>
          </a:p>
          <a:p>
            <a:r>
              <a:rPr lang="en-US" dirty="0">
                <a:latin typeface="Source Sans Pro" panose="020B0503030403020204" pitchFamily="34" charset="0"/>
                <a:ea typeface="Source Sans Pro" panose="020B0503030403020204" pitchFamily="34" charset="0"/>
              </a:rPr>
              <a:t>This can be done via directly updating the policy or updating the model and re-optimizing or re-computing the controller </a:t>
            </a:r>
          </a:p>
          <a:p>
            <a:r>
              <a:rPr lang="en-US" dirty="0">
                <a:latin typeface="Source Sans Pro" panose="020B0503030403020204" pitchFamily="34" charset="0"/>
                <a:ea typeface="Source Sans Pro" panose="020B0503030403020204" pitchFamily="34" charset="0"/>
              </a:rPr>
              <a:t>Most classical adaptive control work does not consider the </a:t>
            </a:r>
            <a:r>
              <a:rPr lang="en-US" i="1" dirty="0">
                <a:latin typeface="Source Sans Pro" panose="020B0503030403020204" pitchFamily="34" charset="0"/>
                <a:ea typeface="Source Sans Pro" panose="020B0503030403020204" pitchFamily="34" charset="0"/>
              </a:rPr>
              <a:t>optimal adaptive control</a:t>
            </a:r>
            <a:r>
              <a:rPr lang="en-US" dirty="0">
                <a:latin typeface="Source Sans Pro" panose="020B0503030403020204" pitchFamily="34" charset="0"/>
                <a:ea typeface="Source Sans Pro" panose="020B0503030403020204" pitchFamily="34" charset="0"/>
              </a:rPr>
              <a:t> problem; they focus on proving stability of the coupled </a:t>
            </a:r>
            <a:r>
              <a:rPr lang="en-US" dirty="0">
                <a:solidFill>
                  <a:srgbClr val="C00000"/>
                </a:solidFill>
                <a:latin typeface="Source Sans Pro" panose="020B0503030403020204" pitchFamily="34" charset="0"/>
                <a:ea typeface="Source Sans Pro" panose="020B0503030403020204" pitchFamily="34" charset="0"/>
              </a:rPr>
              <a:t>controller + adaptive component + system dynamics</a:t>
            </a:r>
          </a:p>
          <a:p>
            <a:pPr marL="0" indent="0">
              <a:buNone/>
            </a:pPr>
            <a:endParaRPr lang="en-US" dirty="0">
              <a:latin typeface="Source Sans Pro" panose="020B0503030403020204" pitchFamily="34" charset="0"/>
              <a:ea typeface="Source Sans Pro" panose="020B0503030403020204" pitchFamily="34" charset="0"/>
            </a:endParaRPr>
          </a:p>
        </p:txBody>
      </p:sp>
      <p:sp>
        <p:nvSpPr>
          <p:cNvPr id="4" name="Date Placeholder 3">
            <a:extLst>
              <a:ext uri="{FF2B5EF4-FFF2-40B4-BE49-F238E27FC236}">
                <a16:creationId xmlns:a16="http://schemas.microsoft.com/office/drawing/2014/main" id="{CA44510A-DB3F-0747-BAAF-0F5F06566693}"/>
              </a:ext>
            </a:extLst>
          </p:cNvPr>
          <p:cNvSpPr>
            <a:spLocks noGrp="1"/>
          </p:cNvSpPr>
          <p:nvPr>
            <p:ph type="dt" sz="half" idx="2"/>
          </p:nvPr>
        </p:nvSpPr>
        <p:spPr>
          <a:xfrm>
            <a:off x="838200" y="6542090"/>
            <a:ext cx="2743200" cy="365125"/>
          </a:xfrm>
        </p:spPr>
        <p:txBody>
          <a:bodyPr/>
          <a:lstStyle/>
          <a:p>
            <a:r>
              <a:rPr lang="en-US"/>
              <a:t>5/11/2026</a:t>
            </a:r>
          </a:p>
        </p:txBody>
      </p:sp>
    </p:spTree>
    <p:extLst>
      <p:ext uri="{BB962C8B-B14F-4D97-AF65-F5344CB8AC3E}">
        <p14:creationId xmlns:p14="http://schemas.microsoft.com/office/powerpoint/2010/main" val="724786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66030-FABF-D440-8F08-A4C31AB3DB5A}"/>
              </a:ext>
            </a:extLst>
          </p:cNvPr>
          <p:cNvSpPr>
            <a:spLocks noGrp="1"/>
          </p:cNvSpPr>
          <p:nvPr>
            <p:ph type="title"/>
          </p:nvPr>
        </p:nvSpPr>
        <p:spPr/>
        <p:txBody>
          <a:bodyPr/>
          <a:lstStyle/>
          <a:p>
            <a:r>
              <a:rPr lang="en-US" dirty="0">
                <a:solidFill>
                  <a:srgbClr val="C00000"/>
                </a:solidFill>
              </a:rPr>
              <a:t>Detour:</a:t>
            </a:r>
            <a:r>
              <a:rPr lang="en-US" dirty="0"/>
              <a:t> Lyapunov theorem for global stability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CBEC544-7B28-6E4C-9EC1-6956A5E409B0}"/>
                  </a:ext>
                </a:extLst>
              </p:cNvPr>
              <p:cNvSpPr>
                <a:spLocks noGrp="1"/>
              </p:cNvSpPr>
              <p:nvPr>
                <p:ph idx="1"/>
              </p:nvPr>
            </p:nvSpPr>
            <p:spPr/>
            <p:txBody>
              <a:bodyPr>
                <a:normAutofit lnSpcReduction="10000"/>
              </a:bodyPr>
              <a:lstStyle/>
              <a:p>
                <a:pPr marL="0" indent="0">
                  <a:buNone/>
                </a:pPr>
                <a:r>
                  <a:rPr lang="en-US" b="0" dirty="0"/>
                  <a:t>Consider an autonomous system </a:t>
                </a:r>
                <a14:m>
                  <m:oMath xmlns:m="http://schemas.openxmlformats.org/officeDocument/2006/math">
                    <m:acc>
                      <m:accPr>
                        <m:chr m:val="̇"/>
                        <m:ctrlPr>
                          <a:rPr lang="en-US" b="1" i="1">
                            <a:latin typeface="Cambria Math" panose="02040503050406030204" pitchFamily="18" charset="0"/>
                          </a:rPr>
                        </m:ctrlPr>
                      </m:accPr>
                      <m:e>
                        <m:r>
                          <a:rPr lang="en-US" b="1" i="1">
                            <a:latin typeface="Cambria Math" panose="02040503050406030204" pitchFamily="18" charset="0"/>
                          </a:rPr>
                          <m:t>𝒙</m:t>
                        </m:r>
                      </m:e>
                    </m:acc>
                    <m:r>
                      <a:rPr lang="en-US" b="0" i="0" smtClean="0">
                        <a:latin typeface="Cambria Math" panose="02040503050406030204" pitchFamily="18" charset="0"/>
                      </a:rPr>
                      <m:t>=</m:t>
                    </m:r>
                    <m:r>
                      <m:rPr>
                        <m:sty m:val="p"/>
                      </m:rPr>
                      <a:rPr lang="en-US">
                        <a:latin typeface="Cambria Math" panose="02040503050406030204" pitchFamily="18" charset="0"/>
                      </a:rPr>
                      <m:t>f</m:t>
                    </m:r>
                    <m:d>
                      <m:dPr>
                        <m:ctrlPr>
                          <a:rPr lang="en-US" b="1" i="1">
                            <a:latin typeface="Cambria Math" panose="02040503050406030204" pitchFamily="18" charset="0"/>
                          </a:rPr>
                        </m:ctrlPr>
                      </m:dPr>
                      <m:e>
                        <m:r>
                          <a:rPr lang="en-US" b="1" i="1">
                            <a:latin typeface="Cambria Math" panose="02040503050406030204" pitchFamily="18" charset="0"/>
                          </a:rPr>
                          <m:t>𝒙</m:t>
                        </m:r>
                      </m:e>
                    </m:d>
                  </m:oMath>
                </a14:m>
                <a:r>
                  <a:rPr lang="en-US" dirty="0"/>
                  <a:t> (e.g., </a:t>
                </a:r>
                <a14:m>
                  <m:oMath xmlns:m="http://schemas.openxmlformats.org/officeDocument/2006/math">
                    <m:acc>
                      <m:accPr>
                        <m:chr m:val="̇"/>
                        <m:ctrlPr>
                          <a:rPr lang="en-US" b="1" i="1">
                            <a:latin typeface="Cambria Math" panose="02040503050406030204" pitchFamily="18" charset="0"/>
                          </a:rPr>
                        </m:ctrlPr>
                      </m:accPr>
                      <m:e>
                        <m:r>
                          <a:rPr lang="en-US" b="1" i="1">
                            <a:latin typeface="Cambria Math" panose="02040503050406030204" pitchFamily="18" charset="0"/>
                          </a:rPr>
                          <m:t>𝒙</m:t>
                        </m:r>
                      </m:e>
                    </m:acc>
                    <m:r>
                      <a:rPr lang="en-US">
                        <a:latin typeface="Cambria Math" panose="02040503050406030204" pitchFamily="18" charset="0"/>
                      </a:rPr>
                      <m:t>=</m:t>
                    </m:r>
                    <m:r>
                      <m:rPr>
                        <m:sty m:val="p"/>
                      </m:rPr>
                      <a:rPr lang="en-US">
                        <a:latin typeface="Cambria Math" panose="02040503050406030204" pitchFamily="18" charset="0"/>
                      </a:rPr>
                      <m:t>f</m:t>
                    </m:r>
                    <m:d>
                      <m:dPr>
                        <m:ctrlPr>
                          <a:rPr lang="en-US" b="1" i="1">
                            <a:latin typeface="Cambria Math" panose="02040503050406030204" pitchFamily="18" charset="0"/>
                          </a:rPr>
                        </m:ctrlPr>
                      </m:dPr>
                      <m:e>
                        <m:r>
                          <a:rPr lang="en-US" b="1" i="1">
                            <a:latin typeface="Cambria Math" panose="02040503050406030204" pitchFamily="18" charset="0"/>
                          </a:rPr>
                          <m:t>𝒙</m:t>
                        </m:r>
                        <m:r>
                          <a:rPr lang="en-US" b="1" i="1" smtClean="0">
                            <a:latin typeface="Cambria Math" panose="02040503050406030204" pitchFamily="18" charset="0"/>
                          </a:rPr>
                          <m:t>,</m:t>
                        </m:r>
                        <m:r>
                          <a:rPr lang="en-US" b="1" i="1" smtClean="0">
                            <a:latin typeface="Cambria Math" panose="02040503050406030204" pitchFamily="18" charset="0"/>
                          </a:rPr>
                          <m:t>𝒖</m:t>
                        </m:r>
                        <m:r>
                          <a:rPr lang="en-US" b="0" i="1" smtClean="0">
                            <a:latin typeface="Cambria Math" panose="02040503050406030204" pitchFamily="18" charset="0"/>
                          </a:rPr>
                          <m:t>=</m:t>
                        </m:r>
                        <m:r>
                          <a:rPr lang="en-US" b="1" i="1" smtClean="0">
                            <a:latin typeface="Cambria Math" panose="02040503050406030204" pitchFamily="18" charset="0"/>
                            <a:ea typeface="Cambria Math" panose="02040503050406030204" pitchFamily="18" charset="0"/>
                          </a:rPr>
                          <m:t>𝝅</m:t>
                        </m:r>
                        <m:r>
                          <a:rPr lang="en-US" b="0" i="1" smtClean="0">
                            <a:latin typeface="Cambria Math" panose="02040503050406030204" pitchFamily="18" charset="0"/>
                            <a:ea typeface="Cambria Math" panose="02040503050406030204" pitchFamily="18" charset="0"/>
                          </a:rPr>
                          <m:t>(</m:t>
                        </m:r>
                        <m:r>
                          <a:rPr lang="en-US" b="1" i="1">
                            <a:latin typeface="Cambria Math" panose="02040503050406030204" pitchFamily="18" charset="0"/>
                          </a:rPr>
                          <m:t>𝒙</m:t>
                        </m:r>
                        <m:r>
                          <a:rPr lang="en-US" b="1" i="1" smtClean="0">
                            <a:latin typeface="Cambria Math" panose="02040503050406030204" pitchFamily="18" charset="0"/>
                          </a:rPr>
                          <m:t>)</m:t>
                        </m:r>
                      </m:e>
                    </m:d>
                  </m:oMath>
                </a14:m>
                <a:r>
                  <a:rPr lang="en-US" dirty="0"/>
                  <a:t>).</a:t>
                </a:r>
              </a:p>
              <a:p>
                <a:pPr marL="0" indent="0">
                  <a:buNone/>
                </a:pPr>
                <a:r>
                  <a:rPr lang="en-US" b="0" dirty="0"/>
                  <a:t>Equilibrium point: </a:t>
                </a:r>
                <a14:m>
                  <m:oMath xmlns:m="http://schemas.openxmlformats.org/officeDocument/2006/math">
                    <m:sSup>
                      <m:sSupPr>
                        <m:ctrlPr>
                          <a:rPr lang="en-US" b="1" i="1" smtClean="0">
                            <a:latin typeface="Cambria Math" panose="02040503050406030204" pitchFamily="18" charset="0"/>
                          </a:rPr>
                        </m:ctrlPr>
                      </m:sSupPr>
                      <m:e>
                        <m:r>
                          <a:rPr lang="en-US" b="1" i="1" smtClean="0">
                            <a:latin typeface="Cambria Math" panose="02040503050406030204" pitchFamily="18" charset="0"/>
                          </a:rPr>
                          <m:t>𝒙</m:t>
                        </m:r>
                      </m:e>
                      <m:sup>
                        <m:r>
                          <a:rPr lang="en-US" b="0" i="1" smtClean="0">
                            <a:latin typeface="Cambria Math" panose="02040503050406030204" pitchFamily="18" charset="0"/>
                          </a:rPr>
                          <m:t>∗</m:t>
                        </m:r>
                      </m:sup>
                    </m:sSup>
                  </m:oMath>
                </a14:m>
                <a:r>
                  <a:rPr lang="en-US" b="0" dirty="0"/>
                  <a:t> </a:t>
                </a:r>
                <a:r>
                  <a:rPr lang="en-US" b="0" dirty="0" err="1"/>
                  <a:t>s.t.</a:t>
                </a:r>
                <a:r>
                  <a:rPr lang="en-US" b="0" dirty="0"/>
                  <a:t> </a:t>
                </a:r>
                <a14:m>
                  <m:oMath xmlns:m="http://schemas.openxmlformats.org/officeDocument/2006/math">
                    <m:r>
                      <m:rPr>
                        <m:sty m:val="p"/>
                      </m:rPr>
                      <a:rPr lang="en-US" b="0" i="0" smtClean="0">
                        <a:latin typeface="Cambria Math" panose="02040503050406030204" pitchFamily="18" charset="0"/>
                      </a:rPr>
                      <m:t>f</m:t>
                    </m:r>
                    <m:d>
                      <m:dPr>
                        <m:ctrlPr>
                          <a:rPr lang="en-US" i="1">
                            <a:latin typeface="Cambria Math" panose="02040503050406030204" pitchFamily="18" charset="0"/>
                          </a:rPr>
                        </m:ctrlPr>
                      </m:dPr>
                      <m:e>
                        <m:sSup>
                          <m:sSupPr>
                            <m:ctrlPr>
                              <a:rPr lang="en-US" b="1" i="1">
                                <a:latin typeface="Cambria Math" panose="02040503050406030204" pitchFamily="18" charset="0"/>
                              </a:rPr>
                            </m:ctrlPr>
                          </m:sSupPr>
                          <m:e>
                            <m:r>
                              <a:rPr lang="en-US" b="1" i="1">
                                <a:latin typeface="Cambria Math" panose="02040503050406030204" pitchFamily="18" charset="0"/>
                              </a:rPr>
                              <m:t>𝒙</m:t>
                            </m:r>
                          </m:e>
                          <m:sup>
                            <m:r>
                              <a:rPr lang="en-US" i="1">
                                <a:latin typeface="Cambria Math" panose="02040503050406030204" pitchFamily="18" charset="0"/>
                              </a:rPr>
                              <m:t>∗</m:t>
                            </m:r>
                          </m:sup>
                        </m:sSup>
                      </m:e>
                    </m:d>
                    <m:r>
                      <a:rPr lang="en-US" b="0" i="1" smtClean="0">
                        <a:latin typeface="Cambria Math" panose="02040503050406030204" pitchFamily="18" charset="0"/>
                      </a:rPr>
                      <m:t>=0</m:t>
                    </m:r>
                  </m:oMath>
                </a14:m>
                <a:endParaRPr lang="en-US" b="0" dirty="0"/>
              </a:p>
              <a:p>
                <a:pPr marL="0" indent="0">
                  <a:buNone/>
                </a:pPr>
                <a:endParaRPr lang="en-US" dirty="0"/>
              </a:p>
              <a:p>
                <a:pPr marL="0" indent="0">
                  <a:buNone/>
                </a:pPr>
                <a:r>
                  <a:rPr lang="en-US" b="0" dirty="0"/>
                  <a:t>1. </a:t>
                </a:r>
                <a14:m>
                  <m:oMath xmlns:m="http://schemas.openxmlformats.org/officeDocument/2006/math">
                    <m:r>
                      <a:rPr lang="en-US" b="0" i="1" smtClean="0">
                        <a:latin typeface="Cambria Math" panose="02040503050406030204" pitchFamily="18" charset="0"/>
                      </a:rPr>
                      <m:t>𝑉</m:t>
                    </m:r>
                    <m:d>
                      <m:dPr>
                        <m:ctrlPr>
                          <a:rPr lang="en-US" b="1" i="1" smtClean="0">
                            <a:latin typeface="Cambria Math" panose="02040503050406030204" pitchFamily="18" charset="0"/>
                          </a:rPr>
                        </m:ctrlPr>
                      </m:dPr>
                      <m:e>
                        <m:r>
                          <a:rPr lang="en-US" b="1" i="1" smtClean="0">
                            <a:latin typeface="Cambria Math" panose="02040503050406030204" pitchFamily="18" charset="0"/>
                          </a:rPr>
                          <m:t>𝒙</m:t>
                        </m:r>
                      </m:e>
                    </m:d>
                    <m:r>
                      <a:rPr lang="en-US" b="0" i="1" smtClean="0">
                        <a:latin typeface="Cambria Math" panose="02040503050406030204" pitchFamily="18" charset="0"/>
                      </a:rPr>
                      <m:t>&gt;0</m:t>
                    </m:r>
                  </m:oMath>
                </a14:m>
                <a:r>
                  <a:rPr lang="en-US" dirty="0"/>
                  <a:t> for all </a:t>
                </a:r>
                <a14:m>
                  <m:oMath xmlns:m="http://schemas.openxmlformats.org/officeDocument/2006/math">
                    <m:r>
                      <a:rPr lang="en-US" b="1" i="1">
                        <a:latin typeface="Cambria Math" panose="02040503050406030204" pitchFamily="18" charset="0"/>
                      </a:rPr>
                      <m:t>𝒙</m:t>
                    </m:r>
                    <m:r>
                      <a:rPr lang="en-US" b="0" i="1" smtClean="0">
                        <a:latin typeface="Cambria Math" panose="02040503050406030204" pitchFamily="18" charset="0"/>
                        <a:ea typeface="Cambria Math" panose="02040503050406030204" pitchFamily="18" charset="0"/>
                      </a:rPr>
                      <m:t>≠</m:t>
                    </m:r>
                    <m:sSup>
                      <m:sSupPr>
                        <m:ctrlPr>
                          <a:rPr lang="en-US" b="1" i="1">
                            <a:latin typeface="Cambria Math" panose="02040503050406030204" pitchFamily="18" charset="0"/>
                          </a:rPr>
                        </m:ctrlPr>
                      </m:sSupPr>
                      <m:e>
                        <m:r>
                          <a:rPr lang="en-US" b="1" i="1">
                            <a:latin typeface="Cambria Math" panose="02040503050406030204" pitchFamily="18" charset="0"/>
                          </a:rPr>
                          <m:t>𝒙</m:t>
                        </m:r>
                      </m:e>
                      <m:sup>
                        <m:r>
                          <a:rPr lang="en-US" i="1">
                            <a:latin typeface="Cambria Math" panose="02040503050406030204" pitchFamily="18" charset="0"/>
                          </a:rPr>
                          <m:t>∗</m:t>
                        </m:r>
                      </m:sup>
                    </m:sSup>
                  </m:oMath>
                </a14:m>
                <a:r>
                  <a:rPr lang="en-US" dirty="0"/>
                  <a:t>, </a:t>
                </a:r>
                <a14:m>
                  <m:oMath xmlns:m="http://schemas.openxmlformats.org/officeDocument/2006/math">
                    <m:r>
                      <a:rPr lang="en-US" i="1">
                        <a:latin typeface="Cambria Math" panose="02040503050406030204" pitchFamily="18" charset="0"/>
                      </a:rPr>
                      <m:t>𝑉</m:t>
                    </m:r>
                    <m:d>
                      <m:dPr>
                        <m:ctrlPr>
                          <a:rPr lang="en-US" i="1">
                            <a:latin typeface="Cambria Math" panose="02040503050406030204" pitchFamily="18" charset="0"/>
                          </a:rPr>
                        </m:ctrlPr>
                      </m:dPr>
                      <m:e>
                        <m:sSup>
                          <m:sSupPr>
                            <m:ctrlPr>
                              <a:rPr lang="en-US" b="1" i="1">
                                <a:latin typeface="Cambria Math" panose="02040503050406030204" pitchFamily="18" charset="0"/>
                              </a:rPr>
                            </m:ctrlPr>
                          </m:sSupPr>
                          <m:e>
                            <m:r>
                              <a:rPr lang="en-US" b="1" i="1">
                                <a:latin typeface="Cambria Math" panose="02040503050406030204" pitchFamily="18" charset="0"/>
                              </a:rPr>
                              <m:t>𝒙</m:t>
                            </m:r>
                          </m:e>
                          <m:sup>
                            <m:r>
                              <a:rPr lang="en-US" i="1">
                                <a:latin typeface="Cambria Math" panose="02040503050406030204" pitchFamily="18" charset="0"/>
                              </a:rPr>
                              <m:t>∗</m:t>
                            </m:r>
                          </m:sup>
                        </m:sSup>
                      </m:e>
                    </m:d>
                    <m:r>
                      <a:rPr lang="en-US" b="0" i="1" smtClean="0">
                        <a:latin typeface="Cambria Math" panose="02040503050406030204" pitchFamily="18" charset="0"/>
                      </a:rPr>
                      <m:t>=0</m:t>
                    </m:r>
                  </m:oMath>
                </a14:m>
                <a:endParaRPr lang="en-US" dirty="0"/>
              </a:p>
              <a:p>
                <a:pPr marL="0" indent="0">
                  <a:buNone/>
                </a:pPr>
                <a:r>
                  <a:rPr lang="en-US" dirty="0"/>
                  <a:t>2. </a:t>
                </a:r>
                <a14:m>
                  <m:oMath xmlns:m="http://schemas.openxmlformats.org/officeDocument/2006/math">
                    <m:acc>
                      <m:accPr>
                        <m:chr m:val="̇"/>
                        <m:ctrlPr>
                          <a:rPr lang="en-US" b="0" i="1" dirty="0" smtClean="0">
                            <a:latin typeface="Cambria Math" panose="02040503050406030204" pitchFamily="18" charset="0"/>
                          </a:rPr>
                        </m:ctrlPr>
                      </m:accPr>
                      <m:e>
                        <m:r>
                          <a:rPr lang="en-US" b="0" i="1" dirty="0" smtClean="0">
                            <a:latin typeface="Cambria Math" panose="02040503050406030204" pitchFamily="18" charset="0"/>
                          </a:rPr>
                          <m:t>𝑉</m:t>
                        </m:r>
                      </m:e>
                    </m:acc>
                    <m:d>
                      <m:dPr>
                        <m:ctrlPr>
                          <a:rPr lang="en-US" b="1" i="1">
                            <a:latin typeface="Cambria Math" panose="02040503050406030204" pitchFamily="18" charset="0"/>
                          </a:rPr>
                        </m:ctrlPr>
                      </m:dPr>
                      <m:e>
                        <m:r>
                          <a:rPr lang="en-US" b="1" i="1">
                            <a:latin typeface="Cambria Math" panose="02040503050406030204" pitchFamily="18" charset="0"/>
                          </a:rPr>
                          <m:t>𝒙</m:t>
                        </m:r>
                      </m:e>
                    </m:d>
                    <m:r>
                      <a:rPr lang="en-US" b="0" i="1" smtClean="0">
                        <a:latin typeface="Cambria Math" panose="02040503050406030204" pitchFamily="18" charset="0"/>
                      </a:rPr>
                      <m:t>&lt;</m:t>
                    </m:r>
                    <m:r>
                      <a:rPr lang="en-US" i="1">
                        <a:latin typeface="Cambria Math" panose="02040503050406030204" pitchFamily="18" charset="0"/>
                      </a:rPr>
                      <m:t>0</m:t>
                    </m:r>
                  </m:oMath>
                </a14:m>
                <a:r>
                  <a:rPr lang="en-US" dirty="0"/>
                  <a:t> for all </a:t>
                </a:r>
                <a14:m>
                  <m:oMath xmlns:m="http://schemas.openxmlformats.org/officeDocument/2006/math">
                    <m:r>
                      <a:rPr lang="en-US" b="1" i="1">
                        <a:latin typeface="Cambria Math" panose="02040503050406030204" pitchFamily="18" charset="0"/>
                      </a:rPr>
                      <m:t>𝒙</m:t>
                    </m:r>
                    <m:r>
                      <a:rPr lang="en-US" i="1">
                        <a:latin typeface="Cambria Math" panose="02040503050406030204" pitchFamily="18" charset="0"/>
                        <a:ea typeface="Cambria Math" panose="02040503050406030204" pitchFamily="18" charset="0"/>
                      </a:rPr>
                      <m:t>≠</m:t>
                    </m:r>
                    <m:sSup>
                      <m:sSupPr>
                        <m:ctrlPr>
                          <a:rPr lang="en-US" b="1" i="1">
                            <a:latin typeface="Cambria Math" panose="02040503050406030204" pitchFamily="18" charset="0"/>
                          </a:rPr>
                        </m:ctrlPr>
                      </m:sSupPr>
                      <m:e>
                        <m:r>
                          <a:rPr lang="en-US" b="1" i="1">
                            <a:latin typeface="Cambria Math" panose="02040503050406030204" pitchFamily="18" charset="0"/>
                          </a:rPr>
                          <m:t>𝒙</m:t>
                        </m:r>
                      </m:e>
                      <m:sup>
                        <m:r>
                          <a:rPr lang="en-US" i="1">
                            <a:latin typeface="Cambria Math" panose="02040503050406030204" pitchFamily="18" charset="0"/>
                          </a:rPr>
                          <m:t>∗</m:t>
                        </m:r>
                      </m:sup>
                    </m:sSup>
                  </m:oMath>
                </a14:m>
                <a:endParaRPr lang="en-US" dirty="0"/>
              </a:p>
              <a:p>
                <a:pPr marL="0" indent="0">
                  <a:buNone/>
                </a:pPr>
                <a:r>
                  <a:rPr lang="en-US" dirty="0"/>
                  <a:t>3. </a:t>
                </a:r>
                <a14:m>
                  <m:oMath xmlns:m="http://schemas.openxmlformats.org/officeDocument/2006/math">
                    <m:r>
                      <a:rPr lang="en-US" i="1">
                        <a:latin typeface="Cambria Math" panose="02040503050406030204" pitchFamily="18" charset="0"/>
                      </a:rPr>
                      <m:t>𝑉</m:t>
                    </m:r>
                    <m:d>
                      <m:dPr>
                        <m:ctrlPr>
                          <a:rPr lang="en-US" b="1" i="1">
                            <a:latin typeface="Cambria Math" panose="02040503050406030204" pitchFamily="18" charset="0"/>
                          </a:rPr>
                        </m:ctrlPr>
                      </m:dPr>
                      <m:e>
                        <m:r>
                          <a:rPr lang="en-US" b="1" i="1">
                            <a:latin typeface="Cambria Math" panose="02040503050406030204" pitchFamily="18" charset="0"/>
                          </a:rPr>
                          <m:t>𝒙</m:t>
                        </m:r>
                      </m:e>
                    </m:d>
                    <m:r>
                      <a:rPr lang="en-US" b="0" i="1" smtClean="0">
                        <a:latin typeface="Cambria Math" panose="02040503050406030204" pitchFamily="18" charset="0"/>
                      </a:rPr>
                      <m:t>→∞</m:t>
                    </m:r>
                  </m:oMath>
                </a14:m>
                <a:r>
                  <a:rPr lang="en-US" dirty="0"/>
                  <a:t> as </a:t>
                </a:r>
                <a14:m>
                  <m:oMath xmlns:m="http://schemas.openxmlformats.org/officeDocument/2006/math">
                    <m:d>
                      <m:dPr>
                        <m:begChr m:val="‖"/>
                        <m:endChr m:val="‖"/>
                        <m:ctrlPr>
                          <a:rPr lang="en-US" b="1" i="1" smtClean="0">
                            <a:latin typeface="Cambria Math" panose="02040503050406030204" pitchFamily="18" charset="0"/>
                          </a:rPr>
                        </m:ctrlPr>
                      </m:dPr>
                      <m:e>
                        <m:r>
                          <a:rPr lang="en-US" b="1" i="1" smtClean="0">
                            <a:latin typeface="Cambria Math" panose="02040503050406030204" pitchFamily="18" charset="0"/>
                          </a:rPr>
                          <m:t>𝒙</m:t>
                        </m:r>
                      </m:e>
                    </m:d>
                    <m:r>
                      <a:rPr lang="en-US" b="0" i="1" smtClean="0">
                        <a:latin typeface="Cambria Math" panose="02040503050406030204" pitchFamily="18" charset="0"/>
                      </a:rPr>
                      <m:t>→∞</m:t>
                    </m:r>
                  </m:oMath>
                </a14:m>
                <a:endParaRPr lang="en-US" dirty="0"/>
              </a:p>
              <a:p>
                <a:pPr marL="0" indent="0">
                  <a:buNone/>
                </a:pPr>
                <a:endParaRPr lang="en-US" dirty="0"/>
              </a:p>
              <a:p>
                <a:pPr marL="0" indent="0">
                  <a:buNone/>
                </a:pPr>
                <a:r>
                  <a:rPr lang="en-US" dirty="0"/>
                  <a:t>If such a function exists, then equilibrium </a:t>
                </a:r>
                <a14:m>
                  <m:oMath xmlns:m="http://schemas.openxmlformats.org/officeDocument/2006/math">
                    <m:sSup>
                      <m:sSupPr>
                        <m:ctrlPr>
                          <a:rPr lang="en-US" b="1" i="1">
                            <a:latin typeface="Cambria Math" panose="02040503050406030204" pitchFamily="18" charset="0"/>
                          </a:rPr>
                        </m:ctrlPr>
                      </m:sSupPr>
                      <m:e>
                        <m:r>
                          <a:rPr lang="en-US" b="1" i="1">
                            <a:latin typeface="Cambria Math" panose="02040503050406030204" pitchFamily="18" charset="0"/>
                          </a:rPr>
                          <m:t>𝒙</m:t>
                        </m:r>
                      </m:e>
                      <m:sup>
                        <m:r>
                          <a:rPr lang="en-US" i="1">
                            <a:latin typeface="Cambria Math" panose="02040503050406030204" pitchFamily="18" charset="0"/>
                          </a:rPr>
                          <m:t>∗</m:t>
                        </m:r>
                      </m:sup>
                    </m:sSup>
                  </m:oMath>
                </a14:m>
                <a:r>
                  <a:rPr lang="en-US" dirty="0"/>
                  <a:t> is globally asymptotically stable. </a:t>
                </a:r>
              </a:p>
              <a:p>
                <a:pPr marL="0" indent="0">
                  <a:buNone/>
                </a:pPr>
                <a:endParaRPr lang="en-US" dirty="0"/>
              </a:p>
            </p:txBody>
          </p:sp>
        </mc:Choice>
        <mc:Fallback xmlns="">
          <p:sp>
            <p:nvSpPr>
              <p:cNvPr id="3" name="Content Placeholder 2">
                <a:extLst>
                  <a:ext uri="{FF2B5EF4-FFF2-40B4-BE49-F238E27FC236}">
                    <a16:creationId xmlns:a16="http://schemas.microsoft.com/office/drawing/2014/main" id="{BCBEC544-7B28-6E4C-9EC1-6956A5E409B0}"/>
                  </a:ext>
                </a:extLst>
              </p:cNvPr>
              <p:cNvSpPr>
                <a:spLocks noGrp="1" noRot="1" noChangeAspect="1" noMove="1" noResize="1" noEditPoints="1" noAdjustHandles="1" noChangeArrowheads="1" noChangeShapeType="1" noTextEdit="1"/>
              </p:cNvSpPr>
              <p:nvPr>
                <p:ph idx="1"/>
              </p:nvPr>
            </p:nvSpPr>
            <p:spPr>
              <a:blipFill>
                <a:blip r:embed="rId2"/>
                <a:stretch>
                  <a:fillRect l="-1217" t="-3081"/>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06DEB310-B384-4C44-85F4-9CB9BEF7BC79}"/>
              </a:ext>
            </a:extLst>
          </p:cNvPr>
          <p:cNvSpPr>
            <a:spLocks noGrp="1"/>
          </p:cNvSpPr>
          <p:nvPr>
            <p:ph type="dt" sz="half" idx="2"/>
          </p:nvPr>
        </p:nvSpPr>
        <p:spPr>
          <a:xfrm>
            <a:off x="838200" y="6542090"/>
            <a:ext cx="2743200" cy="365125"/>
          </a:xfrm>
        </p:spPr>
        <p:txBody>
          <a:bodyPr/>
          <a:lstStyle/>
          <a:p>
            <a:r>
              <a:rPr lang="en-US"/>
              <a:t>5/11/2026</a:t>
            </a:r>
          </a:p>
        </p:txBody>
      </p:sp>
    </p:spTree>
    <p:extLst>
      <p:ext uri="{BB962C8B-B14F-4D97-AF65-F5344CB8AC3E}">
        <p14:creationId xmlns:p14="http://schemas.microsoft.com/office/powerpoint/2010/main" val="31836911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ACB7B-B2B8-B14F-9008-BAA326A2238A}"/>
              </a:ext>
            </a:extLst>
          </p:cNvPr>
          <p:cNvSpPr>
            <a:spLocks noGrp="1"/>
          </p:cNvSpPr>
          <p:nvPr>
            <p:ph type="title"/>
          </p:nvPr>
        </p:nvSpPr>
        <p:spPr/>
        <p:txBody>
          <a:bodyPr/>
          <a:lstStyle/>
          <a:p>
            <a:r>
              <a:rPr lang="en-US" dirty="0">
                <a:solidFill>
                  <a:srgbClr val="C00000"/>
                </a:solidFill>
              </a:rPr>
              <a:t>Detour: </a:t>
            </a:r>
            <a:r>
              <a:rPr lang="en-US" dirty="0"/>
              <a:t>stability analysis via Lyapunov</a:t>
            </a:r>
          </a:p>
        </p:txBody>
      </p:sp>
      <p:sp>
        <p:nvSpPr>
          <p:cNvPr id="3" name="Content Placeholder 2">
            <a:extLst>
              <a:ext uri="{FF2B5EF4-FFF2-40B4-BE49-F238E27FC236}">
                <a16:creationId xmlns:a16="http://schemas.microsoft.com/office/drawing/2014/main" id="{5CF6A5A9-CEC8-A54E-8FC0-6474BDE812FB}"/>
              </a:ext>
            </a:extLst>
          </p:cNvPr>
          <p:cNvSpPr>
            <a:spLocks noGrp="1"/>
          </p:cNvSpPr>
          <p:nvPr>
            <p:ph idx="1"/>
          </p:nvPr>
        </p:nvSpPr>
        <p:spPr/>
        <p:txBody>
          <a:bodyPr/>
          <a:lstStyle/>
          <a:p>
            <a:pPr marL="0" indent="0">
              <a:buNone/>
            </a:pPr>
            <a:r>
              <a:rPr lang="en-US" dirty="0"/>
              <a:t>Mass/Spring/Damper</a:t>
            </a:r>
          </a:p>
          <a:p>
            <a:pPr marL="0" indent="0">
              <a:buNone/>
            </a:pPr>
            <a:endParaRPr lang="en-US" dirty="0"/>
          </a:p>
          <a:p>
            <a:pPr marL="0" indent="0">
              <a:buNone/>
            </a:pPr>
            <a:endParaRPr lang="en-US" dirty="0"/>
          </a:p>
          <a:p>
            <a:pPr marL="0" indent="0">
              <a:buNone/>
            </a:pPr>
            <a:endParaRPr lang="en-US" dirty="0"/>
          </a:p>
          <a:p>
            <a:pPr marL="0" indent="0">
              <a:buNone/>
            </a:pPr>
            <a:r>
              <a:rPr lang="en-US" dirty="0"/>
              <a:t>Consider the total energy of the system:</a:t>
            </a:r>
          </a:p>
        </p:txBody>
      </p:sp>
      <p:sp>
        <p:nvSpPr>
          <p:cNvPr id="4" name="Date Placeholder 3">
            <a:extLst>
              <a:ext uri="{FF2B5EF4-FFF2-40B4-BE49-F238E27FC236}">
                <a16:creationId xmlns:a16="http://schemas.microsoft.com/office/drawing/2014/main" id="{24D50F9A-B90B-3848-8DA8-5063E65AB1D5}"/>
              </a:ext>
            </a:extLst>
          </p:cNvPr>
          <p:cNvSpPr>
            <a:spLocks noGrp="1"/>
          </p:cNvSpPr>
          <p:nvPr>
            <p:ph type="dt" sz="half" idx="2"/>
          </p:nvPr>
        </p:nvSpPr>
        <p:spPr>
          <a:xfrm>
            <a:off x="838200" y="6542090"/>
            <a:ext cx="2743200" cy="365125"/>
          </a:xfrm>
        </p:spPr>
        <p:txBody>
          <a:bodyPr/>
          <a:lstStyle/>
          <a:p>
            <a:r>
              <a:rPr lang="en-US"/>
              <a:t>5/11/2026</a:t>
            </a:r>
          </a:p>
        </p:txBody>
      </p:sp>
      <p:pic>
        <p:nvPicPr>
          <p:cNvPr id="1026" name="Picture 2">
            <a:extLst>
              <a:ext uri="{FF2B5EF4-FFF2-40B4-BE49-F238E27FC236}">
                <a16:creationId xmlns:a16="http://schemas.microsoft.com/office/drawing/2014/main" id="{289D3EC0-BE09-F34D-9466-5CB620C403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2382" y="1696084"/>
            <a:ext cx="4057020" cy="174536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ADD9C908-C3AD-084B-9D87-9347109D3E74}"/>
              </a:ext>
            </a:extLst>
          </p:cNvPr>
          <p:cNvPicPr>
            <a:picLocks noChangeAspect="1"/>
          </p:cNvPicPr>
          <p:nvPr/>
        </p:nvPicPr>
        <p:blipFill>
          <a:blip r:embed="rId4"/>
          <a:stretch>
            <a:fillRect/>
          </a:stretch>
        </p:blipFill>
        <p:spPr>
          <a:xfrm>
            <a:off x="2209800" y="2840872"/>
            <a:ext cx="2971941" cy="304545"/>
          </a:xfrm>
          <a:prstGeom prst="rect">
            <a:avLst/>
          </a:prstGeom>
        </p:spPr>
      </p:pic>
      <p:pic>
        <p:nvPicPr>
          <p:cNvPr id="9" name="Picture 8">
            <a:extLst>
              <a:ext uri="{FF2B5EF4-FFF2-40B4-BE49-F238E27FC236}">
                <a16:creationId xmlns:a16="http://schemas.microsoft.com/office/drawing/2014/main" id="{DC4302A7-ECFC-374C-8143-2BC83E4660E0}"/>
              </a:ext>
            </a:extLst>
          </p:cNvPr>
          <p:cNvPicPr>
            <a:picLocks noChangeAspect="1"/>
          </p:cNvPicPr>
          <p:nvPr/>
        </p:nvPicPr>
        <p:blipFill>
          <a:blip r:embed="rId5"/>
          <a:stretch>
            <a:fillRect/>
          </a:stretch>
        </p:blipFill>
        <p:spPr>
          <a:xfrm>
            <a:off x="1617330" y="4465209"/>
            <a:ext cx="5208773" cy="1711754"/>
          </a:xfrm>
          <a:prstGeom prst="rect">
            <a:avLst/>
          </a:prstGeom>
        </p:spPr>
      </p:pic>
    </p:spTree>
    <p:extLst>
      <p:ext uri="{BB962C8B-B14F-4D97-AF65-F5344CB8AC3E}">
        <p14:creationId xmlns:p14="http://schemas.microsoft.com/office/powerpoint/2010/main" val="27686586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4B1F3-99AE-2649-93A6-B8782917769F}"/>
              </a:ext>
            </a:extLst>
          </p:cNvPr>
          <p:cNvSpPr>
            <a:spLocks noGrp="1"/>
          </p:cNvSpPr>
          <p:nvPr>
            <p:ph type="title"/>
          </p:nvPr>
        </p:nvSpPr>
        <p:spPr/>
        <p:txBody>
          <a:bodyPr/>
          <a:lstStyle/>
          <a:p>
            <a:r>
              <a:rPr lang="en-US"/>
              <a:t>Adaptive control approaches</a:t>
            </a:r>
          </a:p>
        </p:txBody>
      </p:sp>
      <p:sp>
        <p:nvSpPr>
          <p:cNvPr id="3" name="Content Placeholder 2">
            <a:extLst>
              <a:ext uri="{FF2B5EF4-FFF2-40B4-BE49-F238E27FC236}">
                <a16:creationId xmlns:a16="http://schemas.microsoft.com/office/drawing/2014/main" id="{64F36471-B707-424F-9CE0-52FD8D3AEA77}"/>
              </a:ext>
            </a:extLst>
          </p:cNvPr>
          <p:cNvSpPr>
            <a:spLocks noGrp="1"/>
          </p:cNvSpPr>
          <p:nvPr>
            <p:ph idx="1"/>
          </p:nvPr>
        </p:nvSpPr>
        <p:spPr/>
        <p:txBody>
          <a:bodyPr/>
          <a:lstStyle/>
          <a:p>
            <a:pPr marL="0" indent="0">
              <a:buNone/>
            </a:pPr>
            <a:r>
              <a:rPr lang="en-US" dirty="0">
                <a:latin typeface="Source Sans Pro" panose="020B0503030403020204" pitchFamily="34" charset="0"/>
                <a:ea typeface="Source Sans Pro" panose="020B0503030403020204" pitchFamily="34" charset="0"/>
              </a:rPr>
              <a:t>Encompasses a large variety of techniques, including :</a:t>
            </a:r>
          </a:p>
          <a:p>
            <a:r>
              <a:rPr lang="en-US" dirty="0">
                <a:latin typeface="Source Sans Pro" panose="020B0503030403020204" pitchFamily="34" charset="0"/>
                <a:ea typeface="Source Sans Pro" panose="020B0503030403020204" pitchFamily="34" charset="0"/>
              </a:rPr>
              <a:t>Model reference adaptive control (MRAC)</a:t>
            </a:r>
          </a:p>
          <a:p>
            <a:r>
              <a:rPr lang="en-US" dirty="0">
                <a:latin typeface="Source Sans Pro" panose="020B0503030403020204" pitchFamily="34" charset="0"/>
                <a:ea typeface="Source Sans Pro" panose="020B0503030403020204" pitchFamily="34" charset="0"/>
              </a:rPr>
              <a:t>Model identification adaptive control (MIAC)</a:t>
            </a:r>
          </a:p>
        </p:txBody>
      </p:sp>
      <p:sp>
        <p:nvSpPr>
          <p:cNvPr id="4" name="Date Placeholder 3">
            <a:extLst>
              <a:ext uri="{FF2B5EF4-FFF2-40B4-BE49-F238E27FC236}">
                <a16:creationId xmlns:a16="http://schemas.microsoft.com/office/drawing/2014/main" id="{A319DD25-4B43-5B4D-9C83-20B2602F2732}"/>
              </a:ext>
            </a:extLst>
          </p:cNvPr>
          <p:cNvSpPr>
            <a:spLocks noGrp="1"/>
          </p:cNvSpPr>
          <p:nvPr>
            <p:ph type="dt" sz="half" idx="2"/>
          </p:nvPr>
        </p:nvSpPr>
        <p:spPr>
          <a:xfrm>
            <a:off x="838200" y="6542090"/>
            <a:ext cx="2743200" cy="365125"/>
          </a:xfrm>
        </p:spPr>
        <p:txBody>
          <a:bodyPr/>
          <a:lstStyle/>
          <a:p>
            <a:r>
              <a:rPr lang="en-US"/>
              <a:t>5/11/2026</a:t>
            </a:r>
          </a:p>
        </p:txBody>
      </p:sp>
    </p:spTree>
    <p:extLst>
      <p:ext uri="{BB962C8B-B14F-4D97-AF65-F5344CB8AC3E}">
        <p14:creationId xmlns:p14="http://schemas.microsoft.com/office/powerpoint/2010/main" val="7820933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9C91B-82AD-8D44-B636-5BA7ADACFA9D}"/>
              </a:ext>
            </a:extLst>
          </p:cNvPr>
          <p:cNvSpPr>
            <a:spLocks noGrp="1"/>
          </p:cNvSpPr>
          <p:nvPr>
            <p:ph type="title"/>
          </p:nvPr>
        </p:nvSpPr>
        <p:spPr/>
        <p:txBody>
          <a:bodyPr/>
          <a:lstStyle/>
          <a:p>
            <a:r>
              <a:rPr lang="en-US"/>
              <a:t>Model reference adaptive control (MRAC)</a:t>
            </a:r>
          </a:p>
        </p:txBody>
      </p:sp>
      <p:sp>
        <p:nvSpPr>
          <p:cNvPr id="3" name="Content Placeholder 2">
            <a:extLst>
              <a:ext uri="{FF2B5EF4-FFF2-40B4-BE49-F238E27FC236}">
                <a16:creationId xmlns:a16="http://schemas.microsoft.com/office/drawing/2014/main" id="{0B3C86EB-4CDA-9347-A459-CAA94C6647D4}"/>
              </a:ext>
            </a:extLst>
          </p:cNvPr>
          <p:cNvSpPr>
            <a:spLocks noGrp="1"/>
          </p:cNvSpPr>
          <p:nvPr>
            <p:ph idx="1"/>
          </p:nvPr>
        </p:nvSpPr>
        <p:spPr/>
        <p:txBody>
          <a:bodyPr/>
          <a:lstStyle/>
          <a:p>
            <a:r>
              <a:rPr lang="en-US">
                <a:latin typeface="Source Sans Pro" panose="020B0503030403020204" pitchFamily="34" charset="0"/>
                <a:ea typeface="Source Sans Pro" panose="020B0503030403020204" pitchFamily="34" charset="0"/>
              </a:rPr>
              <a:t>A model reference adaptive controller is composed of four parts:</a:t>
            </a:r>
          </a:p>
          <a:p>
            <a:pPr marL="971550" lvl="1" indent="-514350">
              <a:buFont typeface="+mj-lt"/>
              <a:buAutoNum type="arabicPeriod"/>
            </a:pPr>
            <a:r>
              <a:rPr lang="en-US">
                <a:latin typeface="Source Sans Pro" panose="020B0503030403020204" pitchFamily="34" charset="0"/>
                <a:ea typeface="Source Sans Pro" panose="020B0503030403020204" pitchFamily="34" charset="0"/>
              </a:rPr>
              <a:t>A plant containing unknown parameters </a:t>
            </a:r>
          </a:p>
          <a:p>
            <a:pPr marL="971550" lvl="1" indent="-514350">
              <a:buFont typeface="+mj-lt"/>
              <a:buAutoNum type="arabicPeriod"/>
            </a:pPr>
            <a:r>
              <a:rPr lang="en-US">
                <a:latin typeface="Source Sans Pro" panose="020B0503030403020204" pitchFamily="34" charset="0"/>
                <a:ea typeface="Source Sans Pro" panose="020B0503030403020204" pitchFamily="34" charset="0"/>
              </a:rPr>
              <a:t>A </a:t>
            </a:r>
            <a:r>
              <a:rPr lang="en-US" i="1">
                <a:latin typeface="Source Sans Pro" panose="020B0503030403020204" pitchFamily="34" charset="0"/>
                <a:ea typeface="Source Sans Pro" panose="020B0503030403020204" pitchFamily="34" charset="0"/>
              </a:rPr>
              <a:t>reference model </a:t>
            </a:r>
            <a:r>
              <a:rPr lang="en-US">
                <a:latin typeface="Source Sans Pro" panose="020B0503030403020204" pitchFamily="34" charset="0"/>
                <a:ea typeface="Source Sans Pro" panose="020B0503030403020204" pitchFamily="34" charset="0"/>
              </a:rPr>
              <a:t>for compactly specifying the desired output </a:t>
            </a:r>
          </a:p>
          <a:p>
            <a:pPr marL="971550" lvl="1" indent="-514350">
              <a:buFont typeface="+mj-lt"/>
              <a:buAutoNum type="arabicPeriod"/>
            </a:pPr>
            <a:r>
              <a:rPr lang="en-US">
                <a:latin typeface="Source Sans Pro" panose="020B0503030403020204" pitchFamily="34" charset="0"/>
                <a:ea typeface="Source Sans Pro" panose="020B0503030403020204" pitchFamily="34" charset="0"/>
              </a:rPr>
              <a:t>A feedback control law containing adjustable parameters </a:t>
            </a:r>
          </a:p>
          <a:p>
            <a:pPr marL="971550" lvl="1" indent="-514350">
              <a:buFont typeface="+mj-lt"/>
              <a:buAutoNum type="arabicPeriod"/>
            </a:pPr>
            <a:r>
              <a:rPr lang="en-US">
                <a:latin typeface="Source Sans Pro" panose="020B0503030403020204" pitchFamily="34" charset="0"/>
                <a:ea typeface="Source Sans Pro" panose="020B0503030403020204" pitchFamily="34" charset="0"/>
              </a:rPr>
              <a:t>An adaptation mechanism for updating the adjustable parameters </a:t>
            </a:r>
          </a:p>
          <a:p>
            <a:pPr marL="971550" lvl="1" indent="-514350">
              <a:buFont typeface="+mj-lt"/>
              <a:buAutoNum type="arabicPeriod"/>
            </a:pPr>
            <a:endParaRPr lang="en-US">
              <a:latin typeface="Source Sans Pro" panose="020B0503030403020204" pitchFamily="34" charset="0"/>
              <a:ea typeface="Source Sans Pro" panose="020B0503030403020204" pitchFamily="34" charset="0"/>
            </a:endParaRPr>
          </a:p>
          <a:p>
            <a:r>
              <a:rPr lang="en-US">
                <a:latin typeface="Source Sans Pro" panose="020B0503030403020204" pitchFamily="34" charset="0"/>
                <a:ea typeface="Source Sans Pro" panose="020B0503030403020204" pitchFamily="34" charset="0"/>
              </a:rPr>
              <a:t>Compared to reward functions, a </a:t>
            </a:r>
            <a:r>
              <a:rPr lang="en-US" i="1">
                <a:latin typeface="Source Sans Pro" panose="020B0503030403020204" pitchFamily="34" charset="0"/>
                <a:ea typeface="Source Sans Pro" panose="020B0503030403020204" pitchFamily="34" charset="0"/>
              </a:rPr>
              <a:t>reference model</a:t>
            </a:r>
            <a:r>
              <a:rPr lang="en-US">
                <a:latin typeface="Source Sans Pro" panose="020B0503030403020204" pitchFamily="34" charset="0"/>
                <a:ea typeface="Source Sans Pro" panose="020B0503030403020204" pitchFamily="34" charset="0"/>
              </a:rPr>
              <a:t> is an alternative way to specify how a system should behave</a:t>
            </a:r>
            <a:endParaRPr lang="en-US" i="1">
              <a:latin typeface="Source Sans Pro" panose="020B0503030403020204" pitchFamily="34" charset="0"/>
              <a:ea typeface="Source Sans Pro" panose="020B0503030403020204" pitchFamily="34" charset="0"/>
            </a:endParaRPr>
          </a:p>
          <a:p>
            <a:pPr lvl="1"/>
            <a:r>
              <a:rPr lang="en-US">
                <a:latin typeface="Source Sans Pro" panose="020B0503030403020204" pitchFamily="34" charset="0"/>
                <a:ea typeface="Source Sans Pro" panose="020B0503030403020204" pitchFamily="34" charset="0"/>
              </a:rPr>
              <a:t>The reference model provides the ideal plant response which the adaptation mechanism should seek in adjusting the parameters </a:t>
            </a:r>
          </a:p>
        </p:txBody>
      </p:sp>
      <p:sp>
        <p:nvSpPr>
          <p:cNvPr id="4" name="Date Placeholder 3">
            <a:extLst>
              <a:ext uri="{FF2B5EF4-FFF2-40B4-BE49-F238E27FC236}">
                <a16:creationId xmlns:a16="http://schemas.microsoft.com/office/drawing/2014/main" id="{DF694954-4F30-F346-89C2-CC5AF5F25CF4}"/>
              </a:ext>
            </a:extLst>
          </p:cNvPr>
          <p:cNvSpPr>
            <a:spLocks noGrp="1"/>
          </p:cNvSpPr>
          <p:nvPr>
            <p:ph type="dt" sz="half" idx="2"/>
          </p:nvPr>
        </p:nvSpPr>
        <p:spPr>
          <a:xfrm>
            <a:off x="838200" y="6542090"/>
            <a:ext cx="2743200" cy="365125"/>
          </a:xfrm>
        </p:spPr>
        <p:txBody>
          <a:bodyPr/>
          <a:lstStyle/>
          <a:p>
            <a:r>
              <a:rPr lang="en-US"/>
              <a:t>5/11/2026</a:t>
            </a:r>
          </a:p>
        </p:txBody>
      </p:sp>
    </p:spTree>
    <p:extLst>
      <p:ext uri="{BB962C8B-B14F-4D97-AF65-F5344CB8AC3E}">
        <p14:creationId xmlns:p14="http://schemas.microsoft.com/office/powerpoint/2010/main" val="33502522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5BE20-7C57-1B49-8881-13746CE3C7B8}"/>
              </a:ext>
            </a:extLst>
          </p:cNvPr>
          <p:cNvSpPr>
            <a:spLocks noGrp="1"/>
          </p:cNvSpPr>
          <p:nvPr>
            <p:ph type="title"/>
          </p:nvPr>
        </p:nvSpPr>
        <p:spPr/>
        <p:txBody>
          <a:bodyPr/>
          <a:lstStyle/>
          <a:p>
            <a:r>
              <a:rPr lang="en-US" dirty="0"/>
              <a:t>Example of MRAC control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02A3FEE-37E0-BD47-AE79-03BD4F53D2F0}"/>
                  </a:ext>
                </a:extLst>
              </p:cNvPr>
              <p:cNvSpPr>
                <a:spLocks noGrp="1"/>
              </p:cNvSpPr>
              <p:nvPr>
                <p:ph idx="1"/>
              </p:nvPr>
            </p:nvSpPr>
            <p:spPr/>
            <p:txBody>
              <a:bodyPr/>
              <a:lstStyle/>
              <a:p>
                <a:r>
                  <a:rPr lang="en-US" dirty="0">
                    <a:latin typeface="Source Sans Pro" panose="020B0503030403020204" pitchFamily="34" charset="0"/>
                    <a:ea typeface="Source Sans Pro" panose="020B0503030403020204" pitchFamily="34" charset="0"/>
                  </a:rPr>
                  <a:t>Consider double integrator</a:t>
                </a:r>
              </a:p>
              <a:p>
                <a:pPr marL="0" indent="0">
                  <a:buNone/>
                </a:pPr>
                <a14:m>
                  <m:oMathPara xmlns:m="http://schemas.openxmlformats.org/officeDocument/2006/math">
                    <m:oMath>
                      <m:r>
                        <a:rPr lang="en-US" b="0" i="1" smtClean="0">
                          <a:latin typeface="Cambria Math" panose="02040503050406030204" pitchFamily="18" charset="0"/>
                        </a:rPr>
                        <m:t>𝑚</m:t>
                      </m:r>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𝑥</m:t>
                          </m:r>
                        </m:e>
                      </m:acc>
                      <m:r>
                        <a:rPr lang="en-US" b="0" i="1" smtClean="0">
                          <a:latin typeface="Cambria Math" panose="02040503050406030204" pitchFamily="18" charset="0"/>
                        </a:rPr>
                        <m:t>=</m:t>
                      </m:r>
                      <m:r>
                        <a:rPr lang="en-US" b="0" i="1" smtClean="0">
                          <a:latin typeface="Cambria Math" panose="02040503050406030204" pitchFamily="18" charset="0"/>
                        </a:rPr>
                        <m:t>𝑢</m:t>
                      </m:r>
                    </m:oMath>
                  </m:oMathPara>
                </a14:m>
                <a:endParaRPr lang="en-US" dirty="0">
                  <a:latin typeface="Source Sans Pro" panose="020B0503030403020204" pitchFamily="34" charset="0"/>
                  <a:ea typeface="Source Sans Pro" panose="020B0503030403020204" pitchFamily="34" charset="0"/>
                </a:endParaRPr>
              </a:p>
              <a:p>
                <a:r>
                  <a:rPr lang="en-US" dirty="0">
                    <a:latin typeface="Source Sans Pro" panose="020B0503030403020204" pitchFamily="34" charset="0"/>
                    <a:ea typeface="Source Sans Pro" panose="020B0503030403020204" pitchFamily="34" charset="0"/>
                  </a:rPr>
                  <a:t>Assume a human operator provides the positioning command </a:t>
                </a:r>
                <a14:m>
                  <m:oMath xmlns:m="http://schemas.openxmlformats.org/officeDocument/2006/math">
                    <m:r>
                      <a:rPr lang="en-US" b="0" i="1" smtClean="0">
                        <a:latin typeface="Cambria Math" panose="02040503050406030204" pitchFamily="18" charset="0"/>
                      </a:rPr>
                      <m:t>𝑟</m:t>
                    </m:r>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oMath>
                </a14:m>
                <a:r>
                  <a:rPr lang="en-US" dirty="0">
                    <a:latin typeface="Source Sans Pro" panose="020B0503030403020204" pitchFamily="34" charset="0"/>
                    <a:ea typeface="Source Sans Pro" panose="020B0503030403020204" pitchFamily="34" charset="0"/>
                  </a:rPr>
                  <a:t> to the control system</a:t>
                </a:r>
              </a:p>
              <a:p>
                <a:r>
                  <a:rPr lang="en-US" dirty="0">
                    <a:latin typeface="Source Sans Pro" panose="020B0503030403020204" pitchFamily="34" charset="0"/>
                    <a:ea typeface="Source Sans Pro" panose="020B0503030403020204" pitchFamily="34" charset="0"/>
                  </a:rPr>
                  <a:t>A reasonable way of specifying the ideal response of the controlled mass to the external command </a:t>
                </a:r>
                <a14:m>
                  <m:oMath xmlns:m="http://schemas.openxmlformats.org/officeDocument/2006/math">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𝑡</m:t>
                    </m:r>
                    <m:r>
                      <a:rPr lang="en-US" i="1">
                        <a:latin typeface="Cambria Math" panose="02040503050406030204" pitchFamily="18" charset="0"/>
                      </a:rPr>
                      <m:t>)</m:t>
                    </m:r>
                  </m:oMath>
                </a14:m>
                <a:r>
                  <a:rPr lang="en-US" dirty="0">
                    <a:latin typeface="Source Sans Pro" panose="020B0503030403020204" pitchFamily="34" charset="0"/>
                    <a:ea typeface="Source Sans Pro" panose="020B0503030403020204" pitchFamily="34" charset="0"/>
                  </a:rPr>
                  <a:t> is to use the reference model </a:t>
                </a:r>
              </a:p>
              <a:p>
                <a:pPr marL="0" indent="0">
                  <a:buNone/>
                </a:pPr>
                <a14:m>
                  <m:oMathPara xmlns:m="http://schemas.openxmlformats.org/officeDocument/2006/math">
                    <m:oMathParaPr>
                      <m:jc m:val="center"/>
                    </m:oMathParaPr>
                    <m:oMath>
                      <m:sSub>
                        <m:sSubPr>
                          <m:ctrlPr>
                            <a:rPr lang="en-US"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𝑥</m:t>
                              </m:r>
                            </m:e>
                          </m:acc>
                        </m:e>
                        <m:sub>
                          <m:r>
                            <a:rPr lang="en-US" b="0" i="1" smtClean="0">
                              <a:latin typeface="Cambria Math" panose="02040503050406030204" pitchFamily="18" charset="0"/>
                            </a:rPr>
                            <m:t>𝑚</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𝑑</m:t>
                          </m:r>
                        </m:sub>
                      </m:sSub>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𝑥</m:t>
                              </m:r>
                            </m:e>
                          </m:acc>
                        </m:e>
                        <m:sub>
                          <m:r>
                            <a:rPr lang="en-US" b="0" i="1" smtClean="0">
                              <a:latin typeface="Cambria Math" panose="02040503050406030204" pitchFamily="18" charset="0"/>
                            </a:rPr>
                            <m:t>𝑚</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𝑝</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𝑚</m:t>
                          </m:r>
                        </m:sub>
                      </m:sSub>
                      <m:r>
                        <a:rPr lang="en-US" b="0" i="1" smtClean="0">
                          <a:latin typeface="Cambria Math" panose="02040503050406030204" pitchFamily="18" charset="0"/>
                        </a:rPr>
                        <m:t>=</m:t>
                      </m:r>
                      <m:r>
                        <a:rPr lang="en-US" b="0" i="1" smtClean="0">
                          <a:latin typeface="Cambria Math" panose="02040503050406030204" pitchFamily="18" charset="0"/>
                        </a:rPr>
                        <m:t>𝑘</m:t>
                      </m:r>
                      <m:r>
                        <a:rPr lang="en-US" b="0" i="1" smtClean="0">
                          <a:latin typeface="Cambria Math" panose="02040503050406030204" pitchFamily="18" charset="0"/>
                        </a:rPr>
                        <m:t> </m:t>
                      </m:r>
                      <m:r>
                        <a:rPr lang="en-US" b="0" i="1" smtClean="0">
                          <a:latin typeface="Cambria Math" panose="02040503050406030204" pitchFamily="18" charset="0"/>
                        </a:rPr>
                        <m:t>𝑟</m:t>
                      </m:r>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oMath>
                  </m:oMathPara>
                </a14:m>
                <a:endParaRPr lang="en-US" dirty="0">
                  <a:latin typeface="Source Sans Pro" panose="020B0503030403020204" pitchFamily="34" charset="0"/>
                  <a:ea typeface="Source Sans Pro" panose="020B0503030403020204" pitchFamily="34" charset="0"/>
                </a:endParaRPr>
              </a:p>
              <a:p>
                <a:pPr marL="0" indent="0">
                  <a:buNone/>
                </a:pPr>
                <a:r>
                  <a:rPr lang="en-US" dirty="0">
                    <a:latin typeface="Source Sans Pro" panose="020B0503030403020204" pitchFamily="34" charset="0"/>
                    <a:ea typeface="Source Sans Pro" panose="020B0503030403020204" pitchFamily="34" charset="0"/>
                  </a:rPr>
                  <a:t>   where the reference model output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𝑚</m:t>
                        </m:r>
                      </m:sub>
                    </m:sSub>
                  </m:oMath>
                </a14:m>
                <a:r>
                  <a:rPr lang="en-US" dirty="0">
                    <a:latin typeface="Source Sans Pro" panose="020B0503030403020204" pitchFamily="34" charset="0"/>
                    <a:ea typeface="Source Sans Pro" panose="020B0503030403020204" pitchFamily="34" charset="0"/>
                  </a:rPr>
                  <a:t> is the </a:t>
                </a:r>
                <a:r>
                  <a:rPr lang="en-US" i="1" dirty="0">
                    <a:latin typeface="Source Sans Pro" panose="020B0503030403020204" pitchFamily="34" charset="0"/>
                    <a:ea typeface="Source Sans Pro" panose="020B0503030403020204" pitchFamily="34" charset="0"/>
                  </a:rPr>
                  <a:t>ideal </a:t>
                </a:r>
                <a:r>
                  <a:rPr lang="en-US" dirty="0">
                    <a:latin typeface="Source Sans Pro" panose="020B0503030403020204" pitchFamily="34" charset="0"/>
                    <a:ea typeface="Source Sans Pro" panose="020B0503030403020204" pitchFamily="34" charset="0"/>
                  </a:rPr>
                  <a:t>output</a:t>
                </a:r>
              </a:p>
              <a:p>
                <a:pPr marL="0" indent="0">
                  <a:buNone/>
                </a:pPr>
                <a:endParaRPr lang="en-US" dirty="0">
                  <a:latin typeface="Source Sans Pro" panose="020B0503030403020204" pitchFamily="34" charset="0"/>
                  <a:ea typeface="Source Sans Pro" panose="020B0503030403020204" pitchFamily="34" charset="0"/>
                </a:endParaRPr>
              </a:p>
            </p:txBody>
          </p:sp>
        </mc:Choice>
        <mc:Fallback xmlns="">
          <p:sp>
            <p:nvSpPr>
              <p:cNvPr id="3" name="Content Placeholder 2">
                <a:extLst>
                  <a:ext uri="{FF2B5EF4-FFF2-40B4-BE49-F238E27FC236}">
                    <a16:creationId xmlns:a16="http://schemas.microsoft.com/office/drawing/2014/main" id="{A02A3FEE-37E0-BD47-AE79-03BD4F53D2F0}"/>
                  </a:ext>
                </a:extLst>
              </p:cNvPr>
              <p:cNvSpPr>
                <a:spLocks noGrp="1" noRot="1" noChangeAspect="1" noMove="1" noResize="1" noEditPoints="1" noAdjustHandles="1" noChangeArrowheads="1" noChangeShapeType="1" noTextEdit="1"/>
              </p:cNvSpPr>
              <p:nvPr>
                <p:ph idx="1"/>
              </p:nvPr>
            </p:nvSpPr>
            <p:spPr>
              <a:blipFill>
                <a:blip r:embed="rId2"/>
                <a:stretch>
                  <a:fillRect l="-1043" t="-2381"/>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A372E090-0C87-744E-B3C8-416D90D31B24}"/>
              </a:ext>
            </a:extLst>
          </p:cNvPr>
          <p:cNvSpPr>
            <a:spLocks noGrp="1"/>
          </p:cNvSpPr>
          <p:nvPr>
            <p:ph type="dt" sz="half" idx="2"/>
          </p:nvPr>
        </p:nvSpPr>
        <p:spPr>
          <a:xfrm>
            <a:off x="838200" y="6542090"/>
            <a:ext cx="2743200" cy="365125"/>
          </a:xfrm>
        </p:spPr>
        <p:txBody>
          <a:bodyPr/>
          <a:lstStyle/>
          <a:p>
            <a:r>
              <a:rPr lang="en-US"/>
              <a:t>5/11/2026</a:t>
            </a:r>
          </a:p>
        </p:txBody>
      </p:sp>
    </p:spTree>
    <p:extLst>
      <p:ext uri="{BB962C8B-B14F-4D97-AF65-F5344CB8AC3E}">
        <p14:creationId xmlns:p14="http://schemas.microsoft.com/office/powerpoint/2010/main" val="3863885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5BE20-7C57-1B49-8881-13746CE3C7B8}"/>
              </a:ext>
            </a:extLst>
          </p:cNvPr>
          <p:cNvSpPr>
            <a:spLocks noGrp="1"/>
          </p:cNvSpPr>
          <p:nvPr>
            <p:ph type="title"/>
          </p:nvPr>
        </p:nvSpPr>
        <p:spPr/>
        <p:txBody>
          <a:bodyPr/>
          <a:lstStyle/>
          <a:p>
            <a:r>
              <a:rPr lang="en-US"/>
              <a:t>Example of MRAC control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02A3FEE-37E0-BD47-AE79-03BD4F53D2F0}"/>
                  </a:ext>
                </a:extLst>
              </p:cNvPr>
              <p:cNvSpPr>
                <a:spLocks noGrp="1"/>
              </p:cNvSpPr>
              <p:nvPr>
                <p:ph idx="1"/>
              </p:nvPr>
            </p:nvSpPr>
            <p:spPr>
              <a:xfrm>
                <a:off x="838199" y="1825625"/>
                <a:ext cx="10804451" cy="4351338"/>
              </a:xfrm>
            </p:spPr>
            <p:txBody>
              <a:bodyPr/>
              <a:lstStyle/>
              <a:p>
                <a:r>
                  <a:rPr lang="en-US">
                    <a:latin typeface="Source Sans Pro" panose="020B0503030403020204" pitchFamily="34" charset="0"/>
                    <a:ea typeface="Source Sans Pro" panose="020B0503030403020204" pitchFamily="34" charset="0"/>
                  </a:rPr>
                  <a:t>If the mass is known exactly, one can achieve perfect tracking via</a:t>
                </a:r>
              </a:p>
              <a:p>
                <a:pPr marL="0" indent="0">
                  <a:buNone/>
                </a:pPr>
                <a14:m>
                  <m:oMathPara xmlns:m="http://schemas.openxmlformats.org/officeDocument/2006/math">
                    <m:oMath>
                      <m:r>
                        <a:rPr lang="en-US" b="0" i="1" smtClean="0">
                          <a:latin typeface="Cambria Math" panose="02040503050406030204" pitchFamily="18" charset="0"/>
                        </a:rPr>
                        <m:t>𝑢</m:t>
                      </m:r>
                      <m:r>
                        <a:rPr lang="en-US" b="0" i="1" smtClean="0">
                          <a:latin typeface="Cambria Math" panose="02040503050406030204" pitchFamily="18" charset="0"/>
                        </a:rPr>
                        <m:t>=</m:t>
                      </m:r>
                      <m:r>
                        <a:rPr lang="en-US" b="0" i="1" smtClean="0">
                          <a:latin typeface="Cambria Math" panose="02040503050406030204" pitchFamily="18" charset="0"/>
                        </a:rPr>
                        <m:t>𝑚</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𝑥</m:t>
                              </m:r>
                            </m:e>
                          </m:acc>
                        </m:e>
                        <m:sub>
                          <m:r>
                            <a:rPr lang="en-US" b="0" i="1" smtClean="0">
                              <a:latin typeface="Cambria Math" panose="02040503050406030204" pitchFamily="18" charset="0"/>
                            </a:rPr>
                            <m:t>𝑚</m:t>
                          </m:r>
                        </m:sub>
                      </m:sSub>
                      <m:r>
                        <a:rPr lang="en-US" b="0" i="1" smtClean="0">
                          <a:latin typeface="Cambria Math" panose="02040503050406030204" pitchFamily="18" charset="0"/>
                        </a:rPr>
                        <m:t>−2</m:t>
                      </m:r>
                      <m:r>
                        <a:rPr lang="en-US" b="0" i="1" smtClean="0">
                          <a:latin typeface="Cambria Math" panose="02040503050406030204" pitchFamily="18" charset="0"/>
                        </a:rPr>
                        <m:t>𝜆</m:t>
                      </m:r>
                      <m:acc>
                        <m:accPr>
                          <m:chr m:val="̇"/>
                          <m:ctrlPr>
                            <a:rPr lang="en-US" b="0" i="1" smtClean="0">
                              <a:latin typeface="Cambria Math" panose="02040503050406030204" pitchFamily="18" charset="0"/>
                            </a:rPr>
                          </m:ctrlPr>
                        </m:acc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𝑥</m:t>
                              </m:r>
                            </m:e>
                          </m:acc>
                        </m:e>
                      </m:acc>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𝜆</m:t>
                          </m:r>
                        </m:e>
                        <m:sup>
                          <m:r>
                            <a:rPr lang="en-US" b="0" i="1" smtClean="0">
                              <a:latin typeface="Cambria Math" panose="02040503050406030204" pitchFamily="18" charset="0"/>
                            </a:rPr>
                            <m:t>2</m:t>
                          </m:r>
                        </m:sup>
                      </m:sSup>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𝑥</m:t>
                          </m:r>
                        </m:e>
                      </m:acc>
                      <m:r>
                        <a:rPr lang="en-US" b="0" i="1" smtClean="0">
                          <a:latin typeface="Cambria Math" panose="02040503050406030204" pitchFamily="18" charset="0"/>
                        </a:rPr>
                        <m:t>)</m:t>
                      </m:r>
                    </m:oMath>
                  </m:oMathPara>
                </a14:m>
                <a:endParaRPr lang="en-US">
                  <a:latin typeface="Source Sans Pro" panose="020B0503030403020204" pitchFamily="34" charset="0"/>
                  <a:ea typeface="Source Sans Pro" panose="020B0503030403020204" pitchFamily="34" charset="0"/>
                </a:endParaRPr>
              </a:p>
              <a:p>
                <a:pPr marL="0" indent="0">
                  <a:buNone/>
                </a:pPr>
                <a:r>
                  <a:rPr lang="en-US">
                    <a:latin typeface="Source Sans Pro" panose="020B0503030403020204" pitchFamily="34" charset="0"/>
                    <a:ea typeface="Source Sans Pro" panose="020B0503030403020204" pitchFamily="34" charset="0"/>
                  </a:rPr>
                  <a:t>   where </a:t>
                </a:r>
                <a14:m>
                  <m:oMath xmlns:m="http://schemas.openxmlformats.org/officeDocument/2006/math">
                    <m:r>
                      <a:rPr lang="en-US" b="0" i="1" smtClean="0">
                        <a:latin typeface="Cambria Math" panose="02040503050406030204" pitchFamily="18" charset="0"/>
                      </a:rPr>
                      <m:t>𝜆</m:t>
                    </m:r>
                    <m:r>
                      <a:rPr lang="en-US" b="0" i="1" smtClean="0">
                        <a:latin typeface="Cambria Math" panose="02040503050406030204" pitchFamily="18" charset="0"/>
                      </a:rPr>
                      <m:t>&gt;0 </m:t>
                    </m:r>
                  </m:oMath>
                </a14:m>
                <a:r>
                  <a:rPr lang="en-US">
                    <a:latin typeface="Source Sans Pro" panose="020B0503030403020204" pitchFamily="34" charset="0"/>
                    <a:ea typeface="Source Sans Pro" panose="020B0503030403020204" pitchFamily="34" charset="0"/>
                  </a:rPr>
                  <a:t>is some chosen gain and </a:t>
                </a:r>
                <a14:m>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𝑥</m:t>
                        </m:r>
                      </m:e>
                    </m:acc>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𝑚</m:t>
                        </m:r>
                      </m:sub>
                    </m:sSub>
                  </m:oMath>
                </a14:m>
                <a:r>
                  <a:rPr lang="en-US">
                    <a:latin typeface="Source Sans Pro" panose="020B0503030403020204" pitchFamily="34" charset="0"/>
                    <a:ea typeface="Source Sans Pro" panose="020B0503030403020204" pitchFamily="34" charset="0"/>
                  </a:rPr>
                  <a:t> is the tracking error </a:t>
                </a:r>
              </a:p>
              <a:p>
                <a:r>
                  <a:rPr lang="en-US">
                    <a:latin typeface="Source Sans Pro" panose="020B0503030403020204" pitchFamily="34" charset="0"/>
                    <a:ea typeface="Source Sans Pro" panose="020B0503030403020204" pitchFamily="34" charset="0"/>
                  </a:rPr>
                  <a:t>This control leads to exponentially convergent tracking dynamics</a:t>
                </a:r>
              </a:p>
              <a:p>
                <a:pPr marL="0" indent="0" algn="ctr">
                  <a:buNone/>
                </a:pPr>
                <a14:m>
                  <m:oMath xmlns:m="http://schemas.openxmlformats.org/officeDocument/2006/math">
                    <m:acc>
                      <m:accPr>
                        <m:chr m:val="̈"/>
                        <m:ctrlPr>
                          <a:rPr lang="en-US" i="1" smtClean="0">
                            <a:latin typeface="Cambria Math" panose="02040503050406030204" pitchFamily="18" charset="0"/>
                          </a:rPr>
                        </m:ctrlPr>
                      </m:acc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𝑥</m:t>
                            </m:r>
                          </m:e>
                        </m:acc>
                      </m:e>
                    </m:acc>
                    <m:r>
                      <a:rPr lang="en-US" b="0" i="1" dirty="0" smtClean="0">
                        <a:latin typeface="Cambria Math" panose="02040503050406030204" pitchFamily="18" charset="0"/>
                      </a:rPr>
                      <m:t>+2</m:t>
                    </m:r>
                    <m:r>
                      <a:rPr lang="en-US" b="0" i="1" dirty="0" smtClean="0">
                        <a:latin typeface="Cambria Math" panose="02040503050406030204" pitchFamily="18" charset="0"/>
                      </a:rPr>
                      <m:t>𝜆</m:t>
                    </m:r>
                  </m:oMath>
                </a14:m>
                <a:r>
                  <a:rPr lang="en-US">
                    <a:latin typeface="Source Sans Pro" panose="020B0503030403020204" pitchFamily="34" charset="0"/>
                    <a:ea typeface="Source Sans Pro" panose="020B0503030403020204" pitchFamily="34" charset="0"/>
                  </a:rPr>
                  <a:t> </a:t>
                </a:r>
                <a14:m>
                  <m:oMath xmlns:m="http://schemas.openxmlformats.org/officeDocument/2006/math">
                    <m:acc>
                      <m:accPr>
                        <m:chr m:val="̇"/>
                        <m:ctrlPr>
                          <a:rPr lang="en-US" i="1">
                            <a:latin typeface="Cambria Math" panose="02040503050406030204" pitchFamily="18" charset="0"/>
                          </a:rPr>
                        </m:ctrlPr>
                      </m:accPr>
                      <m:e>
                        <m:acc>
                          <m:accPr>
                            <m:chr m:val="̃"/>
                            <m:ctrlPr>
                              <a:rPr lang="en-US" i="1">
                                <a:latin typeface="Cambria Math" panose="02040503050406030204" pitchFamily="18" charset="0"/>
                              </a:rPr>
                            </m:ctrlPr>
                          </m:accPr>
                          <m:e>
                            <m:r>
                              <a:rPr lang="en-US" i="1">
                                <a:latin typeface="Cambria Math" panose="02040503050406030204" pitchFamily="18" charset="0"/>
                              </a:rPr>
                              <m:t>𝑥</m:t>
                            </m:r>
                          </m:e>
                        </m:acc>
                      </m:e>
                    </m:acc>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𝜆</m:t>
                        </m:r>
                      </m:e>
                      <m:sup>
                        <m:r>
                          <a:rPr lang="en-US" b="0" i="1" smtClean="0">
                            <a:latin typeface="Cambria Math" panose="02040503050406030204" pitchFamily="18" charset="0"/>
                          </a:rPr>
                          <m:t>2</m:t>
                        </m:r>
                      </m:sup>
                    </m:sSup>
                    <m:acc>
                      <m:accPr>
                        <m:chr m:val="̃"/>
                        <m:ctrlPr>
                          <a:rPr lang="en-US" i="1">
                            <a:latin typeface="Cambria Math" panose="02040503050406030204" pitchFamily="18" charset="0"/>
                          </a:rPr>
                        </m:ctrlPr>
                      </m:accPr>
                      <m:e>
                        <m:r>
                          <a:rPr lang="en-US" i="1">
                            <a:latin typeface="Cambria Math" panose="02040503050406030204" pitchFamily="18" charset="0"/>
                          </a:rPr>
                          <m:t>𝑥</m:t>
                        </m:r>
                      </m:e>
                    </m:acc>
                    <m:r>
                      <a:rPr lang="en-US" b="0" i="1" smtClean="0">
                        <a:latin typeface="Cambria Math" panose="02040503050406030204" pitchFamily="18" charset="0"/>
                      </a:rPr>
                      <m:t>=0</m:t>
                    </m:r>
                  </m:oMath>
                </a14:m>
                <a:endParaRPr lang="en-US">
                  <a:latin typeface="Source Sans Pro" panose="020B0503030403020204" pitchFamily="34" charset="0"/>
                  <a:ea typeface="Source Sans Pro" panose="020B0503030403020204" pitchFamily="34" charset="0"/>
                </a:endParaRPr>
              </a:p>
            </p:txBody>
          </p:sp>
        </mc:Choice>
        <mc:Fallback xmlns="">
          <p:sp>
            <p:nvSpPr>
              <p:cNvPr id="3" name="Content Placeholder 2">
                <a:extLst>
                  <a:ext uri="{FF2B5EF4-FFF2-40B4-BE49-F238E27FC236}">
                    <a16:creationId xmlns:a16="http://schemas.microsoft.com/office/drawing/2014/main" id="{A02A3FEE-37E0-BD47-AE79-03BD4F53D2F0}"/>
                  </a:ext>
                </a:extLst>
              </p:cNvPr>
              <p:cNvSpPr>
                <a:spLocks noGrp="1" noRot="1" noChangeAspect="1" noMove="1" noResize="1" noEditPoints="1" noAdjustHandles="1" noChangeArrowheads="1" noChangeShapeType="1" noTextEdit="1"/>
              </p:cNvSpPr>
              <p:nvPr>
                <p:ph idx="1"/>
              </p:nvPr>
            </p:nvSpPr>
            <p:spPr>
              <a:xfrm>
                <a:off x="838199" y="1825625"/>
                <a:ext cx="10804451" cy="4351338"/>
              </a:xfrm>
              <a:blipFill>
                <a:blip r:embed="rId2"/>
                <a:stretch>
                  <a:fillRect l="-1128" t="-2381" r="-226"/>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A372E090-0C87-744E-B3C8-416D90D31B24}"/>
              </a:ext>
            </a:extLst>
          </p:cNvPr>
          <p:cNvSpPr>
            <a:spLocks noGrp="1"/>
          </p:cNvSpPr>
          <p:nvPr>
            <p:ph type="dt" sz="half" idx="2"/>
          </p:nvPr>
        </p:nvSpPr>
        <p:spPr>
          <a:xfrm>
            <a:off x="838200" y="6542090"/>
            <a:ext cx="2743200" cy="365125"/>
          </a:xfrm>
        </p:spPr>
        <p:txBody>
          <a:bodyPr/>
          <a:lstStyle/>
          <a:p>
            <a:r>
              <a:rPr lang="en-US"/>
              <a:t>5/11/2026</a:t>
            </a:r>
          </a:p>
        </p:txBody>
      </p:sp>
    </p:spTree>
    <p:extLst>
      <p:ext uri="{BB962C8B-B14F-4D97-AF65-F5344CB8AC3E}">
        <p14:creationId xmlns:p14="http://schemas.microsoft.com/office/powerpoint/2010/main" val="27950311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5BE20-7C57-1B49-8881-13746CE3C7B8}"/>
              </a:ext>
            </a:extLst>
          </p:cNvPr>
          <p:cNvSpPr>
            <a:spLocks noGrp="1"/>
          </p:cNvSpPr>
          <p:nvPr>
            <p:ph type="title"/>
          </p:nvPr>
        </p:nvSpPr>
        <p:spPr/>
        <p:txBody>
          <a:bodyPr/>
          <a:lstStyle/>
          <a:p>
            <a:r>
              <a:rPr lang="en-US"/>
              <a:t>Example of MRAC control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02A3FEE-37E0-BD47-AE79-03BD4F53D2F0}"/>
                  </a:ext>
                </a:extLst>
              </p:cNvPr>
              <p:cNvSpPr>
                <a:spLocks noGrp="1"/>
              </p:cNvSpPr>
              <p:nvPr>
                <p:ph idx="1"/>
              </p:nvPr>
            </p:nvSpPr>
            <p:spPr>
              <a:xfrm>
                <a:off x="838200" y="1825625"/>
                <a:ext cx="10515600" cy="4667250"/>
              </a:xfrm>
            </p:spPr>
            <p:txBody>
              <a:bodyPr>
                <a:normAutofit/>
              </a:bodyPr>
              <a:lstStyle/>
              <a:p>
                <a:r>
                  <a:rPr lang="en-US" dirty="0">
                    <a:latin typeface="Source Sans Pro" panose="020B0503030403020204" pitchFamily="34" charset="0"/>
                    <a:ea typeface="Source Sans Pro" panose="020B0503030403020204" pitchFamily="34" charset="0"/>
                  </a:rPr>
                  <a:t>If the mass is </a:t>
                </a:r>
                <a:r>
                  <a:rPr lang="en-US" i="1" dirty="0">
                    <a:solidFill>
                      <a:srgbClr val="C00000"/>
                    </a:solidFill>
                    <a:latin typeface="Source Sans Pro" panose="020B0503030403020204" pitchFamily="34" charset="0"/>
                    <a:ea typeface="Source Sans Pro" panose="020B0503030403020204" pitchFamily="34" charset="0"/>
                  </a:rPr>
                  <a:t>not</a:t>
                </a:r>
                <a:r>
                  <a:rPr lang="en-US" dirty="0">
                    <a:latin typeface="Source Sans Pro" panose="020B0503030403020204" pitchFamily="34" charset="0"/>
                    <a:ea typeface="Source Sans Pro" panose="020B0503030403020204" pitchFamily="34" charset="0"/>
                  </a:rPr>
                  <a:t> known exactly, we can use the control law</a:t>
                </a:r>
              </a:p>
              <a:p>
                <a:pPr marL="0" indent="0">
                  <a:buNone/>
                </a:pPr>
                <a14:m>
                  <m:oMathPara xmlns:m="http://schemas.openxmlformats.org/officeDocument/2006/math">
                    <m:oMath>
                      <m:r>
                        <a:rPr lang="en-US" b="0" i="1" smtClean="0">
                          <a:latin typeface="Cambria Math" panose="02040503050406030204" pitchFamily="18" charset="0"/>
                        </a:rPr>
                        <m:t>𝑢</m:t>
                      </m:r>
                      <m:r>
                        <a:rPr lang="en-US" b="0" i="1" smtClean="0">
                          <a:latin typeface="Cambria Math" panose="02040503050406030204" pitchFamily="18" charset="0"/>
                        </a:rPr>
                        <m:t>=</m:t>
                      </m:r>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𝑚</m:t>
                          </m:r>
                        </m:e>
                      </m:acc>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𝑥</m:t>
                              </m:r>
                            </m:e>
                          </m:acc>
                        </m:e>
                        <m:sub>
                          <m:r>
                            <a:rPr lang="en-US" b="0" i="1" smtClean="0">
                              <a:latin typeface="Cambria Math" panose="02040503050406030204" pitchFamily="18" charset="0"/>
                            </a:rPr>
                            <m:t>𝑚</m:t>
                          </m:r>
                        </m:sub>
                      </m:sSub>
                      <m:r>
                        <a:rPr lang="en-US" b="0" i="1" smtClean="0">
                          <a:latin typeface="Cambria Math" panose="02040503050406030204" pitchFamily="18" charset="0"/>
                        </a:rPr>
                        <m:t>−2</m:t>
                      </m:r>
                      <m:r>
                        <a:rPr lang="en-US" b="0" i="1" smtClean="0">
                          <a:latin typeface="Cambria Math" panose="02040503050406030204" pitchFamily="18" charset="0"/>
                        </a:rPr>
                        <m:t>𝜆</m:t>
                      </m:r>
                      <m:acc>
                        <m:accPr>
                          <m:chr m:val="̇"/>
                          <m:ctrlPr>
                            <a:rPr lang="en-US" b="0" i="1" smtClean="0">
                              <a:latin typeface="Cambria Math" panose="02040503050406030204" pitchFamily="18" charset="0"/>
                            </a:rPr>
                          </m:ctrlPr>
                        </m:acc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𝑥</m:t>
                              </m:r>
                            </m:e>
                          </m:acc>
                        </m:e>
                      </m:acc>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𝜆</m:t>
                          </m:r>
                        </m:e>
                        <m:sup>
                          <m:r>
                            <a:rPr lang="en-US" b="0" i="1" smtClean="0">
                              <a:latin typeface="Cambria Math" panose="02040503050406030204" pitchFamily="18" charset="0"/>
                            </a:rPr>
                            <m:t>2</m:t>
                          </m:r>
                        </m:sup>
                      </m:sSup>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𝑥</m:t>
                          </m:r>
                        </m:e>
                      </m:acc>
                      <m:r>
                        <a:rPr lang="en-US" b="0" i="1" smtClean="0">
                          <a:latin typeface="Cambria Math" panose="02040503050406030204" pitchFamily="18" charset="0"/>
                        </a:rPr>
                        <m:t>)</m:t>
                      </m:r>
                    </m:oMath>
                  </m:oMathPara>
                </a14:m>
                <a:endParaRPr lang="en-US" dirty="0">
                  <a:latin typeface="Source Sans Pro" panose="020B0503030403020204" pitchFamily="34" charset="0"/>
                  <a:ea typeface="Source Sans Pro" panose="020B0503030403020204" pitchFamily="34" charset="0"/>
                </a:endParaRPr>
              </a:p>
              <a:p>
                <a:pPr marL="0" indent="0">
                  <a:buNone/>
                </a:pPr>
                <a:r>
                  <a:rPr lang="en-US" dirty="0">
                    <a:latin typeface="Source Sans Pro" panose="020B0503030403020204" pitchFamily="34" charset="0"/>
                    <a:ea typeface="Source Sans Pro" panose="020B0503030403020204" pitchFamily="34" charset="0"/>
                  </a:rPr>
                  <a:t>   which contains the adjustable parameter </a:t>
                </a:r>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𝑚</m:t>
                        </m:r>
                      </m:e>
                    </m:acc>
                  </m:oMath>
                </a14:m>
                <a:endParaRPr lang="en-US" dirty="0">
                  <a:latin typeface="Source Sans Pro" panose="020B0503030403020204" pitchFamily="34" charset="0"/>
                  <a:ea typeface="Source Sans Pro" panose="020B0503030403020204" pitchFamily="34" charset="0"/>
                </a:endParaRPr>
              </a:p>
              <a:p>
                <a:r>
                  <a:rPr lang="en-US" dirty="0">
                    <a:latin typeface="Source Sans Pro" panose="020B0503030403020204" pitchFamily="34" charset="0"/>
                    <a:ea typeface="Source Sans Pro" panose="020B0503030403020204" pitchFamily="34" charset="0"/>
                  </a:rPr>
                  <a:t>This control leads to the closed-loop dynamics </a:t>
                </a:r>
              </a:p>
              <a:p>
                <a:pPr marL="0" indent="0" algn="ctr">
                  <a:buNone/>
                </a:pPr>
                <a14:m>
                  <m:oMathPara xmlns:m="http://schemas.openxmlformats.org/officeDocument/2006/math">
                    <m:oMath>
                      <m:r>
                        <a:rPr lang="en-US" b="0" i="1" smtClean="0">
                          <a:latin typeface="Cambria Math" panose="02040503050406030204" pitchFamily="18" charset="0"/>
                        </a:rPr>
                        <m:t>𝑚</m:t>
                      </m:r>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𝑠</m:t>
                          </m:r>
                        </m:e>
                      </m:acc>
                      <m:r>
                        <a:rPr lang="en-US" b="0" i="1" smtClean="0">
                          <a:latin typeface="Cambria Math" panose="02040503050406030204" pitchFamily="18" charset="0"/>
                        </a:rPr>
                        <m:t>+</m:t>
                      </m:r>
                      <m:r>
                        <a:rPr lang="en-US" b="0" i="1" smtClean="0">
                          <a:latin typeface="Cambria Math" panose="02040503050406030204" pitchFamily="18" charset="0"/>
                        </a:rPr>
                        <m:t>𝜆</m:t>
                      </m:r>
                      <m:r>
                        <a:rPr lang="en-US" b="0" i="1" smtClean="0">
                          <a:latin typeface="Cambria Math" panose="02040503050406030204" pitchFamily="18" charset="0"/>
                        </a:rPr>
                        <m:t>𝑚𝑠</m:t>
                      </m:r>
                      <m:r>
                        <a:rPr lang="en-US" b="0" i="1" smtClean="0">
                          <a:latin typeface="Cambria Math" panose="02040503050406030204" pitchFamily="18" charset="0"/>
                        </a:rPr>
                        <m:t>=</m:t>
                      </m:r>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𝑚</m:t>
                          </m:r>
                        </m:e>
                      </m:acc>
                      <m:r>
                        <a:rPr lang="en-US" b="0" i="1" smtClean="0">
                          <a:latin typeface="Cambria Math" panose="02040503050406030204" pitchFamily="18" charset="0"/>
                        </a:rPr>
                        <m:t>𝑣</m:t>
                      </m:r>
                    </m:oMath>
                  </m:oMathPara>
                </a14:m>
                <a:endParaRPr lang="en-US" dirty="0">
                  <a:latin typeface="Source Sans Pro" panose="020B0503030403020204" pitchFamily="34" charset="0"/>
                  <a:ea typeface="Source Sans Pro" panose="020B0503030403020204" pitchFamily="34" charset="0"/>
                </a:endParaRPr>
              </a:p>
              <a:p>
                <a:pPr marL="0" indent="0">
                  <a:buNone/>
                </a:pPr>
                <a:r>
                  <a:rPr lang="en-US" dirty="0">
                    <a:latin typeface="Source Sans Pro" panose="020B0503030403020204" pitchFamily="34" charset="0"/>
                    <a:ea typeface="Source Sans Pro" panose="020B0503030403020204" pitchFamily="34" charset="0"/>
                  </a:rPr>
                  <a:t>   where:</a:t>
                </a:r>
              </a:p>
              <a:p>
                <a:pPr lvl="1"/>
                <a14:m>
                  <m:oMath xmlns:m="http://schemas.openxmlformats.org/officeDocument/2006/math">
                    <m:r>
                      <a:rPr lang="en-US" b="0" i="1" smtClean="0">
                        <a:latin typeface="Cambria Math" panose="02040503050406030204" pitchFamily="18" charset="0"/>
                      </a:rPr>
                      <m:t>𝑠</m:t>
                    </m:r>
                  </m:oMath>
                </a14:m>
                <a:r>
                  <a:rPr lang="en-US" dirty="0">
                    <a:latin typeface="Source Sans Pro" panose="020B0503030403020204" pitchFamily="34" charset="0"/>
                    <a:ea typeface="Source Sans Pro" panose="020B0503030403020204" pitchFamily="34" charset="0"/>
                  </a:rPr>
                  <a:t> is a combined tracking error measure (the “sliding mode” variable), defined by </a:t>
                </a:r>
                <a14:m>
                  <m:oMath xmlns:m="http://schemas.openxmlformats.org/officeDocument/2006/math">
                    <m:r>
                      <a:rPr lang="en-US" b="0" i="1" smtClean="0">
                        <a:latin typeface="Cambria Math" panose="02040503050406030204" pitchFamily="18" charset="0"/>
                      </a:rPr>
                      <m:t>𝑠</m:t>
                    </m:r>
                    <m:r>
                      <a:rPr lang="en-US" b="0" i="1" smtClean="0">
                        <a:latin typeface="Cambria Math" panose="02040503050406030204" pitchFamily="18" charset="0"/>
                      </a:rPr>
                      <m:t>=</m:t>
                    </m:r>
                  </m:oMath>
                </a14:m>
                <a:r>
                  <a:rPr lang="en-US" dirty="0">
                    <a:latin typeface="Source Sans Pro" panose="020B0503030403020204" pitchFamily="34" charset="0"/>
                    <a:ea typeface="Source Sans Pro" panose="020B0503030403020204" pitchFamily="34" charset="0"/>
                  </a:rPr>
                  <a:t> </a:t>
                </a:r>
                <a14:m>
                  <m:oMath xmlns:m="http://schemas.openxmlformats.org/officeDocument/2006/math">
                    <m:acc>
                      <m:accPr>
                        <m:chr m:val="̇"/>
                        <m:ctrlPr>
                          <a:rPr lang="en-US" i="1">
                            <a:latin typeface="Cambria Math" panose="02040503050406030204" pitchFamily="18" charset="0"/>
                          </a:rPr>
                        </m:ctrlPr>
                      </m:accPr>
                      <m:e>
                        <m:acc>
                          <m:accPr>
                            <m:chr m:val="̃"/>
                            <m:ctrlPr>
                              <a:rPr lang="en-US" i="1">
                                <a:latin typeface="Cambria Math" panose="02040503050406030204" pitchFamily="18" charset="0"/>
                              </a:rPr>
                            </m:ctrlPr>
                          </m:accPr>
                          <m:e>
                            <m:r>
                              <a:rPr lang="en-US" i="1">
                                <a:latin typeface="Cambria Math" panose="02040503050406030204" pitchFamily="18" charset="0"/>
                              </a:rPr>
                              <m:t>𝑥</m:t>
                            </m:r>
                          </m:e>
                        </m:acc>
                      </m:e>
                    </m:acc>
                    <m:r>
                      <a:rPr lang="en-US" b="0" i="1" smtClean="0">
                        <a:latin typeface="Cambria Math" panose="02040503050406030204" pitchFamily="18" charset="0"/>
                      </a:rPr>
                      <m:t>+</m:t>
                    </m:r>
                    <m:r>
                      <a:rPr lang="en-US" b="0" i="1" smtClean="0">
                        <a:latin typeface="Cambria Math" panose="02040503050406030204" pitchFamily="18" charset="0"/>
                      </a:rPr>
                      <m:t>𝜆</m:t>
                    </m:r>
                    <m:acc>
                      <m:accPr>
                        <m:chr m:val="̃"/>
                        <m:ctrlPr>
                          <a:rPr lang="en-US" i="1">
                            <a:latin typeface="Cambria Math" panose="02040503050406030204" pitchFamily="18" charset="0"/>
                          </a:rPr>
                        </m:ctrlPr>
                      </m:accPr>
                      <m:e>
                        <m:r>
                          <a:rPr lang="en-US" i="1">
                            <a:latin typeface="Cambria Math" panose="02040503050406030204" pitchFamily="18" charset="0"/>
                          </a:rPr>
                          <m:t>𝑥</m:t>
                        </m:r>
                      </m:e>
                    </m:acc>
                  </m:oMath>
                </a14:m>
                <a:endParaRPr lang="en-US" dirty="0">
                  <a:latin typeface="Source Sans Pro" panose="020B0503030403020204" pitchFamily="34" charset="0"/>
                  <a:ea typeface="Source Sans Pro" panose="020B0503030403020204" pitchFamily="34" charset="0"/>
                </a:endParaRPr>
              </a:p>
              <a:p>
                <a:pPr lvl="1"/>
                <a:r>
                  <a:rPr lang="en-US" dirty="0">
                    <a:latin typeface="Source Sans Pro" panose="020B0503030403020204" pitchFamily="34" charset="0"/>
                    <a:ea typeface="Source Sans Pro" panose="020B0503030403020204" pitchFamily="34" charset="0"/>
                  </a:rPr>
                  <a:t>the signal quantity </a:t>
                </a:r>
                <a14:m>
                  <m:oMath xmlns:m="http://schemas.openxmlformats.org/officeDocument/2006/math">
                    <m:r>
                      <a:rPr lang="en-US" b="0" i="1" smtClean="0">
                        <a:latin typeface="Cambria Math" panose="02040503050406030204" pitchFamily="18" charset="0"/>
                      </a:rPr>
                      <m:t>𝑣</m:t>
                    </m:r>
                  </m:oMath>
                </a14:m>
                <a:r>
                  <a:rPr lang="en-US" dirty="0">
                    <a:latin typeface="Source Sans Pro" panose="020B0503030403020204" pitchFamily="34" charset="0"/>
                    <a:ea typeface="Source Sans Pro" panose="020B0503030403020204" pitchFamily="34" charset="0"/>
                  </a:rPr>
                  <a:t> is given by </a:t>
                </a:r>
                <a14:m>
                  <m:oMath xmlns:m="http://schemas.openxmlformats.org/officeDocument/2006/math">
                    <m:r>
                      <a:rPr lang="en-US" b="0" i="1" smtClean="0">
                        <a:latin typeface="Cambria Math" panose="02040503050406030204" pitchFamily="18" charset="0"/>
                      </a:rPr>
                      <m:t>𝑣</m:t>
                    </m:r>
                    <m:r>
                      <a:rPr lang="en-US" b="0" i="1" smtClean="0">
                        <a:latin typeface="Cambria Math" panose="02040503050406030204" pitchFamily="18" charset="0"/>
                      </a:rPr>
                      <m:t>=</m:t>
                    </m:r>
                  </m:oMath>
                </a14:m>
                <a:r>
                  <a:rPr lang="en-US" dirty="0">
                    <a:latin typeface="Source Sans Pro" panose="020B0503030403020204" pitchFamily="34" charset="0"/>
                    <a:ea typeface="Source Sans Pro" panose="020B0503030403020204" pitchFamily="34" charset="0"/>
                  </a:rPr>
                  <a:t> </a:t>
                </a:r>
                <a14:m>
                  <m:oMath xmlns:m="http://schemas.openxmlformats.org/officeDocument/2006/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𝑥</m:t>
                            </m:r>
                          </m:e>
                        </m:acc>
                      </m:e>
                      <m:sub>
                        <m:r>
                          <a:rPr lang="en-US" i="1">
                            <a:latin typeface="Cambria Math" panose="02040503050406030204" pitchFamily="18" charset="0"/>
                          </a:rPr>
                          <m:t>𝑚</m:t>
                        </m:r>
                      </m:sub>
                    </m:sSub>
                    <m:r>
                      <a:rPr lang="en-US" i="1">
                        <a:latin typeface="Cambria Math" panose="02040503050406030204" pitchFamily="18" charset="0"/>
                      </a:rPr>
                      <m:t>−2</m:t>
                    </m:r>
                    <m:r>
                      <a:rPr lang="en-US" i="1">
                        <a:latin typeface="Cambria Math" panose="02040503050406030204" pitchFamily="18" charset="0"/>
                      </a:rPr>
                      <m:t>𝜆</m:t>
                    </m:r>
                    <m:acc>
                      <m:accPr>
                        <m:chr m:val="̇"/>
                        <m:ctrlPr>
                          <a:rPr lang="en-US" i="1">
                            <a:latin typeface="Cambria Math" panose="02040503050406030204" pitchFamily="18" charset="0"/>
                          </a:rPr>
                        </m:ctrlPr>
                      </m:accPr>
                      <m:e>
                        <m:acc>
                          <m:accPr>
                            <m:chr m:val="̃"/>
                            <m:ctrlPr>
                              <a:rPr lang="en-US" i="1">
                                <a:latin typeface="Cambria Math" panose="02040503050406030204" pitchFamily="18" charset="0"/>
                              </a:rPr>
                            </m:ctrlPr>
                          </m:accPr>
                          <m:e>
                            <m:r>
                              <a:rPr lang="en-US" i="1">
                                <a:latin typeface="Cambria Math" panose="02040503050406030204" pitchFamily="18" charset="0"/>
                              </a:rPr>
                              <m:t>𝑥</m:t>
                            </m:r>
                          </m:e>
                        </m:acc>
                      </m:e>
                    </m:acc>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𝜆</m:t>
                        </m:r>
                      </m:e>
                      <m:sup>
                        <m:r>
                          <a:rPr lang="en-US" i="1">
                            <a:latin typeface="Cambria Math" panose="02040503050406030204" pitchFamily="18" charset="0"/>
                          </a:rPr>
                          <m:t>2</m:t>
                        </m:r>
                      </m:sup>
                    </m:sSup>
                    <m:acc>
                      <m:accPr>
                        <m:chr m:val="̃"/>
                        <m:ctrlPr>
                          <a:rPr lang="en-US" i="1">
                            <a:latin typeface="Cambria Math" panose="02040503050406030204" pitchFamily="18" charset="0"/>
                          </a:rPr>
                        </m:ctrlPr>
                      </m:accPr>
                      <m:e>
                        <m:r>
                          <a:rPr lang="en-US" i="1">
                            <a:latin typeface="Cambria Math" panose="02040503050406030204" pitchFamily="18" charset="0"/>
                          </a:rPr>
                          <m:t>𝑥</m:t>
                        </m:r>
                      </m:e>
                    </m:acc>
                  </m:oMath>
                </a14:m>
                <a:endParaRPr lang="en-US" dirty="0">
                  <a:latin typeface="Source Sans Pro" panose="020B0503030403020204" pitchFamily="34" charset="0"/>
                  <a:ea typeface="Source Sans Pro" panose="020B0503030403020204" pitchFamily="34" charset="0"/>
                </a:endParaRPr>
              </a:p>
              <a:p>
                <a:pPr lvl="1"/>
                <a:r>
                  <a:rPr lang="en-US" dirty="0">
                    <a:latin typeface="Source Sans Pro" panose="020B0503030403020204" pitchFamily="34" charset="0"/>
                    <a:ea typeface="Source Sans Pro" panose="020B0503030403020204" pitchFamily="34" charset="0"/>
                  </a:rPr>
                  <a:t>and the parameter estimation error is </a:t>
                </a:r>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𝑚</m:t>
                        </m:r>
                      </m:e>
                    </m:acc>
                  </m:oMath>
                </a14:m>
                <a:r>
                  <a:rPr lang="en-US" dirty="0">
                    <a:latin typeface="Source Sans Pro" panose="020B0503030403020204" pitchFamily="34" charset="0"/>
                    <a:ea typeface="Source Sans Pro" panose="020B0503030403020204" pitchFamily="34" charset="0"/>
                  </a:rPr>
                  <a:t>= </a:t>
                </a:r>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𝑚</m:t>
                        </m:r>
                      </m:e>
                    </m:acc>
                    <m:r>
                      <a:rPr lang="en-US" b="0" i="1" smtClean="0">
                        <a:latin typeface="Cambria Math" panose="02040503050406030204" pitchFamily="18" charset="0"/>
                      </a:rPr>
                      <m:t>−</m:t>
                    </m:r>
                    <m:r>
                      <a:rPr lang="en-US" b="0" i="1" smtClean="0">
                        <a:latin typeface="Cambria Math" panose="02040503050406030204" pitchFamily="18" charset="0"/>
                      </a:rPr>
                      <m:t>𝑚</m:t>
                    </m:r>
                  </m:oMath>
                </a14:m>
                <a:endParaRPr lang="en-US" dirty="0">
                  <a:latin typeface="Source Sans Pro" panose="020B0503030403020204" pitchFamily="34" charset="0"/>
                  <a:ea typeface="Source Sans Pro" panose="020B0503030403020204" pitchFamily="34" charset="0"/>
                </a:endParaRPr>
              </a:p>
            </p:txBody>
          </p:sp>
        </mc:Choice>
        <mc:Fallback xmlns="">
          <p:sp>
            <p:nvSpPr>
              <p:cNvPr id="3" name="Content Placeholder 2">
                <a:extLst>
                  <a:ext uri="{FF2B5EF4-FFF2-40B4-BE49-F238E27FC236}">
                    <a16:creationId xmlns:a16="http://schemas.microsoft.com/office/drawing/2014/main" id="{A02A3FEE-37E0-BD47-AE79-03BD4F53D2F0}"/>
                  </a:ext>
                </a:extLst>
              </p:cNvPr>
              <p:cNvSpPr>
                <a:spLocks noGrp="1" noRot="1" noChangeAspect="1" noMove="1" noResize="1" noEditPoints="1" noAdjustHandles="1" noChangeArrowheads="1" noChangeShapeType="1" noTextEdit="1"/>
              </p:cNvSpPr>
              <p:nvPr>
                <p:ph idx="1"/>
              </p:nvPr>
            </p:nvSpPr>
            <p:spPr>
              <a:xfrm>
                <a:off x="838200" y="1825625"/>
                <a:ext cx="10515600" cy="4667250"/>
              </a:xfrm>
              <a:blipFill>
                <a:blip r:embed="rId2"/>
                <a:stretch>
                  <a:fillRect l="-1086" t="-2168"/>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A372E090-0C87-744E-B3C8-416D90D31B24}"/>
              </a:ext>
            </a:extLst>
          </p:cNvPr>
          <p:cNvSpPr>
            <a:spLocks noGrp="1"/>
          </p:cNvSpPr>
          <p:nvPr>
            <p:ph type="dt" sz="half" idx="2"/>
          </p:nvPr>
        </p:nvSpPr>
        <p:spPr>
          <a:xfrm>
            <a:off x="838200" y="6542090"/>
            <a:ext cx="2743200" cy="365125"/>
          </a:xfrm>
        </p:spPr>
        <p:txBody>
          <a:bodyPr/>
          <a:lstStyle/>
          <a:p>
            <a:r>
              <a:rPr lang="en-US"/>
              <a:t>5/11/2026</a:t>
            </a:r>
          </a:p>
        </p:txBody>
      </p:sp>
    </p:spTree>
    <p:extLst>
      <p:ext uri="{BB962C8B-B14F-4D97-AF65-F5344CB8AC3E}">
        <p14:creationId xmlns:p14="http://schemas.microsoft.com/office/powerpoint/2010/main" val="34316351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5BE20-7C57-1B49-8881-13746CE3C7B8}"/>
              </a:ext>
            </a:extLst>
          </p:cNvPr>
          <p:cNvSpPr>
            <a:spLocks noGrp="1"/>
          </p:cNvSpPr>
          <p:nvPr>
            <p:ph type="title"/>
          </p:nvPr>
        </p:nvSpPr>
        <p:spPr/>
        <p:txBody>
          <a:bodyPr/>
          <a:lstStyle/>
          <a:p>
            <a:r>
              <a:rPr lang="en-US"/>
              <a:t>Example of MRAC control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02A3FEE-37E0-BD47-AE79-03BD4F53D2F0}"/>
                  </a:ext>
                </a:extLst>
              </p:cNvPr>
              <p:cNvSpPr>
                <a:spLocks noGrp="1"/>
              </p:cNvSpPr>
              <p:nvPr>
                <p:ph idx="1"/>
              </p:nvPr>
            </p:nvSpPr>
            <p:spPr>
              <a:xfrm>
                <a:off x="838200" y="1825625"/>
                <a:ext cx="10515600" cy="4667250"/>
              </a:xfrm>
            </p:spPr>
            <p:txBody>
              <a:bodyPr>
                <a:normAutofit/>
              </a:bodyPr>
              <a:lstStyle/>
              <a:p>
                <a:r>
                  <a:rPr lang="en-US" dirty="0">
                    <a:latin typeface="Source Sans Pro" panose="020B0503030403020204" pitchFamily="34" charset="0"/>
                    <a:ea typeface="Source Sans Pro" panose="020B0503030403020204" pitchFamily="34" charset="0"/>
                  </a:rPr>
                  <a:t>One way of adjusting the parameter </a:t>
                </a:r>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𝑚</m:t>
                        </m:r>
                      </m:e>
                    </m:acc>
                  </m:oMath>
                </a14:m>
                <a:r>
                  <a:rPr lang="en-US" dirty="0">
                    <a:latin typeface="Source Sans Pro" panose="020B0503030403020204" pitchFamily="34" charset="0"/>
                    <a:ea typeface="Source Sans Pro" panose="020B0503030403020204" pitchFamily="34" charset="0"/>
                  </a:rPr>
                  <a:t> is to use the (nonlinear) update law</a:t>
                </a:r>
              </a:p>
              <a:p>
                <a:pPr marL="0" indent="0">
                  <a:buNone/>
                </a:pPr>
                <a14:m>
                  <m:oMathPara xmlns:m="http://schemas.openxmlformats.org/officeDocument/2006/math">
                    <m:oMathParaPr>
                      <m:jc m:val="center"/>
                    </m:oMathParaPr>
                    <m:oMath>
                      <m:acc>
                        <m:accPr>
                          <m:chr m:val="̇"/>
                          <m:ctrlPr>
                            <a:rPr lang="en-US" i="1">
                              <a:latin typeface="Cambria Math" panose="02040503050406030204" pitchFamily="18" charset="0"/>
                            </a:rPr>
                          </m:ctrlPr>
                        </m:accPr>
                        <m:e>
                          <m:acc>
                            <m:accPr>
                              <m:chr m:val="̂"/>
                              <m:ctrlPr>
                                <a:rPr lang="en-US" i="1">
                                  <a:latin typeface="Cambria Math" panose="02040503050406030204" pitchFamily="18" charset="0"/>
                                </a:rPr>
                              </m:ctrlPr>
                            </m:accPr>
                            <m:e>
                              <m:r>
                                <a:rPr lang="en-US" i="1">
                                  <a:latin typeface="Cambria Math" panose="02040503050406030204" pitchFamily="18" charset="0"/>
                                </a:rPr>
                                <m:t>𝑚</m:t>
                              </m:r>
                            </m:e>
                          </m:acc>
                        </m:e>
                      </m:acc>
                      <m:r>
                        <a:rPr lang="en-US" b="0" i="1" dirty="0" smtClean="0">
                          <a:latin typeface="Cambria Math" panose="02040503050406030204" pitchFamily="18" charset="0"/>
                        </a:rPr>
                        <m:t>=−</m:t>
                      </m:r>
                      <m:r>
                        <a:rPr lang="en-US" b="0" i="1" dirty="0" smtClean="0">
                          <a:latin typeface="Cambria Math" panose="02040503050406030204" pitchFamily="18" charset="0"/>
                        </a:rPr>
                        <m:t>𝛾</m:t>
                      </m:r>
                      <m:r>
                        <a:rPr lang="en-US" b="0" i="1" dirty="0" smtClean="0">
                          <a:latin typeface="Cambria Math" panose="02040503050406030204" pitchFamily="18" charset="0"/>
                        </a:rPr>
                        <m:t>𝑣𝑠</m:t>
                      </m:r>
                    </m:oMath>
                  </m:oMathPara>
                </a14:m>
                <a:endParaRPr lang="en-US" dirty="0">
                  <a:latin typeface="Source Sans Pro" panose="020B0503030403020204" pitchFamily="34" charset="0"/>
                  <a:ea typeface="Source Sans Pro" panose="020B0503030403020204" pitchFamily="34" charset="0"/>
                </a:endParaRPr>
              </a:p>
              <a:p>
                <a:pPr marL="0" indent="0">
                  <a:buNone/>
                </a:pPr>
                <a:r>
                  <a:rPr lang="en-US" dirty="0">
                    <a:latin typeface="Source Sans Pro" panose="020B0503030403020204" pitchFamily="34" charset="0"/>
                    <a:ea typeface="Source Sans Pro" panose="020B0503030403020204" pitchFamily="34" charset="0"/>
                  </a:rPr>
                  <a:t>   where </a:t>
                </a:r>
                <a14:m>
                  <m:oMath xmlns:m="http://schemas.openxmlformats.org/officeDocument/2006/math">
                    <m:r>
                      <a:rPr lang="en-US" b="0" i="1" smtClean="0">
                        <a:latin typeface="Cambria Math" panose="02040503050406030204" pitchFamily="18" charset="0"/>
                      </a:rPr>
                      <m:t>𝛾</m:t>
                    </m:r>
                    <m:r>
                      <a:rPr lang="en-US" b="0" i="1" smtClean="0">
                        <a:latin typeface="Cambria Math" panose="02040503050406030204" pitchFamily="18" charset="0"/>
                      </a:rPr>
                      <m:t>&gt;0</m:t>
                    </m:r>
                  </m:oMath>
                </a14:m>
                <a:r>
                  <a:rPr lang="en-US" dirty="0">
                    <a:latin typeface="Source Sans Pro" panose="020B0503030403020204" pitchFamily="34" charset="0"/>
                    <a:ea typeface="Source Sans Pro" panose="020B0503030403020204" pitchFamily="34" charset="0"/>
                  </a:rPr>
                  <a:t> is called the </a:t>
                </a:r>
                <a:r>
                  <a:rPr lang="en-US" i="1" dirty="0">
                    <a:latin typeface="Source Sans Pro" panose="020B0503030403020204" pitchFamily="34" charset="0"/>
                    <a:ea typeface="Source Sans Pro" panose="020B0503030403020204" pitchFamily="34" charset="0"/>
                  </a:rPr>
                  <a:t>adaptation gain </a:t>
                </a:r>
              </a:p>
              <a:p>
                <a:r>
                  <a:rPr lang="en-US" dirty="0">
                    <a:latin typeface="Source Sans Pro" panose="020B0503030403020204" pitchFamily="34" charset="0"/>
                    <a:ea typeface="Source Sans Pro" panose="020B0503030403020204" pitchFamily="34" charset="0"/>
                  </a:rPr>
                  <a:t>Stability and convergence can be analyzed via Lyapunov theory</a:t>
                </a:r>
              </a:p>
              <a:p>
                <a:r>
                  <a:rPr lang="en-US" dirty="0">
                    <a:latin typeface="Source Sans Pro" panose="020B0503030403020204" pitchFamily="34" charset="0"/>
                    <a:ea typeface="Source Sans Pro" panose="020B0503030403020204" pitchFamily="34" charset="0"/>
                  </a:rPr>
                  <a:t>Consider Lyapunov function candidate </a:t>
                </a:r>
              </a:p>
              <a:p>
                <a:pPr marL="0" indent="0">
                  <a:buNone/>
                </a:pPr>
                <a14:m>
                  <m:oMathPara xmlns:m="http://schemas.openxmlformats.org/officeDocument/2006/math">
                    <m:oMathParaPr>
                      <m:jc m:val="center"/>
                    </m:oMathParaPr>
                    <m:oMath>
                      <m:r>
                        <a:rPr lang="en-US" b="0" i="1" smtClean="0">
                          <a:latin typeface="Cambria Math" panose="02040503050406030204" pitchFamily="18" charset="0"/>
                        </a:rPr>
                        <m:t>𝑉</m:t>
                      </m:r>
                      <m:r>
                        <a:rPr lang="en-US" b="0" i="1" smtClean="0">
                          <a:latin typeface="Cambria Math" panose="02040503050406030204" pitchFamily="18" charset="0"/>
                        </a:rPr>
                        <m:t>= </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𝑚</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𝑠</m:t>
                              </m:r>
                            </m:e>
                            <m:sup>
                              <m:r>
                                <a:rPr lang="en-US" b="0" i="1" smtClean="0">
                                  <a:latin typeface="Cambria Math" panose="02040503050406030204" pitchFamily="18" charset="0"/>
                                </a:rPr>
                                <m:t>2</m:t>
                              </m:r>
                            </m:sup>
                          </m:sSup>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𝛾</m:t>
                              </m:r>
                            </m:den>
                          </m:f>
                          <m:sSup>
                            <m:sSupPr>
                              <m:ctrlPr>
                                <a:rPr lang="en-US" i="1">
                                  <a:latin typeface="Cambria Math" panose="02040503050406030204" pitchFamily="18" charset="0"/>
                                </a:rPr>
                              </m:ctrlPr>
                            </m:sSupPr>
                            <m:e>
                              <m:acc>
                                <m:accPr>
                                  <m:chr m:val="̃"/>
                                  <m:ctrlPr>
                                    <a:rPr lang="en-US" i="1">
                                      <a:latin typeface="Cambria Math" panose="02040503050406030204" pitchFamily="18" charset="0"/>
                                    </a:rPr>
                                  </m:ctrlPr>
                                </m:accPr>
                                <m:e>
                                  <m:r>
                                    <a:rPr lang="en-US" i="1">
                                      <a:latin typeface="Cambria Math" panose="02040503050406030204" pitchFamily="18" charset="0"/>
                                    </a:rPr>
                                    <m:t>𝑚</m:t>
                                  </m:r>
                                </m:e>
                              </m:acc>
                            </m:e>
                            <m:sup>
                              <m:r>
                                <a:rPr lang="en-US" b="0" i="1" smtClean="0">
                                  <a:latin typeface="Cambria Math" panose="02040503050406030204" pitchFamily="18" charset="0"/>
                                </a:rPr>
                                <m:t>2</m:t>
                              </m:r>
                            </m:sup>
                          </m:sSup>
                        </m:e>
                      </m:d>
                    </m:oMath>
                  </m:oMathPara>
                </a14:m>
                <a:endParaRPr lang="en-US" dirty="0">
                  <a:latin typeface="Source Sans Pro" panose="020B0503030403020204" pitchFamily="34" charset="0"/>
                  <a:ea typeface="Source Sans Pro" panose="020B0503030403020204" pitchFamily="34" charset="0"/>
                </a:endParaRPr>
              </a:p>
              <a:p>
                <a:r>
                  <a:rPr lang="en-US" dirty="0">
                    <a:latin typeface="Source Sans Pro" panose="020B0503030403020204" pitchFamily="34" charset="0"/>
                    <a:ea typeface="Source Sans Pro" panose="020B0503030403020204" pitchFamily="34" charset="0"/>
                  </a:rPr>
                  <a:t>Its derivative is </a:t>
                </a:r>
                <a14:m>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𝑉</m:t>
                        </m:r>
                      </m:e>
                    </m:acc>
                    <m:r>
                      <a:rPr lang="en-US" b="0" i="1" dirty="0" smtClean="0">
                        <a:latin typeface="Cambria Math" panose="02040503050406030204" pitchFamily="18" charset="0"/>
                      </a:rPr>
                      <m:t>=−</m:t>
                    </m:r>
                    <m:r>
                      <a:rPr lang="en-US" b="0" i="1" dirty="0" smtClean="0">
                        <a:latin typeface="Cambria Math" panose="02040503050406030204" pitchFamily="18" charset="0"/>
                      </a:rPr>
                      <m:t>𝜆</m:t>
                    </m:r>
                    <m:r>
                      <a:rPr lang="en-US" b="0" i="1" dirty="0" smtClean="0">
                        <a:latin typeface="Cambria Math" panose="02040503050406030204" pitchFamily="18" charset="0"/>
                      </a:rPr>
                      <m:t>𝑚</m:t>
                    </m:r>
                    <m:sSup>
                      <m:sSupPr>
                        <m:ctrlPr>
                          <a:rPr lang="en-US" b="0" i="1" dirty="0" smtClean="0">
                            <a:latin typeface="Cambria Math" panose="02040503050406030204" pitchFamily="18" charset="0"/>
                          </a:rPr>
                        </m:ctrlPr>
                      </m:sSupPr>
                      <m:e>
                        <m:r>
                          <a:rPr lang="en-US" b="0" i="1" dirty="0" smtClean="0">
                            <a:latin typeface="Cambria Math" panose="02040503050406030204" pitchFamily="18" charset="0"/>
                          </a:rPr>
                          <m:t>𝑠</m:t>
                        </m:r>
                      </m:e>
                      <m:sup>
                        <m:r>
                          <a:rPr lang="en-US" b="0" i="1" dirty="0" smtClean="0">
                            <a:latin typeface="Cambria Math" panose="02040503050406030204" pitchFamily="18" charset="0"/>
                          </a:rPr>
                          <m:t>2</m:t>
                        </m:r>
                      </m:sup>
                    </m:sSup>
                    <m:r>
                      <a:rPr lang="en-US" b="0" i="1" smtClean="0">
                        <a:latin typeface="Cambria Math" panose="02040503050406030204" pitchFamily="18" charset="0"/>
                      </a:rPr>
                      <m:t> </m:t>
                    </m:r>
                  </m:oMath>
                </a14:m>
                <a:endParaRPr lang="en-US" dirty="0">
                  <a:latin typeface="Source Sans Pro" panose="020B0503030403020204" pitchFamily="34" charset="0"/>
                  <a:ea typeface="Source Sans Pro" panose="020B0503030403020204" pitchFamily="34" charset="0"/>
                </a:endParaRPr>
              </a:p>
              <a:p>
                <a:r>
                  <a:rPr lang="en-US" dirty="0">
                    <a:latin typeface="Source Sans Pro" panose="020B0503030403020204" pitchFamily="34" charset="0"/>
                    <a:ea typeface="Source Sans Pro" panose="020B0503030403020204" pitchFamily="34" charset="0"/>
                  </a:rPr>
                  <a:t>Thus </a:t>
                </a:r>
                <a14:m>
                  <m:oMath xmlns:m="http://schemas.openxmlformats.org/officeDocument/2006/math">
                    <m:r>
                      <a:rPr lang="en-US" b="0" i="1" smtClean="0">
                        <a:latin typeface="Cambria Math" panose="02040503050406030204" pitchFamily="18" charset="0"/>
                      </a:rPr>
                      <m:t>𝑠</m:t>
                    </m:r>
                    <m:r>
                      <a:rPr lang="en-US" b="0" i="1" smtClean="0">
                        <a:latin typeface="Cambria Math" panose="02040503050406030204" pitchFamily="18" charset="0"/>
                      </a:rPr>
                      <m:t>→0</m:t>
                    </m:r>
                  </m:oMath>
                </a14:m>
                <a:r>
                  <a:rPr lang="en-US" dirty="0">
                    <a:latin typeface="Source Sans Pro" panose="020B0503030403020204" pitchFamily="34" charset="0"/>
                    <a:ea typeface="Source Sans Pro" panose="020B0503030403020204" pitchFamily="34" charset="0"/>
                  </a:rPr>
                  <a:t>, and hence </a:t>
                </a:r>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𝑥</m:t>
                        </m:r>
                      </m:e>
                    </m:acc>
                    <m:r>
                      <a:rPr lang="en-US" b="0" i="1" smtClean="0">
                        <a:latin typeface="Cambria Math" panose="02040503050406030204" pitchFamily="18" charset="0"/>
                      </a:rPr>
                      <m:t>→0</m:t>
                    </m:r>
                  </m:oMath>
                </a14:m>
                <a:r>
                  <a:rPr lang="en-US" dirty="0">
                    <a:latin typeface="Source Sans Pro" panose="020B0503030403020204" pitchFamily="34" charset="0"/>
                    <a:ea typeface="Source Sans Pro" panose="020B0503030403020204" pitchFamily="34" charset="0"/>
                  </a:rPr>
                  <a:t> and </a:t>
                </a:r>
                <a14:m>
                  <m:oMath xmlns:m="http://schemas.openxmlformats.org/officeDocument/2006/math">
                    <m:acc>
                      <m:accPr>
                        <m:chr m:val="̇"/>
                        <m:ctrlPr>
                          <a:rPr lang="en-US" i="1">
                            <a:latin typeface="Cambria Math" panose="02040503050406030204" pitchFamily="18" charset="0"/>
                          </a:rPr>
                        </m:ctrlPr>
                      </m:accPr>
                      <m:e>
                        <m:acc>
                          <m:accPr>
                            <m:chr m:val="̃"/>
                            <m:ctrlPr>
                              <a:rPr lang="en-US" i="1">
                                <a:latin typeface="Cambria Math" panose="02040503050406030204" pitchFamily="18" charset="0"/>
                              </a:rPr>
                            </m:ctrlPr>
                          </m:accPr>
                          <m:e>
                            <m:r>
                              <a:rPr lang="en-US" i="1">
                                <a:latin typeface="Cambria Math" panose="02040503050406030204" pitchFamily="18" charset="0"/>
                              </a:rPr>
                              <m:t>𝑥</m:t>
                            </m:r>
                          </m:e>
                        </m:acc>
                      </m:e>
                    </m:acc>
                    <m:r>
                      <a:rPr lang="en-US" b="0" i="1" smtClean="0">
                        <a:latin typeface="Cambria Math" panose="02040503050406030204" pitchFamily="18" charset="0"/>
                      </a:rPr>
                      <m:t>→0</m:t>
                    </m:r>
                  </m:oMath>
                </a14:m>
                <a:endParaRPr lang="en-US" dirty="0">
                  <a:latin typeface="Source Sans Pro" panose="020B0503030403020204" pitchFamily="34" charset="0"/>
                  <a:ea typeface="Source Sans Pro" panose="020B0503030403020204" pitchFamily="34" charset="0"/>
                </a:endParaRPr>
              </a:p>
            </p:txBody>
          </p:sp>
        </mc:Choice>
        <mc:Fallback xmlns="">
          <p:sp>
            <p:nvSpPr>
              <p:cNvPr id="3" name="Content Placeholder 2">
                <a:extLst>
                  <a:ext uri="{FF2B5EF4-FFF2-40B4-BE49-F238E27FC236}">
                    <a16:creationId xmlns:a16="http://schemas.microsoft.com/office/drawing/2014/main" id="{A02A3FEE-37E0-BD47-AE79-03BD4F53D2F0}"/>
                  </a:ext>
                </a:extLst>
              </p:cNvPr>
              <p:cNvSpPr>
                <a:spLocks noGrp="1" noRot="1" noChangeAspect="1" noMove="1" noResize="1" noEditPoints="1" noAdjustHandles="1" noChangeArrowheads="1" noChangeShapeType="1" noTextEdit="1"/>
              </p:cNvSpPr>
              <p:nvPr>
                <p:ph idx="1"/>
              </p:nvPr>
            </p:nvSpPr>
            <p:spPr>
              <a:xfrm>
                <a:off x="838200" y="1825625"/>
                <a:ext cx="10515600" cy="4667250"/>
              </a:xfrm>
              <a:blipFill>
                <a:blip r:embed="rId2"/>
                <a:stretch>
                  <a:fillRect l="-1043" t="-2219" r="-406" b="-2742"/>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A372E090-0C87-744E-B3C8-416D90D31B24}"/>
              </a:ext>
            </a:extLst>
          </p:cNvPr>
          <p:cNvSpPr>
            <a:spLocks noGrp="1"/>
          </p:cNvSpPr>
          <p:nvPr>
            <p:ph type="dt" sz="half" idx="2"/>
          </p:nvPr>
        </p:nvSpPr>
        <p:spPr>
          <a:xfrm>
            <a:off x="838200" y="6542090"/>
            <a:ext cx="2743200" cy="365125"/>
          </a:xfrm>
        </p:spPr>
        <p:txBody>
          <a:bodyPr/>
          <a:lstStyle/>
          <a:p>
            <a:r>
              <a:rPr lang="en-US"/>
              <a:t>5/11/2026</a:t>
            </a:r>
          </a:p>
        </p:txBody>
      </p:sp>
    </p:spTree>
    <p:extLst>
      <p:ext uri="{BB962C8B-B14F-4D97-AF65-F5344CB8AC3E}">
        <p14:creationId xmlns:p14="http://schemas.microsoft.com/office/powerpoint/2010/main" val="33481246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4B9C5-DF82-E345-BA4C-AA8D79634C2F}"/>
              </a:ext>
            </a:extLst>
          </p:cNvPr>
          <p:cNvSpPr>
            <a:spLocks noGrp="1"/>
          </p:cNvSpPr>
          <p:nvPr>
            <p:ph type="title"/>
          </p:nvPr>
        </p:nvSpPr>
        <p:spPr/>
        <p:txBody>
          <a:bodyPr/>
          <a:lstStyle/>
          <a:p>
            <a:r>
              <a:rPr lang="en-US"/>
              <a:t>MRAC</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2CBF804-0341-B241-80D1-4A2EF9A50430}"/>
                  </a:ext>
                </a:extLst>
              </p:cNvPr>
              <p:cNvSpPr>
                <a:spLocks noGrp="1"/>
              </p:cNvSpPr>
              <p:nvPr>
                <p:ph idx="1"/>
              </p:nvPr>
            </p:nvSpPr>
            <p:spPr/>
            <p:txBody>
              <a:bodyPr>
                <a:normAutofit fontScale="92500"/>
              </a:bodyPr>
              <a:lstStyle/>
              <a:p>
                <a:r>
                  <a:rPr lang="en-US">
                    <a:latin typeface="Source Sans Pro" panose="020B0503030403020204" pitchFamily="34" charset="0"/>
                    <a:ea typeface="Source Sans Pro" panose="020B0503030403020204" pitchFamily="34" charset="0"/>
                  </a:rPr>
                  <a:t>An excellent reference for systematic MRAC design is:</a:t>
                </a:r>
                <a:br>
                  <a:rPr lang="en-US">
                    <a:latin typeface="Source Sans Pro" panose="020B0503030403020204" pitchFamily="34" charset="0"/>
                    <a:ea typeface="Source Sans Pro" panose="020B0503030403020204" pitchFamily="34" charset="0"/>
                  </a:rPr>
                </a:br>
                <a:r>
                  <a:rPr lang="en-US">
                    <a:latin typeface="Source Sans Pro" panose="020B0503030403020204" pitchFamily="34" charset="0"/>
                    <a:ea typeface="Source Sans Pro" panose="020B0503030403020204" pitchFamily="34" charset="0"/>
                  </a:rPr>
                  <a:t>Jean-Jacques </a:t>
                </a:r>
                <a:r>
                  <a:rPr lang="en-US" err="1">
                    <a:latin typeface="Source Sans Pro" panose="020B0503030403020204" pitchFamily="34" charset="0"/>
                    <a:ea typeface="Source Sans Pro" panose="020B0503030403020204" pitchFamily="34" charset="0"/>
                  </a:rPr>
                  <a:t>Slotine</a:t>
                </a:r>
                <a:r>
                  <a:rPr lang="en-US">
                    <a:latin typeface="Source Sans Pro" panose="020B0503030403020204" pitchFamily="34" charset="0"/>
                    <a:ea typeface="Source Sans Pro" panose="020B0503030403020204" pitchFamily="34" charset="0"/>
                  </a:rPr>
                  <a:t>, </a:t>
                </a:r>
                <a:r>
                  <a:rPr lang="en-US" err="1">
                    <a:latin typeface="Source Sans Pro" panose="020B0503030403020204" pitchFamily="34" charset="0"/>
                    <a:ea typeface="Source Sans Pro" panose="020B0503030403020204" pitchFamily="34" charset="0"/>
                  </a:rPr>
                  <a:t>Weiping</a:t>
                </a:r>
                <a:r>
                  <a:rPr lang="en-US">
                    <a:latin typeface="Source Sans Pro" panose="020B0503030403020204" pitchFamily="34" charset="0"/>
                    <a:ea typeface="Source Sans Pro" panose="020B0503030403020204" pitchFamily="34" charset="0"/>
                  </a:rPr>
                  <a:t> Li, </a:t>
                </a:r>
                <a:r>
                  <a:rPr lang="en-US" i="1">
                    <a:latin typeface="Source Sans Pro" panose="020B0503030403020204" pitchFamily="34" charset="0"/>
                    <a:ea typeface="Source Sans Pro" panose="020B0503030403020204" pitchFamily="34" charset="0"/>
                  </a:rPr>
                  <a:t>Applied Nonlinear Control</a:t>
                </a:r>
                <a:r>
                  <a:rPr lang="en-US">
                    <a:latin typeface="Source Sans Pro" panose="020B0503030403020204" pitchFamily="34" charset="0"/>
                    <a:ea typeface="Source Sans Pro" panose="020B0503030403020204" pitchFamily="34" charset="0"/>
                  </a:rPr>
                  <a:t>, Chapter 8</a:t>
                </a:r>
              </a:p>
              <a:p>
                <a:endParaRPr lang="en-US">
                  <a:latin typeface="Source Sans Pro" panose="020B0503030403020204" pitchFamily="34" charset="0"/>
                  <a:ea typeface="Source Sans Pro" panose="020B0503030403020204" pitchFamily="34" charset="0"/>
                </a:endParaRPr>
              </a:p>
              <a:p>
                <a:r>
                  <a:rPr lang="en-US" dirty="0">
                    <a:latin typeface="Source Sans Pro" panose="020B0503030403020204" pitchFamily="34" charset="0"/>
                    <a:ea typeface="Source Sans Pro" panose="020B0503030403020204" pitchFamily="34" charset="0"/>
                  </a:rPr>
                  <a:t> If the reference signal </a:t>
                </a:r>
                <a14:m>
                  <m:oMath xmlns:m="http://schemas.openxmlformats.org/officeDocument/2006/math">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𝑡</m:t>
                    </m:r>
                    <m:r>
                      <a:rPr lang="en-US" i="1">
                        <a:latin typeface="Cambria Math" panose="02040503050406030204" pitchFamily="18" charset="0"/>
                      </a:rPr>
                      <m:t>)</m:t>
                    </m:r>
                  </m:oMath>
                </a14:m>
                <a:r>
                  <a:rPr lang="en-US" dirty="0">
                    <a:latin typeface="Source Sans Pro" panose="020B0503030403020204" pitchFamily="34" charset="0"/>
                    <a:ea typeface="Source Sans Pro" panose="020B0503030403020204" pitchFamily="34" charset="0"/>
                  </a:rPr>
                  <a:t> is very simple, such as zero or a constant, it is possible for many vectors of parameters, besides the ideal parameter vector, to lead to tracking error convergence </a:t>
                </a:r>
              </a:p>
              <a:p>
                <a:endParaRPr lang="en-US" dirty="0">
                  <a:latin typeface="Source Sans Pro" panose="020B0503030403020204" pitchFamily="34" charset="0"/>
                  <a:ea typeface="Source Sans Pro" panose="020B0503030403020204" pitchFamily="34" charset="0"/>
                </a:endParaRPr>
              </a:p>
              <a:p>
                <a:r>
                  <a:rPr lang="en-US" dirty="0">
                    <a:latin typeface="Source Sans Pro" panose="020B0503030403020204" pitchFamily="34" charset="0"/>
                    <a:ea typeface="Source Sans Pro" panose="020B0503030403020204" pitchFamily="34" charset="0"/>
                  </a:rPr>
                  <a:t>However, if the reference signal </a:t>
                </a:r>
                <a14:m>
                  <m:oMath xmlns:m="http://schemas.openxmlformats.org/officeDocument/2006/math">
                    <m:r>
                      <a:rPr lang="en-US" i="1">
                        <a:latin typeface="Cambria Math" panose="02040503050406030204" pitchFamily="18" charset="0"/>
                      </a:rPr>
                      <m:t>𝑟</m:t>
                    </m:r>
                    <m:r>
                      <a:rPr lang="en-US" i="1">
                        <a:latin typeface="Cambria Math" panose="02040503050406030204" pitchFamily="18" charset="0"/>
                      </a:rPr>
                      <m:t>(</m:t>
                    </m:r>
                    <m:r>
                      <a:rPr lang="en-US" i="1">
                        <a:latin typeface="Cambria Math" panose="02040503050406030204" pitchFamily="18" charset="0"/>
                      </a:rPr>
                      <m:t>𝑡</m:t>
                    </m:r>
                    <m:r>
                      <a:rPr lang="en-US" i="1">
                        <a:latin typeface="Cambria Math" panose="02040503050406030204" pitchFamily="18" charset="0"/>
                      </a:rPr>
                      <m:t>)</m:t>
                    </m:r>
                  </m:oMath>
                </a14:m>
                <a:r>
                  <a:rPr lang="en-US" dirty="0">
                    <a:latin typeface="Source Sans Pro" panose="020B0503030403020204" pitchFamily="34" charset="0"/>
                    <a:ea typeface="Source Sans Pro" panose="020B0503030403020204" pitchFamily="34" charset="0"/>
                  </a:rPr>
                  <a:t> is so complex that only the “true” parameter vector can lead to tracking convergence, then one shall have parameter convergence -&gt; </a:t>
                </a:r>
                <a:r>
                  <a:rPr lang="en-US" i="1" dirty="0">
                    <a:latin typeface="Source Sans Pro" panose="020B0503030403020204" pitchFamily="34" charset="0"/>
                    <a:ea typeface="Source Sans Pro" panose="020B0503030403020204" pitchFamily="34" charset="0"/>
                  </a:rPr>
                  <a:t>persistent excitation condition</a:t>
                </a:r>
              </a:p>
              <a:p>
                <a:endParaRPr lang="en-US" dirty="0">
                  <a:latin typeface="Source Sans Pro" panose="020B0503030403020204" pitchFamily="34" charset="0"/>
                  <a:ea typeface="Source Sans Pro" panose="020B0503030403020204" pitchFamily="34" charset="0"/>
                </a:endParaRPr>
              </a:p>
            </p:txBody>
          </p:sp>
        </mc:Choice>
        <mc:Fallback xmlns="">
          <p:sp>
            <p:nvSpPr>
              <p:cNvPr id="3" name="Content Placeholder 2">
                <a:extLst>
                  <a:ext uri="{FF2B5EF4-FFF2-40B4-BE49-F238E27FC236}">
                    <a16:creationId xmlns:a16="http://schemas.microsoft.com/office/drawing/2014/main" id="{E2CBF804-0341-B241-80D1-4A2EF9A50430}"/>
                  </a:ext>
                </a:extLst>
              </p:cNvPr>
              <p:cNvSpPr>
                <a:spLocks noGrp="1" noRot="1" noChangeAspect="1" noMove="1" noResize="1" noEditPoints="1" noAdjustHandles="1" noChangeArrowheads="1" noChangeShapeType="1" noTextEdit="1"/>
              </p:cNvSpPr>
              <p:nvPr>
                <p:ph idx="1"/>
              </p:nvPr>
            </p:nvSpPr>
            <p:spPr>
              <a:blipFill>
                <a:blip r:embed="rId2"/>
                <a:stretch>
                  <a:fillRect l="-928" t="-2241" b="-7563"/>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47ED7611-B88E-4449-8102-24F8B027C51F}"/>
              </a:ext>
            </a:extLst>
          </p:cNvPr>
          <p:cNvSpPr>
            <a:spLocks noGrp="1"/>
          </p:cNvSpPr>
          <p:nvPr>
            <p:ph type="dt" sz="half" idx="2"/>
          </p:nvPr>
        </p:nvSpPr>
        <p:spPr>
          <a:xfrm>
            <a:off x="838200" y="6542090"/>
            <a:ext cx="2743200" cy="365125"/>
          </a:xfrm>
        </p:spPr>
        <p:txBody>
          <a:bodyPr/>
          <a:lstStyle/>
          <a:p>
            <a:r>
              <a:rPr lang="en-US"/>
              <a:t>5/11/2026</a:t>
            </a:r>
          </a:p>
        </p:txBody>
      </p:sp>
    </p:spTree>
    <p:extLst>
      <p:ext uri="{BB962C8B-B14F-4D97-AF65-F5344CB8AC3E}">
        <p14:creationId xmlns:p14="http://schemas.microsoft.com/office/powerpoint/2010/main" val="22536560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132EC-B516-7A4F-ACB8-AABB28B23E66}"/>
              </a:ext>
            </a:extLst>
          </p:cNvPr>
          <p:cNvSpPr>
            <a:spLocks noGrp="1"/>
          </p:cNvSpPr>
          <p:nvPr>
            <p:ph type="title"/>
          </p:nvPr>
        </p:nvSpPr>
        <p:spPr/>
        <p:txBody>
          <a:bodyPr/>
          <a:lstStyle/>
          <a:p>
            <a:r>
              <a:rPr lang="en-US"/>
              <a:t>Model identification adaptive control</a:t>
            </a:r>
          </a:p>
        </p:txBody>
      </p:sp>
      <p:sp>
        <p:nvSpPr>
          <p:cNvPr id="3" name="Content Placeholder 2">
            <a:extLst>
              <a:ext uri="{FF2B5EF4-FFF2-40B4-BE49-F238E27FC236}">
                <a16:creationId xmlns:a16="http://schemas.microsoft.com/office/drawing/2014/main" id="{053C2C13-1EFC-C549-B82A-41E384481DD7}"/>
              </a:ext>
            </a:extLst>
          </p:cNvPr>
          <p:cNvSpPr>
            <a:spLocks noGrp="1"/>
          </p:cNvSpPr>
          <p:nvPr>
            <p:ph idx="1"/>
          </p:nvPr>
        </p:nvSpPr>
        <p:spPr/>
        <p:txBody>
          <a:bodyPr>
            <a:normAutofit/>
          </a:bodyPr>
          <a:lstStyle/>
          <a:p>
            <a:r>
              <a:rPr lang="en-US">
                <a:latin typeface="Source Sans Pro" panose="020B0503030403020204" pitchFamily="34" charset="0"/>
                <a:ea typeface="Source Sans Pro" panose="020B0503030403020204" pitchFamily="34" charset="0"/>
              </a:rPr>
              <a:t>MIAC (also referred to as self-tuning) simply combines model estimation with a controller that uses the estimated model</a:t>
            </a:r>
          </a:p>
          <a:p>
            <a:r>
              <a:rPr lang="en-US">
                <a:latin typeface="Source Sans Pro" panose="020B0503030403020204" pitchFamily="34" charset="0"/>
                <a:ea typeface="Source Sans Pro" panose="020B0503030403020204" pitchFamily="34" charset="0"/>
              </a:rPr>
              <a:t>Important distinction between </a:t>
            </a:r>
            <a:r>
              <a:rPr lang="en-US" i="1">
                <a:latin typeface="Source Sans Pro" panose="020B0503030403020204" pitchFamily="34" charset="0"/>
                <a:ea typeface="Source Sans Pro" panose="020B0503030403020204" pitchFamily="34" charset="0"/>
              </a:rPr>
              <a:t>certainty-equivalent </a:t>
            </a:r>
            <a:r>
              <a:rPr lang="en-US">
                <a:latin typeface="Source Sans Pro" panose="020B0503030403020204" pitchFamily="34" charset="0"/>
                <a:ea typeface="Source Sans Pro" panose="020B0503030403020204" pitchFamily="34" charset="0"/>
              </a:rPr>
              <a:t>and </a:t>
            </a:r>
            <a:r>
              <a:rPr lang="en-US" i="1">
                <a:latin typeface="Source Sans Pro" panose="020B0503030403020204" pitchFamily="34" charset="0"/>
                <a:ea typeface="Source Sans Pro" panose="020B0503030403020204" pitchFamily="34" charset="0"/>
              </a:rPr>
              <a:t>cautious</a:t>
            </a:r>
            <a:r>
              <a:rPr lang="en-US">
                <a:latin typeface="Source Sans Pro" panose="020B0503030403020204" pitchFamily="34" charset="0"/>
                <a:ea typeface="Source Sans Pro" panose="020B0503030403020204" pitchFamily="34" charset="0"/>
              </a:rPr>
              <a:t> approaches</a:t>
            </a:r>
          </a:p>
          <a:p>
            <a:pPr lvl="1"/>
            <a:r>
              <a:rPr lang="en-US" b="1">
                <a:latin typeface="Source Sans Pro" panose="020B0503030403020204" pitchFamily="34" charset="0"/>
                <a:ea typeface="Source Sans Pro" panose="020B0503030403020204" pitchFamily="34" charset="0"/>
              </a:rPr>
              <a:t>Certainty-equivalent: </a:t>
            </a:r>
            <a:r>
              <a:rPr lang="en-US">
                <a:latin typeface="Source Sans Pro" panose="020B0503030403020204" pitchFamily="34" charset="0"/>
                <a:ea typeface="Source Sans Pro" panose="020B0503030403020204" pitchFamily="34" charset="0"/>
              </a:rPr>
              <a:t>maintains point estimate of model and uses that model for policy selection/optimization. Can be suboptimal, risky.</a:t>
            </a:r>
          </a:p>
          <a:p>
            <a:pPr lvl="1"/>
            <a:r>
              <a:rPr lang="en-US" b="1">
                <a:latin typeface="Source Sans Pro" panose="020B0503030403020204" pitchFamily="34" charset="0"/>
                <a:ea typeface="Source Sans Pro" panose="020B0503030403020204" pitchFamily="34" charset="0"/>
              </a:rPr>
              <a:t>Cautious:</a:t>
            </a:r>
            <a:r>
              <a:rPr lang="en-US">
                <a:latin typeface="Source Sans Pro" panose="020B0503030403020204" pitchFamily="34" charset="0"/>
                <a:ea typeface="Source Sans Pro" panose="020B0503030403020204" pitchFamily="34" charset="0"/>
              </a:rPr>
              <a:t> Maintains measure of estimator uncertainty, incorporates the uncertainty into the controller. This is often overly robust because it does not account for future info gain!</a:t>
            </a:r>
            <a:endParaRPr lang="en-US" b="1">
              <a:latin typeface="Source Sans Pro" panose="020B0503030403020204" pitchFamily="34" charset="0"/>
              <a:ea typeface="Source Sans Pro" panose="020B0503030403020204" pitchFamily="34" charset="0"/>
            </a:endParaRPr>
          </a:p>
        </p:txBody>
      </p:sp>
      <p:sp>
        <p:nvSpPr>
          <p:cNvPr id="4" name="Date Placeholder 3">
            <a:extLst>
              <a:ext uri="{FF2B5EF4-FFF2-40B4-BE49-F238E27FC236}">
                <a16:creationId xmlns:a16="http://schemas.microsoft.com/office/drawing/2014/main" id="{3F0EDCE3-0093-744C-AAA6-20037E763FF0}"/>
              </a:ext>
            </a:extLst>
          </p:cNvPr>
          <p:cNvSpPr>
            <a:spLocks noGrp="1"/>
          </p:cNvSpPr>
          <p:nvPr>
            <p:ph type="dt" sz="half" idx="2"/>
          </p:nvPr>
        </p:nvSpPr>
        <p:spPr>
          <a:xfrm>
            <a:off x="838200" y="6542090"/>
            <a:ext cx="2743200" cy="365125"/>
          </a:xfrm>
        </p:spPr>
        <p:txBody>
          <a:bodyPr/>
          <a:lstStyle/>
          <a:p>
            <a:r>
              <a:rPr lang="en-US"/>
              <a:t>5/11/2026</a:t>
            </a:r>
          </a:p>
        </p:txBody>
      </p:sp>
    </p:spTree>
    <p:extLst>
      <p:ext uri="{BB962C8B-B14F-4D97-AF65-F5344CB8AC3E}">
        <p14:creationId xmlns:p14="http://schemas.microsoft.com/office/powerpoint/2010/main" val="19453373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7F9A1-54D2-4945-A042-78AEC3D3421A}"/>
              </a:ext>
            </a:extLst>
          </p:cNvPr>
          <p:cNvSpPr>
            <a:spLocks noGrp="1"/>
          </p:cNvSpPr>
          <p:nvPr>
            <p:ph type="title"/>
          </p:nvPr>
        </p:nvSpPr>
        <p:spPr/>
        <p:txBody>
          <a:bodyPr/>
          <a:lstStyle/>
          <a:p>
            <a:r>
              <a:rPr lang="en-US"/>
              <a:t>MRAC vs. MIAC</a:t>
            </a:r>
          </a:p>
        </p:txBody>
      </p:sp>
      <p:sp>
        <p:nvSpPr>
          <p:cNvPr id="3" name="Content Placeholder 2">
            <a:extLst>
              <a:ext uri="{FF2B5EF4-FFF2-40B4-BE49-F238E27FC236}">
                <a16:creationId xmlns:a16="http://schemas.microsoft.com/office/drawing/2014/main" id="{B9262C0F-B4FD-2848-B6DC-2A1A89ADC8FF}"/>
              </a:ext>
            </a:extLst>
          </p:cNvPr>
          <p:cNvSpPr>
            <a:spLocks noGrp="1"/>
          </p:cNvSpPr>
          <p:nvPr>
            <p:ph idx="1"/>
          </p:nvPr>
        </p:nvSpPr>
        <p:spPr>
          <a:xfrm>
            <a:off x="838200" y="1825625"/>
            <a:ext cx="10515600" cy="4667250"/>
          </a:xfrm>
        </p:spPr>
        <p:txBody>
          <a:bodyPr>
            <a:normAutofit lnSpcReduction="10000"/>
          </a:bodyPr>
          <a:lstStyle/>
          <a:p>
            <a:r>
              <a:rPr lang="en-US" dirty="0">
                <a:latin typeface="Source Sans Pro" panose="020B0503030403020204" pitchFamily="34" charset="0"/>
                <a:ea typeface="Source Sans Pro" panose="020B0503030403020204" pitchFamily="34" charset="0"/>
              </a:rPr>
              <a:t>MRAC and MIAC arise from two different perspectives:</a:t>
            </a:r>
          </a:p>
          <a:p>
            <a:pPr marL="971550" lvl="1" indent="-514350">
              <a:buFont typeface="+mj-lt"/>
              <a:buAutoNum type="arabicPeriod"/>
            </a:pPr>
            <a:r>
              <a:rPr lang="en-US" dirty="0">
                <a:latin typeface="Source Sans Pro" panose="020B0503030403020204" pitchFamily="34" charset="0"/>
                <a:ea typeface="Source Sans Pro" panose="020B0503030403020204" pitchFamily="34" charset="0"/>
              </a:rPr>
              <a:t>parameters in MRAC are updated so as to minimize tracking error between the plant output and the reference model output </a:t>
            </a:r>
          </a:p>
          <a:p>
            <a:pPr marL="971550" lvl="1" indent="-514350">
              <a:buFont typeface="+mj-lt"/>
              <a:buAutoNum type="arabicPeriod"/>
            </a:pPr>
            <a:r>
              <a:rPr lang="en-US" dirty="0">
                <a:latin typeface="Source Sans Pro" panose="020B0503030403020204" pitchFamily="34" charset="0"/>
                <a:ea typeface="Source Sans Pro" panose="020B0503030403020204" pitchFamily="34" charset="0"/>
              </a:rPr>
              <a:t>parameters in MIAC are updated so as to minimize the data-fitting error </a:t>
            </a:r>
          </a:p>
          <a:p>
            <a:r>
              <a:rPr lang="en-US" dirty="0">
                <a:latin typeface="Source Sans Pro" panose="020B0503030403020204" pitchFamily="34" charset="0"/>
                <a:ea typeface="Source Sans Pro" panose="020B0503030403020204" pitchFamily="34" charset="0"/>
              </a:rPr>
              <a:t>MIAC controllers are in general more flexible, as one can couple various controllers with various estimators </a:t>
            </a:r>
          </a:p>
          <a:p>
            <a:r>
              <a:rPr lang="en-US" dirty="0">
                <a:latin typeface="Source Sans Pro" panose="020B0503030403020204" pitchFamily="34" charset="0"/>
                <a:ea typeface="Source Sans Pro" panose="020B0503030403020204" pitchFamily="34" charset="0"/>
              </a:rPr>
              <a:t>However, correctness of MIAC controllers is more difficult to guarantee, as if the signals are not rich, the estimated parameters may not be close to the “true” values, and stability and convergence may not be ensured </a:t>
            </a:r>
          </a:p>
          <a:p>
            <a:r>
              <a:rPr lang="en-US" dirty="0">
                <a:latin typeface="Source Sans Pro" panose="020B0503030403020204" pitchFamily="34" charset="0"/>
                <a:ea typeface="Source Sans Pro" panose="020B0503030403020204" pitchFamily="34" charset="0"/>
              </a:rPr>
              <a:t>In contrast, for MRAC, stability and convergence are usually guaranteed </a:t>
            </a:r>
            <a:r>
              <a:rPr lang="en-US" i="1" dirty="0">
                <a:latin typeface="Source Sans Pro" panose="020B0503030403020204" pitchFamily="34" charset="0"/>
                <a:ea typeface="Source Sans Pro" panose="020B0503030403020204" pitchFamily="34" charset="0"/>
              </a:rPr>
              <a:t>regardless </a:t>
            </a:r>
            <a:r>
              <a:rPr lang="en-US" dirty="0">
                <a:latin typeface="Source Sans Pro" panose="020B0503030403020204" pitchFamily="34" charset="0"/>
                <a:ea typeface="Source Sans Pro" panose="020B0503030403020204" pitchFamily="34" charset="0"/>
              </a:rPr>
              <a:t>of the richness of the signals  </a:t>
            </a:r>
          </a:p>
        </p:txBody>
      </p:sp>
      <p:sp>
        <p:nvSpPr>
          <p:cNvPr id="4" name="Date Placeholder 3">
            <a:extLst>
              <a:ext uri="{FF2B5EF4-FFF2-40B4-BE49-F238E27FC236}">
                <a16:creationId xmlns:a16="http://schemas.microsoft.com/office/drawing/2014/main" id="{A0843B35-8132-FA47-85DD-7359A263F845}"/>
              </a:ext>
            </a:extLst>
          </p:cNvPr>
          <p:cNvSpPr>
            <a:spLocks noGrp="1"/>
          </p:cNvSpPr>
          <p:nvPr>
            <p:ph type="dt" sz="half" idx="2"/>
          </p:nvPr>
        </p:nvSpPr>
        <p:spPr>
          <a:xfrm>
            <a:off x="838200" y="6542090"/>
            <a:ext cx="2743200" cy="365125"/>
          </a:xfrm>
        </p:spPr>
        <p:txBody>
          <a:bodyPr/>
          <a:lstStyle/>
          <a:p>
            <a:r>
              <a:rPr lang="en-US"/>
              <a:t>5/11/2026</a:t>
            </a:r>
          </a:p>
        </p:txBody>
      </p:sp>
    </p:spTree>
    <p:extLst>
      <p:ext uri="{BB962C8B-B14F-4D97-AF65-F5344CB8AC3E}">
        <p14:creationId xmlns:p14="http://schemas.microsoft.com/office/powerpoint/2010/main" val="41213275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B7C61-C673-FD43-936B-84F9006D17C0}"/>
              </a:ext>
            </a:extLst>
          </p:cNvPr>
          <p:cNvSpPr>
            <a:spLocks noGrp="1"/>
          </p:cNvSpPr>
          <p:nvPr>
            <p:ph type="title"/>
          </p:nvPr>
        </p:nvSpPr>
        <p:spPr/>
        <p:txBody>
          <a:bodyPr/>
          <a:lstStyle/>
          <a:p>
            <a:r>
              <a:rPr lang="en-US" dirty="0"/>
              <a:t>Next class</a:t>
            </a:r>
          </a:p>
        </p:txBody>
      </p:sp>
      <p:sp>
        <p:nvSpPr>
          <p:cNvPr id="10" name="Date Placeholder 9">
            <a:extLst>
              <a:ext uri="{FF2B5EF4-FFF2-40B4-BE49-F238E27FC236}">
                <a16:creationId xmlns:a16="http://schemas.microsoft.com/office/drawing/2014/main" id="{E91C39DB-6F1B-3440-979E-0FE178DB3E0C}"/>
              </a:ext>
            </a:extLst>
          </p:cNvPr>
          <p:cNvSpPr>
            <a:spLocks noGrp="1"/>
          </p:cNvSpPr>
          <p:nvPr>
            <p:ph type="dt" sz="half" idx="2"/>
          </p:nvPr>
        </p:nvSpPr>
        <p:spPr>
          <a:xfrm>
            <a:off x="838200" y="6542090"/>
            <a:ext cx="2743200" cy="365125"/>
          </a:xfrm>
        </p:spPr>
        <p:txBody>
          <a:bodyPr/>
          <a:lstStyle/>
          <a:p>
            <a:r>
              <a:rPr lang="en-US"/>
              <a:t>5/11/2026</a:t>
            </a:r>
          </a:p>
        </p:txBody>
      </p:sp>
      <p:sp>
        <p:nvSpPr>
          <p:cNvPr id="12" name="Content Placeholder 6">
            <a:extLst>
              <a:ext uri="{FF2B5EF4-FFF2-40B4-BE49-F238E27FC236}">
                <a16:creationId xmlns:a16="http://schemas.microsoft.com/office/drawing/2014/main" id="{E7C22569-23FF-42E3-807F-7BE13EEB0735}"/>
              </a:ext>
            </a:extLst>
          </p:cNvPr>
          <p:cNvSpPr>
            <a:spLocks noGrp="1"/>
          </p:cNvSpPr>
          <p:nvPr>
            <p:ph idx="1"/>
          </p:nvPr>
        </p:nvSpPr>
        <p:spPr>
          <a:xfrm>
            <a:off x="838200" y="1825625"/>
            <a:ext cx="10515600" cy="4351338"/>
          </a:xfrm>
        </p:spPr>
        <p:txBody>
          <a:bodyPr/>
          <a:lstStyle/>
          <a:p>
            <a:pPr marL="0" indent="0" algn="ctr">
              <a:buNone/>
            </a:pPr>
            <a:endParaRPr lang="en-US" dirty="0"/>
          </a:p>
          <a:p>
            <a:pPr marL="0" indent="0" algn="ctr">
              <a:buNone/>
            </a:pPr>
            <a:endParaRPr lang="en-US" dirty="0"/>
          </a:p>
          <a:p>
            <a:pPr algn="ctr"/>
            <a:r>
              <a:rPr lang="en-US" dirty="0"/>
              <a:t>Intro to Imitation Learning (IL) and Reinforcement Learning (RL)</a:t>
            </a:r>
          </a:p>
          <a:p>
            <a:pPr marL="0" indent="0" algn="ctr">
              <a:buNone/>
            </a:pPr>
            <a:endParaRPr lang="en-US" dirty="0"/>
          </a:p>
        </p:txBody>
      </p:sp>
    </p:spTree>
    <p:extLst>
      <p:ext uri="{BB962C8B-B14F-4D97-AF65-F5344CB8AC3E}">
        <p14:creationId xmlns:p14="http://schemas.microsoft.com/office/powerpoint/2010/main" val="36515286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3801</TotalTime>
  <Words>1894</Words>
  <Application>Microsoft Macintosh PowerPoint</Application>
  <PresentationFormat>Widescreen</PresentationFormat>
  <Paragraphs>287</Paragraphs>
  <Slides>34</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34</vt:i4>
      </vt:variant>
    </vt:vector>
  </HeadingPairs>
  <TitlesOfParts>
    <vt:vector size="41" baseType="lpstr">
      <vt:lpstr>Arial</vt:lpstr>
      <vt:lpstr>Calibri</vt:lpstr>
      <vt:lpstr>Calibri Light</vt:lpstr>
      <vt:lpstr>Cambria Math</vt:lpstr>
      <vt:lpstr>Source Sans Pro</vt:lpstr>
      <vt:lpstr>Wingdings</vt:lpstr>
      <vt:lpstr>Office Theme</vt:lpstr>
      <vt:lpstr>AA203 Optimal and Learning-based Control</vt:lpstr>
      <vt:lpstr>Course overview</vt:lpstr>
      <vt:lpstr>Outline</vt:lpstr>
      <vt:lpstr>Outline</vt:lpstr>
      <vt:lpstr>Feedback control</vt:lpstr>
      <vt:lpstr>Feedback control</vt:lpstr>
      <vt:lpstr>Approaches</vt:lpstr>
      <vt:lpstr>What can we learn?</vt:lpstr>
      <vt:lpstr>What can we learn?</vt:lpstr>
      <vt:lpstr>How does learning happen?</vt:lpstr>
      <vt:lpstr>Outline</vt:lpstr>
      <vt:lpstr>System identification for learning-based control</vt:lpstr>
      <vt:lpstr>Least squares</vt:lpstr>
      <vt:lpstr>Example: first order model </vt:lpstr>
      <vt:lpstr>Linear regression for system id</vt:lpstr>
      <vt:lpstr>Persistent excitation</vt:lpstr>
      <vt:lpstr>Persistent excitation</vt:lpstr>
      <vt:lpstr>Persistent excitation</vt:lpstr>
      <vt:lpstr>Persistent excitation</vt:lpstr>
      <vt:lpstr>Performance questions </vt:lpstr>
      <vt:lpstr>Outline</vt:lpstr>
      <vt:lpstr>Adaptive control</vt:lpstr>
      <vt:lpstr>Detour: Lyapunov theorem for global stability</vt:lpstr>
      <vt:lpstr>Detour: stability analysis via Lyapunov</vt:lpstr>
      <vt:lpstr>Adaptive control approaches</vt:lpstr>
      <vt:lpstr>Model reference adaptive control (MRAC)</vt:lpstr>
      <vt:lpstr>Example of MRAC control </vt:lpstr>
      <vt:lpstr>Example of MRAC control </vt:lpstr>
      <vt:lpstr>Example of MRAC control </vt:lpstr>
      <vt:lpstr>Example of MRAC control </vt:lpstr>
      <vt:lpstr>MRAC</vt:lpstr>
      <vt:lpstr>Model identification adaptive control</vt:lpstr>
      <vt:lpstr>MRAC vs. MIAC</vt:lpstr>
      <vt:lpstr>Next class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AA203 Optimal and Learning-based Control</dc:title>
  <dc:creator>Marco Pavone</dc:creator>
  <cp:lastModifiedBy>Daniele Gammelli</cp:lastModifiedBy>
  <cp:revision>26</cp:revision>
  <cp:lastPrinted>2019-01-07T20:05:58Z</cp:lastPrinted>
  <dcterms:created xsi:type="dcterms:W3CDTF">2017-01-06T12:29:52Z</dcterms:created>
  <dcterms:modified xsi:type="dcterms:W3CDTF">2026-08-13T21:19:47Z</dcterms:modified>
</cp:coreProperties>
</file>