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tif" ContentType="image/tif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33"/>
  </p:notesMasterIdLst>
  <p:sldIdLst>
    <p:sldId id="256" r:id="rId2"/>
    <p:sldId id="334" r:id="rId3"/>
    <p:sldId id="1585" r:id="rId4"/>
    <p:sldId id="1595" r:id="rId5"/>
    <p:sldId id="1594" r:id="rId6"/>
    <p:sldId id="543" r:id="rId7"/>
    <p:sldId id="528" r:id="rId8"/>
    <p:sldId id="296" r:id="rId9"/>
    <p:sldId id="549" r:id="rId10"/>
    <p:sldId id="550" r:id="rId11"/>
    <p:sldId id="402" r:id="rId12"/>
    <p:sldId id="1553" r:id="rId13"/>
    <p:sldId id="1552" r:id="rId14"/>
    <p:sldId id="1570" r:id="rId15"/>
    <p:sldId id="1571" r:id="rId16"/>
    <p:sldId id="1563" r:id="rId17"/>
    <p:sldId id="1573" r:id="rId18"/>
    <p:sldId id="1610" r:id="rId19"/>
    <p:sldId id="261" r:id="rId20"/>
    <p:sldId id="1611" r:id="rId21"/>
    <p:sldId id="1612" r:id="rId22"/>
    <p:sldId id="547" r:id="rId23"/>
    <p:sldId id="267" r:id="rId24"/>
    <p:sldId id="1588" r:id="rId25"/>
    <p:sldId id="1593" r:id="rId26"/>
    <p:sldId id="560" r:id="rId27"/>
    <p:sldId id="328" r:id="rId28"/>
    <p:sldId id="329" r:id="rId29"/>
    <p:sldId id="330" r:id="rId30"/>
    <p:sldId id="1617" r:id="rId31"/>
    <p:sldId id="399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BCC25E8B-7885-9143-B6A6-C663038D90BB}">
          <p14:sldIdLst>
            <p14:sldId id="256"/>
            <p14:sldId id="334"/>
            <p14:sldId id="1585"/>
            <p14:sldId id="1595"/>
            <p14:sldId id="1594"/>
            <p14:sldId id="543"/>
            <p14:sldId id="528"/>
            <p14:sldId id="296"/>
            <p14:sldId id="549"/>
            <p14:sldId id="550"/>
            <p14:sldId id="402"/>
            <p14:sldId id="1553"/>
            <p14:sldId id="1552"/>
            <p14:sldId id="1570"/>
            <p14:sldId id="1571"/>
            <p14:sldId id="1563"/>
            <p14:sldId id="1573"/>
            <p14:sldId id="1610"/>
            <p14:sldId id="261"/>
            <p14:sldId id="1611"/>
            <p14:sldId id="1612"/>
            <p14:sldId id="547"/>
            <p14:sldId id="267"/>
            <p14:sldId id="1588"/>
            <p14:sldId id="1593"/>
            <p14:sldId id="560"/>
            <p14:sldId id="328"/>
            <p14:sldId id="329"/>
            <p14:sldId id="330"/>
            <p14:sldId id="1617"/>
            <p14:sldId id="39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169"/>
    <p:restoredTop sz="88105"/>
  </p:normalViewPr>
  <p:slideViewPr>
    <p:cSldViewPr snapToGrid="0">
      <p:cViewPr varScale="1">
        <p:scale>
          <a:sx n="110" d="100"/>
          <a:sy n="110" d="100"/>
        </p:scale>
        <p:origin x="27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e Gammelli" userId="292b8a31-f1ba-4b4c-b196-a231dc095d13" providerId="ADAL" clId="{6E670754-AB6A-5789-AA0A-6F6FD9CE3EEA}"/>
    <pc:docChg chg="delSld modSld modSection">
      <pc:chgData name="Daniele Gammelli" userId="292b8a31-f1ba-4b4c-b196-a231dc095d13" providerId="ADAL" clId="{6E670754-AB6A-5789-AA0A-6F6FD9CE3EEA}" dt="2026-08-13T21:20:48.908" v="12" actId="2696"/>
      <pc:docMkLst>
        <pc:docMk/>
      </pc:docMkLst>
      <pc:sldChg chg="modNotesTx">
        <pc:chgData name="Daniele Gammelli" userId="292b8a31-f1ba-4b4c-b196-a231dc095d13" providerId="ADAL" clId="{6E670754-AB6A-5789-AA0A-6F6FD9CE3EEA}" dt="2026-08-13T21:20:04.070" v="0" actId="20577"/>
        <pc:sldMkLst>
          <pc:docMk/>
          <pc:sldMk cId="1571545577" sldId="296"/>
        </pc:sldMkLst>
      </pc:sldChg>
      <pc:sldChg chg="modNotesTx">
        <pc:chgData name="Daniele Gammelli" userId="292b8a31-f1ba-4b4c-b196-a231dc095d13" providerId="ADAL" clId="{6E670754-AB6A-5789-AA0A-6F6FD9CE3EEA}" dt="2026-08-13T21:20:15.967" v="3" actId="20577"/>
        <pc:sldMkLst>
          <pc:docMk/>
          <pc:sldMk cId="3490948641" sldId="402"/>
        </pc:sldMkLst>
      </pc:sldChg>
      <pc:sldChg chg="modNotesTx">
        <pc:chgData name="Daniele Gammelli" userId="292b8a31-f1ba-4b4c-b196-a231dc095d13" providerId="ADAL" clId="{6E670754-AB6A-5789-AA0A-6F6FD9CE3EEA}" dt="2026-08-13T21:20:07.357" v="1" actId="20577"/>
        <pc:sldMkLst>
          <pc:docMk/>
          <pc:sldMk cId="1150321339" sldId="549"/>
        </pc:sldMkLst>
      </pc:sldChg>
      <pc:sldChg chg="modNotesTx">
        <pc:chgData name="Daniele Gammelli" userId="292b8a31-f1ba-4b4c-b196-a231dc095d13" providerId="ADAL" clId="{6E670754-AB6A-5789-AA0A-6F6FD9CE3EEA}" dt="2026-08-13T21:20:11.113" v="2" actId="20577"/>
        <pc:sldMkLst>
          <pc:docMk/>
          <pc:sldMk cId="3935098158" sldId="550"/>
        </pc:sldMkLst>
      </pc:sldChg>
      <pc:sldChg chg="del">
        <pc:chgData name="Daniele Gammelli" userId="292b8a31-f1ba-4b4c-b196-a231dc095d13" providerId="ADAL" clId="{6E670754-AB6A-5789-AA0A-6F6FD9CE3EEA}" dt="2026-08-13T21:20:17.808" v="4" actId="2696"/>
        <pc:sldMkLst>
          <pc:docMk/>
          <pc:sldMk cId="2853242277" sldId="551"/>
        </pc:sldMkLst>
      </pc:sldChg>
      <pc:sldChg chg="modNotesTx">
        <pc:chgData name="Daniele Gammelli" userId="292b8a31-f1ba-4b4c-b196-a231dc095d13" providerId="ADAL" clId="{6E670754-AB6A-5789-AA0A-6F6FD9CE3EEA}" dt="2026-08-13T21:20:31.288" v="6" actId="20577"/>
        <pc:sldMkLst>
          <pc:docMk/>
          <pc:sldMk cId="2803830217" sldId="1552"/>
        </pc:sldMkLst>
      </pc:sldChg>
      <pc:sldChg chg="modNotesTx">
        <pc:chgData name="Daniele Gammelli" userId="292b8a31-f1ba-4b4c-b196-a231dc095d13" providerId="ADAL" clId="{6E670754-AB6A-5789-AA0A-6F6FD9CE3EEA}" dt="2026-08-13T21:20:29.603" v="5" actId="20577"/>
        <pc:sldMkLst>
          <pc:docMk/>
          <pc:sldMk cId="2640378929" sldId="1553"/>
        </pc:sldMkLst>
      </pc:sldChg>
      <pc:sldChg chg="modNotesTx">
        <pc:chgData name="Daniele Gammelli" userId="292b8a31-f1ba-4b4c-b196-a231dc095d13" providerId="ADAL" clId="{6E670754-AB6A-5789-AA0A-6F6FD9CE3EEA}" dt="2026-08-13T21:20:40" v="11" actId="20577"/>
        <pc:sldMkLst>
          <pc:docMk/>
          <pc:sldMk cId="1950132899" sldId="1563"/>
        </pc:sldMkLst>
      </pc:sldChg>
      <pc:sldChg chg="modNotesTx">
        <pc:chgData name="Daniele Gammelli" userId="292b8a31-f1ba-4b4c-b196-a231dc095d13" providerId="ADAL" clId="{6E670754-AB6A-5789-AA0A-6F6FD9CE3EEA}" dt="2026-08-13T21:20:33.709" v="7" actId="20577"/>
        <pc:sldMkLst>
          <pc:docMk/>
          <pc:sldMk cId="2464567931" sldId="1570"/>
        </pc:sldMkLst>
      </pc:sldChg>
      <pc:sldChg chg="modNotesTx">
        <pc:chgData name="Daniele Gammelli" userId="292b8a31-f1ba-4b4c-b196-a231dc095d13" providerId="ADAL" clId="{6E670754-AB6A-5789-AA0A-6F6FD9CE3EEA}" dt="2026-08-13T21:20:37.389" v="10" actId="20577"/>
        <pc:sldMkLst>
          <pc:docMk/>
          <pc:sldMk cId="2060238108" sldId="1571"/>
        </pc:sldMkLst>
      </pc:sldChg>
      <pc:sldChg chg="del">
        <pc:chgData name="Daniele Gammelli" userId="292b8a31-f1ba-4b4c-b196-a231dc095d13" providerId="ADAL" clId="{6E670754-AB6A-5789-AA0A-6F6FD9CE3EEA}" dt="2026-08-13T21:20:48.908" v="12" actId="2696"/>
        <pc:sldMkLst>
          <pc:docMk/>
          <pc:sldMk cId="2912104475" sldId="159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D6F028-2067-3740-AA48-A91E93570B1D}" type="datetimeFigureOut">
              <a:rPr lang="en-US" smtClean="0"/>
              <a:t>8/13/26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B2D7EC-928D-0645-AAE8-498D7443D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729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1316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0843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5D9859-BC73-4025-919E-B540C0CEF0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901F98A-D61C-7B7B-61D6-7D7AE5F6F6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98837E4-65A0-1746-F629-749ED335EA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D5C56F-BE54-8E5C-FFFC-C45B9250AB6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0463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E1315C-378D-44A8-2CB7-29A08BF894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C83240-098B-3705-D35A-667C9494FF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68B6B73-8D22-093B-B1E8-E098389E1F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B96DD0-141A-C576-17C1-40CC1252EAB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6060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248c8d4dad0_7_4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3" name="Google Shape;143;g248c8d4dad0_7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73071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1418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7518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CFBE12-9710-89A4-84FF-59BF25687C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77D633A-604B-A541-7B77-ADBCB0E919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E3B61AD-23EC-0D2A-C8A8-4891920631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A3D9D8-9704-6DF5-3B64-B7FDF21BD7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6591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E2F295-4F29-43C4-5941-0DDA1F8FE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B60A82B-7C50-E100-28BE-9ED87365B2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A008A79-470A-4796-E142-73DC8313CD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BE6B19-1B04-F4F0-5519-665575DABB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1497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1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829A60-CC2A-BDAC-D8BF-2B6E5BE93E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6F8367D-3D4B-0F39-1ED7-E5117B4AF3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F40950C-DEA7-23DF-03E7-764D3C9D25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000FDE-3EA1-B7AB-A22A-ACD638F72B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4166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32029D-673D-E6D0-0CC6-3714C15F9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F45BF56-6A7A-CE5A-5523-33BE1DA89F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BC96CAE-CFA8-9718-DC75-B8A0B3F485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BA94A3-8DFF-46F5-9490-1BC2EA95E4B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5493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6EFB36-C34C-C937-5E84-60449F0F1D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23A0766-8E2C-18C2-3E4A-101AED106B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CB05B8A-94B0-DB80-B86E-0D5126655A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6A96E4-BA5F-C3CA-C416-8EC5C9FAAD6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1032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6EA5A5-004D-8A7D-CB1E-575C47D51E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AC9605-A5C1-36F8-C47A-D68E3C4C94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76073F0-FB15-76D7-058D-41BDCD4BF1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FE24EC-0FFB-B24C-3F5C-4E1902C096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1740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81959D-BD4C-B610-A7CC-E00E7BB863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520132-FCDB-3F0E-F78D-129382D584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FE9EDE3-B560-6293-830D-5353CD3735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C367B7-7CE9-8F1C-DF3F-A794E26A819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1438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1582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9146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38638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06847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412FD6-2202-AC99-A54F-4F13F7A0BF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7964991-DEF2-E070-8077-F833C0C94C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47EB87E-41E1-FB0B-47DF-D46405BD1D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60AD64-A6DF-7425-4A2E-C8319A6370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899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0CBF7-3EF9-FA40-A45C-B1B352048688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013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542090"/>
            <a:ext cx="2743200" cy="365125"/>
          </a:xfrm>
        </p:spPr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07CD6704-485E-A2C3-3C9B-57DEC9A346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54209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92D53A-BEDB-D146-9161-49EFA279EA87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6B1AECA0-4924-8588-418F-02D9D3B715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54209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hr-HR"/>
              <a:t>AA 203 | Lecture 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9804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F4640-E637-5345-A560-5C1A401F6081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9809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959DA-61E3-2A4D-B603-DEDAED9A1116}" type="datetime1">
              <a:rPr lang="en-US" smtClean="0"/>
              <a:t>8/13/26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14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319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F90A6-6913-7044-A8EE-560CEA35C508}" type="datetime1">
              <a:rPr lang="en-US" smtClean="0"/>
              <a:t>8/13/26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14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8345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7B482-6ABF-854F-BAC9-F176939BF0AA}" type="datetime1">
              <a:rPr lang="en-US" smtClean="0"/>
              <a:t>8/13/26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137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4B64-B5D5-4D4D-8C99-86309B8B35AF}" type="datetime1">
              <a:rPr lang="en-US" smtClean="0"/>
              <a:t>8/13/26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14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4305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3AD15-5AC8-6A40-BB66-30E11B89C475}" type="datetime1">
              <a:rPr lang="en-US" smtClean="0"/>
              <a:t>8/13/26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14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7529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48148-013F-5548-8A25-E1210F5629F7}" type="datetime1">
              <a:rPr lang="en-US" smtClean="0"/>
              <a:t>8/13/26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14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7846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82605-BB4D-564A-A538-515253EA04B4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2349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C4290-50D1-2B41-AF05-39373E1EA95A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022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BDFF3A-F1DC-D943-A03C-ECF719DF1E8B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hr-HR"/>
              <a:t>AA 203 | Lecture 14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964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video" Target="../media/media4.mp4"/><Relationship Id="rId13" Type="http://schemas.openxmlformats.org/officeDocument/2006/relationships/image" Target="../media/image4.png"/><Relationship Id="rId3" Type="http://schemas.microsoft.com/office/2007/relationships/media" Target="../media/media2.mp4"/><Relationship Id="rId7" Type="http://schemas.microsoft.com/office/2007/relationships/media" Target="../media/media4.mp4"/><Relationship Id="rId12" Type="http://schemas.openxmlformats.org/officeDocument/2006/relationships/image" Target="../media/image3.png"/><Relationship Id="rId17" Type="http://schemas.openxmlformats.org/officeDocument/2006/relationships/image" Target="../media/image8.png"/><Relationship Id="rId2" Type="http://schemas.openxmlformats.org/officeDocument/2006/relationships/video" Target="../media/media1.mp4"/><Relationship Id="rId16" Type="http://schemas.openxmlformats.org/officeDocument/2006/relationships/image" Target="../media/image7.png"/><Relationship Id="rId1" Type="http://schemas.microsoft.com/office/2007/relationships/media" Target="../media/media1.mp4"/><Relationship Id="rId6" Type="http://schemas.openxmlformats.org/officeDocument/2006/relationships/video" Target="../media/media3.mp4"/><Relationship Id="rId11" Type="http://schemas.openxmlformats.org/officeDocument/2006/relationships/image" Target="../media/image2.png"/><Relationship Id="rId5" Type="http://schemas.microsoft.com/office/2007/relationships/media" Target="../media/media3.mp4"/><Relationship Id="rId15" Type="http://schemas.openxmlformats.org/officeDocument/2006/relationships/image" Target="../media/image6.png"/><Relationship Id="rId10" Type="http://schemas.openxmlformats.org/officeDocument/2006/relationships/notesSlide" Target="../notesSlides/notesSlide3.xml"/><Relationship Id="rId4" Type="http://schemas.openxmlformats.org/officeDocument/2006/relationships/video" Target="../media/media2.mp4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.jpe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10.png"/><Relationship Id="rId11" Type="http://schemas.openxmlformats.org/officeDocument/2006/relationships/image" Target="../media/image15.jpe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stanfordasl.github.io/PoRA-I/aa174a_aut2526/resources/PoRA.pdf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3.png"/><Relationship Id="rId3" Type="http://schemas.openxmlformats.org/officeDocument/2006/relationships/image" Target="../media/image26.png"/><Relationship Id="rId7" Type="http://schemas.openxmlformats.org/officeDocument/2006/relationships/image" Target="../media/image24.png"/><Relationship Id="rId12" Type="http://schemas.openxmlformats.org/officeDocument/2006/relationships/image" Target="../media/image3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openxmlformats.org/officeDocument/2006/relationships/image" Target="../media/image31.png"/><Relationship Id="rId5" Type="http://schemas.openxmlformats.org/officeDocument/2006/relationships/image" Target="../media/image28.png"/><Relationship Id="rId10" Type="http://schemas.openxmlformats.org/officeDocument/2006/relationships/image" Target="../media/image30.png"/><Relationship Id="rId4" Type="http://schemas.openxmlformats.org/officeDocument/2006/relationships/image" Target="../media/image27.png"/><Relationship Id="rId9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5" Type="http://schemas.openxmlformats.org/officeDocument/2006/relationships/image" Target="../media/image37.png"/><Relationship Id="rId4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gif"/><Relationship Id="rId4" Type="http://schemas.openxmlformats.org/officeDocument/2006/relationships/image" Target="../media/image4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openxmlformats.org/officeDocument/2006/relationships/image" Target="../media/image46.tif"/><Relationship Id="rId7" Type="http://schemas.openxmlformats.org/officeDocument/2006/relationships/image" Target="../media/image9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5" Type="http://schemas.openxmlformats.org/officeDocument/2006/relationships/image" Target="../media/image72.png"/><Relationship Id="rId4" Type="http://schemas.openxmlformats.org/officeDocument/2006/relationships/image" Target="../media/image6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tif"/><Relationship Id="rId7" Type="http://schemas.openxmlformats.org/officeDocument/2006/relationships/image" Target="../media/image90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5" Type="http://schemas.openxmlformats.org/officeDocument/2006/relationships/image" Target="../media/image72.png"/><Relationship Id="rId4" Type="http://schemas.openxmlformats.org/officeDocument/2006/relationships/image" Target="../media/image6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5" Type="http://schemas.openxmlformats.org/officeDocument/2006/relationships/image" Target="../media/image48.png"/><Relationship Id="rId4" Type="http://schemas.openxmlformats.org/officeDocument/2006/relationships/image" Target="../media/image4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4" Type="http://schemas.openxmlformats.org/officeDocument/2006/relationships/image" Target="../media/image49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emf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0.png"/><Relationship Id="rId3" Type="http://schemas.openxmlformats.org/officeDocument/2006/relationships/image" Target="../media/image280.png"/><Relationship Id="rId7" Type="http://schemas.openxmlformats.org/officeDocument/2006/relationships/image" Target="../media/image3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0.png"/><Relationship Id="rId5" Type="http://schemas.openxmlformats.org/officeDocument/2006/relationships/image" Target="../media/image300.png"/><Relationship Id="rId10" Type="http://schemas.openxmlformats.org/officeDocument/2006/relationships/image" Target="../media/image350.png"/><Relationship Id="rId4" Type="http://schemas.openxmlformats.org/officeDocument/2006/relationships/image" Target="../media/image290.png"/><Relationship Id="rId9" Type="http://schemas.openxmlformats.org/officeDocument/2006/relationships/image" Target="../media/image34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0.png"/><Relationship Id="rId7" Type="http://schemas.openxmlformats.org/officeDocument/2006/relationships/image" Target="../media/image430.png"/><Relationship Id="rId2" Type="http://schemas.openxmlformats.org/officeDocument/2006/relationships/image" Target="../media/image3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0.png"/><Relationship Id="rId5" Type="http://schemas.openxmlformats.org/officeDocument/2006/relationships/image" Target="../media/image410.png"/><Relationship Id="rId4" Type="http://schemas.openxmlformats.org/officeDocument/2006/relationships/image" Target="../media/image400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214438"/>
            <a:ext cx="9144000" cy="2387600"/>
          </a:xfrm>
        </p:spPr>
        <p:txBody>
          <a:bodyPr>
            <a:normAutofit/>
          </a:bodyPr>
          <a:lstStyle/>
          <a:p>
            <a:r>
              <a:rPr lang="en-US" sz="4800"/>
              <a:t>AA203</a:t>
            </a:r>
            <a:br>
              <a:rPr lang="en-US" sz="4800"/>
            </a:br>
            <a:r>
              <a:rPr lang="en-US" sz="4800"/>
              <a:t>Optimal and Learning-based Control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Intro to Imitation Learning (IL) and Reinforcement Learning (RL)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687942"/>
            <a:ext cx="12192000" cy="1170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8277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15EB0-859B-8F49-BAC1-B9771EAA7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overview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22F1A6-CE8E-F247-8F94-6C91E06E5B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542090"/>
            <a:ext cx="2743200" cy="365125"/>
          </a:xfrm>
        </p:spPr>
        <p:txBody>
          <a:bodyPr/>
          <a:lstStyle/>
          <a:p>
            <a:fld id="{B893BADB-9FD9-E44E-BF6F-D08D1997E404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49F19D-A0DD-0546-8ED9-1A8C40EA27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542090"/>
            <a:ext cx="4114800" cy="365125"/>
          </a:xfrm>
        </p:spPr>
        <p:txBody>
          <a:bodyPr/>
          <a:lstStyle/>
          <a:p>
            <a:r>
              <a:rPr lang="hr-HR"/>
              <a:t>AA 203 | Lecture 14</a:t>
            </a:r>
            <a:endParaRPr lang="en-US" dirty="0"/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CEFC02E8-F080-8C4D-9827-FD29FB686390}"/>
              </a:ext>
            </a:extLst>
          </p:cNvPr>
          <p:cNvGrpSpPr/>
          <p:nvPr/>
        </p:nvGrpSpPr>
        <p:grpSpPr>
          <a:xfrm>
            <a:off x="266696" y="3646326"/>
            <a:ext cx="5829304" cy="2484161"/>
            <a:chOff x="266696" y="3646326"/>
            <a:chExt cx="5829304" cy="2484161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08159E4-F76B-AF48-ACBA-A9406062575D}"/>
                </a:ext>
              </a:extLst>
            </p:cNvPr>
            <p:cNvSpPr/>
            <p:nvPr/>
          </p:nvSpPr>
          <p:spPr>
            <a:xfrm>
              <a:off x="1303564" y="4135010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Open-loop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4CD1227-A9D0-1044-8E5A-1E1450389921}"/>
                </a:ext>
              </a:extLst>
            </p:cNvPr>
            <p:cNvSpPr/>
            <p:nvPr/>
          </p:nvSpPr>
          <p:spPr>
            <a:xfrm>
              <a:off x="266696" y="5624301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Indirect methods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3D4E527-0DD0-0145-8383-CB96670F0E0A}"/>
                </a:ext>
              </a:extLst>
            </p:cNvPr>
            <p:cNvSpPr/>
            <p:nvPr/>
          </p:nvSpPr>
          <p:spPr>
            <a:xfrm>
              <a:off x="2390055" y="5615048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Direct </a:t>
              </a:r>
            </a:p>
            <a:p>
              <a:pPr algn="ctr"/>
              <a:r>
                <a:rPr lang="en-US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methods</a:t>
              </a:r>
            </a:p>
          </p:txBody>
        </p:sp>
        <p:cxnSp>
          <p:nvCxnSpPr>
            <p:cNvPr id="20" name="Elbow Connector 19">
              <a:extLst>
                <a:ext uri="{FF2B5EF4-FFF2-40B4-BE49-F238E27FC236}">
                  <a16:creationId xmlns:a16="http://schemas.microsoft.com/office/drawing/2014/main" id="{76BDC580-E5E7-B841-B2CC-8D3DD0F326F6}"/>
                </a:ext>
              </a:extLst>
            </p:cNvPr>
            <p:cNvCxnSpPr>
              <a:cxnSpLocks/>
              <a:stCxn id="7" idx="2"/>
              <a:endCxn id="10" idx="0"/>
            </p:cNvCxnSpPr>
            <p:nvPr/>
          </p:nvCxnSpPr>
          <p:spPr>
            <a:xfrm rot="5400000">
              <a:off x="3908558" y="1947568"/>
              <a:ext cx="488684" cy="3886200"/>
            </a:xfrm>
            <a:prstGeom prst="bentConnector3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Elbow Connector 25">
              <a:extLst>
                <a:ext uri="{FF2B5EF4-FFF2-40B4-BE49-F238E27FC236}">
                  <a16:creationId xmlns:a16="http://schemas.microsoft.com/office/drawing/2014/main" id="{1F3F29AF-ADD3-8545-A48F-8844C2DE0849}"/>
                </a:ext>
              </a:extLst>
            </p:cNvPr>
            <p:cNvCxnSpPr>
              <a:cxnSpLocks/>
              <a:stCxn id="10" idx="2"/>
              <a:endCxn id="12" idx="0"/>
            </p:cNvCxnSpPr>
            <p:nvPr/>
          </p:nvCxnSpPr>
          <p:spPr>
            <a:xfrm rot="5400000">
              <a:off x="1199814" y="4614314"/>
              <a:ext cx="983105" cy="1036868"/>
            </a:xfrm>
            <a:prstGeom prst="bentConnector3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Elbow Connector 28">
              <a:extLst>
                <a:ext uri="{FF2B5EF4-FFF2-40B4-BE49-F238E27FC236}">
                  <a16:creationId xmlns:a16="http://schemas.microsoft.com/office/drawing/2014/main" id="{0D0B3B7E-BA89-3A47-90EF-9AC28A2A57DD}"/>
                </a:ext>
              </a:extLst>
            </p:cNvPr>
            <p:cNvCxnSpPr>
              <a:cxnSpLocks/>
              <a:stCxn id="10" idx="2"/>
              <a:endCxn id="13" idx="0"/>
            </p:cNvCxnSpPr>
            <p:nvPr/>
          </p:nvCxnSpPr>
          <p:spPr>
            <a:xfrm rot="16200000" flipH="1">
              <a:off x="2266119" y="4584876"/>
              <a:ext cx="973852" cy="1086491"/>
            </a:xfrm>
            <a:prstGeom prst="bentConnector3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6DBFF4A7-7A79-4D47-9FB6-51723308636A}"/>
              </a:ext>
            </a:extLst>
          </p:cNvPr>
          <p:cNvGrpSpPr/>
          <p:nvPr/>
        </p:nvGrpSpPr>
        <p:grpSpPr>
          <a:xfrm>
            <a:off x="6095999" y="3646326"/>
            <a:ext cx="5698672" cy="2484161"/>
            <a:chOff x="6095999" y="3646326"/>
            <a:chExt cx="5698672" cy="2484161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3A1AFB6-6135-2748-9654-25742D8481A0}"/>
                </a:ext>
              </a:extLst>
            </p:cNvPr>
            <p:cNvSpPr/>
            <p:nvPr/>
          </p:nvSpPr>
          <p:spPr>
            <a:xfrm>
              <a:off x="8841921" y="4135010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Closed-loop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A9318DE2-C5EF-2D45-8BA9-48E3C38CF59F}"/>
                </a:ext>
              </a:extLst>
            </p:cNvPr>
            <p:cNvSpPr/>
            <p:nvPr/>
          </p:nvSpPr>
          <p:spPr>
            <a:xfrm>
              <a:off x="7756066" y="5624301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DP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E90C56BC-249B-954B-9C8E-2CF880AED83D}"/>
                </a:ext>
              </a:extLst>
            </p:cNvPr>
            <p:cNvSpPr/>
            <p:nvPr/>
          </p:nvSpPr>
          <p:spPr>
            <a:xfrm>
              <a:off x="9982200" y="5615048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HJB / HJI</a:t>
              </a:r>
            </a:p>
          </p:txBody>
        </p:sp>
        <p:cxnSp>
          <p:nvCxnSpPr>
            <p:cNvPr id="23" name="Elbow Connector 22">
              <a:extLst>
                <a:ext uri="{FF2B5EF4-FFF2-40B4-BE49-F238E27FC236}">
                  <a16:creationId xmlns:a16="http://schemas.microsoft.com/office/drawing/2014/main" id="{F356C1F8-239F-224C-B68F-7FEF03C2138F}"/>
                </a:ext>
              </a:extLst>
            </p:cNvPr>
            <p:cNvCxnSpPr>
              <a:cxnSpLocks/>
              <a:stCxn id="7" idx="2"/>
              <a:endCxn id="15" idx="0"/>
            </p:cNvCxnSpPr>
            <p:nvPr/>
          </p:nvCxnSpPr>
          <p:spPr>
            <a:xfrm rot="16200000" flipH="1">
              <a:off x="7677736" y="2064589"/>
              <a:ext cx="488684" cy="3652157"/>
            </a:xfrm>
            <a:prstGeom prst="bentConnector3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Elbow Connector 31">
              <a:extLst>
                <a:ext uri="{FF2B5EF4-FFF2-40B4-BE49-F238E27FC236}">
                  <a16:creationId xmlns:a16="http://schemas.microsoft.com/office/drawing/2014/main" id="{8015047E-6A13-FC43-A315-69FCAC0DD633}"/>
                </a:ext>
              </a:extLst>
            </p:cNvPr>
            <p:cNvCxnSpPr>
              <a:cxnSpLocks/>
              <a:stCxn id="15" idx="2"/>
              <a:endCxn id="17" idx="0"/>
            </p:cNvCxnSpPr>
            <p:nvPr/>
          </p:nvCxnSpPr>
          <p:spPr>
            <a:xfrm rot="16200000" flipH="1">
              <a:off x="9831370" y="4557982"/>
              <a:ext cx="973852" cy="1140279"/>
            </a:xfrm>
            <a:prstGeom prst="bentConnector3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Elbow Connector 34">
              <a:extLst>
                <a:ext uri="{FF2B5EF4-FFF2-40B4-BE49-F238E27FC236}">
                  <a16:creationId xmlns:a16="http://schemas.microsoft.com/office/drawing/2014/main" id="{049E8514-8C99-6B47-A95B-CB9E244D9595}"/>
                </a:ext>
              </a:extLst>
            </p:cNvPr>
            <p:cNvCxnSpPr>
              <a:cxnSpLocks/>
              <a:stCxn id="15" idx="2"/>
              <a:endCxn id="16" idx="0"/>
            </p:cNvCxnSpPr>
            <p:nvPr/>
          </p:nvCxnSpPr>
          <p:spPr>
            <a:xfrm rot="5400000">
              <a:off x="8713678" y="4589821"/>
              <a:ext cx="983105" cy="1085855"/>
            </a:xfrm>
            <a:prstGeom prst="bentConnector3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D65FE300-9F3D-2348-B1CA-40319A58DBA2}"/>
              </a:ext>
            </a:extLst>
          </p:cNvPr>
          <p:cNvGrpSpPr/>
          <p:nvPr/>
        </p:nvGrpSpPr>
        <p:grpSpPr>
          <a:xfrm>
            <a:off x="3116035" y="4133085"/>
            <a:ext cx="5725886" cy="506186"/>
            <a:chOff x="3116035" y="4133085"/>
            <a:chExt cx="5725886" cy="506186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D0BD4215-7DBB-694B-AEEF-8410F5B3DE7D}"/>
                </a:ext>
              </a:extLst>
            </p:cNvPr>
            <p:cNvSpPr/>
            <p:nvPr/>
          </p:nvSpPr>
          <p:spPr>
            <a:xfrm>
              <a:off x="5189764" y="4133085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MPC</a:t>
              </a:r>
            </a:p>
          </p:txBody>
        </p:sp>
        <p:cxnSp>
          <p:nvCxnSpPr>
            <p:cNvPr id="38" name="Elbow Connector 37">
              <a:extLst>
                <a:ext uri="{FF2B5EF4-FFF2-40B4-BE49-F238E27FC236}">
                  <a16:creationId xmlns:a16="http://schemas.microsoft.com/office/drawing/2014/main" id="{7B96D170-6F26-A647-982B-C3E39217A824}"/>
                </a:ext>
              </a:extLst>
            </p:cNvPr>
            <p:cNvCxnSpPr>
              <a:cxnSpLocks/>
              <a:stCxn id="10" idx="3"/>
              <a:endCxn id="18" idx="1"/>
            </p:cNvCxnSpPr>
            <p:nvPr/>
          </p:nvCxnSpPr>
          <p:spPr>
            <a:xfrm flipV="1">
              <a:off x="3116035" y="4386178"/>
              <a:ext cx="2073729" cy="1925"/>
            </a:xfrm>
            <a:prstGeom prst="bentConnector3">
              <a:avLst/>
            </a:prstGeom>
            <a:ln w="19050">
              <a:solidFill>
                <a:srgbClr val="C0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Elbow Connector 40">
              <a:extLst>
                <a:ext uri="{FF2B5EF4-FFF2-40B4-BE49-F238E27FC236}">
                  <a16:creationId xmlns:a16="http://schemas.microsoft.com/office/drawing/2014/main" id="{2DA3809E-B837-9344-9064-BE668AFC2D1B}"/>
                </a:ext>
              </a:extLst>
            </p:cNvPr>
            <p:cNvCxnSpPr>
              <a:cxnSpLocks/>
              <a:stCxn id="15" idx="1"/>
              <a:endCxn id="18" idx="3"/>
            </p:cNvCxnSpPr>
            <p:nvPr/>
          </p:nvCxnSpPr>
          <p:spPr>
            <a:xfrm rot="10800000">
              <a:off x="7002235" y="4386179"/>
              <a:ext cx="1839686" cy="1925"/>
            </a:xfrm>
            <a:prstGeom prst="bentConnector3">
              <a:avLst/>
            </a:prstGeom>
            <a:ln w="19050">
              <a:solidFill>
                <a:srgbClr val="C0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CA60F783-B6BC-B549-95D9-5B6D4DE656D0}"/>
              </a:ext>
            </a:extLst>
          </p:cNvPr>
          <p:cNvGrpSpPr/>
          <p:nvPr/>
        </p:nvGrpSpPr>
        <p:grpSpPr>
          <a:xfrm>
            <a:off x="6096000" y="1653372"/>
            <a:ext cx="2566301" cy="1325563"/>
            <a:chOff x="6096000" y="1653372"/>
            <a:chExt cx="2566301" cy="1325563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2220A9DD-65A8-E245-B704-10F2D9CBAFFC}"/>
                </a:ext>
              </a:extLst>
            </p:cNvPr>
            <p:cNvSpPr/>
            <p:nvPr/>
          </p:nvSpPr>
          <p:spPr>
            <a:xfrm>
              <a:off x="6849830" y="1653372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Adaptive</a:t>
              </a:r>
            </a:p>
            <a:p>
              <a:pPr algn="ctr"/>
              <a:r>
                <a:rPr lang="en-US" b="1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optimal control</a:t>
              </a:r>
            </a:p>
          </p:txBody>
        </p:sp>
        <p:cxnSp>
          <p:nvCxnSpPr>
            <p:cNvPr id="50" name="Elbow Connector 49">
              <a:extLst>
                <a:ext uri="{FF2B5EF4-FFF2-40B4-BE49-F238E27FC236}">
                  <a16:creationId xmlns:a16="http://schemas.microsoft.com/office/drawing/2014/main" id="{1A761A74-15ED-654D-A9D2-E96C3FA93B61}"/>
                </a:ext>
              </a:extLst>
            </p:cNvPr>
            <p:cNvCxnSpPr>
              <a:cxnSpLocks/>
              <a:stCxn id="7" idx="0"/>
              <a:endCxn id="45" idx="1"/>
            </p:cNvCxnSpPr>
            <p:nvPr/>
          </p:nvCxnSpPr>
          <p:spPr>
            <a:xfrm rot="5400000" flipH="1" flipV="1">
              <a:off x="5936680" y="2065785"/>
              <a:ext cx="1072470" cy="753830"/>
            </a:xfrm>
            <a:prstGeom prst="bentConnector2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FBCE122-E5AF-F245-BC72-050C52A3E997}"/>
              </a:ext>
            </a:extLst>
          </p:cNvPr>
          <p:cNvGrpSpPr/>
          <p:nvPr/>
        </p:nvGrpSpPr>
        <p:grpSpPr>
          <a:xfrm>
            <a:off x="8662301" y="1311739"/>
            <a:ext cx="2865114" cy="1264080"/>
            <a:chOff x="8215426" y="894093"/>
            <a:chExt cx="2865114" cy="1264080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8FBDD4E9-6136-2A45-8D22-FE929F393D53}"/>
                </a:ext>
              </a:extLst>
            </p:cNvPr>
            <p:cNvGrpSpPr/>
            <p:nvPr/>
          </p:nvGrpSpPr>
          <p:grpSpPr>
            <a:xfrm>
              <a:off x="8215426" y="894093"/>
              <a:ext cx="2865114" cy="1264080"/>
              <a:chOff x="8215426" y="894093"/>
              <a:chExt cx="2865114" cy="1264080"/>
            </a:xfrm>
          </p:grpSpPr>
          <p:grpSp>
            <p:nvGrpSpPr>
              <p:cNvPr id="65" name="Group 64">
                <a:extLst>
                  <a:ext uri="{FF2B5EF4-FFF2-40B4-BE49-F238E27FC236}">
                    <a16:creationId xmlns:a16="http://schemas.microsoft.com/office/drawing/2014/main" id="{1B2459BD-F4FF-6748-A528-AAF8E6026457}"/>
                  </a:ext>
                </a:extLst>
              </p:cNvPr>
              <p:cNvGrpSpPr/>
              <p:nvPr/>
            </p:nvGrpSpPr>
            <p:grpSpPr>
              <a:xfrm>
                <a:off x="8215426" y="1488819"/>
                <a:ext cx="2865114" cy="669354"/>
                <a:chOff x="8215426" y="1488819"/>
                <a:chExt cx="2865114" cy="669354"/>
              </a:xfrm>
            </p:grpSpPr>
            <p:sp>
              <p:nvSpPr>
                <p:cNvPr id="46" name="Rectangle 45">
                  <a:extLst>
                    <a:ext uri="{FF2B5EF4-FFF2-40B4-BE49-F238E27FC236}">
                      <a16:creationId xmlns:a16="http://schemas.microsoft.com/office/drawing/2014/main" id="{BFC8CE76-6BCF-594D-99AD-8FE0C1822182}"/>
                    </a:ext>
                  </a:extLst>
                </p:cNvPr>
                <p:cNvSpPr/>
                <p:nvPr/>
              </p:nvSpPr>
              <p:spPr>
                <a:xfrm>
                  <a:off x="9268069" y="1651987"/>
                  <a:ext cx="1812471" cy="506186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>
                      <a:solidFill>
                        <a:schemeClr val="tx1"/>
                      </a:solidFill>
                      <a:latin typeface="Source Sans Pro" panose="020B0503030403020204" pitchFamily="34" charset="0"/>
                      <a:ea typeface="Source Sans Pro" panose="020B0503030403020204" pitchFamily="34" charset="0"/>
                    </a:rPr>
                    <a:t>Model-based RL</a:t>
                  </a:r>
                </a:p>
              </p:txBody>
            </p:sp>
            <p:cxnSp>
              <p:nvCxnSpPr>
                <p:cNvPr id="53" name="Elbow Connector 52">
                  <a:extLst>
                    <a:ext uri="{FF2B5EF4-FFF2-40B4-BE49-F238E27FC236}">
                      <a16:creationId xmlns:a16="http://schemas.microsoft.com/office/drawing/2014/main" id="{46539B03-025C-1C40-878E-064D58DC4EE7}"/>
                    </a:ext>
                  </a:extLst>
                </p:cNvPr>
                <p:cNvCxnSpPr>
                  <a:cxnSpLocks/>
                  <a:stCxn id="45" idx="3"/>
                  <a:endCxn id="46" idx="1"/>
                </p:cNvCxnSpPr>
                <p:nvPr/>
              </p:nvCxnSpPr>
              <p:spPr>
                <a:xfrm>
                  <a:off x="8215426" y="1488819"/>
                  <a:ext cx="1052643" cy="416261"/>
                </a:xfrm>
                <a:prstGeom prst="bentConnector3">
                  <a:avLst>
                    <a:gd name="adj1" fmla="val 71717"/>
                  </a:avLst>
                </a:prstGeom>
                <a:ln w="38100">
                  <a:solidFill>
                    <a:srgbClr val="C0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D1019E0F-2F16-0544-8491-1C8D30122397}"/>
                  </a:ext>
                </a:extLst>
              </p:cNvPr>
              <p:cNvSpPr/>
              <p:nvPr/>
            </p:nvSpPr>
            <p:spPr>
              <a:xfrm>
                <a:off x="9268069" y="894093"/>
                <a:ext cx="1812471" cy="50618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solidFill>
                      <a:schemeClr val="tx1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Model-free RL</a:t>
                </a:r>
              </a:p>
            </p:txBody>
          </p:sp>
        </p:grpSp>
        <p:cxnSp>
          <p:nvCxnSpPr>
            <p:cNvPr id="8" name="Elbow Connector 7">
              <a:extLst>
                <a:ext uri="{FF2B5EF4-FFF2-40B4-BE49-F238E27FC236}">
                  <a16:creationId xmlns:a16="http://schemas.microsoft.com/office/drawing/2014/main" id="{6E0BE9E2-31AB-B240-A24D-2776EC5EF061}"/>
                </a:ext>
              </a:extLst>
            </p:cNvPr>
            <p:cNvCxnSpPr>
              <a:cxnSpLocks/>
              <a:endCxn id="36" idx="1"/>
            </p:cNvCxnSpPr>
            <p:nvPr/>
          </p:nvCxnSpPr>
          <p:spPr>
            <a:xfrm rot="5400000" flipH="1" flipV="1">
              <a:off x="8736988" y="1375383"/>
              <a:ext cx="759278" cy="302884"/>
            </a:xfrm>
            <a:prstGeom prst="bentConnector2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495E0BE3-2198-2A42-8259-F5E056FC7C15}"/>
              </a:ext>
            </a:extLst>
          </p:cNvPr>
          <p:cNvSpPr/>
          <p:nvPr/>
        </p:nvSpPr>
        <p:spPr>
          <a:xfrm>
            <a:off x="1944737" y="1651797"/>
            <a:ext cx="1812471" cy="5061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Control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791762BC-B081-3045-9AB4-125BDE48B386}"/>
              </a:ext>
            </a:extLst>
          </p:cNvPr>
          <p:cNvGrpSpPr/>
          <p:nvPr/>
        </p:nvGrpSpPr>
        <p:grpSpPr>
          <a:xfrm>
            <a:off x="586717" y="1904890"/>
            <a:ext cx="6415518" cy="1741436"/>
            <a:chOff x="586717" y="1904890"/>
            <a:chExt cx="6415518" cy="1741436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9C3463D-E10B-D941-B86F-F87B3170D262}"/>
                </a:ext>
              </a:extLst>
            </p:cNvPr>
            <p:cNvSpPr/>
            <p:nvPr/>
          </p:nvSpPr>
          <p:spPr>
            <a:xfrm>
              <a:off x="5189764" y="2978935"/>
              <a:ext cx="1812471" cy="66739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Optimal and learning</a:t>
              </a:r>
              <a:r>
                <a:rPr lang="en-US" b="1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 </a:t>
              </a:r>
              <a:r>
                <a:rPr lang="en-US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control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61B614BB-27B7-E04F-8F62-37A9E767B23C}"/>
                </a:ext>
              </a:extLst>
            </p:cNvPr>
            <p:cNvSpPr/>
            <p:nvPr/>
          </p:nvSpPr>
          <p:spPr>
            <a:xfrm>
              <a:off x="2850972" y="2560581"/>
              <a:ext cx="1885675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Adaptive control</a:t>
              </a: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D0D48959-DA94-684E-B5F7-08F0AFF0756A}"/>
                </a:ext>
              </a:extLst>
            </p:cNvPr>
            <p:cNvSpPr/>
            <p:nvPr/>
          </p:nvSpPr>
          <p:spPr>
            <a:xfrm>
              <a:off x="586717" y="2569586"/>
              <a:ext cx="2057956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Feedback control</a:t>
              </a:r>
            </a:p>
          </p:txBody>
        </p:sp>
        <p:cxnSp>
          <p:nvCxnSpPr>
            <p:cNvPr id="49" name="Elbow Connector 48">
              <a:extLst>
                <a:ext uri="{FF2B5EF4-FFF2-40B4-BE49-F238E27FC236}">
                  <a16:creationId xmlns:a16="http://schemas.microsoft.com/office/drawing/2014/main" id="{BEBDDB02-25C2-3C47-9423-D5C5D517C079}"/>
                </a:ext>
              </a:extLst>
            </p:cNvPr>
            <p:cNvCxnSpPr>
              <a:cxnSpLocks/>
              <a:stCxn id="42" idx="2"/>
              <a:endCxn id="44" idx="0"/>
            </p:cNvCxnSpPr>
            <p:nvPr/>
          </p:nvCxnSpPr>
          <p:spPr>
            <a:xfrm rot="5400000">
              <a:off x="2027533" y="1746145"/>
              <a:ext cx="411603" cy="1235278"/>
            </a:xfrm>
            <a:prstGeom prst="bentConnector3">
              <a:avLst>
                <a:gd name="adj1" fmla="val 50000"/>
              </a:avLst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Elbow Connector 50">
              <a:extLst>
                <a:ext uri="{FF2B5EF4-FFF2-40B4-BE49-F238E27FC236}">
                  <a16:creationId xmlns:a16="http://schemas.microsoft.com/office/drawing/2014/main" id="{EB5D429F-18CB-6048-AFB3-3DE38CFC8670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3121092" y="1894394"/>
              <a:ext cx="402598" cy="942836"/>
            </a:xfrm>
            <a:prstGeom prst="bentConnector3">
              <a:avLst>
                <a:gd name="adj1" fmla="val 50000"/>
              </a:avLst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Elbow Connector 51">
              <a:extLst>
                <a:ext uri="{FF2B5EF4-FFF2-40B4-BE49-F238E27FC236}">
                  <a16:creationId xmlns:a16="http://schemas.microsoft.com/office/drawing/2014/main" id="{45CC049D-4BA9-4F4E-B8B0-C9C8619C5FB1}"/>
                </a:ext>
              </a:extLst>
            </p:cNvPr>
            <p:cNvCxnSpPr>
              <a:cxnSpLocks/>
              <a:stCxn id="42" idx="3"/>
              <a:endCxn id="7" idx="1"/>
            </p:cNvCxnSpPr>
            <p:nvPr/>
          </p:nvCxnSpPr>
          <p:spPr>
            <a:xfrm>
              <a:off x="3757208" y="1904890"/>
              <a:ext cx="1432556" cy="1407741"/>
            </a:xfrm>
            <a:prstGeom prst="bentConnector3">
              <a:avLst>
                <a:gd name="adj1" fmla="val 80715"/>
              </a:avLst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EFD3A1D-0C3C-33BD-1B26-432330E85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</a:t>
            </a:fld>
            <a:endParaRPr lang="en-US"/>
          </a:p>
        </p:txBody>
      </p:sp>
      <p:cxnSp>
        <p:nvCxnSpPr>
          <p:cNvPr id="6" name="Elbow Connector 5">
            <a:extLst>
              <a:ext uri="{FF2B5EF4-FFF2-40B4-BE49-F238E27FC236}">
                <a16:creationId xmlns:a16="http://schemas.microsoft.com/office/drawing/2014/main" id="{105D4433-AE9C-C985-652F-3EBB7DAE8D04}"/>
              </a:ext>
            </a:extLst>
          </p:cNvPr>
          <p:cNvCxnSpPr>
            <a:cxnSpLocks/>
            <a:endCxn id="9" idx="1"/>
          </p:cNvCxnSpPr>
          <p:nvPr/>
        </p:nvCxnSpPr>
        <p:spPr>
          <a:xfrm rot="5400000" flipH="1" flipV="1">
            <a:off x="8999790" y="1226704"/>
            <a:ext cx="1127422" cy="302884"/>
          </a:xfrm>
          <a:prstGeom prst="bentConnector2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7060F7C1-26FF-A030-24A9-7E7D0F21287E}"/>
              </a:ext>
            </a:extLst>
          </p:cNvPr>
          <p:cNvSpPr/>
          <p:nvPr/>
        </p:nvSpPr>
        <p:spPr>
          <a:xfrm>
            <a:off x="9714943" y="533089"/>
            <a:ext cx="1812471" cy="5626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Imitation Learning</a:t>
            </a:r>
          </a:p>
        </p:txBody>
      </p:sp>
    </p:spTree>
    <p:extLst>
      <p:ext uri="{BB962C8B-B14F-4D97-AF65-F5344CB8AC3E}">
        <p14:creationId xmlns:p14="http://schemas.microsoft.com/office/powerpoint/2010/main" val="31407332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01557D-8669-7474-AA47-D471E83E76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">
            <a:hlinkClick r:id="" action="ppaction://media"/>
            <a:extLst>
              <a:ext uri="{FF2B5EF4-FFF2-40B4-BE49-F238E27FC236}">
                <a16:creationId xmlns:a16="http://schemas.microsoft.com/office/drawing/2014/main" id="{988BA15F-166B-3344-A7B8-8D4BB70EAA4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10634" y="0"/>
            <a:ext cx="6103992" cy="3433496"/>
          </a:xfrm>
          <a:prstGeom prst="rect">
            <a:avLst/>
          </a:prstGeom>
        </p:spPr>
      </p:pic>
      <p:pic>
        <p:nvPicPr>
          <p:cNvPr id="8" name="p2">
            <a:hlinkClick r:id="" action="ppaction://media"/>
            <a:extLst>
              <a:ext uri="{FF2B5EF4-FFF2-40B4-BE49-F238E27FC236}">
                <a16:creationId xmlns:a16="http://schemas.microsoft.com/office/drawing/2014/main" id="{DF28D8C4-3361-54F2-758C-4D51E2894145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0" y="3424237"/>
            <a:ext cx="6104468" cy="3433763"/>
          </a:xfrm>
          <a:prstGeom prst="rect">
            <a:avLst/>
          </a:prstGeom>
        </p:spPr>
      </p:pic>
      <p:pic>
        <p:nvPicPr>
          <p:cNvPr id="9" name="pi3">
            <a:hlinkClick r:id="" action="ppaction://media"/>
            <a:extLst>
              <a:ext uri="{FF2B5EF4-FFF2-40B4-BE49-F238E27FC236}">
                <a16:creationId xmlns:a16="http://schemas.microsoft.com/office/drawing/2014/main" id="{B509E8F6-0EFE-6A13-6B88-79E6BB5FA151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098644" y="3428999"/>
            <a:ext cx="6104468" cy="3433763"/>
          </a:xfrm>
          <a:prstGeom prst="rect">
            <a:avLst/>
          </a:prstGeom>
        </p:spPr>
      </p:pic>
      <p:pic>
        <p:nvPicPr>
          <p:cNvPr id="10" name="rt1">
            <a:hlinkClick r:id="" action="ppaction://media"/>
            <a:extLst>
              <a:ext uri="{FF2B5EF4-FFF2-40B4-BE49-F238E27FC236}">
                <a16:creationId xmlns:a16="http://schemas.microsoft.com/office/drawing/2014/main" id="{72C2DCEC-160A-5CF7-2D3F-8105FB518033}"/>
              </a:ext>
            </a:extLst>
          </p:cNvPr>
          <p:cNvPicPr>
            <a:picLocks noChangeAspect="1"/>
          </p:cNvPicPr>
          <p:nvPr>
            <a:vide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097531" y="-7458"/>
            <a:ext cx="6103993" cy="343349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Google Shape;146;p22">
                <a:extLst>
                  <a:ext uri="{FF2B5EF4-FFF2-40B4-BE49-F238E27FC236}">
                    <a16:creationId xmlns:a16="http://schemas.microsoft.com/office/drawing/2014/main" id="{59D275AC-F24C-6AFD-8AE6-002A85B1A44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382294" y="2996111"/>
                <a:ext cx="854046" cy="42066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vert="horz" wrap="square" lIns="91433" tIns="45700" rIns="91433" bIns="45700" rtlCol="0" anchor="t" anchorCtr="0">
                <a:normAutofit fontScale="62500" lnSpcReduction="20000"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/>
                  <a:buChar char="•"/>
                  <a:defRPr sz="2800" kern="1200">
                    <a:solidFill>
                      <a:schemeClr val="tx1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400" kern="1200">
                    <a:solidFill>
                      <a:schemeClr val="tx1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7620" indent="0">
                  <a:lnSpc>
                    <a:spcPct val="100000"/>
                  </a:lnSpc>
                  <a:spcBef>
                    <a:spcPts val="0"/>
                  </a:spcBef>
                  <a:buClr>
                    <a:schemeClr val="dk1"/>
                  </a:buClr>
                  <a:buSzPts val="1992"/>
                  <a:buFont typeface="Arial"/>
                  <a:buNone/>
                </a:pPr>
                <a:r>
                  <a:rPr lang="en-US" sz="2000" dirty="0">
                    <a:solidFill>
                      <a:schemeClr val="bg1"/>
                    </a:solidFill>
                  </a:rPr>
                  <a:t>Credits: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sz="2000" b="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0.6</m:t>
                        </m:r>
                      </m:sub>
                      <m:sup>
                        <m:r>
                          <a:rPr lang="en-US" sz="2000" b="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endParaRPr lang="en-US" sz="20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" name="Google Shape;146;p22">
                <a:extLst>
                  <a:ext uri="{FF2B5EF4-FFF2-40B4-BE49-F238E27FC236}">
                    <a16:creationId xmlns:a16="http://schemas.microsoft.com/office/drawing/2014/main" id="{59D275AC-F24C-6AFD-8AE6-002A85B1A4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2294" y="2996111"/>
                <a:ext cx="854046" cy="420668"/>
              </a:xfrm>
              <a:prstGeom prst="rect">
                <a:avLst/>
              </a:prstGeom>
              <a:blipFill>
                <a:blip r:embed="rId15"/>
                <a:stretch>
                  <a:fillRect t="-882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Google Shape;146;p22">
                <a:extLst>
                  <a:ext uri="{FF2B5EF4-FFF2-40B4-BE49-F238E27FC236}">
                    <a16:creationId xmlns:a16="http://schemas.microsoft.com/office/drawing/2014/main" id="{80D316E2-051F-56F0-77A1-7C995CD1522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324095" y="6422841"/>
                <a:ext cx="854046" cy="42066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vert="horz" wrap="square" lIns="91433" tIns="45700" rIns="91433" bIns="45700" rtlCol="0" anchor="t" anchorCtr="0">
                <a:normAutofit fontScale="62500" lnSpcReduction="20000"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/>
                  <a:buChar char="•"/>
                  <a:defRPr sz="2800" kern="1200">
                    <a:solidFill>
                      <a:schemeClr val="tx1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400" kern="1200">
                    <a:solidFill>
                      <a:schemeClr val="tx1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7620" indent="0">
                  <a:lnSpc>
                    <a:spcPct val="100000"/>
                  </a:lnSpc>
                  <a:spcBef>
                    <a:spcPts val="0"/>
                  </a:spcBef>
                  <a:buClr>
                    <a:schemeClr val="dk1"/>
                  </a:buClr>
                  <a:buSzPts val="1992"/>
                  <a:buFont typeface="Arial"/>
                  <a:buNone/>
                </a:pPr>
                <a:r>
                  <a:rPr lang="en-US" sz="2000" dirty="0">
                    <a:solidFill>
                      <a:schemeClr val="bg1"/>
                    </a:solidFill>
                  </a:rPr>
                  <a:t>Credits: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sz="2000" b="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0.6</m:t>
                        </m:r>
                      </m:sub>
                      <m:sup>
                        <m:r>
                          <a:rPr lang="en-US" sz="2000" b="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endParaRPr lang="en-US" sz="20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7" name="Google Shape;146;p22">
                <a:extLst>
                  <a:ext uri="{FF2B5EF4-FFF2-40B4-BE49-F238E27FC236}">
                    <a16:creationId xmlns:a16="http://schemas.microsoft.com/office/drawing/2014/main" id="{80D316E2-051F-56F0-77A1-7C995CD152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24095" y="6422841"/>
                <a:ext cx="854046" cy="420668"/>
              </a:xfrm>
              <a:prstGeom prst="rect">
                <a:avLst/>
              </a:prstGeom>
              <a:blipFill>
                <a:blip r:embed="rId16"/>
                <a:stretch>
                  <a:fillRect t="-857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Google Shape;146;p22">
            <a:extLst>
              <a:ext uri="{FF2B5EF4-FFF2-40B4-BE49-F238E27FC236}">
                <a16:creationId xmlns:a16="http://schemas.microsoft.com/office/drawing/2014/main" id="{CB0E8F0D-EF2C-2079-8694-60C6FEF26790}"/>
              </a:ext>
            </a:extLst>
          </p:cNvPr>
          <p:cNvSpPr txBox="1">
            <a:spLocks/>
          </p:cNvSpPr>
          <p:nvPr/>
        </p:nvSpPr>
        <p:spPr>
          <a:xfrm>
            <a:off x="10768869" y="2989516"/>
            <a:ext cx="1433449" cy="42066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620" indent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1992"/>
              <a:buFont typeface="Arial"/>
              <a:buNone/>
            </a:pPr>
            <a:r>
              <a:rPr lang="en-US" sz="2000" dirty="0">
                <a:solidFill>
                  <a:schemeClr val="bg1"/>
                </a:solidFill>
              </a:rPr>
              <a:t>Credits:</a:t>
            </a:r>
          </a:p>
          <a:p>
            <a:pPr marL="17620" indent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1992"/>
              <a:buFont typeface="Arial"/>
              <a:buNone/>
            </a:pPr>
            <a:r>
              <a:rPr lang="en-US" sz="2000" dirty="0">
                <a:solidFill>
                  <a:schemeClr val="bg1"/>
                </a:solidFill>
              </a:rPr>
              <a:t>Gemini Robotics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Google Shape;146;p22">
                <a:extLst>
                  <a:ext uri="{FF2B5EF4-FFF2-40B4-BE49-F238E27FC236}">
                    <a16:creationId xmlns:a16="http://schemas.microsoft.com/office/drawing/2014/main" id="{8FA5CDD4-D061-9DD8-09F2-937996DEA2F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1496411" y="6420348"/>
                <a:ext cx="854046" cy="42066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vert="horz" wrap="square" lIns="91433" tIns="45700" rIns="91433" bIns="45700" rtlCol="0" anchor="t" anchorCtr="0">
                <a:normAutofit fontScale="62500" lnSpcReduction="20000"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/>
                  <a:buChar char="•"/>
                  <a:defRPr sz="2800" kern="1200">
                    <a:solidFill>
                      <a:schemeClr val="tx1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400" kern="1200">
                    <a:solidFill>
                      <a:schemeClr val="tx1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7620" indent="0">
                  <a:lnSpc>
                    <a:spcPct val="100000"/>
                  </a:lnSpc>
                  <a:spcBef>
                    <a:spcPts val="0"/>
                  </a:spcBef>
                  <a:buClr>
                    <a:schemeClr val="dk1"/>
                  </a:buClr>
                  <a:buSzPts val="1992"/>
                  <a:buFont typeface="Arial"/>
                  <a:buNone/>
                </a:pPr>
                <a:r>
                  <a:rPr lang="en-US" sz="2000" dirty="0">
                    <a:solidFill>
                      <a:schemeClr val="bg1"/>
                    </a:solidFill>
                  </a:rPr>
                  <a:t>Credits: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sz="2000" b="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0.6</m:t>
                        </m:r>
                      </m:sub>
                      <m:sup>
                        <m:r>
                          <a:rPr lang="en-US" sz="2000" b="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endParaRPr lang="en-US" sz="20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2" name="Google Shape;146;p22">
                <a:extLst>
                  <a:ext uri="{FF2B5EF4-FFF2-40B4-BE49-F238E27FC236}">
                    <a16:creationId xmlns:a16="http://schemas.microsoft.com/office/drawing/2014/main" id="{8FA5CDD4-D061-9DD8-09F2-937996DEA2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96411" y="6420348"/>
                <a:ext cx="854046" cy="420668"/>
              </a:xfrm>
              <a:prstGeom prst="rect">
                <a:avLst/>
              </a:prstGeom>
              <a:blipFill>
                <a:blip r:embed="rId17"/>
                <a:stretch>
                  <a:fillRect t="-882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25239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595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9100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212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7594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9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4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25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0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31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1DA710-7768-4A8C-1326-66B21F6729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D3F7398-8DC4-992A-905E-AB9209EED5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4</a:t>
            </a:fld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6A00AE-5708-3E2D-9503-55338100ABE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0870753-F219-0144-9D7F-3B3EEE1DF714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4745FF-597C-734D-6D57-2EC482A118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hr-HR"/>
              <a:t>AA 203 | Lecture 14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A01F2D5-A8B1-C4B6-D8F7-7CED302785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9186" y="3972836"/>
            <a:ext cx="6302461" cy="2621004"/>
          </a:xfrm>
          <a:prstGeom prst="rect">
            <a:avLst/>
          </a:prstGeom>
        </p:spPr>
      </p:pic>
      <p:sp>
        <p:nvSpPr>
          <p:cNvPr id="6" name="State:">
            <a:extLst>
              <a:ext uri="{FF2B5EF4-FFF2-40B4-BE49-F238E27FC236}">
                <a16:creationId xmlns:a16="http://schemas.microsoft.com/office/drawing/2014/main" id="{A4D5A60D-F181-C556-5687-E16469D965E1}"/>
              </a:ext>
            </a:extLst>
          </p:cNvPr>
          <p:cNvSpPr txBox="1"/>
          <p:nvPr/>
        </p:nvSpPr>
        <p:spPr>
          <a:xfrm>
            <a:off x="549364" y="274314"/>
            <a:ext cx="1583767" cy="2359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 algn="l" defTabSz="825500">
              <a:lnSpc>
                <a:spcPct val="150000"/>
              </a:lnSpc>
              <a:defRPr sz="3200">
                <a:solidFill>
                  <a:schemeClr val="accent5">
                    <a:lumOff val="-29866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1200" dirty="0">
                <a:solidFill>
                  <a:schemeClr val="tx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[NVIDIA. Alpamayo-R1]</a:t>
            </a:r>
          </a:p>
        </p:txBody>
      </p:sp>
      <p:pic>
        <p:nvPicPr>
          <p:cNvPr id="7" name="output_vla_35">
            <a:hlinkClick r:id="" action="ppaction://media"/>
            <a:extLst>
              <a:ext uri="{FF2B5EF4-FFF2-40B4-BE49-F238E27FC236}">
                <a16:creationId xmlns:a16="http://schemas.microsoft.com/office/drawing/2014/main" id="{7F5A8413-F267-2A84-FA28-B0512C2D5E04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49364" y="510276"/>
            <a:ext cx="6064071" cy="3462560"/>
          </a:xfrm>
        </p:spPr>
      </p:pic>
      <p:pic>
        <p:nvPicPr>
          <p:cNvPr id="8" name="Picture 7" descr="Chatgpt Logo: Over 716 Royalty-Free Licensable Stock ...">
            <a:extLst>
              <a:ext uri="{FF2B5EF4-FFF2-40B4-BE49-F238E27FC236}">
                <a16:creationId xmlns:a16="http://schemas.microsoft.com/office/drawing/2014/main" id="{9BC3D6FC-84F0-A73C-3A43-7DE23231C1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53100" y="510276"/>
            <a:ext cx="911860" cy="1130405"/>
          </a:xfrm>
          <a:prstGeom prst="rect">
            <a:avLst/>
          </a:prstGeom>
        </p:spPr>
      </p:pic>
      <p:pic>
        <p:nvPicPr>
          <p:cNvPr id="9" name="Picture 8" descr="File:Google Gemini logo.svg - Wikimedia Commons">
            <a:extLst>
              <a:ext uri="{FF2B5EF4-FFF2-40B4-BE49-F238E27FC236}">
                <a16:creationId xmlns:a16="http://schemas.microsoft.com/office/drawing/2014/main" id="{0F24CF2A-2C57-7682-0513-8F644089206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86386" y="1021323"/>
            <a:ext cx="1677245" cy="619358"/>
          </a:xfrm>
          <a:prstGeom prst="rect">
            <a:avLst/>
          </a:prstGeom>
        </p:spPr>
      </p:pic>
      <p:pic>
        <p:nvPicPr>
          <p:cNvPr id="10" name="Picture 9" descr="File:Claude AI logo.svg - Wikimedia Commons">
            <a:extLst>
              <a:ext uri="{FF2B5EF4-FFF2-40B4-BE49-F238E27FC236}">
                <a16:creationId xmlns:a16="http://schemas.microsoft.com/office/drawing/2014/main" id="{DF530820-0D8E-F875-A89E-6852B0205C0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34861" y="1640681"/>
            <a:ext cx="2266765" cy="486410"/>
          </a:xfrm>
          <a:prstGeom prst="rect">
            <a:avLst/>
          </a:prstGeom>
        </p:spPr>
      </p:pic>
      <p:pic>
        <p:nvPicPr>
          <p:cNvPr id="11" name="Picture 10" descr="File:DeepSeek logo.svg - Wikimedia Commons">
            <a:extLst>
              <a:ext uri="{FF2B5EF4-FFF2-40B4-BE49-F238E27FC236}">
                <a16:creationId xmlns:a16="http://schemas.microsoft.com/office/drawing/2014/main" id="{10E8EF5A-B666-9984-4816-814EE75FD44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64001" y="2239315"/>
            <a:ext cx="2378635" cy="505460"/>
          </a:xfrm>
          <a:prstGeom prst="rect">
            <a:avLst/>
          </a:prstGeom>
        </p:spPr>
      </p:pic>
      <p:pic>
        <p:nvPicPr>
          <p:cNvPr id="12" name="Picture 11" descr="Reinforcement Learning from Human Feedback (RLHF): Bridging AI and Human  Expertise | Lakera – Protecting AI teams that disrupt the world.">
            <a:extLst>
              <a:ext uri="{FF2B5EF4-FFF2-40B4-BE49-F238E27FC236}">
                <a16:creationId xmlns:a16="http://schemas.microsoft.com/office/drawing/2014/main" id="{26D486AD-3748-33D5-06BC-2BA37175A286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2631" t="5343" r="1853" b="4835"/>
          <a:stretch>
            <a:fillRect/>
          </a:stretch>
        </p:blipFill>
        <p:spPr>
          <a:xfrm>
            <a:off x="6851825" y="2978455"/>
            <a:ext cx="5238575" cy="3586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452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786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2"/>
          <p:cNvSpPr txBox="1">
            <a:spLocks noGrp="1"/>
          </p:cNvSpPr>
          <p:nvPr>
            <p:ph type="title"/>
          </p:nvPr>
        </p:nvSpPr>
        <p:spPr>
          <a:xfrm>
            <a:off x="520348" y="284430"/>
            <a:ext cx="10515600" cy="13256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ctr" anchorCtr="0">
            <a:norm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3300"/>
            </a:pPr>
            <a:r>
              <a:rPr lang="en-US" dirty="0"/>
              <a:t>Learning for control, in practice</a:t>
            </a:r>
          </a:p>
        </p:txBody>
      </p:sp>
      <p:sp>
        <p:nvSpPr>
          <p:cNvPr id="146" name="Google Shape;146;p22"/>
          <p:cNvSpPr txBox="1">
            <a:spLocks noGrp="1"/>
          </p:cNvSpPr>
          <p:nvPr>
            <p:ph type="body" idx="1"/>
          </p:nvPr>
        </p:nvSpPr>
        <p:spPr>
          <a:xfrm>
            <a:off x="2500947" y="1712891"/>
            <a:ext cx="3411480" cy="49644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rmAutofit/>
          </a:bodyPr>
          <a:lstStyle/>
          <a:p>
            <a:pPr marL="17620" indent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1992"/>
              <a:buNone/>
            </a:pPr>
            <a:r>
              <a:rPr lang="en-US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12 </a:t>
            </a:r>
            <a:r>
              <a:rPr lang="en-US" sz="200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DoF</a:t>
            </a:r>
            <a:r>
              <a:rPr lang="en-US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 quadruped</a:t>
            </a:r>
          </a:p>
        </p:txBody>
      </p:sp>
      <p:pic>
        <p:nvPicPr>
          <p:cNvPr id="1026" name="Picture 2" descr="Unitree Go2 | Roboworks">
            <a:extLst>
              <a:ext uri="{FF2B5EF4-FFF2-40B4-BE49-F238E27FC236}">
                <a16:creationId xmlns:a16="http://schemas.microsoft.com/office/drawing/2014/main" id="{071374EE-837F-595E-99C9-20B3995688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62" t="23172" r="27210" b="8333"/>
          <a:stretch/>
        </p:blipFill>
        <p:spPr bwMode="auto">
          <a:xfrm>
            <a:off x="203950" y="1712891"/>
            <a:ext cx="2255029" cy="2067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Google Shape;146;p22">
            <a:extLst>
              <a:ext uri="{FF2B5EF4-FFF2-40B4-BE49-F238E27FC236}">
                <a16:creationId xmlns:a16="http://schemas.microsoft.com/office/drawing/2014/main" id="{2D290AA5-74F7-965F-F6A2-98D6D00DF4FE}"/>
              </a:ext>
            </a:extLst>
          </p:cNvPr>
          <p:cNvSpPr txBox="1">
            <a:spLocks/>
          </p:cNvSpPr>
          <p:nvPr/>
        </p:nvSpPr>
        <p:spPr>
          <a:xfrm>
            <a:off x="2500947" y="2138336"/>
            <a:ext cx="3411480" cy="49644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620" indent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1992"/>
              <a:buFont typeface="Arial"/>
              <a:buNone/>
            </a:pPr>
            <a:r>
              <a:rPr lang="en-US" sz="2000" dirty="0"/>
              <a:t>Lidar</a:t>
            </a:r>
          </a:p>
        </p:txBody>
      </p:sp>
      <p:sp>
        <p:nvSpPr>
          <p:cNvPr id="24" name="Google Shape;146;p22">
            <a:extLst>
              <a:ext uri="{FF2B5EF4-FFF2-40B4-BE49-F238E27FC236}">
                <a16:creationId xmlns:a16="http://schemas.microsoft.com/office/drawing/2014/main" id="{DAE3E73C-C194-4177-8CDC-DD0A33EDE022}"/>
              </a:ext>
            </a:extLst>
          </p:cNvPr>
          <p:cNvSpPr txBox="1">
            <a:spLocks/>
          </p:cNvSpPr>
          <p:nvPr/>
        </p:nvSpPr>
        <p:spPr>
          <a:xfrm>
            <a:off x="2500947" y="2550091"/>
            <a:ext cx="3411480" cy="49644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620" indent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1992"/>
              <a:buFont typeface="Arial"/>
              <a:buNone/>
            </a:pPr>
            <a:r>
              <a:rPr lang="en-US" sz="2000" dirty="0"/>
              <a:t>RGB front camera</a:t>
            </a:r>
          </a:p>
        </p:txBody>
      </p:sp>
      <p:sp>
        <p:nvSpPr>
          <p:cNvPr id="25" name="Google Shape;146;p22">
            <a:extLst>
              <a:ext uri="{FF2B5EF4-FFF2-40B4-BE49-F238E27FC236}">
                <a16:creationId xmlns:a16="http://schemas.microsoft.com/office/drawing/2014/main" id="{397B6691-74A1-A2A2-EEA2-38E3FBC7AAFD}"/>
              </a:ext>
            </a:extLst>
          </p:cNvPr>
          <p:cNvSpPr txBox="1">
            <a:spLocks/>
          </p:cNvSpPr>
          <p:nvPr/>
        </p:nvSpPr>
        <p:spPr>
          <a:xfrm>
            <a:off x="2500947" y="3006072"/>
            <a:ext cx="3411480" cy="49644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620" indent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1992"/>
              <a:buFont typeface="Arial"/>
              <a:buNone/>
            </a:pPr>
            <a:r>
              <a:rPr lang="en-US" sz="2000" dirty="0"/>
              <a:t>Potentially hazardous terrain</a:t>
            </a:r>
          </a:p>
        </p:txBody>
      </p:sp>
      <p:sp>
        <p:nvSpPr>
          <p:cNvPr id="26" name="Google Shape;146;p22">
            <a:extLst>
              <a:ext uri="{FF2B5EF4-FFF2-40B4-BE49-F238E27FC236}">
                <a16:creationId xmlns:a16="http://schemas.microsoft.com/office/drawing/2014/main" id="{069FA2A1-2886-B032-855C-1FF2338A4E62}"/>
              </a:ext>
            </a:extLst>
          </p:cNvPr>
          <p:cNvSpPr txBox="1">
            <a:spLocks/>
          </p:cNvSpPr>
          <p:nvPr/>
        </p:nvSpPr>
        <p:spPr>
          <a:xfrm>
            <a:off x="2500947" y="3440492"/>
            <a:ext cx="637108" cy="49644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620" indent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1992"/>
              <a:buFont typeface="Arial"/>
              <a:buNone/>
            </a:pPr>
            <a:r>
              <a:rPr lang="en-US" sz="2000" dirty="0"/>
              <a:t>…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8AADD7F6-D822-F2DF-0167-5C4F6885DEC6}"/>
              </a:ext>
            </a:extLst>
          </p:cNvPr>
          <p:cNvSpPr txBox="1">
            <a:spLocks/>
          </p:cNvSpPr>
          <p:nvPr/>
        </p:nvSpPr>
        <p:spPr>
          <a:xfrm>
            <a:off x="6096000" y="1554888"/>
            <a:ext cx="5892050" cy="73884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/>
              <a:t>How can we develop a reliable control algorithm?</a:t>
            </a:r>
            <a:endParaRPr lang="en-US" sz="2400" b="1" u="sng" dirty="0"/>
          </a:p>
          <a:p>
            <a:pPr marL="0" indent="0">
              <a:buFont typeface="Arial"/>
              <a:buNone/>
            </a:pPr>
            <a:endParaRPr lang="en-US" sz="2400" dirty="0"/>
          </a:p>
          <a:p>
            <a:pPr marL="0" indent="0">
              <a:buFont typeface="Arial"/>
              <a:buNone/>
            </a:pPr>
            <a:endParaRPr lang="en-US" sz="2400" dirty="0"/>
          </a:p>
          <a:p>
            <a:pPr marL="0" indent="0">
              <a:buFont typeface="Arial"/>
              <a:buNone/>
            </a:pPr>
            <a:endParaRPr lang="en-US" sz="2400" dirty="0"/>
          </a:p>
          <a:p>
            <a:pPr marL="0" indent="0">
              <a:buFont typeface="Arial"/>
              <a:buNone/>
            </a:pPr>
            <a:endParaRPr lang="en-US" sz="2400" dirty="0"/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CC42CF5A-0513-A1B2-5E4F-5D262B0828FB}"/>
              </a:ext>
            </a:extLst>
          </p:cNvPr>
          <p:cNvCxnSpPr/>
          <p:nvPr/>
        </p:nvCxnSpPr>
        <p:spPr>
          <a:xfrm>
            <a:off x="8263993" y="2933364"/>
            <a:ext cx="49157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23391DC9-4ED4-2050-F568-E65ABC3EB5F7}"/>
              </a:ext>
            </a:extLst>
          </p:cNvPr>
          <p:cNvCxnSpPr/>
          <p:nvPr/>
        </p:nvCxnSpPr>
        <p:spPr>
          <a:xfrm>
            <a:off x="9793953" y="2933364"/>
            <a:ext cx="49157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Picture 31">
            <a:extLst>
              <a:ext uri="{FF2B5EF4-FFF2-40B4-BE49-F238E27FC236}">
                <a16:creationId xmlns:a16="http://schemas.microsoft.com/office/drawing/2014/main" id="{DDCEF361-4A4E-4264-9391-F6056C79EFF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-1" r="67046" b="-39056"/>
          <a:stretch/>
        </p:blipFill>
        <p:spPr>
          <a:xfrm>
            <a:off x="10410772" y="2766951"/>
            <a:ext cx="781141" cy="460225"/>
          </a:xfrm>
          <a:prstGeom prst="rect">
            <a:avLst/>
          </a:prstGeom>
        </p:spPr>
      </p:pic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EA787E6E-EC52-9AE3-8ABD-3C07AEC66B9D}"/>
              </a:ext>
            </a:extLst>
          </p:cNvPr>
          <p:cNvSpPr txBox="1">
            <a:spLocks/>
          </p:cNvSpPr>
          <p:nvPr/>
        </p:nvSpPr>
        <p:spPr>
          <a:xfrm>
            <a:off x="192030" y="4330893"/>
            <a:ext cx="5892050" cy="738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u="sng" dirty="0"/>
              <a:t>Option 1</a:t>
            </a:r>
          </a:p>
        </p:txBody>
      </p:sp>
      <p:pic>
        <p:nvPicPr>
          <p:cNvPr id="36" name="Picture 35" descr="A math equations and formulas&#10;&#10;Description automatically generated with medium confidence">
            <a:extLst>
              <a:ext uri="{FF2B5EF4-FFF2-40B4-BE49-F238E27FC236}">
                <a16:creationId xmlns:a16="http://schemas.microsoft.com/office/drawing/2014/main" id="{7DADFE44-FD73-54E3-BFE0-A8C95D2984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2030" y="5643686"/>
            <a:ext cx="3444583" cy="976218"/>
          </a:xfrm>
          <a:prstGeom prst="rect">
            <a:avLst/>
          </a:prstGeom>
        </p:spPr>
      </p:pic>
      <p:sp>
        <p:nvSpPr>
          <p:cNvPr id="37" name="Content Placeholder 3">
            <a:extLst>
              <a:ext uri="{FF2B5EF4-FFF2-40B4-BE49-F238E27FC236}">
                <a16:creationId xmlns:a16="http://schemas.microsoft.com/office/drawing/2014/main" id="{1BAE130D-0847-C868-2922-ED196F130503}"/>
              </a:ext>
            </a:extLst>
          </p:cNvPr>
          <p:cNvSpPr txBox="1">
            <a:spLocks/>
          </p:cNvSpPr>
          <p:nvPr/>
        </p:nvSpPr>
        <p:spPr>
          <a:xfrm>
            <a:off x="192030" y="4904837"/>
            <a:ext cx="5892050" cy="73884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/>
              <a:t>Deeply understand the problem</a:t>
            </a:r>
            <a:endParaRPr lang="en-US" sz="2400" b="1" u="sng" dirty="0"/>
          </a:p>
          <a:p>
            <a:pPr marL="0" indent="0">
              <a:buFont typeface="Arial"/>
              <a:buNone/>
            </a:pPr>
            <a:r>
              <a:rPr lang="en-US" sz="2400" dirty="0"/>
              <a:t>Design a solution</a:t>
            </a:r>
          </a:p>
          <a:p>
            <a:pPr marL="0" indent="0">
              <a:buFont typeface="Arial"/>
              <a:buNone/>
            </a:pPr>
            <a:endParaRPr lang="en-US" sz="2400" dirty="0"/>
          </a:p>
        </p:txBody>
      </p:sp>
      <p:sp>
        <p:nvSpPr>
          <p:cNvPr id="42" name="Content Placeholder 3">
            <a:extLst>
              <a:ext uri="{FF2B5EF4-FFF2-40B4-BE49-F238E27FC236}">
                <a16:creationId xmlns:a16="http://schemas.microsoft.com/office/drawing/2014/main" id="{41998A62-13F7-234A-5C4E-77428062A1E3}"/>
              </a:ext>
            </a:extLst>
          </p:cNvPr>
          <p:cNvSpPr txBox="1">
            <a:spLocks/>
          </p:cNvSpPr>
          <p:nvPr/>
        </p:nvSpPr>
        <p:spPr>
          <a:xfrm>
            <a:off x="8887904" y="4848352"/>
            <a:ext cx="4574694" cy="738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400" dirty="0"/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FA245E4F-E62D-6500-4B7A-28CF9035D02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57417" y="5543448"/>
            <a:ext cx="3358125" cy="1119375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D08A9276-EBCD-C6AF-7E02-6DB7081FD7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58540" y="5576390"/>
            <a:ext cx="3358125" cy="1119375"/>
          </a:xfrm>
          <a:prstGeom prst="rect">
            <a:avLst/>
          </a:prstGeom>
        </p:spPr>
      </p:pic>
      <p:sp>
        <p:nvSpPr>
          <p:cNvPr id="48" name="Rectangle 47">
            <a:extLst>
              <a:ext uri="{FF2B5EF4-FFF2-40B4-BE49-F238E27FC236}">
                <a16:creationId xmlns:a16="http://schemas.microsoft.com/office/drawing/2014/main" id="{C64FF62B-94D8-12AA-9B0A-323E86E8475A}"/>
              </a:ext>
            </a:extLst>
          </p:cNvPr>
          <p:cNvSpPr/>
          <p:nvPr/>
        </p:nvSpPr>
        <p:spPr>
          <a:xfrm>
            <a:off x="10551647" y="5618733"/>
            <a:ext cx="968602" cy="8135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Success,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Failure</a:t>
            </a:r>
          </a:p>
        </p:txBody>
      </p:sp>
      <p:pic>
        <p:nvPicPr>
          <p:cNvPr id="1036" name="Picture 12" descr="Ouster Multi Layer 3D-LiDAR | QUADRUPED.DE">
            <a:extLst>
              <a:ext uri="{FF2B5EF4-FFF2-40B4-BE49-F238E27FC236}">
                <a16:creationId xmlns:a16="http://schemas.microsoft.com/office/drawing/2014/main" id="{1899B989-7C32-A594-FD01-EE538BFC1D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00" r="13093"/>
          <a:stretch/>
        </p:blipFill>
        <p:spPr bwMode="auto">
          <a:xfrm>
            <a:off x="6279575" y="2282397"/>
            <a:ext cx="2018596" cy="1257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12" descr="Ouster Multi Layer 3D-LiDAR | QUADRUPED.DE">
            <a:extLst>
              <a:ext uri="{FF2B5EF4-FFF2-40B4-BE49-F238E27FC236}">
                <a16:creationId xmlns:a16="http://schemas.microsoft.com/office/drawing/2014/main" id="{DDCE8B39-10FB-5949-20E4-F7D12BC99E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00" r="13093"/>
          <a:stretch/>
        </p:blipFill>
        <p:spPr bwMode="auto">
          <a:xfrm>
            <a:off x="5052303" y="5682336"/>
            <a:ext cx="1255848" cy="782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12" descr="Ouster Multi Layer 3D-LiDAR | QUADRUPED.DE">
            <a:extLst>
              <a:ext uri="{FF2B5EF4-FFF2-40B4-BE49-F238E27FC236}">
                <a16:creationId xmlns:a16="http://schemas.microsoft.com/office/drawing/2014/main" id="{B0988854-F03B-2AA9-FB10-55E8195083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00" r="13093"/>
          <a:stretch/>
        </p:blipFill>
        <p:spPr bwMode="auto">
          <a:xfrm>
            <a:off x="9005714" y="5695349"/>
            <a:ext cx="1255848" cy="782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D0A6AD6E-1473-3F3F-E23C-E6A7AB2BC3D4}"/>
              </a:ext>
            </a:extLst>
          </p:cNvPr>
          <p:cNvSpPr/>
          <p:nvPr/>
        </p:nvSpPr>
        <p:spPr>
          <a:xfrm>
            <a:off x="8755567" y="2467338"/>
            <a:ext cx="1038386" cy="837200"/>
          </a:xfrm>
          <a:prstGeom prst="roundRect">
            <a:avLst/>
          </a:prstGeom>
          <a:solidFill>
            <a:srgbClr val="E3B1B3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?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A7F101B8-E132-8390-A779-420C21E6EEC2}"/>
              </a:ext>
            </a:extLst>
          </p:cNvPr>
          <p:cNvSpPr txBox="1">
            <a:spLocks/>
          </p:cNvSpPr>
          <p:nvPr/>
        </p:nvSpPr>
        <p:spPr>
          <a:xfrm>
            <a:off x="4616661" y="4295123"/>
            <a:ext cx="4015633" cy="81523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200" b="1" u="sng" dirty="0"/>
              <a:t>Option 2: </a:t>
            </a:r>
          </a:p>
          <a:p>
            <a:pPr marL="0" indent="0">
              <a:buNone/>
            </a:pPr>
            <a:r>
              <a:rPr lang="en-US" sz="2200" b="1" u="sng" dirty="0"/>
              <a:t>Imitation Learning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E1422175-B353-A461-EB3A-DA80B5529C23}"/>
              </a:ext>
            </a:extLst>
          </p:cNvPr>
          <p:cNvSpPr txBox="1">
            <a:spLocks/>
          </p:cNvSpPr>
          <p:nvPr/>
        </p:nvSpPr>
        <p:spPr>
          <a:xfrm>
            <a:off x="8369102" y="4302438"/>
            <a:ext cx="5892050" cy="81322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200" b="1" u="sng" dirty="0"/>
              <a:t>Option 3: </a:t>
            </a:r>
          </a:p>
          <a:p>
            <a:pPr marL="0" indent="0">
              <a:buNone/>
            </a:pPr>
            <a:r>
              <a:rPr lang="en-US" sz="2200" b="1" u="sng" dirty="0"/>
              <a:t>Reinforcement Learning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206C081E-EC3B-318F-91EE-E9B5DABD1F54}"/>
              </a:ext>
            </a:extLst>
          </p:cNvPr>
          <p:cNvSpPr txBox="1">
            <a:spLocks/>
          </p:cNvSpPr>
          <p:nvPr/>
        </p:nvSpPr>
        <p:spPr>
          <a:xfrm>
            <a:off x="5074388" y="3683341"/>
            <a:ext cx="6379209" cy="738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>
                <a:solidFill>
                  <a:srgbClr val="C00000"/>
                </a:solidFill>
              </a:rPr>
              <a:t>Upcoming weeks</a:t>
            </a:r>
            <a:r>
              <a:rPr lang="en-US" sz="2400" dirty="0"/>
              <a:t>: Set it up as a </a:t>
            </a:r>
            <a:r>
              <a:rPr lang="en-US" sz="2400" i="1" dirty="0"/>
              <a:t>learning problem</a:t>
            </a:r>
            <a:endParaRPr lang="en-US" sz="2400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FCA31B28-830A-1517-7AE5-DD85CE777913}"/>
              </a:ext>
            </a:extLst>
          </p:cNvPr>
          <p:cNvSpPr txBox="1">
            <a:spLocks/>
          </p:cNvSpPr>
          <p:nvPr/>
        </p:nvSpPr>
        <p:spPr>
          <a:xfrm>
            <a:off x="4617240" y="5098342"/>
            <a:ext cx="3680930" cy="46254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/>
              <a:t>“Learn from demonstrations”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F8CF29F9-9D44-2B67-C961-70D4720172A2}"/>
              </a:ext>
            </a:extLst>
          </p:cNvPr>
          <p:cNvSpPr txBox="1">
            <a:spLocks/>
          </p:cNvSpPr>
          <p:nvPr/>
        </p:nvSpPr>
        <p:spPr>
          <a:xfrm>
            <a:off x="8352768" y="5074797"/>
            <a:ext cx="3680930" cy="39344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/>
              <a:t>“Learn by trial and error”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9990D483-B36A-DD46-0B96-6E28064E9331}"/>
              </a:ext>
            </a:extLst>
          </p:cNvPr>
          <p:cNvSpPr/>
          <p:nvPr/>
        </p:nvSpPr>
        <p:spPr>
          <a:xfrm>
            <a:off x="4456662" y="4165004"/>
            <a:ext cx="7460003" cy="2600852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FEE92460-50B4-2CE8-1953-C30FB93A4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5</a:t>
            </a:fld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C41FEA0-6647-0493-BE45-C7F8687E0A4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540D8B-E960-0A49-99AB-461C54B2E1C3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D9EB26-2B01-6CB7-15FB-845E3196DB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hr-HR"/>
              <a:t>AA 203 | Lecture 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3591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7" grpId="0"/>
      <p:bldP spid="48" grpId="0" animBg="1"/>
      <p:bldP spid="5" grpId="0"/>
      <p:bldP spid="6" grpId="0"/>
      <p:bldP spid="7" grpId="0"/>
      <p:bldP spid="8" grpId="0"/>
      <p:bldP spid="9" grpId="0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Outlin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/>
              <a:t>Outline</a:t>
            </a:r>
          </a:p>
        </p:txBody>
      </p:sp>
      <p:sp>
        <p:nvSpPr>
          <p:cNvPr id="176" name="What is Reinforcement Learning? (and the RL setting)"/>
          <p:cNvSpPr txBox="1"/>
          <p:nvPr/>
        </p:nvSpPr>
        <p:spPr>
          <a:xfrm>
            <a:off x="733105" y="2166722"/>
            <a:ext cx="6064637" cy="3590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 anchor="ctr">
            <a:spAutoFit/>
          </a:bodyPr>
          <a:lstStyle>
            <a:lvl1pPr algn="l" defTabSz="825500"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lang="en-US" sz="2000" dirty="0"/>
              <a:t>Primer on Supervised Learning</a:t>
            </a:r>
            <a:endParaRPr sz="2000" dirty="0"/>
          </a:p>
        </p:txBody>
      </p:sp>
      <p:sp>
        <p:nvSpPr>
          <p:cNvPr id="177" name="From exact methods to model-free control"/>
          <p:cNvSpPr txBox="1"/>
          <p:nvPr/>
        </p:nvSpPr>
        <p:spPr>
          <a:xfrm>
            <a:off x="733105" y="2731610"/>
            <a:ext cx="4935048" cy="3590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 anchor="ctr">
            <a:spAutoFit/>
          </a:bodyPr>
          <a:lstStyle>
            <a:lvl1pPr algn="l" defTabSz="825500"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lang="en-US" sz="2000" dirty="0"/>
              <a:t>Imitation Learning</a:t>
            </a:r>
            <a:endParaRPr sz="2000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1B159CA-4A3B-AA26-3A4C-0511829385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542090"/>
            <a:ext cx="2743200" cy="365125"/>
          </a:xfrm>
        </p:spPr>
        <p:txBody>
          <a:bodyPr/>
          <a:lstStyle/>
          <a:p>
            <a:fld id="{ADC849D4-A952-4C4E-9B0A-C899D3CF5605}" type="datetime1">
              <a:rPr lang="en-US" smtClean="0"/>
              <a:t>8/13/26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6F5BAE-A6BE-63F3-F35C-294103DF54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542090"/>
            <a:ext cx="4114800" cy="365125"/>
          </a:xfrm>
        </p:spPr>
        <p:txBody>
          <a:bodyPr/>
          <a:lstStyle/>
          <a:p>
            <a:r>
              <a:rPr lang="hr-HR"/>
              <a:t>AA 203 | Lecture 14</a:t>
            </a:r>
            <a:endParaRPr lang="en-US" dirty="0"/>
          </a:p>
        </p:txBody>
      </p:sp>
      <p:sp>
        <p:nvSpPr>
          <p:cNvPr id="2" name="From exact methods to model-free control">
            <a:extLst>
              <a:ext uri="{FF2B5EF4-FFF2-40B4-BE49-F238E27FC236}">
                <a16:creationId xmlns:a16="http://schemas.microsoft.com/office/drawing/2014/main" id="{A77A28DB-EEBB-2B57-462F-ECD5AE67159D}"/>
              </a:ext>
            </a:extLst>
          </p:cNvPr>
          <p:cNvSpPr txBox="1"/>
          <p:nvPr/>
        </p:nvSpPr>
        <p:spPr>
          <a:xfrm>
            <a:off x="733105" y="3293727"/>
            <a:ext cx="4935048" cy="3590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 anchor="ctr">
            <a:spAutoFit/>
          </a:bodyPr>
          <a:lstStyle>
            <a:lvl1pPr algn="l" defTabSz="825500"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lang="en-US" sz="2000" dirty="0"/>
              <a:t>Reinforcement Learning</a:t>
            </a:r>
            <a:endParaRPr sz="2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560F2DE-4EDB-2612-498F-6FA34205C406}"/>
              </a:ext>
            </a:extLst>
          </p:cNvPr>
          <p:cNvSpPr txBox="1"/>
          <p:nvPr/>
        </p:nvSpPr>
        <p:spPr>
          <a:xfrm>
            <a:off x="2048933" y="379306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4431672-D503-A5E1-D81D-AB084619E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6</a:t>
            </a:fld>
            <a:endParaRPr lang="en-US"/>
          </a:p>
        </p:txBody>
      </p:sp>
      <p:sp>
        <p:nvSpPr>
          <p:cNvPr id="6" name="Google Shape;190;p25">
            <a:extLst>
              <a:ext uri="{FF2B5EF4-FFF2-40B4-BE49-F238E27FC236}">
                <a16:creationId xmlns:a16="http://schemas.microsoft.com/office/drawing/2014/main" id="{0AF48FAE-A8AE-3EA1-7FB6-4D3F7C5BB31B}"/>
              </a:ext>
            </a:extLst>
          </p:cNvPr>
          <p:cNvSpPr txBox="1">
            <a:spLocks/>
          </p:cNvSpPr>
          <p:nvPr/>
        </p:nvSpPr>
        <p:spPr>
          <a:xfrm>
            <a:off x="707143" y="4959407"/>
            <a:ext cx="10646657" cy="101779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5464" indent="0">
              <a:spcBef>
                <a:spcPts val="0"/>
              </a:spcBef>
              <a:buSzPts val="2000"/>
              <a:buFont typeface="Arial"/>
              <a:buNone/>
            </a:pPr>
            <a:r>
              <a:rPr lang="en-US" sz="2000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Key learning goals: </a:t>
            </a:r>
          </a:p>
          <a:p>
            <a:pPr marL="592664" indent="-457200">
              <a:spcBef>
                <a:spcPts val="0"/>
              </a:spcBef>
              <a:buSzPts val="2000"/>
              <a:buFont typeface="Arial" panose="020B0604020202020204" pitchFamily="34" charset="0"/>
              <a:buChar char="•"/>
            </a:pPr>
            <a:r>
              <a:rPr lang="en-US" sz="2000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 An overview of the </a:t>
            </a:r>
            <a:r>
              <a:rPr lang="en-US" sz="2000" dirty="0">
                <a:solidFill>
                  <a:schemeClr val="accent5">
                    <a:lumMod val="60000"/>
                    <a:lumOff val="40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fundamentals of IL</a:t>
            </a:r>
            <a:r>
              <a:rPr lang="en-US" sz="2000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 and </a:t>
            </a:r>
            <a:r>
              <a:rPr lang="en-US" sz="2000" dirty="0">
                <a:solidFill>
                  <a:schemeClr val="accent5">
                    <a:lumMod val="60000"/>
                    <a:lumOff val="40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RL</a:t>
            </a:r>
          </a:p>
          <a:p>
            <a:pPr marL="592664" indent="-457200">
              <a:spcBef>
                <a:spcPts val="0"/>
              </a:spcBef>
              <a:buSzPts val="2000"/>
              <a:buFont typeface="Arial" panose="020B0604020202020204" pitchFamily="34" charset="0"/>
              <a:buChar char="•"/>
            </a:pPr>
            <a:r>
              <a:rPr lang="en-US" sz="2000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 </a:t>
            </a:r>
            <a:r>
              <a:rPr lang="en-US" sz="2000" dirty="0">
                <a:solidFill>
                  <a:srgbClr val="C00000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Identify the distinctions and similarities </a:t>
            </a:r>
            <a:r>
              <a:rPr lang="en-US" sz="2000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between these paradigms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C47EA6F-0B91-A675-AFA7-07A71D8B04E3}"/>
              </a:ext>
            </a:extLst>
          </p:cNvPr>
          <p:cNvGrpSpPr/>
          <p:nvPr/>
        </p:nvGrpSpPr>
        <p:grpSpPr>
          <a:xfrm>
            <a:off x="6416040" y="1525716"/>
            <a:ext cx="4671283" cy="1191822"/>
            <a:chOff x="838201" y="2798881"/>
            <a:chExt cx="7570905" cy="1931626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CDDAECD-B609-E084-D6A3-96DE2067E02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445235" y="3371434"/>
              <a:ext cx="2526117" cy="395884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3444FC4-39AE-B258-F209-F4251D6B212A}"/>
                </a:ext>
              </a:extLst>
            </p:cNvPr>
            <p:cNvSpPr txBox="1"/>
            <p:nvPr/>
          </p:nvSpPr>
          <p:spPr>
            <a:xfrm>
              <a:off x="5333232" y="3805427"/>
              <a:ext cx="3075874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e.g., [dog, cat, …, mouse] </a:t>
              </a:r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B55D4F73-EC93-AE05-9D40-198410B17DDF}"/>
                </a:ext>
              </a:extLst>
            </p:cNvPr>
            <p:cNvCxnSpPr>
              <a:cxnSpLocks/>
            </p:cNvCxnSpPr>
            <p:nvPr/>
          </p:nvCxnSpPr>
          <p:spPr>
            <a:xfrm>
              <a:off x="4410176" y="3731394"/>
              <a:ext cx="886408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6EF2B839-B531-3EFC-D749-83355E3987D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74284" y="3469359"/>
              <a:ext cx="886408" cy="227142"/>
            </a:xfrm>
            <a:prstGeom prst="rect">
              <a:avLst/>
            </a:prstGeom>
          </p:spPr>
        </p:pic>
        <p:pic>
          <p:nvPicPr>
            <p:cNvPr id="13" name="Picture 8">
              <a:extLst>
                <a:ext uri="{FF2B5EF4-FFF2-40B4-BE49-F238E27FC236}">
                  <a16:creationId xmlns:a16="http://schemas.microsoft.com/office/drawing/2014/main" id="{95573F8F-BFF7-FE48-46A4-47DF0F8074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47290" y="2798881"/>
              <a:ext cx="2873360" cy="19316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A48C1AA0-CD3E-947F-09A4-7392E8625F5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r="76878"/>
            <a:stretch/>
          </p:blipFill>
          <p:spPr>
            <a:xfrm>
              <a:off x="838201" y="3017446"/>
              <a:ext cx="437604" cy="1514034"/>
            </a:xfrm>
            <a:prstGeom prst="rect">
              <a:avLst/>
            </a:prstGeom>
          </p:spPr>
        </p:pic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6D201662-A570-3005-E91D-228F75E77DA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23877" y="2997295"/>
            <a:ext cx="3377328" cy="1710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0914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6E5A94-4EF4-FD41-9E1D-04C2F91B8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920" y="405765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Imitation Learning and Reinforcement Learning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0E493-BA49-B849-B264-2E8D1277165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4209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7698D70-1E26-0D47-8A46-203A974B50C6}" type="datetime1">
              <a:rPr lang="en-US" smtClean="0"/>
              <a:pPr/>
              <a:t>8/13/26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13AF61-27EC-5C4C-A606-888A38D01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54209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r-HR"/>
              <a:t>AA 203 | Lecture 6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922B16-839A-654E-B8EB-FFBA80D8A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7</a:t>
            </a:fld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9ECC34D-C1F1-4815-B604-4A9A8E977E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0203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Resources:</a:t>
            </a:r>
          </a:p>
          <a:p>
            <a:r>
              <a:rPr lang="en-US" sz="2000" dirty="0">
                <a:hlinkClick r:id="rId3"/>
              </a:rPr>
              <a:t>PoRA book Chapters 17-19</a:t>
            </a:r>
            <a:r>
              <a:rPr lang="en-US" sz="2000" dirty="0"/>
              <a:t>, and references therein, and also:</a:t>
            </a:r>
          </a:p>
          <a:p>
            <a:pPr lvl="1"/>
            <a:r>
              <a:rPr lang="en-US" sz="2000" dirty="0"/>
              <a:t>Sutton and Barto: “Reinforcement Learning: An Introduction”</a:t>
            </a:r>
          </a:p>
          <a:p>
            <a:r>
              <a:rPr lang="en-US" sz="2000" dirty="0"/>
              <a:t>Classes:</a:t>
            </a:r>
          </a:p>
          <a:p>
            <a:pPr lvl="1"/>
            <a:r>
              <a:rPr lang="en-US" sz="2000" dirty="0"/>
              <a:t>Stanford CS 224R Deep Reinforcement Learning</a:t>
            </a:r>
          </a:p>
          <a:p>
            <a:pPr lvl="1"/>
            <a:r>
              <a:rPr lang="en-US" sz="2000" dirty="0"/>
              <a:t>Berkeley CS 185/285 Deep Reinforcement Learning</a:t>
            </a:r>
          </a:p>
        </p:txBody>
      </p:sp>
    </p:spTree>
    <p:extLst>
      <p:ext uri="{BB962C8B-B14F-4D97-AF65-F5344CB8AC3E}">
        <p14:creationId xmlns:p14="http://schemas.microsoft.com/office/powerpoint/2010/main" val="1779163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primer on supervised learning (SL)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C2C3D7D-1953-1C4D-9B0E-D40A3E53C9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8167" y="2187969"/>
            <a:ext cx="1056397" cy="47200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FB4E3D3-2DFD-11FB-4759-052AAC91AD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1577" y="2172327"/>
            <a:ext cx="1056397" cy="49298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8FDCF4F-1ABB-113C-4D28-3B107C4A2B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7451" y="5460518"/>
            <a:ext cx="2321357" cy="36219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1A06C79-36BF-12E2-EC4B-18012ABB9CC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01781" y="1627243"/>
            <a:ext cx="1841982" cy="472008"/>
          </a:xfrm>
          <a:prstGeom prst="rect">
            <a:avLst/>
          </a:prstGeom>
        </p:spPr>
      </p:pic>
      <p:sp>
        <p:nvSpPr>
          <p:cNvPr id="14" name="Google Shape;190;p25">
            <a:extLst>
              <a:ext uri="{FF2B5EF4-FFF2-40B4-BE49-F238E27FC236}">
                <a16:creationId xmlns:a16="http://schemas.microsoft.com/office/drawing/2014/main" id="{63537156-68CE-31E4-D589-9014D8EC1022}"/>
              </a:ext>
            </a:extLst>
          </p:cNvPr>
          <p:cNvSpPr txBox="1">
            <a:spLocks/>
          </p:cNvSpPr>
          <p:nvPr/>
        </p:nvSpPr>
        <p:spPr>
          <a:xfrm>
            <a:off x="707143" y="1690688"/>
            <a:ext cx="6767845" cy="49298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92664" indent="-457200">
              <a:spcBef>
                <a:spcPts val="0"/>
              </a:spcBef>
              <a:buSzPts val="2000"/>
              <a:buFont typeface="Arial" panose="020B0604020202020204" pitchFamily="34" charset="0"/>
              <a:buChar char="•"/>
            </a:pPr>
            <a:r>
              <a:rPr lang="en-US" sz="2000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In SL, the task is to learn a mapping</a:t>
            </a:r>
          </a:p>
        </p:txBody>
      </p:sp>
      <p:sp>
        <p:nvSpPr>
          <p:cNvPr id="17" name="Google Shape;190;p25">
            <a:extLst>
              <a:ext uri="{FF2B5EF4-FFF2-40B4-BE49-F238E27FC236}">
                <a16:creationId xmlns:a16="http://schemas.microsoft.com/office/drawing/2014/main" id="{75D7E027-108B-4A2C-8148-8A1419668CFE}"/>
              </a:ext>
            </a:extLst>
          </p:cNvPr>
          <p:cNvSpPr txBox="1">
            <a:spLocks/>
          </p:cNvSpPr>
          <p:nvPr/>
        </p:nvSpPr>
        <p:spPr>
          <a:xfrm>
            <a:off x="1175494" y="2292375"/>
            <a:ext cx="1988760" cy="49298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5464" indent="0">
              <a:spcBef>
                <a:spcPts val="0"/>
              </a:spcBef>
              <a:buSzPts val="2000"/>
              <a:buFont typeface="Arial"/>
              <a:buNone/>
            </a:pPr>
            <a:r>
              <a:rPr lang="en-US" sz="2000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from inputs </a:t>
            </a:r>
          </a:p>
        </p:txBody>
      </p:sp>
      <p:sp>
        <p:nvSpPr>
          <p:cNvPr id="18" name="Google Shape;190;p25">
            <a:extLst>
              <a:ext uri="{FF2B5EF4-FFF2-40B4-BE49-F238E27FC236}">
                <a16:creationId xmlns:a16="http://schemas.microsoft.com/office/drawing/2014/main" id="{4136DA6C-E41A-BD39-E3E5-FB28924CDE13}"/>
              </a:ext>
            </a:extLst>
          </p:cNvPr>
          <p:cNvSpPr txBox="1">
            <a:spLocks/>
          </p:cNvSpPr>
          <p:nvPr/>
        </p:nvSpPr>
        <p:spPr>
          <a:xfrm>
            <a:off x="3694349" y="2279156"/>
            <a:ext cx="1988760" cy="49298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5464" indent="0">
              <a:spcBef>
                <a:spcPts val="0"/>
              </a:spcBef>
              <a:buSzPts val="2000"/>
              <a:buFont typeface="Arial"/>
              <a:buNone/>
            </a:pPr>
            <a:r>
              <a:rPr lang="en-US" sz="2000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to outputs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5E369AEC-80B1-52AB-9813-4317B201D3F7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34682"/>
          <a:stretch/>
        </p:blipFill>
        <p:spPr>
          <a:xfrm>
            <a:off x="803361" y="4916608"/>
            <a:ext cx="1236169" cy="151403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76875C08-1CE3-9704-BFB8-7B0677719EB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85041" y="3706442"/>
            <a:ext cx="2526117" cy="395884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EC0044D6-B19F-4D53-A3A3-48A667877475}"/>
              </a:ext>
            </a:extLst>
          </p:cNvPr>
          <p:cNvSpPr txBox="1"/>
          <p:nvPr/>
        </p:nvSpPr>
        <p:spPr>
          <a:xfrm>
            <a:off x="7273038" y="4140435"/>
            <a:ext cx="3075874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e.g., [dog, cat, …, mouse] </a:t>
            </a:r>
          </a:p>
        </p:txBody>
      </p:sp>
      <p:pic>
        <p:nvPicPr>
          <p:cNvPr id="2054" name="Picture 6" descr="Linear Regression vs Logistic Regression: Python Examples">
            <a:extLst>
              <a:ext uri="{FF2B5EF4-FFF2-40B4-BE49-F238E27FC236}">
                <a16:creationId xmlns:a16="http://schemas.microsoft.com/office/drawing/2014/main" id="{DD1DE9CE-62AD-EB39-8C70-8AC441BE1E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5" b="10038"/>
          <a:stretch/>
        </p:blipFill>
        <p:spPr bwMode="auto">
          <a:xfrm>
            <a:off x="8620294" y="2702638"/>
            <a:ext cx="1290863" cy="1006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C4DF82A6-8588-7ED6-A304-CD5E7B431D3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526789" y="5978961"/>
            <a:ext cx="3201847" cy="68478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4A712F00-A844-3727-F359-F6193E19D32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101577" y="5915256"/>
            <a:ext cx="3276600" cy="68580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E202A91F-2C54-6F29-5D5E-BE5F4A82758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455971" y="3009699"/>
            <a:ext cx="1093394" cy="395884"/>
          </a:xfrm>
          <a:prstGeom prst="rect">
            <a:avLst/>
          </a:prstGeom>
        </p:spPr>
      </p:pic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6C72CB1A-5332-2038-7B17-C9F2BBF803F8}"/>
              </a:ext>
            </a:extLst>
          </p:cNvPr>
          <p:cNvCxnSpPr>
            <a:cxnSpLocks/>
          </p:cNvCxnSpPr>
          <p:nvPr/>
        </p:nvCxnSpPr>
        <p:spPr>
          <a:xfrm>
            <a:off x="4328027" y="3789646"/>
            <a:ext cx="291573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AB3F9AEE-A66A-EB17-2056-E668B345E9BC}"/>
              </a:ext>
            </a:extLst>
          </p:cNvPr>
          <p:cNvCxnSpPr>
            <a:cxnSpLocks/>
          </p:cNvCxnSpPr>
          <p:nvPr/>
        </p:nvCxnSpPr>
        <p:spPr>
          <a:xfrm flipV="1">
            <a:off x="2728399" y="3882500"/>
            <a:ext cx="4515364" cy="128385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Picture 33">
            <a:extLst>
              <a:ext uri="{FF2B5EF4-FFF2-40B4-BE49-F238E27FC236}">
                <a16:creationId xmlns:a16="http://schemas.microsoft.com/office/drawing/2014/main" id="{B7E87F3A-9043-023B-B0B3-337957F770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0681423">
            <a:off x="4343182" y="4300011"/>
            <a:ext cx="942115" cy="241417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18DBB414-A4FA-BFF4-9DE7-D2ACCC3A115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15031" y="3551603"/>
            <a:ext cx="886408" cy="227142"/>
          </a:xfrm>
          <a:prstGeom prst="rect">
            <a:avLst/>
          </a:prstGeom>
        </p:spPr>
      </p:pic>
      <p:sp>
        <p:nvSpPr>
          <p:cNvPr id="43" name="Google Shape;190;p25">
            <a:extLst>
              <a:ext uri="{FF2B5EF4-FFF2-40B4-BE49-F238E27FC236}">
                <a16:creationId xmlns:a16="http://schemas.microsoft.com/office/drawing/2014/main" id="{5ABDA0C7-C58E-8FD1-6173-B929BB248A7F}"/>
              </a:ext>
            </a:extLst>
          </p:cNvPr>
          <p:cNvSpPr txBox="1">
            <a:spLocks/>
          </p:cNvSpPr>
          <p:nvPr/>
        </p:nvSpPr>
        <p:spPr>
          <a:xfrm>
            <a:off x="4630720" y="5136235"/>
            <a:ext cx="7561280" cy="117828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92664" indent="-457200">
              <a:spcBef>
                <a:spcPts val="0"/>
              </a:spcBef>
              <a:buSzPts val="2000"/>
              <a:buFont typeface="Arial" panose="020B0604020202020204" pitchFamily="34" charset="0"/>
              <a:buChar char="•"/>
            </a:pPr>
            <a:r>
              <a:rPr lang="en-US" sz="2000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Learning involves data in the form of input-output pairs 		                            , e.g., Maximum Likelihood Estimation</a:t>
            </a:r>
          </a:p>
        </p:txBody>
      </p:sp>
      <p:pic>
        <p:nvPicPr>
          <p:cNvPr id="45" name="Picture 8">
            <a:extLst>
              <a:ext uri="{FF2B5EF4-FFF2-40B4-BE49-F238E27FC236}">
                <a16:creationId xmlns:a16="http://schemas.microsoft.com/office/drawing/2014/main" id="{9EBDEEAE-DBA6-4370-2B4D-EF8E878492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7290" y="2798881"/>
            <a:ext cx="2873360" cy="1931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0F44290-8E33-38D6-38D4-5259117079DC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76878"/>
          <a:stretch/>
        </p:blipFill>
        <p:spPr>
          <a:xfrm>
            <a:off x="838201" y="3017446"/>
            <a:ext cx="437604" cy="1514034"/>
          </a:xfrm>
          <a:prstGeom prst="rect">
            <a:avLst/>
          </a:prstGeom>
        </p:spPr>
      </p:pic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6A84B9-8ABC-B7DC-FFC0-E09F38DF477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3D5CD3-36DB-AD42-AF0D-78E971481144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21A410E-C2F0-3DFA-6159-325CC8ABAD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hr-HR"/>
              <a:t>AA 203 | Lecture 14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A8E83EE-6BBF-6A93-4962-01423E6F4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545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1F953E-1219-ED75-964D-FF647391F4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9F421-FF4A-E163-4B52-4667FE5827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from a probabilistic standpoint</a:t>
            </a:r>
          </a:p>
        </p:txBody>
      </p:sp>
      <p:sp>
        <p:nvSpPr>
          <p:cNvPr id="14" name="Google Shape;190;p25">
            <a:extLst>
              <a:ext uri="{FF2B5EF4-FFF2-40B4-BE49-F238E27FC236}">
                <a16:creationId xmlns:a16="http://schemas.microsoft.com/office/drawing/2014/main" id="{98CEA39A-5F08-70FC-31DF-F92C1341A3BB}"/>
              </a:ext>
            </a:extLst>
          </p:cNvPr>
          <p:cNvSpPr txBox="1">
            <a:spLocks/>
          </p:cNvSpPr>
          <p:nvPr/>
        </p:nvSpPr>
        <p:spPr>
          <a:xfrm>
            <a:off x="269537" y="1702798"/>
            <a:ext cx="6767845" cy="49298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92664" indent="-457200">
              <a:spcBef>
                <a:spcPts val="0"/>
              </a:spcBef>
              <a:buSzPts val="2000"/>
              <a:buFont typeface="Arial" panose="020B0604020202020204" pitchFamily="34" charset="0"/>
              <a:buChar char="•"/>
            </a:pPr>
            <a:r>
              <a:rPr lang="en-US" sz="2000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Let’s consider regression as an example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4D3CFC4-01F3-5369-C898-7DFB33A6FE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822" y="2083526"/>
            <a:ext cx="7202801" cy="2285099"/>
          </a:xfrm>
          <a:prstGeom prst="rect">
            <a:avLst/>
          </a:prstGeom>
        </p:spPr>
      </p:pic>
      <p:sp>
        <p:nvSpPr>
          <p:cNvPr id="6" name="Google Shape;190;p25">
            <a:extLst>
              <a:ext uri="{FF2B5EF4-FFF2-40B4-BE49-F238E27FC236}">
                <a16:creationId xmlns:a16="http://schemas.microsoft.com/office/drawing/2014/main" id="{73EABC7E-EA15-49CF-24EF-BAACAD45D7DB}"/>
              </a:ext>
            </a:extLst>
          </p:cNvPr>
          <p:cNvSpPr txBox="1">
            <a:spLocks/>
          </p:cNvSpPr>
          <p:nvPr/>
        </p:nvSpPr>
        <p:spPr>
          <a:xfrm>
            <a:off x="269536" y="4662219"/>
            <a:ext cx="6767845" cy="49298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92664" indent="-457200">
              <a:spcBef>
                <a:spcPts val="0"/>
              </a:spcBef>
              <a:buSzPts val="2000"/>
              <a:buFont typeface="Arial" panose="020B0604020202020204" pitchFamily="34" charset="0"/>
              <a:buChar char="•"/>
            </a:pPr>
            <a:r>
              <a:rPr lang="en-US" sz="2000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Learning through minimization of squared error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0C3F6BC-1877-6CD3-1700-3E7C79BFA6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5843" y="5134079"/>
            <a:ext cx="3483579" cy="856772"/>
          </a:xfrm>
          <a:prstGeom prst="rect">
            <a:avLst/>
          </a:prstGeom>
        </p:spPr>
      </p:pic>
      <p:sp>
        <p:nvSpPr>
          <p:cNvPr id="20" name="Date Placeholder 19">
            <a:extLst>
              <a:ext uri="{FF2B5EF4-FFF2-40B4-BE49-F238E27FC236}">
                <a16:creationId xmlns:a16="http://schemas.microsoft.com/office/drawing/2014/main" id="{B6A8C9C9-316E-3914-068F-D80BFB5C3E9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DD3113-77E9-0D45-8132-AE244930F1E3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8607EC58-F6D7-53B7-0552-085D87BE9C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hr-HR"/>
              <a:t>AA 203 | Lecture 14</a:t>
            </a:r>
            <a:endParaRPr lang="en-US" dirty="0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14F8690E-4405-6331-3ABA-A3C4DDC4E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321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5B8379-974E-A67A-45AB-8CE9C016D5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830F24-276A-8236-2E95-E81D0506E2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from a probabilistic standpoint</a:t>
            </a:r>
          </a:p>
        </p:txBody>
      </p:sp>
      <p:sp>
        <p:nvSpPr>
          <p:cNvPr id="14" name="Google Shape;190;p25">
            <a:extLst>
              <a:ext uri="{FF2B5EF4-FFF2-40B4-BE49-F238E27FC236}">
                <a16:creationId xmlns:a16="http://schemas.microsoft.com/office/drawing/2014/main" id="{9031AE38-886F-3FF2-359F-EE6D96F5C987}"/>
              </a:ext>
            </a:extLst>
          </p:cNvPr>
          <p:cNvSpPr txBox="1">
            <a:spLocks/>
          </p:cNvSpPr>
          <p:nvPr/>
        </p:nvSpPr>
        <p:spPr>
          <a:xfrm>
            <a:off x="269537" y="1702798"/>
            <a:ext cx="6767845" cy="49298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92664" indent="-457200">
              <a:spcBef>
                <a:spcPts val="0"/>
              </a:spcBef>
              <a:buSzPts val="2000"/>
              <a:buFont typeface="Arial" panose="020B0604020202020204" pitchFamily="34" charset="0"/>
              <a:buChar char="•"/>
            </a:pPr>
            <a:r>
              <a:rPr lang="en-US" sz="2000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Let’s consider regression as an example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81CE875-235A-F429-CC88-A360F1CC99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387" y="2086495"/>
            <a:ext cx="7488865" cy="4526116"/>
          </a:xfrm>
          <a:prstGeom prst="rect">
            <a:avLst/>
          </a:prstGeom>
        </p:spPr>
      </p:pic>
      <p:sp>
        <p:nvSpPr>
          <p:cNvPr id="5" name="Google Shape;190;p25">
            <a:extLst>
              <a:ext uri="{FF2B5EF4-FFF2-40B4-BE49-F238E27FC236}">
                <a16:creationId xmlns:a16="http://schemas.microsoft.com/office/drawing/2014/main" id="{1E2C955B-2CED-AC92-BF84-7CB69CF91CFD}"/>
              </a:ext>
            </a:extLst>
          </p:cNvPr>
          <p:cNvSpPr txBox="1">
            <a:spLocks/>
          </p:cNvSpPr>
          <p:nvPr/>
        </p:nvSpPr>
        <p:spPr>
          <a:xfrm>
            <a:off x="7767618" y="3688827"/>
            <a:ext cx="5009045" cy="66410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92664" indent="-457200">
              <a:spcBef>
                <a:spcPts val="0"/>
              </a:spcBef>
              <a:buSzPts val="2000"/>
              <a:buFont typeface="Arial" panose="020B0604020202020204" pitchFamily="34" charset="0"/>
              <a:buChar char="•"/>
            </a:pPr>
            <a:r>
              <a:rPr lang="en-US" sz="2000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Learning through likelihood maximization: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45B3597-189B-2F0B-E3D8-446B6DC350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6820" y="4352929"/>
            <a:ext cx="3442887" cy="80018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F274F78-1E5C-5B98-40E4-9034F7CD26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26820" y="5912138"/>
            <a:ext cx="2504401" cy="53562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213B959-C1A5-D756-DBA5-07F51D59F8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09963" y="5153111"/>
            <a:ext cx="3276600" cy="685800"/>
          </a:xfrm>
          <a:prstGeom prst="rect">
            <a:avLst/>
          </a:prstGeom>
        </p:spPr>
      </p:pic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D36BEC26-EC00-BB1E-1CBD-212A9527AD9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51DF876-A983-C548-BFE4-9891F9FC8151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35F6ECAB-84C1-7AC8-BB91-BA9AADB716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hr-HR"/>
              <a:t>AA 203 | Lecture 14</a:t>
            </a:r>
            <a:endParaRPr lang="en-US" dirty="0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811FE4FF-AEA0-1E81-857B-2778400F9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098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6DFBA-3BE8-DE4D-922F-865A94EFA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basics of Imitation Learning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1013D9-E834-C841-A27F-258068773C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7814"/>
            <a:ext cx="10515600" cy="4351338"/>
          </a:xfrm>
        </p:spPr>
        <p:txBody>
          <a:bodyPr>
            <a:normAutofit/>
          </a:bodyPr>
          <a:lstStyle/>
          <a:p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Imitation learning refers to a class of methods that enable skills to be transferred from an </a:t>
            </a:r>
            <a:r>
              <a:rPr lang="en-US" i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expert</a:t>
            </a:r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 to a </a:t>
            </a:r>
            <a:r>
              <a:rPr lang="en-US" i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learner</a:t>
            </a:r>
          </a:p>
          <a:p>
            <a:r>
              <a:rPr lang="en-US" dirty="0"/>
              <a:t>In the context of robotics, the expert is typically a human operator or a pre-existing control policy</a:t>
            </a:r>
            <a:r>
              <a:rPr lang="en-US" i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en-US" dirty="0"/>
              <a:t>and the learner is the robot that aims</a:t>
            </a:r>
            <a:r>
              <a:rPr lang="en-US" i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en-US" dirty="0"/>
              <a:t>to mimic the expert’s behavior</a:t>
            </a:r>
            <a:endParaRPr lang="en-US" i="1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r>
              <a:rPr lang="en-US" i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Example: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9DDF36-3D14-854A-904A-16DCF1C147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542090"/>
            <a:ext cx="2743200" cy="365125"/>
          </a:xfrm>
        </p:spPr>
        <p:txBody>
          <a:bodyPr/>
          <a:lstStyle/>
          <a:p>
            <a:fld id="{3D1132DD-251A-DB4E-AEC7-448041687327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1F4CCD-43DC-9047-BF55-DAE6E7A249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542090"/>
            <a:ext cx="4114800" cy="365125"/>
          </a:xfrm>
        </p:spPr>
        <p:txBody>
          <a:bodyPr/>
          <a:lstStyle/>
          <a:p>
            <a:r>
              <a:rPr lang="hr-HR"/>
              <a:t>AA 203 | Lecture 14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E825F1-4946-E3A8-34DC-EEAD066352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11</a:t>
            </a:fld>
            <a:endParaRPr lang="en-US"/>
          </a:p>
        </p:txBody>
      </p:sp>
      <p:pic>
        <p:nvPicPr>
          <p:cNvPr id="6" name="teleop_all">
            <a:hlinkClick r:id="" action="ppaction://media"/>
            <a:extLst>
              <a:ext uri="{FF2B5EF4-FFF2-40B4-BE49-F238E27FC236}">
                <a16:creationId xmlns:a16="http://schemas.microsoft.com/office/drawing/2014/main" id="{BB596B84-8A72-AD0E-0052-D10CB696999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733235" y="3834765"/>
            <a:ext cx="4725529" cy="2658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948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67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DF0F6A-5DA6-D5B2-3788-029E57D0DF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65CEFF-7187-DE50-BF9E-2E1AE0C5BD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basics of Imitation Learning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C10B3B-22DE-69D5-DB8C-1CE896D4C7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685" y="1619378"/>
            <a:ext cx="11198629" cy="4351338"/>
          </a:xfrm>
        </p:spPr>
        <p:txBody>
          <a:bodyPr>
            <a:normAutofit/>
          </a:bodyPr>
          <a:lstStyle/>
          <a:p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Assume access to a dataset                                     of state-control pairs collected by an expert</a:t>
            </a:r>
          </a:p>
          <a:p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 At a high-level, approaches to IL belong to two main categories:</a:t>
            </a:r>
          </a:p>
          <a:p>
            <a:pPr lvl="1"/>
            <a:r>
              <a:rPr lang="en-US" i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Behavior Cloning			“learn the </a:t>
            </a:r>
            <a:r>
              <a:rPr lang="en-US" i="1" dirty="0">
                <a:solidFill>
                  <a:srgbClr val="C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policy</a:t>
            </a:r>
            <a:r>
              <a:rPr lang="en-US" i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 used by expert”</a:t>
            </a:r>
          </a:p>
          <a:p>
            <a:pPr lvl="1"/>
            <a:r>
              <a:rPr lang="en-US" i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Inverse Reinforcement Learning	“learn the </a:t>
            </a:r>
            <a:r>
              <a:rPr lang="en-US" i="1" dirty="0">
                <a:solidFill>
                  <a:srgbClr val="C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objective</a:t>
            </a:r>
            <a:r>
              <a:rPr lang="en-US" i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 optimized by the expert”</a:t>
            </a:r>
            <a:br>
              <a:rPr lang="en-US" i="1" dirty="0"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en-US" i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(a.k.a. Inverse Optimal Control)</a:t>
            </a:r>
          </a:p>
          <a:p>
            <a:pPr lvl="1"/>
            <a:endParaRPr lang="en-US" i="1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lvl="1"/>
            <a:endParaRPr lang="en-US" i="1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0" indent="0">
              <a:buNone/>
            </a:pPr>
            <a:r>
              <a:rPr lang="en-US" i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	Behavior Cloning				Inverse Reinforcement Learning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D6BC48-69E7-DBE9-CFF3-34D45E3A51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542090"/>
            <a:ext cx="2743200" cy="365125"/>
          </a:xfrm>
        </p:spPr>
        <p:txBody>
          <a:bodyPr/>
          <a:lstStyle/>
          <a:p>
            <a:fld id="{9DD1BB24-283A-5041-8A7A-CD72390C4927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8A36F6-B51E-EB83-9BBE-91A061EBE6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542090"/>
            <a:ext cx="4114800" cy="365125"/>
          </a:xfrm>
        </p:spPr>
        <p:txBody>
          <a:bodyPr/>
          <a:lstStyle/>
          <a:p>
            <a:r>
              <a:rPr lang="hr-HR"/>
              <a:t>AA 203 | Lecture 14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FED8E4-A278-E344-94EC-3DCE9298D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12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1A557E1-C0E1-B61A-9276-AA8AE16C89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3216" y="1682374"/>
            <a:ext cx="2451539" cy="37981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AB9B27A-EC0B-0CD6-698A-F3F29B6A7A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27769" y="5410559"/>
            <a:ext cx="1062038" cy="37216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770DD4D-1DCC-8722-9B5E-566D023C38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75655" y="5410559"/>
            <a:ext cx="1941204" cy="335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3789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4F474F-E2AA-2EC5-F1D9-EAF65BD605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5C288C-1B47-3D03-AF70-5D7DBCFDF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Behavior Cloning (BC)</a:t>
            </a:r>
          </a:p>
        </p:txBody>
      </p:sp>
      <p:sp>
        <p:nvSpPr>
          <p:cNvPr id="14" name="Google Shape;190;p25">
            <a:extLst>
              <a:ext uri="{FF2B5EF4-FFF2-40B4-BE49-F238E27FC236}">
                <a16:creationId xmlns:a16="http://schemas.microsoft.com/office/drawing/2014/main" id="{2E2EAF58-DEF5-5D8E-7EDE-83C81F3B252F}"/>
              </a:ext>
            </a:extLst>
          </p:cNvPr>
          <p:cNvSpPr txBox="1">
            <a:spLocks/>
          </p:cNvSpPr>
          <p:nvPr/>
        </p:nvSpPr>
        <p:spPr>
          <a:xfrm>
            <a:off x="772671" y="1690688"/>
            <a:ext cx="10646657" cy="49298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5464" indent="0">
              <a:spcBef>
                <a:spcPts val="0"/>
              </a:spcBef>
              <a:buSzPts val="2000"/>
              <a:buFont typeface="Arial"/>
              <a:buNone/>
            </a:pPr>
            <a:r>
              <a:rPr lang="en-US" sz="2667" b="1" dirty="0"/>
              <a:t>Main idea: </a:t>
            </a:r>
            <a:r>
              <a:rPr lang="en-US" sz="2667" dirty="0"/>
              <a:t>Train policy via supervised learning</a:t>
            </a:r>
          </a:p>
        </p:txBody>
      </p:sp>
      <p:sp>
        <p:nvSpPr>
          <p:cNvPr id="3" name="Google Shape;190;p25">
            <a:extLst>
              <a:ext uri="{FF2B5EF4-FFF2-40B4-BE49-F238E27FC236}">
                <a16:creationId xmlns:a16="http://schemas.microsoft.com/office/drawing/2014/main" id="{8D020688-1C07-BDEB-0492-2BD23238C7B5}"/>
              </a:ext>
            </a:extLst>
          </p:cNvPr>
          <p:cNvSpPr txBox="1">
            <a:spLocks/>
          </p:cNvSpPr>
          <p:nvPr/>
        </p:nvSpPr>
        <p:spPr>
          <a:xfrm>
            <a:off x="772670" y="2505225"/>
            <a:ext cx="10646657" cy="277379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5464" indent="0">
              <a:spcBef>
                <a:spcPts val="0"/>
              </a:spcBef>
              <a:buSzPts val="2000"/>
              <a:buFont typeface="Arial"/>
              <a:buNone/>
            </a:pPr>
            <a:r>
              <a:rPr lang="en-US" sz="2667" b="1" dirty="0"/>
              <a:t>Skeleton of an IL algorithm:</a:t>
            </a:r>
          </a:p>
          <a:p>
            <a:pPr marL="649814" indent="-514350">
              <a:spcBef>
                <a:spcPts val="0"/>
              </a:spcBef>
              <a:buSzPts val="2000"/>
              <a:buFont typeface="Arial"/>
              <a:buAutoNum type="arabicParenR"/>
            </a:pPr>
            <a:r>
              <a:rPr lang="en-US" sz="2667" dirty="0"/>
              <a:t>Collect a dataset of “expert” demonstrations</a:t>
            </a:r>
          </a:p>
          <a:p>
            <a:pPr marL="649814" indent="-514350">
              <a:spcBef>
                <a:spcPts val="0"/>
              </a:spcBef>
              <a:buSzPts val="2000"/>
              <a:buFont typeface="Arial"/>
              <a:buAutoNum type="arabicParenR"/>
            </a:pPr>
            <a:endParaRPr lang="en-US" sz="2667" dirty="0"/>
          </a:p>
          <a:p>
            <a:pPr marL="649814" indent="-514350">
              <a:spcBef>
                <a:spcPts val="0"/>
              </a:spcBef>
              <a:buSzPts val="2000"/>
              <a:buFont typeface="Arial"/>
              <a:buAutoNum type="arabicParenR"/>
            </a:pPr>
            <a:r>
              <a:rPr lang="en-US" sz="2667" dirty="0"/>
              <a:t>Train policy 	           to mimic expert:</a:t>
            </a:r>
          </a:p>
          <a:p>
            <a:pPr marL="649814" indent="-514350">
              <a:spcBef>
                <a:spcPts val="0"/>
              </a:spcBef>
              <a:buSzPts val="2000"/>
              <a:buFont typeface="Arial"/>
              <a:buAutoNum type="arabicParenR"/>
            </a:pPr>
            <a:endParaRPr lang="en-US" sz="2667" dirty="0"/>
          </a:p>
          <a:p>
            <a:pPr marL="135464" indent="0">
              <a:spcBef>
                <a:spcPts val="0"/>
              </a:spcBef>
              <a:buSzPts val="2000"/>
              <a:buNone/>
            </a:pPr>
            <a:r>
              <a:rPr lang="en-US" sz="2667" dirty="0"/>
              <a:t>e.g., MLE, cross-entropy, L2 / MSE, etc.</a:t>
            </a:r>
          </a:p>
        </p:txBody>
      </p:sp>
      <p:pic>
        <p:nvPicPr>
          <p:cNvPr id="3074" name="Picture 2" descr="Red database icon (png symbol)">
            <a:extLst>
              <a:ext uri="{FF2B5EF4-FFF2-40B4-BE49-F238E27FC236}">
                <a16:creationId xmlns:a16="http://schemas.microsoft.com/office/drawing/2014/main" id="{AE8CE510-C0BD-C96E-0670-61C9A90152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8312" y="2202358"/>
            <a:ext cx="1136651" cy="1136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4B99DF6-CF0B-334C-65FC-68E0FE33D9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4963" y="3001612"/>
            <a:ext cx="2451539" cy="37981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FD364B3-DFC0-3706-F38B-B73FF8A273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1674" y="3631637"/>
            <a:ext cx="1062038" cy="37216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31796CF-845C-6092-B111-97FBE827F92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27852" y="3509235"/>
            <a:ext cx="3349619" cy="76320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146BB35-CDDC-F560-C101-F32535C4B48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27852" y="4283867"/>
            <a:ext cx="2900087" cy="620250"/>
          </a:xfrm>
          <a:prstGeom prst="rect">
            <a:avLst/>
          </a:prstGeom>
        </p:spPr>
      </p:pic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DC692E08-0F7A-1667-2954-FA058E37A96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E326F2B-51A5-6242-A3B4-FD01D3FE907A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F7B08152-6B36-71B7-5607-824606CC0E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hr-HR"/>
              <a:t>AA 203 | Lecture 14</a:t>
            </a:r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83D72EB8-BB99-EDC5-2687-57FF7C802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830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0BD756-E229-8319-10E9-A31759FF3E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F1D930-6E5D-FD29-3480-A3E7B9C3B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6799"/>
            <a:ext cx="10515600" cy="1325563"/>
          </a:xfrm>
        </p:spPr>
        <p:txBody>
          <a:bodyPr/>
          <a:lstStyle/>
          <a:p>
            <a:r>
              <a:rPr lang="en-US" dirty="0"/>
              <a:t>A first (deep) imitation learning system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95396C5-0C3F-37DA-703B-D14DA098F3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978" y="2559233"/>
            <a:ext cx="3175000" cy="24511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F423C6F-748E-06F8-B953-F43496A50A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2840" y="2390709"/>
            <a:ext cx="3250170" cy="3035283"/>
          </a:xfrm>
          <a:prstGeom prst="rect">
            <a:avLst/>
          </a:prstGeom>
        </p:spPr>
      </p:pic>
      <p:sp>
        <p:nvSpPr>
          <p:cNvPr id="8" name="Google Shape;190;p25">
            <a:extLst>
              <a:ext uri="{FF2B5EF4-FFF2-40B4-BE49-F238E27FC236}">
                <a16:creationId xmlns:a16="http://schemas.microsoft.com/office/drawing/2014/main" id="{03498981-E1F3-5DB4-3BE3-DAD72EFFA945}"/>
              </a:ext>
            </a:extLst>
          </p:cNvPr>
          <p:cNvSpPr txBox="1">
            <a:spLocks/>
          </p:cNvSpPr>
          <p:nvPr/>
        </p:nvSpPr>
        <p:spPr>
          <a:xfrm>
            <a:off x="707143" y="1577330"/>
            <a:ext cx="10646657" cy="49298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5464" indent="0">
              <a:spcBef>
                <a:spcPts val="0"/>
              </a:spcBef>
              <a:buSzPts val="2000"/>
              <a:buFont typeface="Arial"/>
              <a:buNone/>
            </a:pPr>
            <a:r>
              <a:rPr lang="en-US" sz="2667" b="1" dirty="0"/>
              <a:t>ALVINN</a:t>
            </a:r>
            <a:r>
              <a:rPr lang="en-US" sz="2667" dirty="0"/>
              <a:t>:</a:t>
            </a:r>
            <a:r>
              <a:rPr lang="en-US" sz="2667" b="1" dirty="0"/>
              <a:t> A</a:t>
            </a:r>
            <a:r>
              <a:rPr lang="en-US" sz="2667" dirty="0"/>
              <a:t>n </a:t>
            </a:r>
            <a:r>
              <a:rPr lang="en-US" sz="2667" b="1" dirty="0"/>
              <a:t>A</a:t>
            </a:r>
            <a:r>
              <a:rPr lang="en-US" sz="2667" dirty="0"/>
              <a:t>utonomous </a:t>
            </a:r>
            <a:r>
              <a:rPr lang="en-US" sz="2667" b="1" dirty="0"/>
              <a:t>L</a:t>
            </a:r>
            <a:r>
              <a:rPr lang="en-US" sz="2667" dirty="0"/>
              <a:t>and </a:t>
            </a:r>
            <a:r>
              <a:rPr lang="en-US" sz="2667" b="1" dirty="0"/>
              <a:t>V</a:t>
            </a:r>
            <a:r>
              <a:rPr lang="en-US" sz="2667" dirty="0"/>
              <a:t>ehicle </a:t>
            </a:r>
            <a:r>
              <a:rPr lang="en-US" sz="2667" b="1" dirty="0"/>
              <a:t>I</a:t>
            </a:r>
            <a:r>
              <a:rPr lang="en-US" sz="2667" dirty="0"/>
              <a:t>n a </a:t>
            </a:r>
            <a:r>
              <a:rPr lang="en-US" sz="2667" b="1" dirty="0"/>
              <a:t>N</a:t>
            </a:r>
            <a:r>
              <a:rPr lang="en-US" sz="2667" dirty="0"/>
              <a:t>eural </a:t>
            </a:r>
            <a:r>
              <a:rPr lang="en-US" sz="2667" b="1" dirty="0"/>
              <a:t>N</a:t>
            </a:r>
            <a:r>
              <a:rPr lang="en-US" sz="2667" dirty="0"/>
              <a:t>etwork (1989)</a:t>
            </a:r>
          </a:p>
          <a:p>
            <a:pPr marL="135464" indent="0">
              <a:spcBef>
                <a:spcPts val="0"/>
              </a:spcBef>
              <a:buSzPts val="2000"/>
              <a:buFont typeface="Arial"/>
              <a:buNone/>
            </a:pPr>
            <a:endParaRPr lang="en-US" sz="2667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CB97522-D34E-7A98-9E6C-7859F4DF79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5098" y="2559233"/>
            <a:ext cx="3418702" cy="2521293"/>
          </a:xfrm>
          <a:prstGeom prst="rect">
            <a:avLst/>
          </a:prstGeom>
        </p:spPr>
      </p:pic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632271B3-0D64-BDF0-E673-504888C3D35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28D528-786D-E241-9630-3D789F5D74B6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313EB96A-ACE9-86D7-968F-288F05BE15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hr-HR"/>
              <a:t>AA 203 | Lecture 14</a:t>
            </a:r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40592733-8044-0817-753F-95C8A1EBE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5679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E5B83F-4323-EB08-4518-9E96F2CD6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515FF5-CD43-2E85-E3E0-0ED9A3D15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 this guaranteed to work?</a:t>
            </a:r>
          </a:p>
        </p:txBody>
      </p:sp>
      <p:sp>
        <p:nvSpPr>
          <p:cNvPr id="8" name="Google Shape;190;p25">
            <a:extLst>
              <a:ext uri="{FF2B5EF4-FFF2-40B4-BE49-F238E27FC236}">
                <a16:creationId xmlns:a16="http://schemas.microsoft.com/office/drawing/2014/main" id="{187B28CE-8CDE-58FE-F421-8143D1468D2E}"/>
              </a:ext>
            </a:extLst>
          </p:cNvPr>
          <p:cNvSpPr txBox="1">
            <a:spLocks/>
          </p:cNvSpPr>
          <p:nvPr/>
        </p:nvSpPr>
        <p:spPr>
          <a:xfrm>
            <a:off x="707143" y="1605743"/>
            <a:ext cx="10646657" cy="78615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5464" indent="0">
              <a:spcBef>
                <a:spcPts val="0"/>
              </a:spcBef>
              <a:buSzPts val="2000"/>
              <a:buNone/>
            </a:pPr>
            <a:r>
              <a:rPr lang="en-US" sz="2667" b="1" dirty="0"/>
              <a:t>Spoiler: </a:t>
            </a:r>
            <a:r>
              <a:rPr lang="en-US" sz="2667" dirty="0"/>
              <a:t>NO - Imitation learning is different from “plain” supervised learning</a:t>
            </a:r>
          </a:p>
          <a:p>
            <a:pPr marL="135464" indent="0">
              <a:spcBef>
                <a:spcPts val="0"/>
              </a:spcBef>
              <a:buSzPts val="2000"/>
              <a:buFont typeface="Arial"/>
              <a:buNone/>
            </a:pPr>
            <a:endParaRPr lang="en-US" sz="2667" dirty="0"/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F2D98BD2-372D-64DF-82BD-6BB2917F6E3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B97816-ECA6-0949-B78B-05A8D173D334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32" name="Footer Placeholder 31">
            <a:extLst>
              <a:ext uri="{FF2B5EF4-FFF2-40B4-BE49-F238E27FC236}">
                <a16:creationId xmlns:a16="http://schemas.microsoft.com/office/drawing/2014/main" id="{34AEFE7C-7DDE-3EDB-5A56-CB7384D67D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hr-HR"/>
              <a:t>AA 203 | Lecture 14</a:t>
            </a:r>
            <a:endParaRPr lang="en-US" dirty="0"/>
          </a:p>
        </p:txBody>
      </p:sp>
      <p:sp>
        <p:nvSpPr>
          <p:cNvPr id="33" name="Slide Number Placeholder 32">
            <a:extLst>
              <a:ext uri="{FF2B5EF4-FFF2-40B4-BE49-F238E27FC236}">
                <a16:creationId xmlns:a16="http://schemas.microsoft.com/office/drawing/2014/main" id="{8135E877-29FD-EA3D-10CD-174926E16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15</a:t>
            </a:fld>
            <a:endParaRPr lang="en-US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72BAE10-F923-E1BB-1A18-8022849D37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685" y="2529840"/>
            <a:ext cx="11198629" cy="3904211"/>
          </a:xfrm>
        </p:spPr>
        <p:txBody>
          <a:bodyPr>
            <a:normAutofit fontScale="77500" lnSpcReduction="20000"/>
          </a:bodyPr>
          <a:lstStyle/>
          <a:p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Supervised learning:  learn a mapping from input data to output labels based on a dataset of input-output pairs</a:t>
            </a:r>
            <a:b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b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endParaRPr lang="en-US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en-US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IL builds heavily on SL, however with some key differences:</a:t>
            </a:r>
          </a:p>
          <a:p>
            <a:pPr lvl="1"/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Even small prediction errors will compound over time</a:t>
            </a:r>
          </a:p>
          <a:p>
            <a:pPr lvl="1"/>
            <a:r>
              <a:rPr lang="en-US" dirty="0"/>
              <a:t>The solution may have inherent structural properties, such as physical constraints or temporal dependencies, that are not present in standard supervised learning tasks</a:t>
            </a:r>
          </a:p>
          <a:p>
            <a:pPr lvl="1"/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In IL, the source domain may differ from the one at deployment (e.g., humanoid control by learning from videos of humans)</a:t>
            </a:r>
          </a:p>
          <a:p>
            <a:pPr lvl="1"/>
            <a:r>
              <a:rPr lang="en-US" dirty="0"/>
              <a:t>Covariate shift, where the distribution of the expert’s data may differ from the distribution of the learner’s data</a:t>
            </a:r>
          </a:p>
          <a:p>
            <a:pPr lvl="1"/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Obtaining expert demonstrations may be expensive or time consuming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4EFCE97-8292-2302-4140-2D6DAE263D9F}"/>
              </a:ext>
            </a:extLst>
          </p:cNvPr>
          <p:cNvGrpSpPr/>
          <p:nvPr/>
        </p:nvGrpSpPr>
        <p:grpSpPr>
          <a:xfrm>
            <a:off x="7469389" y="2889903"/>
            <a:ext cx="4225925" cy="1078194"/>
            <a:chOff x="838201" y="2798881"/>
            <a:chExt cx="7570905" cy="1931626"/>
          </a:xfrm>
        </p:grpSpPr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24E3579A-DAAF-5224-3810-319F7690BA5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445235" y="3371434"/>
              <a:ext cx="2526117" cy="395884"/>
            </a:xfrm>
            <a:prstGeom prst="rect">
              <a:avLst/>
            </a:prstGeom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3D03D83-A5DA-0DA8-F878-5A2CBF6F1B30}"/>
                </a:ext>
              </a:extLst>
            </p:cNvPr>
            <p:cNvSpPr txBox="1"/>
            <p:nvPr/>
          </p:nvSpPr>
          <p:spPr>
            <a:xfrm>
              <a:off x="5333232" y="3805427"/>
              <a:ext cx="3075874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e.g., [dog, cat, …, mouse] </a:t>
              </a:r>
            </a:p>
          </p:txBody>
        </p: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98AC7E73-8B3A-9A4C-64BF-2241514E69EA}"/>
                </a:ext>
              </a:extLst>
            </p:cNvPr>
            <p:cNvCxnSpPr>
              <a:cxnSpLocks/>
            </p:cNvCxnSpPr>
            <p:nvPr/>
          </p:nvCxnSpPr>
          <p:spPr>
            <a:xfrm>
              <a:off x="4410176" y="3731394"/>
              <a:ext cx="886408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CD27F0B8-1459-897D-2E08-14A1D92316C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374284" y="3469359"/>
              <a:ext cx="886408" cy="227142"/>
            </a:xfrm>
            <a:prstGeom prst="rect">
              <a:avLst/>
            </a:prstGeom>
          </p:spPr>
        </p:pic>
        <p:pic>
          <p:nvPicPr>
            <p:cNvPr id="39" name="Picture 8">
              <a:extLst>
                <a:ext uri="{FF2B5EF4-FFF2-40B4-BE49-F238E27FC236}">
                  <a16:creationId xmlns:a16="http://schemas.microsoft.com/office/drawing/2014/main" id="{3322B2B5-4071-17CA-EEE8-65939A3033D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47290" y="2798881"/>
              <a:ext cx="2873360" cy="19316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A02FB380-1B23-1FF5-B420-B8652B67529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r="76878"/>
            <a:stretch/>
          </p:blipFill>
          <p:spPr>
            <a:xfrm>
              <a:off x="838201" y="3017446"/>
              <a:ext cx="437604" cy="151403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60238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CB8B10-A754-1C4E-E160-AA09682EF0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005CB-B6EE-67DF-2788-649F59F2E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Inverse Reinforcement Learning (IRL)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Google Shape;190;p25">
            <a:extLst>
              <a:ext uri="{FF2B5EF4-FFF2-40B4-BE49-F238E27FC236}">
                <a16:creationId xmlns:a16="http://schemas.microsoft.com/office/drawing/2014/main" id="{967A8390-0F4E-9573-43D1-2C7231581C4A}"/>
              </a:ext>
            </a:extLst>
          </p:cNvPr>
          <p:cNvSpPr txBox="1">
            <a:spLocks/>
          </p:cNvSpPr>
          <p:nvPr/>
        </p:nvSpPr>
        <p:spPr>
          <a:xfrm>
            <a:off x="751223" y="1629876"/>
            <a:ext cx="10602577" cy="77050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5464" indent="0">
              <a:spcBef>
                <a:spcPts val="0"/>
              </a:spcBef>
              <a:buSzPts val="2000"/>
              <a:buFont typeface="Arial"/>
              <a:buNone/>
            </a:pPr>
            <a:r>
              <a:rPr lang="en-US" sz="2400" dirty="0"/>
              <a:t>IRL takes an orthogonal approach to IL, by attempting to </a:t>
            </a:r>
            <a:r>
              <a:rPr lang="en-US" sz="2400" dirty="0">
                <a:solidFill>
                  <a:srgbClr val="C00000"/>
                </a:solidFill>
              </a:rPr>
              <a:t>recover a reward function from a policy</a:t>
            </a:r>
            <a:r>
              <a:rPr lang="en-US" sz="2400" dirty="0"/>
              <a:t>, or from demonstrations of a policy</a:t>
            </a:r>
          </a:p>
        </p:txBody>
      </p:sp>
      <p:sp>
        <p:nvSpPr>
          <p:cNvPr id="7" name="Google Shape;190;p25">
            <a:extLst>
              <a:ext uri="{FF2B5EF4-FFF2-40B4-BE49-F238E27FC236}">
                <a16:creationId xmlns:a16="http://schemas.microsoft.com/office/drawing/2014/main" id="{00CD3421-0FE5-0DFE-79C5-8C79FECD7A65}"/>
              </a:ext>
            </a:extLst>
          </p:cNvPr>
          <p:cNvSpPr txBox="1">
            <a:spLocks/>
          </p:cNvSpPr>
          <p:nvPr/>
        </p:nvSpPr>
        <p:spPr>
          <a:xfrm>
            <a:off x="794711" y="2538506"/>
            <a:ext cx="10602577" cy="410942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5464" indent="0">
              <a:spcBef>
                <a:spcPts val="0"/>
              </a:spcBef>
              <a:buSzPts val="2000"/>
              <a:buFont typeface="Arial"/>
              <a:buNone/>
            </a:pPr>
            <a:r>
              <a:rPr lang="en-US" sz="2400" u="sng" dirty="0"/>
              <a:t>Example:</a:t>
            </a:r>
            <a:r>
              <a:rPr lang="en-US" sz="2400" dirty="0"/>
              <a:t> (BC vs IRL)</a:t>
            </a:r>
          </a:p>
          <a:p>
            <a:pPr marL="135464" indent="0">
              <a:spcBef>
                <a:spcPts val="0"/>
              </a:spcBef>
              <a:buSzPts val="2000"/>
              <a:buFont typeface="Arial"/>
              <a:buNone/>
            </a:pPr>
            <a:r>
              <a:rPr lang="en-US" sz="2400" dirty="0"/>
              <a:t>A warehouse robot must navigate from a starting point to a goal while avoiding obstacles. </a:t>
            </a:r>
          </a:p>
          <a:p>
            <a:pPr marL="135464" indent="0">
              <a:spcBef>
                <a:spcPts val="0"/>
              </a:spcBef>
              <a:buSzPts val="2000"/>
              <a:buFont typeface="Arial"/>
              <a:buNone/>
            </a:pPr>
            <a:r>
              <a:rPr lang="en-US" sz="2400" i="1" dirty="0"/>
              <a:t>Behavior Cloning: </a:t>
            </a:r>
          </a:p>
          <a:p>
            <a:pPr marL="478364" indent="-342900">
              <a:spcBef>
                <a:spcPts val="0"/>
              </a:spcBef>
              <a:buSzPts val="2000"/>
            </a:pPr>
            <a:r>
              <a:rPr lang="en-US" sz="2400" dirty="0"/>
              <a:t>Collect demonstration data, train a policy that imitates the demonstrations</a:t>
            </a:r>
          </a:p>
          <a:p>
            <a:pPr marL="478364" indent="-342900">
              <a:spcBef>
                <a:spcPts val="0"/>
              </a:spcBef>
              <a:buSzPts val="2000"/>
            </a:pPr>
            <a:r>
              <a:rPr lang="en-US" sz="2400" dirty="0"/>
              <a:t>Effective in familiar scenarios, however, it may struggle if the layout changes substantially</a:t>
            </a:r>
          </a:p>
          <a:p>
            <a:pPr marL="135464" indent="0">
              <a:spcBef>
                <a:spcPts val="0"/>
              </a:spcBef>
              <a:buSzPts val="2000"/>
              <a:buFont typeface="Arial"/>
              <a:buNone/>
            </a:pPr>
            <a:r>
              <a:rPr lang="en-US" sz="2400" i="1" dirty="0"/>
              <a:t>Inverse RL: </a:t>
            </a:r>
          </a:p>
          <a:p>
            <a:pPr marL="478364" indent="-342900">
              <a:spcBef>
                <a:spcPts val="0"/>
              </a:spcBef>
              <a:buSzPts val="2000"/>
            </a:pPr>
            <a:r>
              <a:rPr lang="en-US" sz="2400" dirty="0"/>
              <a:t>Collect the same demonstration data, infer the reward function (e.g., positive for moving closer to the goal, negative for moving close to obstacles)</a:t>
            </a:r>
          </a:p>
          <a:p>
            <a:pPr marL="478364" indent="-342900">
              <a:spcBef>
                <a:spcPts val="0"/>
              </a:spcBef>
              <a:buSzPts val="2000"/>
            </a:pPr>
            <a:r>
              <a:rPr lang="en-US" sz="2400" dirty="0"/>
              <a:t>The reward function encapsulates the underlying principles of the task</a:t>
            </a:r>
          </a:p>
          <a:p>
            <a:pPr marL="135464" indent="0">
              <a:spcBef>
                <a:spcPts val="0"/>
              </a:spcBef>
              <a:buSzPts val="2000"/>
              <a:buNone/>
            </a:pPr>
            <a:endParaRPr lang="en-US" sz="2400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EC67AB13-5D69-3975-B465-38AF5627D73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279FDF1-878F-0B48-BA74-5F22F3889FB7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97772057-216F-CB9B-C27F-8A3BC4A6BA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hr-HR"/>
              <a:t>AA 203 | Lecture 14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690113D-9526-E371-E1E4-2F9B991CA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132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AE316B-771C-EF55-D455-E457C2944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Outline">
            <a:extLst>
              <a:ext uri="{FF2B5EF4-FFF2-40B4-BE49-F238E27FC236}">
                <a16:creationId xmlns:a16="http://schemas.microsoft.com/office/drawing/2014/main" id="{1FAE469C-F09B-BBA6-D7EE-BBC85197D21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/>
              <a:t>Outline</a:t>
            </a:r>
          </a:p>
        </p:txBody>
      </p:sp>
      <p:sp>
        <p:nvSpPr>
          <p:cNvPr id="176" name="What is Reinforcement Learning? (and the RL setting)">
            <a:extLst>
              <a:ext uri="{FF2B5EF4-FFF2-40B4-BE49-F238E27FC236}">
                <a16:creationId xmlns:a16="http://schemas.microsoft.com/office/drawing/2014/main" id="{BF27962F-344D-C27D-AE43-9899C2991A22}"/>
              </a:ext>
            </a:extLst>
          </p:cNvPr>
          <p:cNvSpPr txBox="1"/>
          <p:nvPr/>
        </p:nvSpPr>
        <p:spPr>
          <a:xfrm>
            <a:off x="733105" y="2166722"/>
            <a:ext cx="6064637" cy="3590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 anchor="ctr">
            <a:spAutoFit/>
          </a:bodyPr>
          <a:lstStyle>
            <a:lvl1pPr algn="l" defTabSz="825500"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lang="en-US" sz="2000" dirty="0">
                <a:solidFill>
                  <a:srgbClr val="000000">
                    <a:alpha val="30000"/>
                  </a:srgbClr>
                </a:solidFill>
              </a:rPr>
              <a:t>Primer on Supervised Learning</a:t>
            </a:r>
            <a:endParaRPr sz="2000" dirty="0">
              <a:solidFill>
                <a:srgbClr val="000000">
                  <a:alpha val="30000"/>
                </a:srgbClr>
              </a:solidFill>
            </a:endParaRPr>
          </a:p>
        </p:txBody>
      </p:sp>
      <p:sp>
        <p:nvSpPr>
          <p:cNvPr id="177" name="From exact methods to model-free control">
            <a:extLst>
              <a:ext uri="{FF2B5EF4-FFF2-40B4-BE49-F238E27FC236}">
                <a16:creationId xmlns:a16="http://schemas.microsoft.com/office/drawing/2014/main" id="{65FF4C12-975D-093D-C25C-13FD8FB701C1}"/>
              </a:ext>
            </a:extLst>
          </p:cNvPr>
          <p:cNvSpPr txBox="1"/>
          <p:nvPr/>
        </p:nvSpPr>
        <p:spPr>
          <a:xfrm>
            <a:off x="733105" y="2731610"/>
            <a:ext cx="4935048" cy="3590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 anchor="ctr">
            <a:spAutoFit/>
          </a:bodyPr>
          <a:lstStyle>
            <a:lvl1pPr algn="l" defTabSz="825500"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lang="en-US" sz="2000" dirty="0">
                <a:solidFill>
                  <a:srgbClr val="000000">
                    <a:alpha val="30000"/>
                  </a:srgbClr>
                </a:solidFill>
              </a:rPr>
              <a:t>Imitation Learning</a:t>
            </a:r>
            <a:endParaRPr sz="2000" dirty="0">
              <a:solidFill>
                <a:srgbClr val="000000">
                  <a:alpha val="30000"/>
                </a:srgbClr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DD771D9-AFCF-304B-1F8B-400EA9A312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542090"/>
            <a:ext cx="2743200" cy="365125"/>
          </a:xfrm>
        </p:spPr>
        <p:txBody>
          <a:bodyPr/>
          <a:lstStyle/>
          <a:p>
            <a:fld id="{94BB2884-6CF1-0649-AE46-85ABCB92A4CF}" type="datetime1">
              <a:rPr lang="en-US" smtClean="0"/>
              <a:t>8/13/26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5DC324-D8F3-EE7A-9A1C-D3280EDA44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542090"/>
            <a:ext cx="4114800" cy="365125"/>
          </a:xfrm>
        </p:spPr>
        <p:txBody>
          <a:bodyPr/>
          <a:lstStyle/>
          <a:p>
            <a:r>
              <a:rPr lang="hr-HR"/>
              <a:t>AA 203 | Lecture 14</a:t>
            </a:r>
            <a:endParaRPr lang="en-US" dirty="0"/>
          </a:p>
        </p:txBody>
      </p:sp>
      <p:sp>
        <p:nvSpPr>
          <p:cNvPr id="2" name="From exact methods to model-free control">
            <a:extLst>
              <a:ext uri="{FF2B5EF4-FFF2-40B4-BE49-F238E27FC236}">
                <a16:creationId xmlns:a16="http://schemas.microsoft.com/office/drawing/2014/main" id="{CEBA039F-A69E-982E-CD29-17E541EC1410}"/>
              </a:ext>
            </a:extLst>
          </p:cNvPr>
          <p:cNvSpPr txBox="1"/>
          <p:nvPr/>
        </p:nvSpPr>
        <p:spPr>
          <a:xfrm>
            <a:off x="733105" y="3293727"/>
            <a:ext cx="4935048" cy="3590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 anchor="ctr">
            <a:spAutoFit/>
          </a:bodyPr>
          <a:lstStyle>
            <a:lvl1pPr algn="l" defTabSz="825500"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lang="en-US" sz="2000" dirty="0"/>
              <a:t>Reinforcement Learning</a:t>
            </a:r>
            <a:endParaRPr sz="2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760F0CA-B467-B15A-19B3-355DEA1464C2}"/>
              </a:ext>
            </a:extLst>
          </p:cNvPr>
          <p:cNvSpPr txBox="1"/>
          <p:nvPr/>
        </p:nvSpPr>
        <p:spPr>
          <a:xfrm>
            <a:off x="2048933" y="379306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88D5D94-9458-8BA3-4259-2154A0199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17</a:t>
            </a:fld>
            <a:endParaRPr lang="en-US"/>
          </a:p>
        </p:txBody>
      </p:sp>
      <p:sp>
        <p:nvSpPr>
          <p:cNvPr id="6" name="Google Shape;190;p25">
            <a:extLst>
              <a:ext uri="{FF2B5EF4-FFF2-40B4-BE49-F238E27FC236}">
                <a16:creationId xmlns:a16="http://schemas.microsoft.com/office/drawing/2014/main" id="{3487ADB1-0A20-6789-C126-03658093D6FD}"/>
              </a:ext>
            </a:extLst>
          </p:cNvPr>
          <p:cNvSpPr txBox="1">
            <a:spLocks/>
          </p:cNvSpPr>
          <p:nvPr/>
        </p:nvSpPr>
        <p:spPr>
          <a:xfrm>
            <a:off x="707143" y="4959407"/>
            <a:ext cx="10646657" cy="101779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5464" indent="0">
              <a:spcBef>
                <a:spcPts val="0"/>
              </a:spcBef>
              <a:buSzPts val="2000"/>
              <a:buFont typeface="Arial"/>
              <a:buNone/>
            </a:pPr>
            <a:r>
              <a:rPr lang="en-US" sz="2000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Key learning goals: </a:t>
            </a:r>
          </a:p>
          <a:p>
            <a:pPr marL="592664" indent="-457200">
              <a:spcBef>
                <a:spcPts val="0"/>
              </a:spcBef>
              <a:buSzPts val="2000"/>
              <a:buFont typeface="Arial" panose="020B0604020202020204" pitchFamily="34" charset="0"/>
              <a:buChar char="•"/>
            </a:pPr>
            <a:r>
              <a:rPr lang="en-US" sz="2000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 An overview of the </a:t>
            </a:r>
            <a:r>
              <a:rPr lang="en-US" sz="2000" dirty="0">
                <a:solidFill>
                  <a:schemeClr val="accent5">
                    <a:lumMod val="60000"/>
                    <a:lumOff val="40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fundamentals of IL</a:t>
            </a:r>
            <a:r>
              <a:rPr lang="en-US" sz="2000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 and </a:t>
            </a:r>
            <a:r>
              <a:rPr lang="en-US" sz="2000" dirty="0">
                <a:solidFill>
                  <a:schemeClr val="accent5">
                    <a:lumMod val="60000"/>
                    <a:lumOff val="40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RL</a:t>
            </a:r>
          </a:p>
          <a:p>
            <a:pPr marL="592664" indent="-457200">
              <a:spcBef>
                <a:spcPts val="0"/>
              </a:spcBef>
              <a:buSzPts val="2000"/>
              <a:buFont typeface="Arial" panose="020B0604020202020204" pitchFamily="34" charset="0"/>
              <a:buChar char="•"/>
            </a:pPr>
            <a:r>
              <a:rPr lang="en-US" sz="2000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 </a:t>
            </a:r>
            <a:r>
              <a:rPr lang="en-US" sz="2000" dirty="0">
                <a:solidFill>
                  <a:srgbClr val="C00000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Identify the distinctions and similarities </a:t>
            </a:r>
            <a:r>
              <a:rPr lang="en-US" sz="2000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between these paradigms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A7CC1E7-0D68-CFC5-A2F0-DE2F346BDBA0}"/>
              </a:ext>
            </a:extLst>
          </p:cNvPr>
          <p:cNvGrpSpPr/>
          <p:nvPr/>
        </p:nvGrpSpPr>
        <p:grpSpPr>
          <a:xfrm>
            <a:off x="6416040" y="1525716"/>
            <a:ext cx="4671283" cy="1191822"/>
            <a:chOff x="838201" y="2798881"/>
            <a:chExt cx="7570905" cy="1931626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337DAB94-8C59-A7E2-ADDF-73E5AD960F4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445235" y="3371434"/>
              <a:ext cx="2526117" cy="395884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A8C9553-4785-EFCC-6A59-098863F17EE0}"/>
                </a:ext>
              </a:extLst>
            </p:cNvPr>
            <p:cNvSpPr txBox="1"/>
            <p:nvPr/>
          </p:nvSpPr>
          <p:spPr>
            <a:xfrm>
              <a:off x="5333232" y="3805427"/>
              <a:ext cx="3075874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e.g., [dog, cat, …, mouse] </a:t>
              </a:r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A0C020CA-5CA7-46FD-56F5-9890BE2B835A}"/>
                </a:ext>
              </a:extLst>
            </p:cNvPr>
            <p:cNvCxnSpPr>
              <a:cxnSpLocks/>
            </p:cNvCxnSpPr>
            <p:nvPr/>
          </p:nvCxnSpPr>
          <p:spPr>
            <a:xfrm>
              <a:off x="4410176" y="3731394"/>
              <a:ext cx="886408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44700C34-5EED-2B15-6320-CC89006FC14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74284" y="3469359"/>
              <a:ext cx="886408" cy="227142"/>
            </a:xfrm>
            <a:prstGeom prst="rect">
              <a:avLst/>
            </a:prstGeom>
          </p:spPr>
        </p:pic>
        <p:pic>
          <p:nvPicPr>
            <p:cNvPr id="13" name="Picture 8">
              <a:extLst>
                <a:ext uri="{FF2B5EF4-FFF2-40B4-BE49-F238E27FC236}">
                  <a16:creationId xmlns:a16="http://schemas.microsoft.com/office/drawing/2014/main" id="{360699C3-1B63-7935-591A-514000B02DE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47290" y="2798881"/>
              <a:ext cx="2873360" cy="19316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879B1485-6713-8AA8-320D-5225B9710B7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r="76878"/>
            <a:stretch/>
          </p:blipFill>
          <p:spPr>
            <a:xfrm>
              <a:off x="838201" y="3017446"/>
              <a:ext cx="437604" cy="1514034"/>
            </a:xfrm>
            <a:prstGeom prst="rect">
              <a:avLst/>
            </a:prstGeom>
          </p:spPr>
        </p:pic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25590892-B985-F329-1452-7CA036103E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23877" y="2997295"/>
            <a:ext cx="3377328" cy="1710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0094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080883-4E5E-1E75-20BD-C9D27AF13B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What is reinforcement learning?">
            <a:extLst>
              <a:ext uri="{FF2B5EF4-FFF2-40B4-BE49-F238E27FC236}">
                <a16:creationId xmlns:a16="http://schemas.microsoft.com/office/drawing/2014/main" id="{F14DE5B1-D5FD-177A-BB76-94478145E27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What is reinforcement learning?</a:t>
            </a:r>
          </a:p>
        </p:txBody>
      </p:sp>
      <p:sp>
        <p:nvSpPr>
          <p:cNvPr id="190" name="Fundamentally:…">
            <a:extLst>
              <a:ext uri="{FF2B5EF4-FFF2-40B4-BE49-F238E27FC236}">
                <a16:creationId xmlns:a16="http://schemas.microsoft.com/office/drawing/2014/main" id="{FBBDD9F0-7B09-5AF9-F23B-51B84FEBEB7C}"/>
              </a:ext>
            </a:extLst>
          </p:cNvPr>
          <p:cNvSpPr txBox="1"/>
          <p:nvPr/>
        </p:nvSpPr>
        <p:spPr>
          <a:xfrm>
            <a:off x="838200" y="1717168"/>
            <a:ext cx="8191730" cy="9746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none" lIns="25400" tIns="25400" rIns="25400" bIns="25400">
            <a:spAutoFit/>
          </a:bodyPr>
          <a:lstStyle/>
          <a:p>
            <a:pPr algn="l">
              <a:defRPr sz="30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sz="2000"/>
              <a:t>Fundamentally:</a:t>
            </a:r>
          </a:p>
          <a:p>
            <a:pPr marL="190500" indent="-190500">
              <a:buSzPct val="70000"/>
              <a:buChar char="•"/>
              <a:defRPr sz="30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sz="2000"/>
              <a:t>A mathematical formalism for </a:t>
            </a:r>
            <a:r>
              <a:rPr sz="2000">
                <a:latin typeface="Helvetica Neue Medium"/>
                <a:ea typeface="Helvetica Neue Medium"/>
                <a:cs typeface="Helvetica Neue Medium"/>
                <a:sym typeface="Helvetica Neue Medium"/>
              </a:rPr>
              <a:t>learning-based</a:t>
            </a:r>
            <a:r>
              <a:rPr sz="2000"/>
              <a:t> decision making</a:t>
            </a:r>
          </a:p>
          <a:p>
            <a:pPr marL="190500" indent="-190500">
              <a:buSzPct val="70000"/>
              <a:buChar char="•"/>
              <a:defRPr sz="30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sz="2000"/>
              <a:t>An approach for learning decision making and control </a:t>
            </a:r>
            <a:r>
              <a:rPr sz="2000">
                <a:latin typeface="Helvetica Neue Medium"/>
                <a:ea typeface="Helvetica Neue Medium"/>
                <a:cs typeface="Helvetica Neue Medium"/>
                <a:sym typeface="Helvetica Neue Medium"/>
              </a:rPr>
              <a:t>from experience </a:t>
            </a:r>
          </a:p>
        </p:txBody>
      </p:sp>
      <p:grpSp>
        <p:nvGrpSpPr>
          <p:cNvPr id="3" name="Group">
            <a:extLst>
              <a:ext uri="{FF2B5EF4-FFF2-40B4-BE49-F238E27FC236}">
                <a16:creationId xmlns:a16="http://schemas.microsoft.com/office/drawing/2014/main" id="{DD38F004-C7B7-FE36-35F5-0486212ED434}"/>
              </a:ext>
            </a:extLst>
          </p:cNvPr>
          <p:cNvGrpSpPr/>
          <p:nvPr/>
        </p:nvGrpSpPr>
        <p:grpSpPr>
          <a:xfrm>
            <a:off x="3166034" y="3503580"/>
            <a:ext cx="5859932" cy="2989295"/>
            <a:chOff x="0" y="0"/>
            <a:chExt cx="11719862" cy="5978585"/>
          </a:xfrm>
        </p:grpSpPr>
        <p:grpSp>
          <p:nvGrpSpPr>
            <p:cNvPr id="4" name="Group">
              <a:extLst>
                <a:ext uri="{FF2B5EF4-FFF2-40B4-BE49-F238E27FC236}">
                  <a16:creationId xmlns:a16="http://schemas.microsoft.com/office/drawing/2014/main" id="{F1F5C7F4-204E-06AE-B3C6-98FF17A7ED97}"/>
                </a:ext>
              </a:extLst>
            </p:cNvPr>
            <p:cNvGrpSpPr/>
            <p:nvPr/>
          </p:nvGrpSpPr>
          <p:grpSpPr>
            <a:xfrm>
              <a:off x="0" y="0"/>
              <a:ext cx="11719862" cy="4841773"/>
              <a:chOff x="0" y="0"/>
              <a:chExt cx="11719862" cy="4841773"/>
            </a:xfrm>
          </p:grpSpPr>
          <p:sp>
            <p:nvSpPr>
              <p:cNvPr id="6" name="Rectangle">
                <a:extLst>
                  <a:ext uri="{FF2B5EF4-FFF2-40B4-BE49-F238E27FC236}">
                    <a16:creationId xmlns:a16="http://schemas.microsoft.com/office/drawing/2014/main" id="{FA74A932-DC09-3F23-FB87-1970DB27107F}"/>
                  </a:ext>
                </a:extLst>
              </p:cNvPr>
              <p:cNvSpPr/>
              <p:nvPr/>
            </p:nvSpPr>
            <p:spPr>
              <a:xfrm>
                <a:off x="5315756" y="1823236"/>
                <a:ext cx="2478492" cy="1711875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defTabSz="412750">
                  <a:defRPr sz="32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 sz="1600"/>
              </a:p>
            </p:txBody>
          </p:sp>
          <p:pic>
            <p:nvPicPr>
              <p:cNvPr id="7" name="Image" descr="Image">
                <a:extLst>
                  <a:ext uri="{FF2B5EF4-FFF2-40B4-BE49-F238E27FC236}">
                    <a16:creationId xmlns:a16="http://schemas.microsoft.com/office/drawing/2014/main" id="{7F35F988-066B-9FF4-BE0F-A1DFEC2691F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r="68146"/>
              <a:stretch>
                <a:fillRect/>
              </a:stretch>
            </p:blipFill>
            <p:spPr>
              <a:xfrm>
                <a:off x="0" y="0"/>
                <a:ext cx="3109518" cy="4604037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8" name="Image" descr="Image">
                <a:extLst>
                  <a:ext uri="{FF2B5EF4-FFF2-40B4-BE49-F238E27FC236}">
                    <a16:creationId xmlns:a16="http://schemas.microsoft.com/office/drawing/2014/main" id="{9166D5AB-F445-25F0-7BB2-447DF415AD2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67637"/>
              <a:stretch>
                <a:fillRect/>
              </a:stretch>
            </p:blipFill>
            <p:spPr>
              <a:xfrm>
                <a:off x="8560644" y="87037"/>
                <a:ext cx="3159218" cy="4604037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9" name="Connection Line">
                <a:extLst>
                  <a:ext uri="{FF2B5EF4-FFF2-40B4-BE49-F238E27FC236}">
                    <a16:creationId xmlns:a16="http://schemas.microsoft.com/office/drawing/2014/main" id="{FE753B8D-08FC-6904-20AA-ACC9754AD16E}"/>
                  </a:ext>
                </a:extLst>
              </p:cNvPr>
              <p:cNvSpPr/>
              <p:nvPr/>
            </p:nvSpPr>
            <p:spPr>
              <a:xfrm>
                <a:off x="3479800" y="1351280"/>
                <a:ext cx="4709161" cy="75946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0408"/>
                    </a:moveTo>
                    <a:lnTo>
                      <a:pt x="0" y="0"/>
                    </a:lnTo>
                    <a:lnTo>
                      <a:pt x="21600" y="0"/>
                    </a:lnTo>
                    <a:lnTo>
                      <a:pt x="21600" y="21600"/>
                    </a:lnTo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/>
              <a:lstStyle/>
              <a:p>
                <a:endParaRPr sz="900"/>
              </a:p>
            </p:txBody>
          </p:sp>
          <p:sp>
            <p:nvSpPr>
              <p:cNvPr id="10" name="Group">
                <a:extLst>
                  <a:ext uri="{FF2B5EF4-FFF2-40B4-BE49-F238E27FC236}">
                    <a16:creationId xmlns:a16="http://schemas.microsoft.com/office/drawing/2014/main" id="{7384E726-68A0-DFDA-1ACC-EE1651FA8515}"/>
                  </a:ext>
                </a:extLst>
              </p:cNvPr>
              <p:cNvSpPr txBox="1"/>
              <p:nvPr/>
            </p:nvSpPr>
            <p:spPr>
              <a:xfrm>
                <a:off x="4784447" y="649355"/>
                <a:ext cx="1701437" cy="49742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25400" tIns="25400" rIns="25400" bIns="25400" numCol="1" anchor="ctr">
                <a:noAutofit/>
              </a:bodyPr>
              <a:lstStyle>
                <a:lvl1pPr defTabSz="825500">
                  <a:defRPr sz="2000">
                    <a:solidFill>
                      <a:srgbClr val="000000"/>
                    </a:solidFill>
                  </a:defRPr>
                </a:lvl1pPr>
              </a:lstStyle>
              <a:p>
                <a:r>
                  <a:rPr sz="1000"/>
                  <a:t>take action</a:t>
                </a:r>
              </a:p>
            </p:txBody>
          </p:sp>
          <p:sp>
            <p:nvSpPr>
              <p:cNvPr id="11" name="Connection Line">
                <a:extLst>
                  <a:ext uri="{FF2B5EF4-FFF2-40B4-BE49-F238E27FC236}">
                    <a16:creationId xmlns:a16="http://schemas.microsoft.com/office/drawing/2014/main" id="{7879CD27-7D68-459A-4B85-305516FBE8C1}"/>
                  </a:ext>
                </a:extLst>
              </p:cNvPr>
              <p:cNvSpPr/>
              <p:nvPr/>
            </p:nvSpPr>
            <p:spPr>
              <a:xfrm>
                <a:off x="3488690" y="3045460"/>
                <a:ext cx="3020060" cy="7518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0615"/>
                    </a:lnTo>
                    <a:lnTo>
                      <a:pt x="21600" y="20615"/>
                    </a:lnTo>
                    <a:lnTo>
                      <a:pt x="21600" y="21600"/>
                    </a:lnTo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headEnd type="triangle" w="med" len="med"/>
              </a:ln>
              <a:effectLst/>
            </p:spPr>
            <p:txBody>
              <a:bodyPr/>
              <a:lstStyle/>
              <a:p>
                <a:endParaRPr sz="900"/>
              </a:p>
            </p:txBody>
          </p:sp>
          <p:sp>
            <p:nvSpPr>
              <p:cNvPr id="12" name="Group">
                <a:extLst>
                  <a:ext uri="{FF2B5EF4-FFF2-40B4-BE49-F238E27FC236}">
                    <a16:creationId xmlns:a16="http://schemas.microsoft.com/office/drawing/2014/main" id="{7FCC3898-6B4B-C05A-FF81-15177C6D05F2}"/>
                  </a:ext>
                </a:extLst>
              </p:cNvPr>
              <p:cNvSpPr txBox="1"/>
              <p:nvPr/>
            </p:nvSpPr>
            <p:spPr>
              <a:xfrm>
                <a:off x="2357306" y="3837458"/>
                <a:ext cx="2732362" cy="49742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25400" tIns="25400" rIns="25400" bIns="25400" numCol="1" anchor="ctr">
                <a:noAutofit/>
              </a:bodyPr>
              <a:lstStyle>
                <a:lvl1pPr defTabSz="825500">
                  <a:defRPr sz="2000">
                    <a:solidFill>
                      <a:srgbClr val="000000"/>
                    </a:solidFill>
                  </a:defRPr>
                </a:lvl1pPr>
              </a:lstStyle>
              <a:p>
                <a:r>
                  <a:rPr sz="1000"/>
                  <a:t>observe state</a:t>
                </a: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" name="Equation">
                    <a:extLst>
                      <a:ext uri="{FF2B5EF4-FFF2-40B4-BE49-F238E27FC236}">
                        <a16:creationId xmlns:a16="http://schemas.microsoft.com/office/drawing/2014/main" id="{EDAC36A1-DD5C-7657-104A-88B3A3587D81}"/>
                      </a:ext>
                    </a:extLst>
                  </p:cNvPr>
                  <p:cNvSpPr txBox="1"/>
                  <p:nvPr/>
                </p:nvSpPr>
                <p:spPr>
                  <a:xfrm>
                    <a:off x="6090443" y="678531"/>
                    <a:ext cx="456408" cy="461664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defTabSz="457200" latinLnBrk="1">
                      <a:defRPr sz="1800">
                        <a:solidFill>
                          <a:srgbClr val="000000"/>
                        </a:solidFill>
                      </a:defRPr>
                    </a:pPr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sz="1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sz="1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oMath>
                      </m:oMathPara>
                    </a14:m>
                    <a:endParaRPr sz="1500"/>
                  </a:p>
                </p:txBody>
              </p:sp>
            </mc:Choice>
            <mc:Fallback xmlns="">
              <p:sp>
                <p:nvSpPr>
                  <p:cNvPr id="198" name="Equation">
                    <a:extLst>
                      <a:ext uri="{FF2B5EF4-FFF2-40B4-BE49-F238E27FC236}">
                        <a16:creationId xmlns:a16="http://schemas.microsoft.com/office/drawing/2014/main" id="{66C256FF-FA68-3B00-780C-46819AAD7B7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090443" y="678531"/>
                    <a:ext cx="456408" cy="461664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l="-11111" r="-5556" b="-10526"/>
                    </a:stretch>
                  </a:blipFill>
                  <a:ln w="12700" cap="flat">
                    <a:noFill/>
                    <a:miter lim="400000"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4" name="Equation">
                    <a:extLst>
                      <a:ext uri="{FF2B5EF4-FFF2-40B4-BE49-F238E27FC236}">
                        <a16:creationId xmlns:a16="http://schemas.microsoft.com/office/drawing/2014/main" id="{1A9E5B66-06A8-B5B3-9D49-25AD773A61AA}"/>
                      </a:ext>
                    </a:extLst>
                  </p:cNvPr>
                  <p:cNvSpPr txBox="1"/>
                  <p:nvPr/>
                </p:nvSpPr>
                <p:spPr>
                  <a:xfrm>
                    <a:off x="3848389" y="3794175"/>
                    <a:ext cx="510268" cy="538608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defTabSz="457200" latinLnBrk="1">
                      <a:defRPr sz="1800">
                        <a:solidFill>
                          <a:srgbClr val="000000"/>
                        </a:solidFill>
                      </a:defRPr>
                    </a:pPr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sz="17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7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sz="17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oMath>
                      </m:oMathPara>
                    </a14:m>
                    <a:endParaRPr sz="1750"/>
                  </a:p>
                </p:txBody>
              </p:sp>
            </mc:Choice>
            <mc:Fallback xmlns="">
              <p:sp>
                <p:nvSpPr>
                  <p:cNvPr id="199" name="Equation">
                    <a:extLst>
                      <a:ext uri="{FF2B5EF4-FFF2-40B4-BE49-F238E27FC236}">
                        <a16:creationId xmlns:a16="http://schemas.microsoft.com/office/drawing/2014/main" id="{B970CDEA-EDA0-D98A-A5C6-036044188BA0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848389" y="3794175"/>
                    <a:ext cx="510268" cy="538608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l="-9524" r="-4762" b="-13636"/>
                    </a:stretch>
                  </a:blipFill>
                  <a:ln w="12700" cap="flat">
                    <a:noFill/>
                    <a:miter lim="400000"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5" name="Connection Line">
                <a:extLst>
                  <a:ext uri="{FF2B5EF4-FFF2-40B4-BE49-F238E27FC236}">
                    <a16:creationId xmlns:a16="http://schemas.microsoft.com/office/drawing/2014/main" id="{72765FA7-7D6A-C199-19D7-C27C9DC78019}"/>
                  </a:ext>
                </a:extLst>
              </p:cNvPr>
              <p:cNvSpPr/>
              <p:nvPr/>
            </p:nvSpPr>
            <p:spPr>
              <a:xfrm>
                <a:off x="6546850" y="2990850"/>
                <a:ext cx="1649731" cy="7734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21600" y="21600"/>
                    </a:lnTo>
                    <a:lnTo>
                      <a:pt x="21600" y="0"/>
                    </a:lnTo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headEnd type="triangle" w="med" len="med"/>
              </a:ln>
              <a:effectLst/>
            </p:spPr>
            <p:txBody>
              <a:bodyPr/>
              <a:lstStyle/>
              <a:p>
                <a:endParaRPr sz="90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" name="Equation">
                    <a:extLst>
                      <a:ext uri="{FF2B5EF4-FFF2-40B4-BE49-F238E27FC236}">
                        <a16:creationId xmlns:a16="http://schemas.microsoft.com/office/drawing/2014/main" id="{7F877E61-1CCE-9A82-EB1E-6CDF07A56B64}"/>
                      </a:ext>
                    </a:extLst>
                  </p:cNvPr>
                  <p:cNvSpPr txBox="1"/>
                  <p:nvPr/>
                </p:nvSpPr>
                <p:spPr>
                  <a:xfrm>
                    <a:off x="7671267" y="4303165"/>
                    <a:ext cx="439608" cy="538608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defTabSz="457200" latinLnBrk="1">
                      <a:defRPr sz="1800">
                        <a:solidFill>
                          <a:srgbClr val="000000"/>
                        </a:solidFill>
                      </a:defRPr>
                    </a:pPr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sz="17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7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sz="17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oMath>
                      </m:oMathPara>
                    </a14:m>
                    <a:endParaRPr sz="1750"/>
                  </a:p>
                </p:txBody>
              </p:sp>
            </mc:Choice>
            <mc:Fallback xmlns="">
              <p:sp>
                <p:nvSpPr>
                  <p:cNvPr id="201" name="Equation">
                    <a:extLst>
                      <a:ext uri="{FF2B5EF4-FFF2-40B4-BE49-F238E27FC236}">
                        <a16:creationId xmlns:a16="http://schemas.microsoft.com/office/drawing/2014/main" id="{13163DB4-6BD2-77CA-B7A7-93D1F024B4D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671267" y="4303165"/>
                    <a:ext cx="439608" cy="538608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l="-11111" r="-5556" b="-13043"/>
                    </a:stretch>
                  </a:blipFill>
                  <a:ln w="12700" cap="flat">
                    <a:noFill/>
                    <a:miter lim="400000"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" name="Equation">
                    <a:extLst>
                      <a:ext uri="{FF2B5EF4-FFF2-40B4-BE49-F238E27FC236}">
                        <a16:creationId xmlns:a16="http://schemas.microsoft.com/office/drawing/2014/main" id="{073EAFF1-3FF2-40B3-7DF3-745144CC45F7}"/>
                      </a:ext>
                    </a:extLst>
                  </p:cNvPr>
                  <p:cNvSpPr txBox="1"/>
                  <p:nvPr/>
                </p:nvSpPr>
                <p:spPr>
                  <a:xfrm>
                    <a:off x="7614617" y="3818803"/>
                    <a:ext cx="936666" cy="538608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defTabSz="457200" latinLnBrk="1">
                      <a:defRPr sz="1800">
                        <a:solidFill>
                          <a:srgbClr val="000000"/>
                        </a:solidFill>
                      </a:defRPr>
                    </a:pPr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sz="17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7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sz="17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sz="17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</m:sSub>
                        </m:oMath>
                      </m:oMathPara>
                    </a14:m>
                    <a:endParaRPr sz="1750"/>
                  </a:p>
                </p:txBody>
              </p:sp>
            </mc:Choice>
            <mc:Fallback xmlns="">
              <p:sp>
                <p:nvSpPr>
                  <p:cNvPr id="202" name="Equation">
                    <a:extLst>
                      <a:ext uri="{FF2B5EF4-FFF2-40B4-BE49-F238E27FC236}">
                        <a16:creationId xmlns:a16="http://schemas.microsoft.com/office/drawing/2014/main" id="{142D8C96-F5D3-1004-DC7D-3FEB895EDCA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614617" y="3818803"/>
                    <a:ext cx="936666" cy="538608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l="-5263" r="-2632" b="-13636"/>
                    </a:stretch>
                  </a:blipFill>
                  <a:ln w="12700" cap="flat">
                    <a:noFill/>
                    <a:miter lim="400000"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Equation">
                  <a:extLst>
                    <a:ext uri="{FF2B5EF4-FFF2-40B4-BE49-F238E27FC236}">
                      <a16:creationId xmlns:a16="http://schemas.microsoft.com/office/drawing/2014/main" id="{1EFAAB6C-700E-B4BB-B40F-C1F22F739341}"/>
                    </a:ext>
                  </a:extLst>
                </p:cNvPr>
                <p:cNvSpPr txBox="1"/>
                <p:nvPr/>
              </p:nvSpPr>
              <p:spPr>
                <a:xfrm>
                  <a:off x="2357306" y="5178365"/>
                  <a:ext cx="6392775" cy="800220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defTabSz="457200" latinLnBrk="1">
                    <a:defRPr sz="1800">
                      <a:solidFill>
                        <a:srgbClr val="000000"/>
                      </a:solidFill>
                    </a:defRPr>
                  </a:pPr>
                  <a14:m>
                    <m:oMathPara xmlns:m="http://schemas.openxmlformats.org/officeDocument/2006/math">
                      <m:oMath>
                        <m:r>
                          <a:rPr sz="2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𝜏</m:t>
                        </m:r>
                        <m:r>
                          <a:rPr sz="2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=(</m:t>
                        </m:r>
                        <m:sSub>
                          <m:sSubPr>
                            <m:ctrlPr>
                              <a:rPr sz="2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2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sz="2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sz="2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sz="2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2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sz="2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sz="2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sz="2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2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sz="2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𝑁</m:t>
                            </m:r>
                          </m:sub>
                        </m:sSub>
                        <m:r>
                          <a:rPr sz="2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sz="2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2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sz="2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𝑁</m:t>
                            </m:r>
                          </m:sub>
                        </m:sSub>
                        <m:r>
                          <a:rPr sz="2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sz="2600"/>
                </a:p>
              </p:txBody>
            </p:sp>
          </mc:Choice>
          <mc:Fallback xmlns="">
            <p:sp>
              <p:nvSpPr>
                <p:cNvPr id="204" name="Equation">
                  <a:extLst>
                    <a:ext uri="{FF2B5EF4-FFF2-40B4-BE49-F238E27FC236}">
                      <a16:creationId xmlns:a16="http://schemas.microsoft.com/office/drawing/2014/main" id="{EB7C3F24-A2A6-EE91-1260-0CA284FDD78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57306" y="5178365"/>
                  <a:ext cx="6392775" cy="800220"/>
                </a:xfrm>
                <a:prstGeom prst="rect">
                  <a:avLst/>
                </a:prstGeom>
                <a:blipFill>
                  <a:blip r:embed="rId8"/>
                  <a:stretch>
                    <a:fillRect l="-1190" r="-3175" b="-30303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8" name="Fundamentally:…">
            <a:extLst>
              <a:ext uri="{FF2B5EF4-FFF2-40B4-BE49-F238E27FC236}">
                <a16:creationId xmlns:a16="http://schemas.microsoft.com/office/drawing/2014/main" id="{E3E60EEC-0E36-F10A-0A55-876B3439DAD6}"/>
              </a:ext>
            </a:extLst>
          </p:cNvPr>
          <p:cNvSpPr txBox="1"/>
          <p:nvPr/>
        </p:nvSpPr>
        <p:spPr>
          <a:xfrm>
            <a:off x="838200" y="3052093"/>
            <a:ext cx="6209841" cy="3590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5400" tIns="25400" rIns="25400" bIns="25400">
            <a:spAutoFit/>
          </a:bodyPr>
          <a:lstStyle/>
          <a:p>
            <a:pPr algn="l">
              <a:defRPr sz="30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lang="en-US" sz="2000" dirty="0"/>
              <a:t>Most RL algorithms follow the same basic learning loop:</a:t>
            </a:r>
            <a:endParaRPr sz="2000" dirty="0"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36EE85B4-BF69-C5F3-8C07-E0640C24E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7469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What is reinforcement learning?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What is reinforcement learning?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Fundamentally:…">
                <a:extLst>
                  <a:ext uri="{FF2B5EF4-FFF2-40B4-BE49-F238E27FC236}">
                    <a16:creationId xmlns:a16="http://schemas.microsoft.com/office/drawing/2014/main" id="{30112B5A-FAC7-B783-5D59-3C018E6534DC}"/>
                  </a:ext>
                </a:extLst>
              </p:cNvPr>
              <p:cNvSpPr txBox="1"/>
              <p:nvPr/>
            </p:nvSpPr>
            <p:spPr>
              <a:xfrm>
                <a:off x="838200" y="3809919"/>
                <a:ext cx="10791904" cy="4113883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="http://schemas.openxmlformats.org/officeDocument/2006/math" xmlns:ma14="http://schemas.microsoft.com/office/mac/drawingml/2011/main" xmlns="" val="1"/>
                </a:ext>
              </a:extLst>
            </p:spPr>
            <p:txBody>
              <a:bodyPr wrap="square" lIns="25400" tIns="25400" rIns="25400" bIns="25400">
                <a:spAutoFit/>
              </a:bodyPr>
              <a:lstStyle/>
              <a:p>
                <a:pPr algn="l">
                  <a:defRPr sz="30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lang="en-US" sz="2000" dirty="0"/>
                  <a:t>Elements of RL:</a:t>
                </a:r>
              </a:p>
              <a:p>
                <a:pPr marL="647700" lvl="1" indent="-190500">
                  <a:buSzPct val="70000"/>
                  <a:buChar char="•"/>
                  <a:defRPr sz="30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lang="en-US" sz="2000" dirty="0">
                    <a:latin typeface="Helvetica Neue Medium"/>
                    <a:ea typeface="Helvetica Neue Medium"/>
                    <a:cs typeface="Helvetica Neue Medium"/>
                    <a:sym typeface="Helvetica Neue Medium"/>
                  </a:rPr>
                  <a:t>Policy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0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π</m:t>
                    </m:r>
                    <m:d>
                      <m:dPr>
                        <m:ctrlPr>
                          <a:rPr lang="ar-AE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ar-AE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ar-AE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ar-AE" sz="20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ar-AE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∣</m:t>
                        </m:r>
                        <m:sSub>
                          <m:sSubPr>
                            <m:ctrlPr>
                              <a:rPr lang="ar-AE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ar-AE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ar-AE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ar-AE" sz="2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</m:oMath>
                </a14:m>
                <a:r>
                  <a:rPr lang="ar-AE" sz="2000" dirty="0">
                    <a:latin typeface="Helvetica Neue Medium"/>
                    <a:ea typeface="Helvetica Neue Medium"/>
                    <a:cs typeface="Helvetica Neue Medium"/>
                    <a:sym typeface="Helvetica Neue Medium"/>
                  </a:rPr>
                  <a:t>: </a:t>
                </a:r>
                <a:r>
                  <a:rPr lang="en-US" sz="2000" dirty="0">
                    <a:latin typeface="Helvetica Neue Light" panose="02000403000000020004" pitchFamily="2" charset="0"/>
                    <a:ea typeface="Helvetica Neue Light" panose="02000403000000020004" pitchFamily="2" charset="0"/>
                    <a:cs typeface="Helvetica Neue" panose="02000503000000020004" pitchFamily="2" charset="0"/>
                    <a:sym typeface="Helvetica Neue Medium"/>
                  </a:rPr>
                  <a:t>a mapping from states to actions that defines the agent’s behavior</a:t>
                </a:r>
              </a:p>
              <a:p>
                <a:pPr marL="647700" lvl="1" indent="-190500">
                  <a:buSzPct val="70000"/>
                  <a:buFontTx/>
                  <a:buChar char="•"/>
                  <a:defRPr sz="30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lang="en-US" sz="2000" dirty="0">
                    <a:latin typeface="Helvetica Neue Medium"/>
                    <a:ea typeface="Helvetica Neue Medium"/>
                    <a:cs typeface="Helvetica Neue Medium"/>
                    <a:sym typeface="Helvetica Neue Medium"/>
                  </a:rPr>
                  <a:t>Environment:</a:t>
                </a:r>
                <a:r>
                  <a:rPr lang="ar-AE" sz="2000" dirty="0">
                    <a:latin typeface="Helvetica Neue Medium"/>
                    <a:ea typeface="Helvetica Neue Medium"/>
                    <a:cs typeface="Helvetica Neue Medium"/>
                    <a:sym typeface="Helvetica Neue Medium"/>
                  </a:rPr>
                  <a:t> </a:t>
                </a:r>
                <a:r>
                  <a:rPr lang="en-US" sz="2000" dirty="0">
                    <a:latin typeface="Helvetica Neue Light" panose="02000403000000020004" pitchFamily="2" charset="0"/>
                    <a:ea typeface="Helvetica Neue Light" panose="02000403000000020004" pitchFamily="2" charset="0"/>
                    <a:cs typeface="Helvetica Neue" panose="02000503000000020004" pitchFamily="2" charset="0"/>
                    <a:sym typeface="Helvetica Neue Medium"/>
                  </a:rPr>
                  <a:t>the system the agent interacts with. Mathematically, we represent it as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Helvetica Neue" panose="02000503000000020004" pitchFamily="2" charset="0"/>
                        <a:sym typeface="Helvetica Neue Light"/>
                      </a:rPr>
                      <m:t>p</m:t>
                    </m:r>
                    <m:d>
                      <m:dPr>
                        <m:ctrlPr>
                          <a:rPr lang="ar-AE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ar-AE" sz="20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  <m:r>
                          <a:rPr lang="ar-AE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∣</m:t>
                        </m:r>
                        <m:sSub>
                          <m:sSubPr>
                            <m:ctrlPr>
                              <a:rPr lang="ar-AE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ar-AE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ar-AE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ar-AE" sz="2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dirty="0">
                    <a:latin typeface="Helvetica Neue Light" panose="02000403000000020004" pitchFamily="2" charset="0"/>
                    <a:ea typeface="Helvetica Neue Light" panose="02000403000000020004" pitchFamily="2" charset="0"/>
                    <a:cs typeface="Helvetica Neue" panose="02000503000000020004" pitchFamily="2" charset="0"/>
                    <a:sym typeface="Helvetica Neue Medium"/>
                  </a:rPr>
                  <a:t> </a:t>
                </a:r>
              </a:p>
              <a:p>
                <a:pPr marL="647700" lvl="1" indent="-190500">
                  <a:buSzPct val="70000"/>
                  <a:buFontTx/>
                  <a:buChar char="•"/>
                  <a:defRPr sz="30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lang="en-US" sz="2000" dirty="0">
                    <a:latin typeface="Helvetica Neue Medium"/>
                    <a:ea typeface="Helvetica Neue Medium"/>
                    <a:cs typeface="Helvetica Neue Medium"/>
                    <a:sym typeface="Helvetica Neue Medium"/>
                  </a:rPr>
                  <a:t>Reward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Helvetica Neue Medium"/>
                        <a:sym typeface="Helvetica Neue Light"/>
                      </a:rPr>
                      <m:t>R</m:t>
                    </m:r>
                    <m:d>
                      <m:dPr>
                        <m:ctrlPr>
                          <a:rPr lang="ar-AE" sz="2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ar-AE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ar-AE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ar-AE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ar-AE" sz="2000" i="1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ar-AE" sz="20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</m:oMath>
                </a14:m>
                <a:r>
                  <a:rPr lang="ar-AE" sz="2000" dirty="0">
                    <a:latin typeface="Helvetica Neue Medium"/>
                    <a:ea typeface="Helvetica Neue Medium"/>
                    <a:cs typeface="Helvetica Neue Medium"/>
                    <a:sym typeface="Helvetica Neue Medium"/>
                  </a:rPr>
                  <a:t>: </a:t>
                </a:r>
                <a:r>
                  <a:rPr lang="en-US" sz="2000" dirty="0">
                    <a:latin typeface="Helvetica Neue Light" panose="02000403000000020004" pitchFamily="2" charset="0"/>
                    <a:ea typeface="Helvetica Neue Light" panose="02000403000000020004" pitchFamily="2" charset="0"/>
                    <a:cs typeface="Helvetica Neue" panose="02000503000000020004" pitchFamily="2" charset="0"/>
                    <a:sym typeface="Helvetica Neue Medium"/>
                  </a:rPr>
                  <a:t>scalar measure of (immediate) success. Defines the goal of the agent</a:t>
                </a:r>
              </a:p>
              <a:p>
                <a:pPr marL="647700" lvl="1" indent="-190500">
                  <a:buSzPct val="70000"/>
                  <a:buFontTx/>
                  <a:buChar char="•"/>
                  <a:defRPr sz="30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lang="en-US" sz="2000" dirty="0">
                    <a:latin typeface="Helvetica Neue Medium"/>
                    <a:ea typeface="Helvetica Neue Medium"/>
                    <a:cs typeface="Helvetica Neue Medium"/>
                    <a:sym typeface="Helvetica Neue Medium"/>
                  </a:rPr>
                  <a:t>Value function:</a:t>
                </a:r>
                <a:r>
                  <a:rPr lang="ar-AE" sz="2000" dirty="0">
                    <a:latin typeface="Helvetica Neue Medium"/>
                    <a:ea typeface="Helvetica Neue Medium"/>
                    <a:cs typeface="Helvetica Neue Medium"/>
                    <a:sym typeface="Helvetica Neue Medium"/>
                  </a:rPr>
                  <a:t> </a:t>
                </a:r>
                <a:r>
                  <a:rPr lang="en-US" sz="2000" dirty="0">
                    <a:latin typeface="Helvetica Neue Light" panose="02000403000000020004" pitchFamily="2" charset="0"/>
                    <a:ea typeface="Helvetica Neue Light" panose="02000403000000020004" pitchFamily="2" charset="0"/>
                    <a:cs typeface="Helvetica Neue" panose="02000503000000020004" pitchFamily="2" charset="0"/>
                    <a:sym typeface="Helvetica Neue Medium"/>
                  </a:rPr>
                  <a:t>measures performance in the long run. Defines how much the agent can expect to achieve in the future</a:t>
                </a:r>
              </a:p>
              <a:p>
                <a:pPr marL="647700" lvl="1" indent="-190500">
                  <a:buSzPct val="70000"/>
                  <a:buFontTx/>
                  <a:buChar char="•"/>
                  <a:defRPr sz="30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lang="en-US" sz="2000" dirty="0">
                    <a:latin typeface="Helvetica Neue Medium"/>
                    <a:ea typeface="Helvetica Neue Medium"/>
                    <a:cs typeface="Helvetica Neue Medium"/>
                    <a:sym typeface="Helvetica Neue Medium"/>
                  </a:rPr>
                  <a:t>Model (optional): </a:t>
                </a:r>
                <a:r>
                  <a:rPr lang="en-US" sz="2000" dirty="0">
                    <a:latin typeface="Helvetica Neue Light" panose="02000403000000020004" pitchFamily="2" charset="0"/>
                    <a:ea typeface="Helvetica Neue Light" panose="02000403000000020004" pitchFamily="2" charset="0"/>
                    <a:cs typeface="Helvetica Neue" panose="02000503000000020004" pitchFamily="2" charset="0"/>
                    <a:sym typeface="Helvetica Neue Medium"/>
                  </a:rPr>
                  <a:t>represents the agent’s understanding of the environment. Its goal is to mimic the behavior of the environment. Mathematically, we represent it as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Helvetica Neue" panose="02000503000000020004" pitchFamily="2" charset="0"/>
                        <a:sym typeface="Helvetica Neue Light"/>
                      </a:rPr>
                      <m:t>p</m:t>
                    </m:r>
                    <m:d>
                      <m:dPr>
                        <m:ctrlPr>
                          <a:rPr lang="ar-AE" sz="2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ar-AE" sz="20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Helvetica Neue" panose="02000503000000020004" pitchFamily="2" charset="0"/>
                                <a:sym typeface="Helvetica Neue Light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Helvetica Neue" panose="02000503000000020004" pitchFamily="2" charset="0"/>
                                    <a:sym typeface="Helvetica Neue Light"/>
                                  </a:rPr>
                                </m:ctrlPr>
                              </m:accPr>
                              <m:e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Helvetica Neue" panose="02000503000000020004" pitchFamily="2" charset="0"/>
                                    <a:sym typeface="Helvetica Neue Light"/>
                                  </a:rPr>
                                  <m:t>𝑥</m:t>
                                </m:r>
                              </m:e>
                            </m:acc>
                          </m:e>
                          <m:sub>
                            <m:r>
                              <a:rPr lang="ar-AE" sz="20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  <m:r>
                          <a:rPr lang="ar-AE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∣</m:t>
                        </m:r>
                        <m:sSub>
                          <m:sSubPr>
                            <m:ctrlPr>
                              <a:rPr lang="ar-AE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ar-AE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ar-AE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ar-AE" sz="2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dirty="0">
                    <a:latin typeface="Helvetica Neue Light" panose="02000403000000020004" pitchFamily="2" charset="0"/>
                    <a:ea typeface="Helvetica Neue Light" panose="02000403000000020004" pitchFamily="2" charset="0"/>
                    <a:cs typeface="Helvetica Neue" panose="02000503000000020004" pitchFamily="2" charset="0"/>
                    <a:sym typeface="Helvetica Neue Medium"/>
                  </a:rPr>
                  <a:t> </a:t>
                </a:r>
              </a:p>
              <a:p>
                <a:pPr marL="647700" lvl="1" indent="-190500">
                  <a:buSzPct val="70000"/>
                  <a:buFontTx/>
                  <a:buChar char="•"/>
                  <a:defRPr sz="30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 lang="en-US" sz="2000" dirty="0">
                  <a:latin typeface="Helvetica Neue Light" panose="02000403000000020004" pitchFamily="2" charset="0"/>
                  <a:ea typeface="Helvetica Neue Light" panose="02000403000000020004" pitchFamily="2" charset="0"/>
                  <a:cs typeface="Helvetica Neue" panose="02000503000000020004" pitchFamily="2" charset="0"/>
                  <a:sym typeface="Helvetica Neue Medium"/>
                </a:endParaRPr>
              </a:p>
              <a:p>
                <a:pPr marL="647700" lvl="1" indent="-190500">
                  <a:buSzPct val="70000"/>
                  <a:buFontTx/>
                  <a:buChar char="•"/>
                  <a:defRPr sz="30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 lang="en-US" sz="2000" dirty="0">
                  <a:latin typeface="Helvetica Neue Light" panose="02000403000000020004" pitchFamily="2" charset="0"/>
                  <a:ea typeface="Helvetica Neue Light" panose="02000403000000020004" pitchFamily="2" charset="0"/>
                  <a:cs typeface="Helvetica Neue" panose="02000503000000020004" pitchFamily="2" charset="0"/>
                  <a:sym typeface="Helvetica Neue Medium"/>
                </a:endParaRPr>
              </a:p>
              <a:p>
                <a:pPr marL="647700" lvl="1" indent="-190500">
                  <a:buSzPct val="70000"/>
                  <a:buFontTx/>
                  <a:buChar char="•"/>
                  <a:defRPr sz="30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 lang="en-US" sz="2000" dirty="0">
                  <a:latin typeface="Helvetica Neue Light" panose="02000403000000020004" pitchFamily="2" charset="0"/>
                  <a:ea typeface="Helvetica Neue Light" panose="02000403000000020004" pitchFamily="2" charset="0"/>
                  <a:cs typeface="Helvetica Neue" panose="02000503000000020004" pitchFamily="2" charset="0"/>
                  <a:sym typeface="Helvetica Neue Medium"/>
                </a:endParaRPr>
              </a:p>
              <a:p>
                <a:pPr marL="647700" lvl="1" indent="-190500">
                  <a:buSzPct val="70000"/>
                  <a:buChar char="•"/>
                  <a:defRPr sz="30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 sz="2000" dirty="0">
                  <a:latin typeface="Helvetica Neue Light" panose="02000403000000020004" pitchFamily="2" charset="0"/>
                  <a:ea typeface="Helvetica Neue Light" panose="02000403000000020004" pitchFamily="2" charset="0"/>
                  <a:cs typeface="Helvetica Neue" panose="02000503000000020004" pitchFamily="2" charset="0"/>
                  <a:sym typeface="Helvetica Neue Medium"/>
                </a:endParaRPr>
              </a:p>
            </p:txBody>
          </p:sp>
        </mc:Choice>
        <mc:Fallback xmlns="">
          <p:sp>
            <p:nvSpPr>
              <p:cNvPr id="2" name="Fundamentally:…">
                <a:extLst>
                  <a:ext uri="{FF2B5EF4-FFF2-40B4-BE49-F238E27FC236}">
                    <a16:creationId xmlns:a16="http://schemas.microsoft.com/office/drawing/2014/main" id="{30112B5A-FAC7-B783-5D59-3C018E6534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3809919"/>
                <a:ext cx="10791904" cy="4113883"/>
              </a:xfrm>
              <a:prstGeom prst="rect">
                <a:avLst/>
              </a:prstGeom>
              <a:blipFill>
                <a:blip r:embed="rId2"/>
                <a:stretch>
                  <a:fillRect l="-1294" t="-1543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="http://schemas.openxmlformats.org/officeDocument/2006/math" xmlns:ma14="http://schemas.microsoft.com/office/mac/drawingml/2011/main" xmlns="" xmlns:a14="http://schemas.microsoft.com/office/drawing/2010/main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">
            <a:extLst>
              <a:ext uri="{FF2B5EF4-FFF2-40B4-BE49-F238E27FC236}">
                <a16:creationId xmlns:a16="http://schemas.microsoft.com/office/drawing/2014/main" id="{F0607ACF-2AD6-E15A-E522-5B2B52F4C058}"/>
              </a:ext>
            </a:extLst>
          </p:cNvPr>
          <p:cNvGrpSpPr/>
          <p:nvPr/>
        </p:nvGrpSpPr>
        <p:grpSpPr>
          <a:xfrm>
            <a:off x="3166034" y="1389030"/>
            <a:ext cx="5859932" cy="2420889"/>
            <a:chOff x="0" y="0"/>
            <a:chExt cx="11719862" cy="4841773"/>
          </a:xfrm>
        </p:grpSpPr>
        <p:sp>
          <p:nvSpPr>
            <p:cNvPr id="6" name="Rectangle">
              <a:extLst>
                <a:ext uri="{FF2B5EF4-FFF2-40B4-BE49-F238E27FC236}">
                  <a16:creationId xmlns:a16="http://schemas.microsoft.com/office/drawing/2014/main" id="{F1A4B75D-A129-3C46-9F32-A2706AE922E4}"/>
                </a:ext>
              </a:extLst>
            </p:cNvPr>
            <p:cNvSpPr/>
            <p:nvPr/>
          </p:nvSpPr>
          <p:spPr>
            <a:xfrm>
              <a:off x="5315756" y="1823236"/>
              <a:ext cx="2478492" cy="1711875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412750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600"/>
            </a:p>
          </p:txBody>
        </p:sp>
        <p:pic>
          <p:nvPicPr>
            <p:cNvPr id="7" name="Image" descr="Image">
              <a:extLst>
                <a:ext uri="{FF2B5EF4-FFF2-40B4-BE49-F238E27FC236}">
                  <a16:creationId xmlns:a16="http://schemas.microsoft.com/office/drawing/2014/main" id="{CBA291AF-315D-1520-8031-61C6291475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r="68146"/>
            <a:stretch>
              <a:fillRect/>
            </a:stretch>
          </p:blipFill>
          <p:spPr>
            <a:xfrm>
              <a:off x="0" y="0"/>
              <a:ext cx="3109518" cy="46040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8" name="Image" descr="Image">
              <a:extLst>
                <a:ext uri="{FF2B5EF4-FFF2-40B4-BE49-F238E27FC236}">
                  <a16:creationId xmlns:a16="http://schemas.microsoft.com/office/drawing/2014/main" id="{20FBA2B0-50BF-AEBB-E56E-CC0149DF458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67637"/>
            <a:stretch>
              <a:fillRect/>
            </a:stretch>
          </p:blipFill>
          <p:spPr>
            <a:xfrm>
              <a:off x="8560644" y="87037"/>
              <a:ext cx="3159218" cy="46040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9" name="Connection Line">
              <a:extLst>
                <a:ext uri="{FF2B5EF4-FFF2-40B4-BE49-F238E27FC236}">
                  <a16:creationId xmlns:a16="http://schemas.microsoft.com/office/drawing/2014/main" id="{281C8D58-5D9D-1B03-8CA4-92C424D4C577}"/>
                </a:ext>
              </a:extLst>
            </p:cNvPr>
            <p:cNvSpPr/>
            <p:nvPr/>
          </p:nvSpPr>
          <p:spPr>
            <a:xfrm>
              <a:off x="3479800" y="1351280"/>
              <a:ext cx="4709161" cy="7594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0408"/>
                  </a:moveTo>
                  <a:lnTo>
                    <a:pt x="0" y="0"/>
                  </a:lnTo>
                  <a:lnTo>
                    <a:pt x="21600" y="0"/>
                  </a:lnTo>
                  <a:lnTo>
                    <a:pt x="21600" y="21600"/>
                  </a:lnTo>
                </a:path>
              </a:pathLst>
            </a:cu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/>
            <a:lstStyle/>
            <a:p>
              <a:endParaRPr sz="900"/>
            </a:p>
          </p:txBody>
        </p:sp>
        <p:sp>
          <p:nvSpPr>
            <p:cNvPr id="10" name="Group">
              <a:extLst>
                <a:ext uri="{FF2B5EF4-FFF2-40B4-BE49-F238E27FC236}">
                  <a16:creationId xmlns:a16="http://schemas.microsoft.com/office/drawing/2014/main" id="{90FC2EF8-5CD5-12C8-CD46-B4980781A311}"/>
                </a:ext>
              </a:extLst>
            </p:cNvPr>
            <p:cNvSpPr txBox="1"/>
            <p:nvPr/>
          </p:nvSpPr>
          <p:spPr>
            <a:xfrm>
              <a:off x="4784447" y="649355"/>
              <a:ext cx="1701437" cy="49742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25400" tIns="25400" rIns="25400" bIns="25400" numCol="1" anchor="ctr">
              <a:noAutofit/>
            </a:bodyPr>
            <a:lstStyle>
              <a:lvl1pPr defTabSz="825500">
                <a:defRPr sz="2000">
                  <a:solidFill>
                    <a:srgbClr val="000000"/>
                  </a:solidFill>
                </a:defRPr>
              </a:lvl1pPr>
            </a:lstStyle>
            <a:p>
              <a:r>
                <a:rPr sz="1000"/>
                <a:t>take action</a:t>
              </a:r>
            </a:p>
          </p:txBody>
        </p:sp>
        <p:sp>
          <p:nvSpPr>
            <p:cNvPr id="11" name="Connection Line">
              <a:extLst>
                <a:ext uri="{FF2B5EF4-FFF2-40B4-BE49-F238E27FC236}">
                  <a16:creationId xmlns:a16="http://schemas.microsoft.com/office/drawing/2014/main" id="{F74CE3EA-9D89-E167-9D83-B2D4F2DA1F6C}"/>
                </a:ext>
              </a:extLst>
            </p:cNvPr>
            <p:cNvSpPr/>
            <p:nvPr/>
          </p:nvSpPr>
          <p:spPr>
            <a:xfrm>
              <a:off x="3488690" y="3045460"/>
              <a:ext cx="3020060" cy="7518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0615"/>
                  </a:lnTo>
                  <a:lnTo>
                    <a:pt x="21600" y="20615"/>
                  </a:lnTo>
                  <a:lnTo>
                    <a:pt x="21600" y="21600"/>
                  </a:lnTo>
                </a:path>
              </a:pathLst>
            </a:custGeom>
            <a:noFill/>
            <a:ln w="25400" cap="flat">
              <a:solidFill>
                <a:srgbClr val="000000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/>
            <a:lstStyle/>
            <a:p>
              <a:endParaRPr sz="900"/>
            </a:p>
          </p:txBody>
        </p:sp>
        <p:sp>
          <p:nvSpPr>
            <p:cNvPr id="12" name="Group">
              <a:extLst>
                <a:ext uri="{FF2B5EF4-FFF2-40B4-BE49-F238E27FC236}">
                  <a16:creationId xmlns:a16="http://schemas.microsoft.com/office/drawing/2014/main" id="{FBD734C1-CDF1-320D-B50D-CA2E530FCC28}"/>
                </a:ext>
              </a:extLst>
            </p:cNvPr>
            <p:cNvSpPr txBox="1"/>
            <p:nvPr/>
          </p:nvSpPr>
          <p:spPr>
            <a:xfrm>
              <a:off x="2357306" y="3837458"/>
              <a:ext cx="2732362" cy="4974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25400" tIns="25400" rIns="25400" bIns="25400" numCol="1" anchor="ctr">
              <a:noAutofit/>
            </a:bodyPr>
            <a:lstStyle>
              <a:lvl1pPr defTabSz="825500">
                <a:defRPr sz="2000">
                  <a:solidFill>
                    <a:srgbClr val="000000"/>
                  </a:solidFill>
                </a:defRPr>
              </a:lvl1pPr>
            </a:lstStyle>
            <a:p>
              <a:r>
                <a:rPr sz="1000"/>
                <a:t>observe state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Equation">
                  <a:extLst>
                    <a:ext uri="{FF2B5EF4-FFF2-40B4-BE49-F238E27FC236}">
                      <a16:creationId xmlns:a16="http://schemas.microsoft.com/office/drawing/2014/main" id="{7944E135-66BA-EDA1-6FC1-1E678E380C87}"/>
                    </a:ext>
                  </a:extLst>
                </p:cNvPr>
                <p:cNvSpPr txBox="1"/>
                <p:nvPr/>
              </p:nvSpPr>
              <p:spPr>
                <a:xfrm>
                  <a:off x="6090443" y="678531"/>
                  <a:ext cx="456408" cy="461664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defTabSz="457200" latinLnBrk="1">
                    <a:defRPr sz="1800">
                      <a:solidFill>
                        <a:srgbClr val="000000"/>
                      </a:solidFill>
                    </a:defRPr>
                  </a:pPr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sz="1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1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sz="1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oMath>
                    </m:oMathPara>
                  </a14:m>
                  <a:endParaRPr sz="1500"/>
                </a:p>
              </p:txBody>
            </p:sp>
          </mc:Choice>
          <mc:Fallback xmlns="">
            <p:sp>
              <p:nvSpPr>
                <p:cNvPr id="198" name="Equation">
                  <a:extLst>
                    <a:ext uri="{FF2B5EF4-FFF2-40B4-BE49-F238E27FC236}">
                      <a16:creationId xmlns:a16="http://schemas.microsoft.com/office/drawing/2014/main" id="{66C256FF-FA68-3B00-780C-46819AAD7B7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90443" y="678531"/>
                  <a:ext cx="456408" cy="461664"/>
                </a:xfrm>
                <a:prstGeom prst="rect">
                  <a:avLst/>
                </a:prstGeom>
                <a:blipFill>
                  <a:blip r:embed="rId4"/>
                  <a:stretch>
                    <a:fillRect l="-11111" r="-5556" b="-10526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Equation">
                  <a:extLst>
                    <a:ext uri="{FF2B5EF4-FFF2-40B4-BE49-F238E27FC236}">
                      <a16:creationId xmlns:a16="http://schemas.microsoft.com/office/drawing/2014/main" id="{290305B1-35A8-1636-41BC-8F65C4694B7B}"/>
                    </a:ext>
                  </a:extLst>
                </p:cNvPr>
                <p:cNvSpPr txBox="1"/>
                <p:nvPr/>
              </p:nvSpPr>
              <p:spPr>
                <a:xfrm>
                  <a:off x="3848389" y="3794175"/>
                  <a:ext cx="510268" cy="538608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defTabSz="457200" latinLnBrk="1">
                    <a:defRPr sz="1800">
                      <a:solidFill>
                        <a:srgbClr val="000000"/>
                      </a:solidFill>
                    </a:defRPr>
                  </a:pPr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sz="17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17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sz="17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oMath>
                    </m:oMathPara>
                  </a14:m>
                  <a:endParaRPr sz="1750"/>
                </a:p>
              </p:txBody>
            </p:sp>
          </mc:Choice>
          <mc:Fallback xmlns="">
            <p:sp>
              <p:nvSpPr>
                <p:cNvPr id="199" name="Equation">
                  <a:extLst>
                    <a:ext uri="{FF2B5EF4-FFF2-40B4-BE49-F238E27FC236}">
                      <a16:creationId xmlns:a16="http://schemas.microsoft.com/office/drawing/2014/main" id="{B970CDEA-EDA0-D98A-A5C6-036044188BA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48389" y="3794175"/>
                  <a:ext cx="510268" cy="538608"/>
                </a:xfrm>
                <a:prstGeom prst="rect">
                  <a:avLst/>
                </a:prstGeom>
                <a:blipFill>
                  <a:blip r:embed="rId5"/>
                  <a:stretch>
                    <a:fillRect l="-9524" r="-4762" b="-13636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5" name="Connection Line">
              <a:extLst>
                <a:ext uri="{FF2B5EF4-FFF2-40B4-BE49-F238E27FC236}">
                  <a16:creationId xmlns:a16="http://schemas.microsoft.com/office/drawing/2014/main" id="{4C8DFA05-B41E-8830-3497-501B1CC637A5}"/>
                </a:ext>
              </a:extLst>
            </p:cNvPr>
            <p:cNvSpPr/>
            <p:nvPr/>
          </p:nvSpPr>
          <p:spPr>
            <a:xfrm>
              <a:off x="6546850" y="2990850"/>
              <a:ext cx="1649731" cy="7734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</a:path>
              </a:pathLst>
            </a:custGeom>
            <a:noFill/>
            <a:ln w="25400" cap="flat">
              <a:solidFill>
                <a:srgbClr val="000000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/>
            <a:lstStyle/>
            <a:p>
              <a:endParaRPr sz="9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Equation">
                  <a:extLst>
                    <a:ext uri="{FF2B5EF4-FFF2-40B4-BE49-F238E27FC236}">
                      <a16:creationId xmlns:a16="http://schemas.microsoft.com/office/drawing/2014/main" id="{AA3D4625-C306-064C-A67B-6E92EB0F4225}"/>
                    </a:ext>
                  </a:extLst>
                </p:cNvPr>
                <p:cNvSpPr txBox="1"/>
                <p:nvPr/>
              </p:nvSpPr>
              <p:spPr>
                <a:xfrm>
                  <a:off x="7671267" y="4303165"/>
                  <a:ext cx="439608" cy="538608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defTabSz="457200" latinLnBrk="1">
                    <a:defRPr sz="1800">
                      <a:solidFill>
                        <a:srgbClr val="000000"/>
                      </a:solidFill>
                    </a:defRPr>
                  </a:pPr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sz="17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17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sz="17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oMath>
                    </m:oMathPara>
                  </a14:m>
                  <a:endParaRPr sz="1750"/>
                </a:p>
              </p:txBody>
            </p:sp>
          </mc:Choice>
          <mc:Fallback xmlns="">
            <p:sp>
              <p:nvSpPr>
                <p:cNvPr id="201" name="Equation">
                  <a:extLst>
                    <a:ext uri="{FF2B5EF4-FFF2-40B4-BE49-F238E27FC236}">
                      <a16:creationId xmlns:a16="http://schemas.microsoft.com/office/drawing/2014/main" id="{13163DB4-6BD2-77CA-B7A7-93D1F024B4D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71267" y="4303165"/>
                  <a:ext cx="439608" cy="538608"/>
                </a:xfrm>
                <a:prstGeom prst="rect">
                  <a:avLst/>
                </a:prstGeom>
                <a:blipFill>
                  <a:blip r:embed="rId6"/>
                  <a:stretch>
                    <a:fillRect l="-11111" r="-5556" b="-13043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Equation">
                  <a:extLst>
                    <a:ext uri="{FF2B5EF4-FFF2-40B4-BE49-F238E27FC236}">
                      <a16:creationId xmlns:a16="http://schemas.microsoft.com/office/drawing/2014/main" id="{5902BF7C-4C53-D40B-931D-554836B41CBB}"/>
                    </a:ext>
                  </a:extLst>
                </p:cNvPr>
                <p:cNvSpPr txBox="1"/>
                <p:nvPr/>
              </p:nvSpPr>
              <p:spPr>
                <a:xfrm>
                  <a:off x="7614617" y="3818803"/>
                  <a:ext cx="936666" cy="538608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defTabSz="457200" latinLnBrk="1">
                    <a:defRPr sz="1800">
                      <a:solidFill>
                        <a:srgbClr val="000000"/>
                      </a:solidFill>
                    </a:defRPr>
                  </a:pPr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sz="17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17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sz="17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sz="17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</m:oMath>
                    </m:oMathPara>
                  </a14:m>
                  <a:endParaRPr sz="1750"/>
                </a:p>
              </p:txBody>
            </p:sp>
          </mc:Choice>
          <mc:Fallback xmlns="">
            <p:sp>
              <p:nvSpPr>
                <p:cNvPr id="202" name="Equation">
                  <a:extLst>
                    <a:ext uri="{FF2B5EF4-FFF2-40B4-BE49-F238E27FC236}">
                      <a16:creationId xmlns:a16="http://schemas.microsoft.com/office/drawing/2014/main" id="{142D8C96-F5D3-1004-DC7D-3FEB895EDCA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14617" y="3818803"/>
                  <a:ext cx="936666" cy="538608"/>
                </a:xfrm>
                <a:prstGeom prst="rect">
                  <a:avLst/>
                </a:prstGeom>
                <a:blipFill>
                  <a:blip r:embed="rId7"/>
                  <a:stretch>
                    <a:fillRect l="-5263" r="-2632" b="-13636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4D7FF48-AE7B-4E7B-FC8E-9B70BCEA48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94F0CD-AD06-D7E6-DAD5-106BDA967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Why reinforcement learning?">
            <a:extLst>
              <a:ext uri="{FF2B5EF4-FFF2-40B4-BE49-F238E27FC236}">
                <a16:creationId xmlns:a16="http://schemas.microsoft.com/office/drawing/2014/main" id="{D016CC2F-627D-F6CD-D3AF-90A115F9BB5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/>
              <a:t>Why reinforcement learning?</a:t>
            </a:r>
          </a:p>
        </p:txBody>
      </p:sp>
      <p:pic>
        <p:nvPicPr>
          <p:cNvPr id="1026" name="Picture 2" descr="Move 37!! Lee Sedol vs AlphaGo Match 2">
            <a:extLst>
              <a:ext uri="{FF2B5EF4-FFF2-40B4-BE49-F238E27FC236}">
                <a16:creationId xmlns:a16="http://schemas.microsoft.com/office/drawing/2014/main" id="{0ED9FC4C-FBBB-6F1C-E4C0-5A3D87A02C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5536" y="2836018"/>
            <a:ext cx="4562167" cy="2566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videoplayback (6)">
            <a:hlinkClick r:id="" action="ppaction://media"/>
            <a:extLst>
              <a:ext uri="{FF2B5EF4-FFF2-40B4-BE49-F238E27FC236}">
                <a16:creationId xmlns:a16="http://schemas.microsoft.com/office/drawing/2014/main" id="{970B038E-0AA1-2045-15F7-979F936A10F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051172" y="2327634"/>
            <a:ext cx="3206321" cy="3954462"/>
          </a:xfrm>
          <a:prstGeom prst="rect">
            <a:avLst/>
          </a:prstGeom>
        </p:spPr>
      </p:pic>
      <p:sp>
        <p:nvSpPr>
          <p:cNvPr id="5" name="Fundamentally:…">
            <a:extLst>
              <a:ext uri="{FF2B5EF4-FFF2-40B4-BE49-F238E27FC236}">
                <a16:creationId xmlns:a16="http://schemas.microsoft.com/office/drawing/2014/main" id="{1FC5F5F9-4070-D741-BCE6-498889BDFEED}"/>
              </a:ext>
            </a:extLst>
          </p:cNvPr>
          <p:cNvSpPr txBox="1"/>
          <p:nvPr/>
        </p:nvSpPr>
        <p:spPr>
          <a:xfrm>
            <a:off x="838199" y="1690688"/>
            <a:ext cx="10734675" cy="3590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25400" tIns="25400" rIns="25400" bIns="25400">
            <a:spAutoFit/>
          </a:bodyPr>
          <a:lstStyle/>
          <a:p>
            <a:pPr marL="190500" indent="-190500">
              <a:buSzPct val="70000"/>
              <a:buChar char="•"/>
              <a:defRPr sz="30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lang="en-US" sz="2000" dirty="0"/>
              <a:t>RL can discover new, unexpected solutions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78D612-5D85-CA19-26ED-7E289A248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20</a:t>
            </a:fld>
            <a:endParaRPr lang="en-US" dirty="0"/>
          </a:p>
        </p:txBody>
      </p:sp>
      <p:sp>
        <p:nvSpPr>
          <p:cNvPr id="2" name="Fundamentally:…">
            <a:extLst>
              <a:ext uri="{FF2B5EF4-FFF2-40B4-BE49-F238E27FC236}">
                <a16:creationId xmlns:a16="http://schemas.microsoft.com/office/drawing/2014/main" id="{74A905C6-D7AC-5369-F013-AD5180A0E286}"/>
              </a:ext>
            </a:extLst>
          </p:cNvPr>
          <p:cNvSpPr txBox="1"/>
          <p:nvPr/>
        </p:nvSpPr>
        <p:spPr>
          <a:xfrm>
            <a:off x="6271269" y="5531133"/>
            <a:ext cx="4430700" cy="3590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5400" tIns="25400" rIns="25400" bIns="25400">
            <a:spAutoFit/>
          </a:bodyPr>
          <a:lstStyle/>
          <a:p>
            <a:pPr algn="l">
              <a:defRPr sz="30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lang="en-US" sz="2000" dirty="0"/>
              <a:t>“Move 37” in Lee Sedol AlphaGo match</a:t>
            </a:r>
            <a:endParaRPr sz="2000" dirty="0"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1285366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27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8C6174-815B-D2EB-2CEA-CF73C767A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Why reinforcement learning?">
            <a:extLst>
              <a:ext uri="{FF2B5EF4-FFF2-40B4-BE49-F238E27FC236}">
                <a16:creationId xmlns:a16="http://schemas.microsoft.com/office/drawing/2014/main" id="{28EDCA5B-AAFA-0993-CEDC-0868BFB23B8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/>
              <a:t>Why reinforcement learning?</a:t>
            </a:r>
          </a:p>
        </p:txBody>
      </p:sp>
      <p:sp>
        <p:nvSpPr>
          <p:cNvPr id="3" name="Fundamentally:…">
            <a:extLst>
              <a:ext uri="{FF2B5EF4-FFF2-40B4-BE49-F238E27FC236}">
                <a16:creationId xmlns:a16="http://schemas.microsoft.com/office/drawing/2014/main" id="{C251AE7B-A844-CD59-C9F2-58AA092B7A6C}"/>
              </a:ext>
            </a:extLst>
          </p:cNvPr>
          <p:cNvSpPr txBox="1"/>
          <p:nvPr/>
        </p:nvSpPr>
        <p:spPr>
          <a:xfrm>
            <a:off x="838199" y="1690688"/>
            <a:ext cx="10734675" cy="9746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25400" tIns="25400" rIns="25400" bIns="25400">
            <a:spAutoFit/>
          </a:bodyPr>
          <a:lstStyle/>
          <a:p>
            <a:pPr marL="190500" indent="-190500">
              <a:buSzPct val="70000"/>
              <a:buChar char="•"/>
              <a:defRPr sz="30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lang="en-US" sz="2000" dirty="0"/>
              <a:t>RL algorithms are very effective at optimizing complex objectives, with virtually no assumptions on the reward structure</a:t>
            </a:r>
          </a:p>
          <a:p>
            <a:pPr marL="647700" lvl="1" indent="-190500">
              <a:buSzPct val="70000"/>
              <a:buChar char="•"/>
              <a:defRPr sz="30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lang="en-US" sz="2000" dirty="0"/>
              <a:t>This makes RL appealing for </a:t>
            </a:r>
            <a:r>
              <a:rPr lang="en-US" sz="2000" b="1" dirty="0"/>
              <a:t>complex physical tasks</a:t>
            </a:r>
            <a:endParaRPr lang="en-US" sz="2000" b="1" dirty="0"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5" name="rl_physical">
            <a:hlinkClick r:id="" action="ppaction://media"/>
            <a:extLst>
              <a:ext uri="{FF2B5EF4-FFF2-40B4-BE49-F238E27FC236}">
                <a16:creationId xmlns:a16="http://schemas.microsoft.com/office/drawing/2014/main" id="{60B9C191-6385-2261-B862-72CABA72CAF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283656" y="3093144"/>
            <a:ext cx="5624688" cy="3163887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DD7FC4-4C9B-611F-2734-B56109076F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270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56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Characteristics of reinforcement learning?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Characteristics of reinforcement learning?</a:t>
            </a:r>
          </a:p>
        </p:txBody>
      </p:sp>
      <p:sp>
        <p:nvSpPr>
          <p:cNvPr id="241" name="How does RL differ from other machine learning paradigms?"/>
          <p:cNvSpPr txBox="1"/>
          <p:nvPr/>
        </p:nvSpPr>
        <p:spPr>
          <a:xfrm>
            <a:off x="707788" y="2015374"/>
            <a:ext cx="9982011" cy="3590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25400" tIns="25400" rIns="25400" bIns="25400">
            <a:spAutoFit/>
          </a:bodyPr>
          <a:lstStyle>
            <a:lvl1pPr algn="l" defTabSz="825500"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sz="2000" dirty="0"/>
              <a:t>How does RL differ from other machine learning paradigms?</a:t>
            </a:r>
          </a:p>
        </p:txBody>
      </p:sp>
      <p:sp>
        <p:nvSpPr>
          <p:cNvPr id="242" name="No supervision, only a reward signal…"/>
          <p:cNvSpPr txBox="1"/>
          <p:nvPr/>
        </p:nvSpPr>
        <p:spPr>
          <a:xfrm>
            <a:off x="645239" y="2537254"/>
            <a:ext cx="9693642" cy="18979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25400" tIns="25400" rIns="25400" bIns="25400">
            <a:spAutoFit/>
          </a:bodyPr>
          <a:lstStyle/>
          <a:p>
            <a:pPr marL="203200" indent="-203200" defTabSz="412750"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sz="2000" dirty="0"/>
              <a:t>No supervision, only a reward signal</a:t>
            </a:r>
          </a:p>
          <a:p>
            <a:pPr defTabSz="412750"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endParaRPr sz="2000" dirty="0"/>
          </a:p>
          <a:p>
            <a:pPr marL="203200" indent="-203200" defTabSz="412750"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sz="2000" dirty="0"/>
              <a:t>Feedback can be </a:t>
            </a:r>
            <a:r>
              <a:rPr sz="20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delayed</a:t>
            </a:r>
            <a:r>
              <a:rPr sz="2000" dirty="0"/>
              <a:t>, not instantaneous (i.e., credit assignment)</a:t>
            </a:r>
          </a:p>
          <a:p>
            <a:pPr marL="203200" indent="-203200" defTabSz="412750"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endParaRPr sz="2000" dirty="0"/>
          </a:p>
          <a:p>
            <a:pPr marL="203200" indent="-203200" defTabSz="412750"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sz="2000" dirty="0"/>
              <a:t>Data is </a:t>
            </a:r>
            <a:r>
              <a:rPr sz="20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/>
              </a:rPr>
              <a:t>not</a:t>
            </a:r>
            <a:r>
              <a:rPr sz="2000" dirty="0"/>
              <a:t> </a:t>
            </a:r>
            <a:r>
              <a:rPr sz="2000" dirty="0" err="1"/>
              <a:t>i.i.d.</a:t>
            </a:r>
            <a:r>
              <a:rPr sz="2000" dirty="0"/>
              <a:t>, earlier decisions affect later interactions (tension between exploration and exploitation)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FE71540-4F99-CD8C-BBF9-0174CFC4E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851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Markov Decision Proces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Markov Decision Process</a:t>
            </a:r>
          </a:p>
        </p:txBody>
      </p:sp>
      <p:sp>
        <p:nvSpPr>
          <p:cNvPr id="246" name="State:"/>
          <p:cNvSpPr txBox="1"/>
          <p:nvPr/>
        </p:nvSpPr>
        <p:spPr>
          <a:xfrm>
            <a:off x="711944" y="1602471"/>
            <a:ext cx="1415452" cy="3731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 algn="l" defTabSz="825500">
              <a:lnSpc>
                <a:spcPct val="150000"/>
              </a:lnSpc>
              <a:defRPr sz="3200">
                <a:solidFill>
                  <a:schemeClr val="accent5">
                    <a:lumOff val="-29866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rPr sz="1600">
                <a:solidFill>
                  <a:srgbClr val="C00000"/>
                </a:solidFill>
              </a:rPr>
              <a:t>State:              </a:t>
            </a:r>
          </a:p>
        </p:txBody>
      </p:sp>
      <p:sp>
        <p:nvSpPr>
          <p:cNvPr id="247" name="Action:"/>
          <p:cNvSpPr txBox="1"/>
          <p:nvPr/>
        </p:nvSpPr>
        <p:spPr>
          <a:xfrm>
            <a:off x="711944" y="1983950"/>
            <a:ext cx="1409040" cy="3731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 algn="l" defTabSz="825500">
              <a:lnSpc>
                <a:spcPct val="150000"/>
              </a:lnSpc>
              <a:defRPr sz="3200">
                <a:solidFill>
                  <a:schemeClr val="accent5">
                    <a:lumOff val="-29866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rPr sz="1600">
                <a:solidFill>
                  <a:srgbClr val="C00000"/>
                </a:solidFill>
              </a:rPr>
              <a:t>Action:          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8" name="Transition function / Dynamics:"/>
              <p:cNvSpPr txBox="1"/>
              <p:nvPr/>
            </p:nvSpPr>
            <p:spPr>
              <a:xfrm>
                <a:off x="704717" y="2399994"/>
                <a:ext cx="7531549" cy="355225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="http://schemas.openxmlformats.org/officeDocument/2006/math" xmlns:ma14="http://schemas.microsoft.com/office/mac/drawingml/2011/main" xmlns="" val="1"/>
                </a:ext>
              </a:extLst>
            </p:spPr>
            <p:txBody>
              <a:bodyPr wrap="none" lIns="25400" tIns="25400" rIns="25400" bIns="25400" anchor="ctr">
                <a:spAutoFit/>
              </a:bodyPr>
              <a:lstStyle/>
              <a:p>
                <a:pPr defTabSz="412750"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lang="en-US" sz="1600">
                    <a:solidFill>
                      <a:srgbClr val="C00000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rPr>
                  <a:t>Transition function / Dynamics:</a:t>
                </a:r>
                <a:r>
                  <a:rPr lang="en-US" sz="1600">
                    <a:solidFill>
                      <a:srgbClr val="C00000"/>
                    </a:solidFill>
                  </a:rPr>
                  <a:t>         </a:t>
                </a:r>
                <a14:m>
                  <m:oMath xmlns:m="http://schemas.openxmlformats.org/officeDocument/2006/math">
                    <m:r>
                      <a:rPr lang="en-US" sz="1975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ctrlPr>
                          <a:rPr lang="ar-AE" sz="1975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ar-AE" sz="1975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ar-AE" sz="1975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ar-AE" sz="1975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ar-AE" sz="1975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∣</m:t>
                        </m:r>
                        <m:sSub>
                          <m:sSubPr>
                            <m:ctrlPr>
                              <a:rPr lang="ar-AE" sz="1975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ar-AE" sz="1975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ar-AE" sz="1975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ar-AE" sz="1975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  <m:r>
                          <a:rPr lang="ar-AE" sz="1975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ar-AE" sz="1975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ar-AE" sz="1975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ar-AE" sz="1975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ar-AE" sz="1975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</m:e>
                    </m:d>
                    <m:r>
                      <a:rPr lang="ar-AE" sz="1975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AE" sz="1975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ar-AE" sz="1975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ar-AE" sz="1975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ar-AE" sz="1975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ar-AE" sz="1975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ar-AE" sz="1975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∣</m:t>
                        </m:r>
                        <m:sSub>
                          <m:sSubPr>
                            <m:ctrlPr>
                              <a:rPr lang="ar-AE" sz="1975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ar-AE" sz="1975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ar-AE" sz="1975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ar-AE" sz="1975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  <m:r>
                          <a:rPr lang="ar-AE" sz="1975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ar-AE" sz="1975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ar-AE" sz="1975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ar-AE" sz="1975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ar-AE" sz="1975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</m:e>
                    </m:d>
                  </m:oMath>
                </a14:m>
                <a:endParaRPr lang="ar-AE" sz="160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48" name="Transition function / Dynamics: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717" y="2399994"/>
                <a:ext cx="7531549" cy="355225"/>
              </a:xfrm>
              <a:prstGeom prst="rect">
                <a:avLst/>
              </a:prstGeom>
              <a:blipFill>
                <a:blip r:embed="rId2"/>
                <a:stretch>
                  <a:fillRect l="-1347" t="-17857" r="-1684" b="-35714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xmlns:m="http://schemas.openxmlformats.org/officeDocument/2006/math" xmlns:a14="http://schemas.microsoft.com/office/drawing/2010/main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9" name="Equation"/>
              <p:cNvSpPr txBox="1"/>
              <p:nvPr/>
            </p:nvSpPr>
            <p:spPr>
              <a:xfrm>
                <a:off x="4143342" y="2082096"/>
                <a:ext cx="698846" cy="300082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457200" latinLnBrk="1">
                  <a:defRPr sz="18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𝒰</m:t>
                      </m:r>
                    </m:oMath>
                  </m:oMathPara>
                </a14:m>
                <a:endParaRPr sz="1950"/>
              </a:p>
            </p:txBody>
          </p:sp>
        </mc:Choice>
        <mc:Fallback xmlns="">
          <p:sp>
            <p:nvSpPr>
              <p:cNvPr id="249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3342" y="2082096"/>
                <a:ext cx="698846" cy="300082"/>
              </a:xfrm>
              <a:prstGeom prst="rect">
                <a:avLst/>
              </a:prstGeom>
              <a:blipFill>
                <a:blip r:embed="rId3"/>
                <a:stretch>
                  <a:fillRect l="-3571" r="-5357" b="-4167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0" name="Equation"/>
              <p:cNvSpPr txBox="1"/>
              <p:nvPr/>
            </p:nvSpPr>
            <p:spPr>
              <a:xfrm>
                <a:off x="4141518" y="1702884"/>
                <a:ext cx="689291" cy="292388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457200" latinLnBrk="1">
                  <a:defRPr sz="18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𝒳</m:t>
                      </m:r>
                    </m:oMath>
                  </m:oMathPara>
                </a14:m>
                <a:endParaRPr sz="1900"/>
              </a:p>
            </p:txBody>
          </p:sp>
        </mc:Choice>
        <mc:Fallback xmlns="">
          <p:sp>
            <p:nvSpPr>
              <p:cNvPr id="250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1518" y="1702884"/>
                <a:ext cx="689291" cy="292388"/>
              </a:xfrm>
              <a:prstGeom prst="rect">
                <a:avLst/>
              </a:prstGeom>
              <a:blipFill>
                <a:blip r:embed="rId4"/>
                <a:stretch>
                  <a:fillRect l="-3571" r="-5357" b="-8333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1" name="Reward function:"/>
          <p:cNvSpPr txBox="1"/>
          <p:nvPr/>
        </p:nvSpPr>
        <p:spPr>
          <a:xfrm>
            <a:off x="721393" y="2798148"/>
            <a:ext cx="2354299" cy="3731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 algn="l" defTabSz="825500">
              <a:lnSpc>
                <a:spcPct val="150000"/>
              </a:lnSpc>
              <a:defRPr sz="3200">
                <a:solidFill>
                  <a:schemeClr val="accent5">
                    <a:lumOff val="-29866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rPr sz="1600">
                <a:solidFill>
                  <a:srgbClr val="C00000"/>
                </a:solidFill>
              </a:rPr>
              <a:t>Reward function:          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2" name="Equation"/>
              <p:cNvSpPr txBox="1"/>
              <p:nvPr/>
            </p:nvSpPr>
            <p:spPr>
              <a:xfrm>
                <a:off x="4136115" y="2896294"/>
                <a:ext cx="2735044" cy="300082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457200" latinLnBrk="1">
                  <a:defRPr sz="18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):</m:t>
                      </m:r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𝒳</m:t>
                      </m:r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𝒰</m:t>
                      </m:r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ℝ</m:t>
                      </m:r>
                    </m:oMath>
                  </m:oMathPara>
                </a14:m>
                <a:endParaRPr sz="1950"/>
              </a:p>
            </p:txBody>
          </p:sp>
        </mc:Choice>
        <mc:Fallback xmlns="">
          <p:sp>
            <p:nvSpPr>
              <p:cNvPr id="252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6115" y="2896294"/>
                <a:ext cx="2735044" cy="300082"/>
              </a:xfrm>
              <a:prstGeom prst="rect">
                <a:avLst/>
              </a:prstGeom>
              <a:blipFill>
                <a:blip r:embed="rId5"/>
                <a:stretch>
                  <a:fillRect l="-463" t="-4167" r="-1852" b="-33333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3" name="Discount factor:"/>
          <p:cNvSpPr txBox="1"/>
          <p:nvPr/>
        </p:nvSpPr>
        <p:spPr>
          <a:xfrm>
            <a:off x="729496" y="3179627"/>
            <a:ext cx="1562928" cy="3731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 algn="l" defTabSz="825500">
              <a:lnSpc>
                <a:spcPct val="150000"/>
              </a:lnSpc>
              <a:defRPr sz="3200">
                <a:solidFill>
                  <a:schemeClr val="accent5">
                    <a:lumOff val="-29866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rPr sz="1600">
                <a:solidFill>
                  <a:srgbClr val="C00000"/>
                </a:solidFill>
              </a:rPr>
              <a:t>Discount factor: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4" name="Equation"/>
              <p:cNvSpPr txBox="1"/>
              <p:nvPr/>
            </p:nvSpPr>
            <p:spPr>
              <a:xfrm>
                <a:off x="4138061" y="3288847"/>
                <a:ext cx="997966" cy="292388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457200" latinLnBrk="1">
                  <a:defRPr sz="18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∈(0,1)</m:t>
                      </m:r>
                    </m:oMath>
                  </m:oMathPara>
                </a14:m>
                <a:endParaRPr sz="1900"/>
              </a:p>
            </p:txBody>
          </p:sp>
        </mc:Choice>
        <mc:Fallback xmlns="">
          <p:sp>
            <p:nvSpPr>
              <p:cNvPr id="254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8061" y="3288847"/>
                <a:ext cx="997966" cy="292388"/>
              </a:xfrm>
              <a:prstGeom prst="rect">
                <a:avLst/>
              </a:prstGeom>
              <a:blipFill>
                <a:blip r:embed="rId6"/>
                <a:stretch>
                  <a:fillRect l="-5000" r="-7500" b="-34783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5" name="Typically represented as a tuple"/>
          <p:cNvSpPr txBox="1"/>
          <p:nvPr/>
        </p:nvSpPr>
        <p:spPr>
          <a:xfrm>
            <a:off x="8735244" y="2021749"/>
            <a:ext cx="2799100" cy="297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 algn="l" defTabSz="825500"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sz="1600" dirty="0"/>
              <a:t>Typically represented as a tuple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6" name="Equation"/>
              <p:cNvSpPr txBox="1"/>
              <p:nvPr/>
            </p:nvSpPr>
            <p:spPr>
              <a:xfrm>
                <a:off x="9177057" y="2419278"/>
                <a:ext cx="2064219" cy="292388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457200" latinLnBrk="1">
                  <a:defRPr sz="18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=(</m:t>
                      </m:r>
                      <m: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𝒳</m:t>
                      </m:r>
                      <m: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𝒰</m:t>
                      </m:r>
                      <m: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sz="1900"/>
              </a:p>
            </p:txBody>
          </p:sp>
        </mc:Choice>
        <mc:Fallback xmlns="">
          <p:sp>
            <p:nvSpPr>
              <p:cNvPr id="256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7057" y="2419278"/>
                <a:ext cx="2064219" cy="292388"/>
              </a:xfrm>
              <a:prstGeom prst="rect">
                <a:avLst/>
              </a:prstGeom>
              <a:blipFill>
                <a:blip r:embed="rId7"/>
                <a:stretch>
                  <a:fillRect l="-2439" r="-3049" b="-33333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1F5AC7-F1CB-1D73-F2F6-06529DBCEFE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A80BB0-A341-C743-9E35-B32FF1DF9B98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73FF17-6C74-E3A3-8B84-4DC3259927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hr-HR"/>
              <a:t>AA 203 | Lecture 14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6D8FD1-1674-5046-0261-8BDF022A88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23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169CF89-69FA-9E9E-4233-9AA43C733164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55063" b="3629"/>
          <a:stretch>
            <a:fillRect/>
          </a:stretch>
        </p:blipFill>
        <p:spPr>
          <a:xfrm>
            <a:off x="119380" y="3789798"/>
            <a:ext cx="11953240" cy="277740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8443EF-9222-D2CA-F071-FB163BAAD8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Markov Decision Process">
            <a:extLst>
              <a:ext uri="{FF2B5EF4-FFF2-40B4-BE49-F238E27FC236}">
                <a16:creationId xmlns:a16="http://schemas.microsoft.com/office/drawing/2014/main" id="{B290236D-5F25-E284-4DBE-E6E98B2B4B4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lang="en-US"/>
              <a:t>Some examples</a:t>
            </a:r>
            <a:endParaRPr/>
          </a:p>
        </p:txBody>
      </p:sp>
      <p:sp>
        <p:nvSpPr>
          <p:cNvPr id="246" name="State:">
            <a:extLst>
              <a:ext uri="{FF2B5EF4-FFF2-40B4-BE49-F238E27FC236}">
                <a16:creationId xmlns:a16="http://schemas.microsoft.com/office/drawing/2014/main" id="{B4BDEA8C-1EDB-9BBF-231B-C34F834C146D}"/>
              </a:ext>
            </a:extLst>
          </p:cNvPr>
          <p:cNvSpPr txBox="1"/>
          <p:nvPr/>
        </p:nvSpPr>
        <p:spPr>
          <a:xfrm>
            <a:off x="845427" y="2083562"/>
            <a:ext cx="1439497" cy="3731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 algn="l" defTabSz="825500">
              <a:lnSpc>
                <a:spcPct val="150000"/>
              </a:lnSpc>
              <a:defRPr sz="3200">
                <a:solidFill>
                  <a:schemeClr val="accent5">
                    <a:lumOff val="-29866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rPr sz="1600">
                <a:solidFill>
                  <a:srgbClr val="C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State:              </a:t>
            </a:r>
          </a:p>
        </p:txBody>
      </p:sp>
      <p:sp>
        <p:nvSpPr>
          <p:cNvPr id="247" name="Action:">
            <a:extLst>
              <a:ext uri="{FF2B5EF4-FFF2-40B4-BE49-F238E27FC236}">
                <a16:creationId xmlns:a16="http://schemas.microsoft.com/office/drawing/2014/main" id="{2AEDF4F0-39DF-6134-7089-12BF7735E312}"/>
              </a:ext>
            </a:extLst>
          </p:cNvPr>
          <p:cNvSpPr txBox="1"/>
          <p:nvPr/>
        </p:nvSpPr>
        <p:spPr>
          <a:xfrm>
            <a:off x="845427" y="2406150"/>
            <a:ext cx="1436291" cy="3731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 algn="l" defTabSz="825500">
              <a:lnSpc>
                <a:spcPct val="150000"/>
              </a:lnSpc>
              <a:defRPr sz="3200">
                <a:solidFill>
                  <a:schemeClr val="accent5">
                    <a:lumOff val="-29866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rPr sz="1600">
                <a:solidFill>
                  <a:srgbClr val="C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Action:            </a:t>
            </a:r>
          </a:p>
        </p:txBody>
      </p:sp>
      <p:sp>
        <p:nvSpPr>
          <p:cNvPr id="248" name="Transition function / Dynamics:">
            <a:extLst>
              <a:ext uri="{FF2B5EF4-FFF2-40B4-BE49-F238E27FC236}">
                <a16:creationId xmlns:a16="http://schemas.microsoft.com/office/drawing/2014/main" id="{4ED16DD4-47F3-7F64-B19A-D1D062CFAD0B}"/>
              </a:ext>
            </a:extLst>
          </p:cNvPr>
          <p:cNvSpPr txBox="1"/>
          <p:nvPr/>
        </p:nvSpPr>
        <p:spPr>
          <a:xfrm>
            <a:off x="838200" y="2787533"/>
            <a:ext cx="955390" cy="297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c="http://schemas.openxmlformats.org/markup-compatibility/2006" xmlns:a14="http://schemas.microsoft.com/office/drawing/2010/main" xmlns:m="http://schemas.openxmlformats.org/officeDocument/2006/math" xmlns:ma14="http://schemas.microsoft.com/office/mac/drawingml/2011/main" xmlns="" val="1"/>
            </a:ext>
          </a:extLst>
        </p:spPr>
        <p:txBody>
          <a:bodyPr wrap="none" lIns="25400" tIns="25400" rIns="25400" bIns="25400" anchor="ctr">
            <a:spAutoFit/>
          </a:bodyPr>
          <a:lstStyle/>
          <a:p>
            <a:pPr defTabSz="412750"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lang="en-US" sz="1600">
                <a:solidFill>
                  <a:srgbClr val="C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 Medium"/>
              </a:rPr>
              <a:t>Dynamics</a:t>
            </a:r>
            <a:endParaRPr lang="ar-AE" sz="1600">
              <a:solidFill>
                <a:srgbClr val="C00000"/>
              </a:solidFill>
              <a:latin typeface="Helvetica Neue" panose="02000503000000020004" pitchFamily="2" charset="0"/>
              <a:ea typeface="Helvetica Neue" panose="02000503000000020004" pitchFamily="2" charset="0"/>
            </a:endParaRPr>
          </a:p>
        </p:txBody>
      </p:sp>
      <p:sp>
        <p:nvSpPr>
          <p:cNvPr id="251" name="Reward function:">
            <a:extLst>
              <a:ext uri="{FF2B5EF4-FFF2-40B4-BE49-F238E27FC236}">
                <a16:creationId xmlns:a16="http://schemas.microsoft.com/office/drawing/2014/main" id="{BCC1E862-090A-B34D-C85A-4031208823FE}"/>
              </a:ext>
            </a:extLst>
          </p:cNvPr>
          <p:cNvSpPr txBox="1"/>
          <p:nvPr/>
        </p:nvSpPr>
        <p:spPr>
          <a:xfrm>
            <a:off x="845427" y="3055693"/>
            <a:ext cx="2303003" cy="3733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 algn="l" defTabSz="825500">
              <a:lnSpc>
                <a:spcPct val="150000"/>
              </a:lnSpc>
              <a:defRPr sz="3200">
                <a:solidFill>
                  <a:schemeClr val="accent5">
                    <a:lumOff val="-29866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rPr sz="1600">
                <a:solidFill>
                  <a:srgbClr val="C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Reward function:            </a:t>
            </a:r>
          </a:p>
        </p:txBody>
      </p:sp>
      <p:sp>
        <p:nvSpPr>
          <p:cNvPr id="2" name="State:">
            <a:extLst>
              <a:ext uri="{FF2B5EF4-FFF2-40B4-BE49-F238E27FC236}">
                <a16:creationId xmlns:a16="http://schemas.microsoft.com/office/drawing/2014/main" id="{583D8038-2A8E-3681-C021-B567DC61969F}"/>
              </a:ext>
            </a:extLst>
          </p:cNvPr>
          <p:cNvSpPr txBox="1"/>
          <p:nvPr/>
        </p:nvSpPr>
        <p:spPr>
          <a:xfrm>
            <a:off x="862979" y="1639264"/>
            <a:ext cx="641201" cy="3731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 algn="l" defTabSz="825500">
              <a:lnSpc>
                <a:spcPct val="150000"/>
              </a:lnSpc>
              <a:defRPr sz="3200">
                <a:solidFill>
                  <a:schemeClr val="accent5">
                    <a:lumOff val="-29866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rPr lang="en-US" sz="1600" u="sng">
                <a:solidFill>
                  <a:schemeClr val="tx1"/>
                </a:solidFill>
              </a:rPr>
              <a:t>Chess</a:t>
            </a:r>
            <a:endParaRPr sz="1600" u="sng">
              <a:solidFill>
                <a:schemeClr val="tx1"/>
              </a:solidFill>
            </a:endParaRPr>
          </a:p>
        </p:txBody>
      </p:sp>
      <p:sp>
        <p:nvSpPr>
          <p:cNvPr id="3" name="State:">
            <a:extLst>
              <a:ext uri="{FF2B5EF4-FFF2-40B4-BE49-F238E27FC236}">
                <a16:creationId xmlns:a16="http://schemas.microsoft.com/office/drawing/2014/main" id="{F794AE2B-BD6F-AA5F-BE39-1A2A982B0F9F}"/>
              </a:ext>
            </a:extLst>
          </p:cNvPr>
          <p:cNvSpPr txBox="1"/>
          <p:nvPr/>
        </p:nvSpPr>
        <p:spPr>
          <a:xfrm>
            <a:off x="4703969" y="2071577"/>
            <a:ext cx="2473434" cy="3731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 algn="l" defTabSz="825500">
              <a:lnSpc>
                <a:spcPct val="150000"/>
              </a:lnSpc>
              <a:defRPr sz="3200">
                <a:solidFill>
                  <a:schemeClr val="accent5">
                    <a:lumOff val="-29866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rPr lang="en-US" sz="1600" i="1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position of pieces            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Equation">
                <a:extLst>
                  <a:ext uri="{FF2B5EF4-FFF2-40B4-BE49-F238E27FC236}">
                    <a16:creationId xmlns:a16="http://schemas.microsoft.com/office/drawing/2014/main" id="{358359A3-0A87-6A26-D836-05311059A09F}"/>
                  </a:ext>
                </a:extLst>
              </p:cNvPr>
              <p:cNvSpPr txBox="1"/>
              <p:nvPr/>
            </p:nvSpPr>
            <p:spPr>
              <a:xfrm>
                <a:off x="2617666" y="2487451"/>
                <a:ext cx="698846" cy="300082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457200" latinLnBrk="1">
                  <a:defRPr sz="18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𝒰</m:t>
                      </m:r>
                    </m:oMath>
                  </m:oMathPara>
                </a14:m>
                <a:endParaRPr sz="1950"/>
              </a:p>
            </p:txBody>
          </p:sp>
        </mc:Choice>
        <mc:Fallback xmlns="">
          <p:sp>
            <p:nvSpPr>
              <p:cNvPr id="4" name="Equation">
                <a:extLst>
                  <a:ext uri="{FF2B5EF4-FFF2-40B4-BE49-F238E27FC236}">
                    <a16:creationId xmlns:a16="http://schemas.microsoft.com/office/drawing/2014/main" id="{358359A3-0A87-6A26-D836-05311059A0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7666" y="2487451"/>
                <a:ext cx="698846" cy="300082"/>
              </a:xfrm>
              <a:prstGeom prst="rect">
                <a:avLst/>
              </a:prstGeom>
              <a:blipFill>
                <a:blip r:embed="rId3"/>
                <a:stretch>
                  <a:fillRect l="-1754" r="-5263" b="-4000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Equation">
                <a:extLst>
                  <a:ext uri="{FF2B5EF4-FFF2-40B4-BE49-F238E27FC236}">
                    <a16:creationId xmlns:a16="http://schemas.microsoft.com/office/drawing/2014/main" id="{F047EEDB-0A44-D436-A3D5-A6A4D7D48F09}"/>
                  </a:ext>
                </a:extLst>
              </p:cNvPr>
              <p:cNvSpPr txBox="1"/>
              <p:nvPr/>
            </p:nvSpPr>
            <p:spPr>
              <a:xfrm>
                <a:off x="2627221" y="2169251"/>
                <a:ext cx="689291" cy="292388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457200" latinLnBrk="1">
                  <a:defRPr sz="18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𝒳</m:t>
                      </m:r>
                    </m:oMath>
                  </m:oMathPara>
                </a14:m>
                <a:endParaRPr sz="1900"/>
              </a:p>
            </p:txBody>
          </p:sp>
        </mc:Choice>
        <mc:Fallback xmlns="">
          <p:sp>
            <p:nvSpPr>
              <p:cNvPr id="5" name="Equation">
                <a:extLst>
                  <a:ext uri="{FF2B5EF4-FFF2-40B4-BE49-F238E27FC236}">
                    <a16:creationId xmlns:a16="http://schemas.microsoft.com/office/drawing/2014/main" id="{F047EEDB-0A44-D436-A3D5-A6A4D7D48F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7221" y="2169251"/>
                <a:ext cx="689291" cy="292388"/>
              </a:xfrm>
              <a:prstGeom prst="rect">
                <a:avLst/>
              </a:prstGeom>
              <a:blipFill>
                <a:blip r:embed="rId4"/>
                <a:stretch>
                  <a:fillRect l="-3571" r="-5357" b="-8333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Equation">
                <a:extLst>
                  <a:ext uri="{FF2B5EF4-FFF2-40B4-BE49-F238E27FC236}">
                    <a16:creationId xmlns:a16="http://schemas.microsoft.com/office/drawing/2014/main" id="{96B99F6C-DE72-56B5-34F9-18BBB08BF512}"/>
                  </a:ext>
                </a:extLst>
              </p:cNvPr>
              <p:cNvSpPr txBox="1"/>
              <p:nvPr/>
            </p:nvSpPr>
            <p:spPr>
              <a:xfrm>
                <a:off x="2622626" y="3131546"/>
                <a:ext cx="1502206" cy="300082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457200" latinLnBrk="1">
                  <a:defRPr sz="18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sz="1950"/>
              </a:p>
            </p:txBody>
          </p:sp>
        </mc:Choice>
        <mc:Fallback xmlns="">
          <p:sp>
            <p:nvSpPr>
              <p:cNvPr id="6" name="Equation">
                <a:extLst>
                  <a:ext uri="{FF2B5EF4-FFF2-40B4-BE49-F238E27FC236}">
                    <a16:creationId xmlns:a16="http://schemas.microsoft.com/office/drawing/2014/main" id="{96B99F6C-DE72-56B5-34F9-18BBB08BF5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2626" y="3131546"/>
                <a:ext cx="1502206" cy="300082"/>
              </a:xfrm>
              <a:prstGeom prst="rect">
                <a:avLst/>
              </a:prstGeom>
              <a:blipFill>
                <a:blip r:embed="rId5"/>
                <a:stretch>
                  <a:fillRect l="-1681" t="-4000" r="-5882" b="-28000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9E8D9E7-4962-AD9B-0A97-EF58E219D9D4}"/>
                  </a:ext>
                </a:extLst>
              </p:cNvPr>
              <p:cNvSpPr txBox="1"/>
              <p:nvPr/>
            </p:nvSpPr>
            <p:spPr>
              <a:xfrm>
                <a:off x="2575626" y="2779040"/>
                <a:ext cx="3773213" cy="4062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ar-AE" sz="1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ar-AE" sz="1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ar-AE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ar-AE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ar-AE" sz="1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∣</m:t>
                          </m:r>
                          <m:sSub>
                            <m:sSubPr>
                              <m:ctrlPr>
                                <a:rPr lang="ar-AE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ar-AE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ar-AE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  <m:r>
                            <a:rPr lang="ar-AE" sz="1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ar-AE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ar-AE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ar-AE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9E8D9E7-4962-AD9B-0A97-EF58E219D9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5626" y="2779040"/>
                <a:ext cx="3773213" cy="4062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State:">
            <a:extLst>
              <a:ext uri="{FF2B5EF4-FFF2-40B4-BE49-F238E27FC236}">
                <a16:creationId xmlns:a16="http://schemas.microsoft.com/office/drawing/2014/main" id="{7F0632AF-9019-1CD4-B094-D28FEB099401}"/>
              </a:ext>
            </a:extLst>
          </p:cNvPr>
          <p:cNvSpPr txBox="1"/>
          <p:nvPr/>
        </p:nvSpPr>
        <p:spPr>
          <a:xfrm>
            <a:off x="4703969" y="2405925"/>
            <a:ext cx="998671" cy="3731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 algn="l" defTabSz="825500">
              <a:lnSpc>
                <a:spcPct val="150000"/>
              </a:lnSpc>
              <a:defRPr sz="3200">
                <a:solidFill>
                  <a:schemeClr val="accent5">
                    <a:lumOff val="-29866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rPr lang="en-US" sz="1600" i="1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next move</a:t>
            </a:r>
          </a:p>
        </p:txBody>
      </p:sp>
      <p:sp>
        <p:nvSpPr>
          <p:cNvPr id="10" name="State:">
            <a:extLst>
              <a:ext uri="{FF2B5EF4-FFF2-40B4-BE49-F238E27FC236}">
                <a16:creationId xmlns:a16="http://schemas.microsoft.com/office/drawing/2014/main" id="{0F3223A3-D471-53BC-5F17-4AB09625EA22}"/>
              </a:ext>
            </a:extLst>
          </p:cNvPr>
          <p:cNvSpPr txBox="1"/>
          <p:nvPr/>
        </p:nvSpPr>
        <p:spPr>
          <a:xfrm>
            <a:off x="4682949" y="2747921"/>
            <a:ext cx="6587829" cy="3731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 algn="l" defTabSz="825500">
              <a:lnSpc>
                <a:spcPct val="150000"/>
              </a:lnSpc>
              <a:defRPr sz="3200">
                <a:solidFill>
                  <a:schemeClr val="accent5">
                    <a:lumOff val="-29866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rPr lang="en-US" sz="1600" i="1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given a move, defines the next configuration of the board (deterministic)</a:t>
            </a:r>
          </a:p>
        </p:txBody>
      </p:sp>
      <p:sp>
        <p:nvSpPr>
          <p:cNvPr id="11" name="State:">
            <a:extLst>
              <a:ext uri="{FF2B5EF4-FFF2-40B4-BE49-F238E27FC236}">
                <a16:creationId xmlns:a16="http://schemas.microsoft.com/office/drawing/2014/main" id="{F09647AF-AFCA-FB94-6458-7A6803AC1262}"/>
              </a:ext>
            </a:extLst>
          </p:cNvPr>
          <p:cNvSpPr txBox="1"/>
          <p:nvPr/>
        </p:nvSpPr>
        <p:spPr>
          <a:xfrm>
            <a:off x="4666714" y="3069023"/>
            <a:ext cx="2317942" cy="3731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 algn="l" defTabSz="825500">
              <a:lnSpc>
                <a:spcPct val="150000"/>
              </a:lnSpc>
              <a:defRPr sz="3200">
                <a:solidFill>
                  <a:schemeClr val="accent5">
                    <a:lumOff val="-29866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rPr lang="en-US" sz="1600" i="1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-1/+1 for lost/won game </a:t>
            </a:r>
          </a:p>
        </p:txBody>
      </p:sp>
      <p:sp>
        <p:nvSpPr>
          <p:cNvPr id="12" name="State:">
            <a:extLst>
              <a:ext uri="{FF2B5EF4-FFF2-40B4-BE49-F238E27FC236}">
                <a16:creationId xmlns:a16="http://schemas.microsoft.com/office/drawing/2014/main" id="{4C6C2EE0-92E3-C7B5-47AD-0CF65C53C008}"/>
              </a:ext>
            </a:extLst>
          </p:cNvPr>
          <p:cNvSpPr txBox="1"/>
          <p:nvPr/>
        </p:nvSpPr>
        <p:spPr>
          <a:xfrm>
            <a:off x="838200" y="4498026"/>
            <a:ext cx="1439497" cy="3731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 algn="l" defTabSz="825500">
              <a:lnSpc>
                <a:spcPct val="150000"/>
              </a:lnSpc>
              <a:defRPr sz="3200">
                <a:solidFill>
                  <a:schemeClr val="accent5">
                    <a:lumOff val="-29866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rPr sz="1600">
                <a:solidFill>
                  <a:srgbClr val="C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State:              </a:t>
            </a:r>
          </a:p>
        </p:txBody>
      </p:sp>
      <p:sp>
        <p:nvSpPr>
          <p:cNvPr id="13" name="Action:">
            <a:extLst>
              <a:ext uri="{FF2B5EF4-FFF2-40B4-BE49-F238E27FC236}">
                <a16:creationId xmlns:a16="http://schemas.microsoft.com/office/drawing/2014/main" id="{B7EDF77E-4329-0504-F626-CD32C8E53AD4}"/>
              </a:ext>
            </a:extLst>
          </p:cNvPr>
          <p:cNvSpPr txBox="1"/>
          <p:nvPr/>
        </p:nvSpPr>
        <p:spPr>
          <a:xfrm>
            <a:off x="838200" y="4820614"/>
            <a:ext cx="1436291" cy="3731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 algn="l" defTabSz="825500">
              <a:lnSpc>
                <a:spcPct val="150000"/>
              </a:lnSpc>
              <a:defRPr sz="3200">
                <a:solidFill>
                  <a:schemeClr val="accent5">
                    <a:lumOff val="-29866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rPr sz="1600">
                <a:solidFill>
                  <a:srgbClr val="C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Action:            </a:t>
            </a:r>
          </a:p>
        </p:txBody>
      </p:sp>
      <p:sp>
        <p:nvSpPr>
          <p:cNvPr id="14" name="Transition function / Dynamics:">
            <a:extLst>
              <a:ext uri="{FF2B5EF4-FFF2-40B4-BE49-F238E27FC236}">
                <a16:creationId xmlns:a16="http://schemas.microsoft.com/office/drawing/2014/main" id="{994DA783-9FC0-0C97-6998-98E259F6F086}"/>
              </a:ext>
            </a:extLst>
          </p:cNvPr>
          <p:cNvSpPr txBox="1"/>
          <p:nvPr/>
        </p:nvSpPr>
        <p:spPr>
          <a:xfrm>
            <a:off x="830973" y="5201997"/>
            <a:ext cx="955390" cy="297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c="http://schemas.openxmlformats.org/markup-compatibility/2006" xmlns:a14="http://schemas.microsoft.com/office/drawing/2010/main" xmlns:m="http://schemas.openxmlformats.org/officeDocument/2006/math" xmlns:ma14="http://schemas.microsoft.com/office/mac/drawingml/2011/main" xmlns="" val="1"/>
            </a:ext>
          </a:extLst>
        </p:spPr>
        <p:txBody>
          <a:bodyPr wrap="none" lIns="25400" tIns="25400" rIns="25400" bIns="25400" anchor="ctr">
            <a:spAutoFit/>
          </a:bodyPr>
          <a:lstStyle/>
          <a:p>
            <a:pPr defTabSz="412750"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lang="en-US" sz="1600">
                <a:solidFill>
                  <a:srgbClr val="C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 Medium"/>
              </a:rPr>
              <a:t>Dynamics</a:t>
            </a:r>
            <a:endParaRPr lang="ar-AE" sz="1600">
              <a:solidFill>
                <a:srgbClr val="C00000"/>
              </a:solidFill>
              <a:latin typeface="Helvetica Neue" panose="02000503000000020004" pitchFamily="2" charset="0"/>
              <a:ea typeface="Helvetica Neue" panose="02000503000000020004" pitchFamily="2" charset="0"/>
            </a:endParaRPr>
          </a:p>
        </p:txBody>
      </p:sp>
      <p:sp>
        <p:nvSpPr>
          <p:cNvPr id="15" name="Reward function:">
            <a:extLst>
              <a:ext uri="{FF2B5EF4-FFF2-40B4-BE49-F238E27FC236}">
                <a16:creationId xmlns:a16="http://schemas.microsoft.com/office/drawing/2014/main" id="{71E3C409-E9B9-0676-CE16-9FA0D6B4277D}"/>
              </a:ext>
            </a:extLst>
          </p:cNvPr>
          <p:cNvSpPr txBox="1"/>
          <p:nvPr/>
        </p:nvSpPr>
        <p:spPr>
          <a:xfrm>
            <a:off x="838200" y="5848528"/>
            <a:ext cx="2303003" cy="3733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 algn="l" defTabSz="825500">
              <a:lnSpc>
                <a:spcPct val="150000"/>
              </a:lnSpc>
              <a:defRPr sz="3200">
                <a:solidFill>
                  <a:schemeClr val="accent5">
                    <a:lumOff val="-29866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rPr sz="1600">
                <a:solidFill>
                  <a:srgbClr val="C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Reward function:            </a:t>
            </a:r>
          </a:p>
        </p:txBody>
      </p:sp>
      <p:sp>
        <p:nvSpPr>
          <p:cNvPr id="16" name="State:">
            <a:extLst>
              <a:ext uri="{FF2B5EF4-FFF2-40B4-BE49-F238E27FC236}">
                <a16:creationId xmlns:a16="http://schemas.microsoft.com/office/drawing/2014/main" id="{E1F3917A-BCE9-521C-0974-EB4FD3B51200}"/>
              </a:ext>
            </a:extLst>
          </p:cNvPr>
          <p:cNvSpPr txBox="1"/>
          <p:nvPr/>
        </p:nvSpPr>
        <p:spPr>
          <a:xfrm>
            <a:off x="4696741" y="4486041"/>
            <a:ext cx="7936693" cy="3731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 algn="l" defTabSz="825500">
              <a:lnSpc>
                <a:spcPct val="150000"/>
              </a:lnSpc>
              <a:defRPr sz="3200">
                <a:solidFill>
                  <a:schemeClr val="accent5">
                    <a:lumOff val="-29866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rPr lang="en-US" sz="1600" i="1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robot’s pose (e.g., foot positions, joint angles) and its position on the terrain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Equation">
                <a:extLst>
                  <a:ext uri="{FF2B5EF4-FFF2-40B4-BE49-F238E27FC236}">
                    <a16:creationId xmlns:a16="http://schemas.microsoft.com/office/drawing/2014/main" id="{7902DD2B-D0BA-2290-9ABD-707E514DDB87}"/>
                  </a:ext>
                </a:extLst>
              </p:cNvPr>
              <p:cNvSpPr txBox="1"/>
              <p:nvPr/>
            </p:nvSpPr>
            <p:spPr>
              <a:xfrm>
                <a:off x="2610439" y="4901915"/>
                <a:ext cx="698846" cy="300082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457200" latinLnBrk="1">
                  <a:defRPr sz="18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𝒰</m:t>
                      </m:r>
                    </m:oMath>
                  </m:oMathPara>
                </a14:m>
                <a:endParaRPr sz="1950"/>
              </a:p>
            </p:txBody>
          </p:sp>
        </mc:Choice>
        <mc:Fallback xmlns="">
          <p:sp>
            <p:nvSpPr>
              <p:cNvPr id="17" name="Equation">
                <a:extLst>
                  <a:ext uri="{FF2B5EF4-FFF2-40B4-BE49-F238E27FC236}">
                    <a16:creationId xmlns:a16="http://schemas.microsoft.com/office/drawing/2014/main" id="{7902DD2B-D0BA-2290-9ABD-707E514DDB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0439" y="4901915"/>
                <a:ext cx="698846" cy="300082"/>
              </a:xfrm>
              <a:prstGeom prst="rect">
                <a:avLst/>
              </a:prstGeom>
              <a:blipFill>
                <a:blip r:embed="rId7"/>
                <a:stretch>
                  <a:fillRect l="-3571" r="-7143" b="-4000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Equation">
                <a:extLst>
                  <a:ext uri="{FF2B5EF4-FFF2-40B4-BE49-F238E27FC236}">
                    <a16:creationId xmlns:a16="http://schemas.microsoft.com/office/drawing/2014/main" id="{A77F3027-838D-3FFF-75BA-E58BCAE47795}"/>
                  </a:ext>
                </a:extLst>
              </p:cNvPr>
              <p:cNvSpPr txBox="1"/>
              <p:nvPr/>
            </p:nvSpPr>
            <p:spPr>
              <a:xfrm>
                <a:off x="2619994" y="4583715"/>
                <a:ext cx="689291" cy="292388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457200" latinLnBrk="1">
                  <a:defRPr sz="18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𝒳</m:t>
                      </m:r>
                    </m:oMath>
                  </m:oMathPara>
                </a14:m>
                <a:endParaRPr sz="1900"/>
              </a:p>
            </p:txBody>
          </p:sp>
        </mc:Choice>
        <mc:Fallback xmlns="">
          <p:sp>
            <p:nvSpPr>
              <p:cNvPr id="18" name="Equation">
                <a:extLst>
                  <a:ext uri="{FF2B5EF4-FFF2-40B4-BE49-F238E27FC236}">
                    <a16:creationId xmlns:a16="http://schemas.microsoft.com/office/drawing/2014/main" id="{A77F3027-838D-3FFF-75BA-E58BCAE477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9994" y="4583715"/>
                <a:ext cx="689291" cy="292388"/>
              </a:xfrm>
              <a:prstGeom prst="rect">
                <a:avLst/>
              </a:prstGeom>
              <a:blipFill>
                <a:blip r:embed="rId8"/>
                <a:stretch>
                  <a:fillRect l="-3636" r="-5455" b="-8333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Equation">
                <a:extLst>
                  <a:ext uri="{FF2B5EF4-FFF2-40B4-BE49-F238E27FC236}">
                    <a16:creationId xmlns:a16="http://schemas.microsoft.com/office/drawing/2014/main" id="{3B3F3EA8-5DAF-9B08-5EBF-86E16623CD29}"/>
                  </a:ext>
                </a:extLst>
              </p:cNvPr>
              <p:cNvSpPr txBox="1"/>
              <p:nvPr/>
            </p:nvSpPr>
            <p:spPr>
              <a:xfrm>
                <a:off x="2615399" y="5924381"/>
                <a:ext cx="1502206" cy="300082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457200" latinLnBrk="1">
                  <a:defRPr sz="18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sz="1950"/>
              </a:p>
            </p:txBody>
          </p:sp>
        </mc:Choice>
        <mc:Fallback xmlns="">
          <p:sp>
            <p:nvSpPr>
              <p:cNvPr id="19" name="Equation">
                <a:extLst>
                  <a:ext uri="{FF2B5EF4-FFF2-40B4-BE49-F238E27FC236}">
                    <a16:creationId xmlns:a16="http://schemas.microsoft.com/office/drawing/2014/main" id="{3B3F3EA8-5DAF-9B08-5EBF-86E16623CD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5399" y="5924381"/>
                <a:ext cx="1502206" cy="300082"/>
              </a:xfrm>
              <a:prstGeom prst="rect">
                <a:avLst/>
              </a:prstGeom>
              <a:blipFill>
                <a:blip r:embed="rId9"/>
                <a:stretch>
                  <a:fillRect l="-840" t="-4000" r="-5882" b="-28000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9FB5AC0-6638-2C5C-28E9-6EB739E7F48D}"/>
                  </a:ext>
                </a:extLst>
              </p:cNvPr>
              <p:cNvSpPr txBox="1"/>
              <p:nvPr/>
            </p:nvSpPr>
            <p:spPr>
              <a:xfrm>
                <a:off x="2568399" y="5193504"/>
                <a:ext cx="3773213" cy="4062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ar-AE" sz="1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ar-AE" sz="1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ar-AE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ar-AE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ar-AE" sz="1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∣</m:t>
                          </m:r>
                          <m:sSub>
                            <m:sSubPr>
                              <m:ctrlPr>
                                <a:rPr lang="ar-AE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ar-AE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ar-AE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  <m:r>
                            <a:rPr lang="ar-AE" sz="1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ar-AE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ar-AE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ar-AE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9FB5AC0-6638-2C5C-28E9-6EB739E7F4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8399" y="5193504"/>
                <a:ext cx="3773213" cy="4062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State:">
            <a:extLst>
              <a:ext uri="{FF2B5EF4-FFF2-40B4-BE49-F238E27FC236}">
                <a16:creationId xmlns:a16="http://schemas.microsoft.com/office/drawing/2014/main" id="{E1639991-6738-5C33-23E9-44E2D77485C8}"/>
              </a:ext>
            </a:extLst>
          </p:cNvPr>
          <p:cNvSpPr txBox="1"/>
          <p:nvPr/>
        </p:nvSpPr>
        <p:spPr>
          <a:xfrm>
            <a:off x="4696742" y="4820389"/>
            <a:ext cx="3413883" cy="3731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 algn="l" defTabSz="825500">
              <a:lnSpc>
                <a:spcPct val="150000"/>
              </a:lnSpc>
              <a:defRPr sz="3200">
                <a:solidFill>
                  <a:schemeClr val="accent5">
                    <a:lumOff val="-29866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rPr lang="en-US" sz="1600" i="1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joint torque commands for each leg</a:t>
            </a:r>
          </a:p>
        </p:txBody>
      </p:sp>
      <p:sp>
        <p:nvSpPr>
          <p:cNvPr id="22" name="State:">
            <a:extLst>
              <a:ext uri="{FF2B5EF4-FFF2-40B4-BE49-F238E27FC236}">
                <a16:creationId xmlns:a16="http://schemas.microsoft.com/office/drawing/2014/main" id="{79DB0DE3-79B4-CDDD-C27A-E3A12E3C775A}"/>
              </a:ext>
            </a:extLst>
          </p:cNvPr>
          <p:cNvSpPr txBox="1"/>
          <p:nvPr/>
        </p:nvSpPr>
        <p:spPr>
          <a:xfrm>
            <a:off x="4675723" y="5255749"/>
            <a:ext cx="7085354" cy="5437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 algn="l" defTabSz="825500">
              <a:lnSpc>
                <a:spcPct val="150000"/>
              </a:lnSpc>
              <a:defRPr sz="3200">
                <a:solidFill>
                  <a:schemeClr val="accent5">
                    <a:lumOff val="-29866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1600" i="1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the robot applies the chosen torque commands to its joints, deterministically resulting in the next pose and position based on the physics of the terrain</a:t>
            </a:r>
          </a:p>
        </p:txBody>
      </p:sp>
      <p:sp>
        <p:nvSpPr>
          <p:cNvPr id="23" name="State:">
            <a:extLst>
              <a:ext uri="{FF2B5EF4-FFF2-40B4-BE49-F238E27FC236}">
                <a16:creationId xmlns:a16="http://schemas.microsoft.com/office/drawing/2014/main" id="{E414E601-9D24-1C11-06C5-3410A2EFFBC4}"/>
              </a:ext>
            </a:extLst>
          </p:cNvPr>
          <p:cNvSpPr txBox="1"/>
          <p:nvPr/>
        </p:nvSpPr>
        <p:spPr>
          <a:xfrm>
            <a:off x="4659487" y="5861858"/>
            <a:ext cx="4069512" cy="3731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 algn="l" defTabSz="825500">
              <a:lnSpc>
                <a:spcPct val="150000"/>
              </a:lnSpc>
              <a:defRPr sz="3200">
                <a:solidFill>
                  <a:schemeClr val="accent5">
                    <a:lumOff val="-29866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rPr lang="en-US" sz="1600" i="1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+10 forward step / -5 falling / 0 standing still</a:t>
            </a:r>
          </a:p>
        </p:txBody>
      </p:sp>
      <p:sp>
        <p:nvSpPr>
          <p:cNvPr id="24" name="State:">
            <a:extLst>
              <a:ext uri="{FF2B5EF4-FFF2-40B4-BE49-F238E27FC236}">
                <a16:creationId xmlns:a16="http://schemas.microsoft.com/office/drawing/2014/main" id="{6761A8B2-95BF-549D-2DAB-B9E210B461F1}"/>
              </a:ext>
            </a:extLst>
          </p:cNvPr>
          <p:cNvSpPr txBox="1"/>
          <p:nvPr/>
        </p:nvSpPr>
        <p:spPr>
          <a:xfrm>
            <a:off x="852468" y="4064046"/>
            <a:ext cx="1115690" cy="3731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 algn="l" defTabSz="825500">
              <a:lnSpc>
                <a:spcPct val="150000"/>
              </a:lnSpc>
              <a:defRPr sz="3200">
                <a:solidFill>
                  <a:schemeClr val="accent5">
                    <a:lumOff val="-29866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rPr lang="en-US" sz="1600" u="sng">
                <a:solidFill>
                  <a:schemeClr val="tx1"/>
                </a:solidFill>
              </a:rPr>
              <a:t>Quadruped</a:t>
            </a:r>
            <a:endParaRPr sz="1600" u="sng">
              <a:solidFill>
                <a:schemeClr val="tx1"/>
              </a:solidFill>
            </a:endParaRPr>
          </a:p>
        </p:txBody>
      </p:sp>
      <p:sp>
        <p:nvSpPr>
          <p:cNvPr id="27" name="Date Placeholder 26">
            <a:extLst>
              <a:ext uri="{FF2B5EF4-FFF2-40B4-BE49-F238E27FC236}">
                <a16:creationId xmlns:a16="http://schemas.microsoft.com/office/drawing/2014/main" id="{8502340E-26B9-14A3-17C4-7DE59E110C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69C1FF-DDE8-EF47-B851-C05AE69E0426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28" name="Footer Placeholder 27">
            <a:extLst>
              <a:ext uri="{FF2B5EF4-FFF2-40B4-BE49-F238E27FC236}">
                <a16:creationId xmlns:a16="http://schemas.microsoft.com/office/drawing/2014/main" id="{D9412083-3A75-C4D1-FD20-2E39ECF4AC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hr-HR"/>
              <a:t>AA 203 | Lecture 14</a:t>
            </a:r>
            <a:endParaRPr lang="en-US" dirty="0"/>
          </a:p>
        </p:txBody>
      </p:sp>
      <p:sp>
        <p:nvSpPr>
          <p:cNvPr id="29" name="Slide Number Placeholder 28">
            <a:extLst>
              <a:ext uri="{FF2B5EF4-FFF2-40B4-BE49-F238E27FC236}">
                <a16:creationId xmlns:a16="http://schemas.microsoft.com/office/drawing/2014/main" id="{B30627E5-76E0-1805-B8AA-16972EE36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556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/>
      <p:bldP spid="21" grpId="0" animBg="1"/>
      <p:bldP spid="22" grpId="0" animBg="1"/>
      <p:bldP spid="23" grpId="0" animBg="1"/>
      <p:bldP spid="2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Markov Decision Proces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lang="en-US">
                <a:solidFill>
                  <a:srgbClr val="000000"/>
                </a:solidFill>
                <a:effectLst/>
                <a:latin typeface="Helvetica Neue Light" panose="02000403000000020004" pitchFamily="2" charset="0"/>
              </a:rPr>
              <a:t>Value functions</a:t>
            </a:r>
          </a:p>
        </p:txBody>
      </p:sp>
      <p:sp>
        <p:nvSpPr>
          <p:cNvPr id="2" name="How does RL differ from other machine learning paradigms?">
            <a:extLst>
              <a:ext uri="{FF2B5EF4-FFF2-40B4-BE49-F238E27FC236}">
                <a16:creationId xmlns:a16="http://schemas.microsoft.com/office/drawing/2014/main" id="{9167F757-3D27-6238-1BC0-DF4BE1D23D32}"/>
              </a:ext>
            </a:extLst>
          </p:cNvPr>
          <p:cNvSpPr txBox="1"/>
          <p:nvPr/>
        </p:nvSpPr>
        <p:spPr>
          <a:xfrm>
            <a:off x="707789" y="2015374"/>
            <a:ext cx="7559912" cy="5437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25400" tIns="25400" rIns="25400" bIns="25400">
            <a:spAutoFit/>
          </a:bodyPr>
          <a:lstStyle>
            <a:lvl1pPr algn="l" defTabSz="825500"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lang="en-US" sz="1600"/>
              <a:t>State-value function: “</a:t>
            </a:r>
            <a:r>
              <a:rPr lang="en-US" sz="1600" i="1"/>
              <a:t>the expected total reward if we start in that state and act 			     accordingly to a particular policy</a:t>
            </a:r>
            <a:r>
              <a:rPr lang="en-US" sz="1600"/>
              <a:t>”</a:t>
            </a:r>
          </a:p>
        </p:txBody>
      </p:sp>
      <p:sp>
        <p:nvSpPr>
          <p:cNvPr id="3" name="How does RL differ from other machine learning paradigms?">
            <a:extLst>
              <a:ext uri="{FF2B5EF4-FFF2-40B4-BE49-F238E27FC236}">
                <a16:creationId xmlns:a16="http://schemas.microsoft.com/office/drawing/2014/main" id="{B0EB15BA-6A2C-4812-ABA0-949E32B01B14}"/>
              </a:ext>
            </a:extLst>
          </p:cNvPr>
          <p:cNvSpPr txBox="1"/>
          <p:nvPr/>
        </p:nvSpPr>
        <p:spPr>
          <a:xfrm>
            <a:off x="707789" y="3157130"/>
            <a:ext cx="6931261" cy="1036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25400" tIns="25400" rIns="25400" bIns="25400">
            <a:spAutoFit/>
          </a:bodyPr>
          <a:lstStyle>
            <a:lvl1pPr algn="l" defTabSz="825500"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lang="en-US" sz="1600"/>
              <a:t>Action-state value function: “</a:t>
            </a:r>
            <a:r>
              <a:rPr lang="en-US" sz="1600" i="1"/>
              <a:t>the expected total reward if we start in that state, 			take an action, and act accordingly to a particular 			policy</a:t>
            </a:r>
            <a:r>
              <a:rPr lang="en-US" sz="1600"/>
              <a:t>”</a:t>
            </a:r>
          </a:p>
          <a:p>
            <a:endParaRPr lang="en-US" sz="160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A28EE7E-05BC-04D3-A9DC-E7AF4BB71D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9999" y="1782677"/>
            <a:ext cx="3304212" cy="2107214"/>
          </a:xfrm>
          <a:prstGeom prst="rect">
            <a:avLst/>
          </a:prstGeom>
        </p:spPr>
      </p:pic>
      <p:sp>
        <p:nvSpPr>
          <p:cNvPr id="10" name="How does RL differ from other machine learning paradigms?">
            <a:extLst>
              <a:ext uri="{FF2B5EF4-FFF2-40B4-BE49-F238E27FC236}">
                <a16:creationId xmlns:a16="http://schemas.microsoft.com/office/drawing/2014/main" id="{F92129E0-6BE1-84A3-AE2D-1C2905DE250F}"/>
              </a:ext>
            </a:extLst>
          </p:cNvPr>
          <p:cNvSpPr txBox="1"/>
          <p:nvPr/>
        </p:nvSpPr>
        <p:spPr>
          <a:xfrm>
            <a:off x="620087" y="4401252"/>
            <a:ext cx="7559912" cy="297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25400" tIns="25400" rIns="25400" bIns="25400">
            <a:spAutoFit/>
          </a:bodyPr>
          <a:lstStyle>
            <a:lvl1pPr algn="l" defTabSz="825500"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lang="en-US" sz="1600"/>
              <a:t>Optimal state-value function:</a:t>
            </a:r>
          </a:p>
        </p:txBody>
      </p:sp>
      <p:sp>
        <p:nvSpPr>
          <p:cNvPr id="11" name="How does RL differ from other machine learning paradigms?">
            <a:extLst>
              <a:ext uri="{FF2B5EF4-FFF2-40B4-BE49-F238E27FC236}">
                <a16:creationId xmlns:a16="http://schemas.microsoft.com/office/drawing/2014/main" id="{3ABC2DF8-2390-FD83-746B-A2A0E1EC2426}"/>
              </a:ext>
            </a:extLst>
          </p:cNvPr>
          <p:cNvSpPr txBox="1"/>
          <p:nvPr/>
        </p:nvSpPr>
        <p:spPr>
          <a:xfrm>
            <a:off x="620087" y="4999269"/>
            <a:ext cx="7559912" cy="297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25400" tIns="25400" rIns="25400" bIns="25400">
            <a:spAutoFit/>
          </a:bodyPr>
          <a:lstStyle>
            <a:lvl1pPr algn="l" defTabSz="825500"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lang="en-US" sz="1600"/>
              <a:t>Optimal action-state value function: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9069210-9DC8-423D-6654-A95741BC27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7643" y="4414074"/>
            <a:ext cx="2886582" cy="103389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DD82ABA-C9F2-22FC-7FA9-6D0375D3DCC9}"/>
              </a:ext>
            </a:extLst>
          </p:cNvPr>
          <p:cNvSpPr txBox="1"/>
          <p:nvPr/>
        </p:nvSpPr>
        <p:spPr>
          <a:xfrm>
            <a:off x="2196662" y="5932920"/>
            <a:ext cx="77986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1">
                <a:solidFill>
                  <a:srgbClr val="000000"/>
                </a:solidFill>
                <a:effectLst/>
                <a:latin typeface="Helvetica Neue Light" panose="02000403000000020004" pitchFamily="2" charset="0"/>
                <a:ea typeface="Helvetica Neue Light" panose="02000403000000020004" pitchFamily="2" charset="0"/>
              </a:rPr>
              <a:t>The majority of RL algorithms are defined via manipulations of these concepts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A00B75C9-BE65-8673-4FE8-13FC3851D6E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C27BC2-7A19-C948-9437-785D94240D99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96E5101B-D9E2-75C7-A28C-CCFA487C7A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hr-HR"/>
              <a:t>AA 203 | Lecture 14</a:t>
            </a:r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A7C847AB-FD75-E205-2DE5-95265DCEAA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667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A taxonomy of RL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A taxonomy of RL</a:t>
            </a:r>
          </a:p>
        </p:txBody>
      </p:sp>
      <p:sp>
        <p:nvSpPr>
          <p:cNvPr id="651" name="RL Algorithms"/>
          <p:cNvSpPr/>
          <p:nvPr/>
        </p:nvSpPr>
        <p:spPr>
          <a:xfrm>
            <a:off x="5273245" y="1669874"/>
            <a:ext cx="1635653" cy="408228"/>
          </a:xfrm>
          <a:prstGeom prst="roundRect">
            <a:avLst>
              <a:gd name="adj" fmla="val 23333"/>
            </a:avLst>
          </a:prstGeom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25400" tIns="25400" rIns="25400" bIns="25400" anchor="ctr"/>
          <a:lstStyle>
            <a:lvl1pPr defTabSz="825500">
              <a:defRPr sz="2800">
                <a:solidFill>
                  <a:srgbClr val="000000"/>
                </a:solidFill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pPr algn="ctr"/>
            <a:r>
              <a:rPr sz="1400"/>
              <a:t>RL Algorithms</a:t>
            </a:r>
          </a:p>
        </p:txBody>
      </p:sp>
      <p:sp>
        <p:nvSpPr>
          <p:cNvPr id="652" name="Model-free"/>
          <p:cNvSpPr/>
          <p:nvPr/>
        </p:nvSpPr>
        <p:spPr>
          <a:xfrm>
            <a:off x="3524954" y="2356290"/>
            <a:ext cx="1635653" cy="408227"/>
          </a:xfrm>
          <a:prstGeom prst="roundRect">
            <a:avLst>
              <a:gd name="adj" fmla="val 23333"/>
            </a:avLst>
          </a:prstGeom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25400" tIns="25400" rIns="25400" bIns="25400" anchor="ctr"/>
          <a:lstStyle>
            <a:lvl1pPr defTabSz="825500">
              <a:defRPr sz="2800">
                <a:solidFill>
                  <a:srgbClr val="000000"/>
                </a:solidFill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pPr algn="ctr"/>
            <a:r>
              <a:rPr sz="1400"/>
              <a:t>Model-free</a:t>
            </a:r>
          </a:p>
        </p:txBody>
      </p:sp>
      <p:sp>
        <p:nvSpPr>
          <p:cNvPr id="653" name="Model-based"/>
          <p:cNvSpPr/>
          <p:nvPr/>
        </p:nvSpPr>
        <p:spPr>
          <a:xfrm>
            <a:off x="7021536" y="2356290"/>
            <a:ext cx="1635653" cy="408227"/>
          </a:xfrm>
          <a:prstGeom prst="roundRect">
            <a:avLst>
              <a:gd name="adj" fmla="val 23333"/>
            </a:avLst>
          </a:prstGeom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25400" tIns="25400" rIns="25400" bIns="25400" anchor="ctr"/>
          <a:lstStyle>
            <a:lvl1pPr defTabSz="825500">
              <a:defRPr sz="2800">
                <a:solidFill>
                  <a:srgbClr val="000000"/>
                </a:solidFill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pPr algn="ctr"/>
            <a:r>
              <a:rPr sz="1400"/>
              <a:t>Model-based</a:t>
            </a:r>
          </a:p>
        </p:txBody>
      </p:sp>
      <p:sp>
        <p:nvSpPr>
          <p:cNvPr id="654" name="Policy optimization"/>
          <p:cNvSpPr/>
          <p:nvPr/>
        </p:nvSpPr>
        <p:spPr>
          <a:xfrm>
            <a:off x="1120926" y="3190892"/>
            <a:ext cx="1635653" cy="408228"/>
          </a:xfrm>
          <a:prstGeom prst="roundRect">
            <a:avLst>
              <a:gd name="adj" fmla="val 23333"/>
            </a:avLst>
          </a:prstGeom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25400" tIns="25400" rIns="25400" bIns="25400" anchor="ctr"/>
          <a:lstStyle>
            <a:lvl1pPr defTabSz="825500">
              <a:defRPr sz="2800">
                <a:solidFill>
                  <a:srgbClr val="000000"/>
                </a:solidFill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pPr algn="ctr"/>
            <a:r>
              <a:rPr sz="1400"/>
              <a:t>Policy optimization</a:t>
            </a:r>
          </a:p>
        </p:txBody>
      </p:sp>
      <p:sp>
        <p:nvSpPr>
          <p:cNvPr id="655" name="Value-based"/>
          <p:cNvSpPr/>
          <p:nvPr/>
        </p:nvSpPr>
        <p:spPr>
          <a:xfrm>
            <a:off x="3524954" y="3190892"/>
            <a:ext cx="1635653" cy="408228"/>
          </a:xfrm>
          <a:prstGeom prst="roundRect">
            <a:avLst>
              <a:gd name="adj" fmla="val 23333"/>
            </a:avLst>
          </a:prstGeom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25400" tIns="25400" rIns="25400" bIns="25400" anchor="ctr"/>
          <a:lstStyle>
            <a:lvl1pPr defTabSz="825500">
              <a:defRPr sz="2800">
                <a:solidFill>
                  <a:srgbClr val="000000"/>
                </a:solidFill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pPr algn="ctr"/>
            <a:r>
              <a:rPr sz="1400"/>
              <a:t>Value-based</a:t>
            </a:r>
          </a:p>
        </p:txBody>
      </p:sp>
      <p:sp>
        <p:nvSpPr>
          <p:cNvPr id="670" name="Connection Line"/>
          <p:cNvSpPr/>
          <p:nvPr/>
        </p:nvSpPr>
        <p:spPr>
          <a:xfrm>
            <a:off x="4381830" y="1874758"/>
            <a:ext cx="884921" cy="4774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10826" y="1434"/>
                  <a:pt x="3626" y="8634"/>
                  <a:pt x="0" y="21600"/>
                </a:cubicBezTo>
              </a:path>
            </a:pathLst>
          </a:custGeom>
          <a:ln w="25400">
            <a:solidFill>
              <a:srgbClr val="000000"/>
            </a:solidFill>
            <a:miter lim="400000"/>
            <a:tailEnd type="triangle"/>
          </a:ln>
        </p:spPr>
        <p:txBody>
          <a:bodyPr/>
          <a:lstStyle/>
          <a:p>
            <a:endParaRPr sz="900"/>
          </a:p>
        </p:txBody>
      </p:sp>
      <p:sp>
        <p:nvSpPr>
          <p:cNvPr id="671" name="Connection Line"/>
          <p:cNvSpPr/>
          <p:nvPr/>
        </p:nvSpPr>
        <p:spPr>
          <a:xfrm>
            <a:off x="6912858" y="1874758"/>
            <a:ext cx="884921" cy="4774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10774" y="1434"/>
                  <a:pt x="17974" y="8634"/>
                  <a:pt x="21600" y="21600"/>
                </a:cubicBezTo>
              </a:path>
            </a:pathLst>
          </a:custGeom>
          <a:ln w="25400">
            <a:solidFill>
              <a:srgbClr val="000000"/>
            </a:solidFill>
            <a:miter lim="400000"/>
            <a:tailEnd type="triangle"/>
          </a:ln>
        </p:spPr>
        <p:txBody>
          <a:bodyPr/>
          <a:lstStyle/>
          <a:p>
            <a:endParaRPr sz="900"/>
          </a:p>
        </p:txBody>
      </p:sp>
      <p:cxnSp>
        <p:nvCxnSpPr>
          <p:cNvPr id="658" name="Connection Line"/>
          <p:cNvCxnSpPr>
            <a:cxnSpLocks/>
          </p:cNvCxnSpPr>
          <p:nvPr/>
        </p:nvCxnSpPr>
        <p:spPr>
          <a:xfrm flipH="1">
            <a:off x="2279561" y="2764517"/>
            <a:ext cx="1323665" cy="404332"/>
          </a:xfrm>
          <a:prstGeom prst="straightConnector1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</p:cxnSp>
      <p:cxnSp>
        <p:nvCxnSpPr>
          <p:cNvPr id="659" name="Connection Line"/>
          <p:cNvCxnSpPr>
            <a:cxnSpLocks/>
            <a:stCxn id="652" idx="2"/>
            <a:endCxn id="655" idx="0"/>
          </p:cNvCxnSpPr>
          <p:nvPr/>
        </p:nvCxnSpPr>
        <p:spPr>
          <a:xfrm>
            <a:off x="4342781" y="2764517"/>
            <a:ext cx="0" cy="426375"/>
          </a:xfrm>
          <a:prstGeom prst="straightConnector1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</p:cxnSp>
      <p:sp>
        <p:nvSpPr>
          <p:cNvPr id="660" name="Learn the model"/>
          <p:cNvSpPr/>
          <p:nvPr/>
        </p:nvSpPr>
        <p:spPr>
          <a:xfrm>
            <a:off x="7021536" y="3190892"/>
            <a:ext cx="1635653" cy="408228"/>
          </a:xfrm>
          <a:prstGeom prst="roundRect">
            <a:avLst>
              <a:gd name="adj" fmla="val 23333"/>
            </a:avLst>
          </a:prstGeom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25400" tIns="25400" rIns="25400" bIns="25400" anchor="ctr"/>
          <a:lstStyle>
            <a:lvl1pPr defTabSz="825500">
              <a:defRPr sz="2800">
                <a:solidFill>
                  <a:srgbClr val="000000"/>
                </a:solidFill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pPr algn="ctr"/>
            <a:r>
              <a:rPr sz="1400"/>
              <a:t>Learn the model</a:t>
            </a:r>
          </a:p>
        </p:txBody>
      </p:sp>
      <p:cxnSp>
        <p:nvCxnSpPr>
          <p:cNvPr id="661" name="Connection Line"/>
          <p:cNvCxnSpPr>
            <a:cxnSpLocks/>
            <a:stCxn id="653" idx="2"/>
            <a:endCxn id="660" idx="0"/>
          </p:cNvCxnSpPr>
          <p:nvPr/>
        </p:nvCxnSpPr>
        <p:spPr>
          <a:xfrm>
            <a:off x="7839363" y="2764517"/>
            <a:ext cx="0" cy="426375"/>
          </a:xfrm>
          <a:prstGeom prst="straightConnector1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</p:cxnSp>
      <p:cxnSp>
        <p:nvCxnSpPr>
          <p:cNvPr id="662" name="Connection Line"/>
          <p:cNvCxnSpPr>
            <a:cxnSpLocks/>
          </p:cNvCxnSpPr>
          <p:nvPr/>
        </p:nvCxnSpPr>
        <p:spPr>
          <a:xfrm>
            <a:off x="8564451" y="2764517"/>
            <a:ext cx="1931831" cy="404332"/>
          </a:xfrm>
          <a:prstGeom prst="straightConnector1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63" name="use dynamics"/>
              <p:cNvSpPr txBox="1"/>
              <p:nvPr/>
            </p:nvSpPr>
            <p:spPr>
              <a:xfrm>
                <a:off x="8865202" y="2352221"/>
                <a:ext cx="2382447" cy="309059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="http://schemas.openxmlformats.org/officeDocument/2006/math" xmlns:ma14="http://schemas.microsoft.com/office/mac/drawingml/2011/main" xmlns="" val="1"/>
                </a:ext>
              </a:extLst>
            </p:spPr>
            <p:txBody>
              <a:bodyPr wrap="none" lIns="25400" tIns="25400" rIns="25400" bIns="25400">
                <a:spAutoFit/>
              </a:bodyPr>
              <a:lstStyle/>
              <a:p>
                <a:pPr defTabSz="412750">
                  <a:defRPr sz="27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sz="1350"/>
                  <a:t>use dynamics </a:t>
                </a:r>
                <a14:m>
                  <m:oMath xmlns:m="http://schemas.openxmlformats.org/officeDocument/2006/math">
                    <m:r>
                      <a:rPr sz="167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r>
                      <a:rPr sz="167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sz="167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67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sz="167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sz="167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sz="167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sz="167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67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sz="167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167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sz="167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67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sz="167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167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sz="1350"/>
              </a:p>
            </p:txBody>
          </p:sp>
        </mc:Choice>
        <mc:Fallback xmlns="">
          <p:sp>
            <p:nvSpPr>
              <p:cNvPr id="663" name="use dynamics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65202" y="2352221"/>
                <a:ext cx="2382447" cy="309059"/>
              </a:xfrm>
              <a:prstGeom prst="rect">
                <a:avLst/>
              </a:prstGeom>
              <a:blipFill>
                <a:blip r:embed="rId2"/>
                <a:stretch>
                  <a:fillRect l="-3175" r="-2116" b="-24000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xmlns:m="http://schemas.openxmlformats.org/officeDocument/2006/math" xmlns:a14="http://schemas.microsoft.com/office/drawing/2010/main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4" name="do not use dynamics"/>
              <p:cNvSpPr txBox="1"/>
              <p:nvPr/>
            </p:nvSpPr>
            <p:spPr>
              <a:xfrm>
                <a:off x="315381" y="2379029"/>
                <a:ext cx="2914644" cy="309059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="http://schemas.openxmlformats.org/officeDocument/2006/math" xmlns:ma14="http://schemas.microsoft.com/office/mac/drawingml/2011/main" xmlns="" val="1"/>
                </a:ext>
              </a:extLst>
            </p:spPr>
            <p:txBody>
              <a:bodyPr wrap="none" lIns="25400" tIns="25400" rIns="25400" bIns="25400">
                <a:spAutoFit/>
              </a:bodyPr>
              <a:lstStyle/>
              <a:p>
                <a:pPr defTabSz="412750">
                  <a:defRPr sz="27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sz="1350"/>
                  <a:t>do not use dynamics </a:t>
                </a:r>
                <a14:m>
                  <m:oMath xmlns:m="http://schemas.openxmlformats.org/officeDocument/2006/math">
                    <m:r>
                      <a:rPr sz="167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r>
                      <a:rPr sz="167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sz="167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67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sz="167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sz="167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sz="167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sz="167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67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sz="167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167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sz="167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67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sz="167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167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sz="1350"/>
              </a:p>
            </p:txBody>
          </p:sp>
        </mc:Choice>
        <mc:Fallback xmlns="">
          <p:sp>
            <p:nvSpPr>
              <p:cNvPr id="664" name="do not use dynamics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381" y="2379029"/>
                <a:ext cx="2914644" cy="309059"/>
              </a:xfrm>
              <a:prstGeom prst="rect">
                <a:avLst/>
              </a:prstGeom>
              <a:blipFill>
                <a:blip r:embed="rId3"/>
                <a:stretch>
                  <a:fillRect l="-2597" r="-1732" b="-24000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xmlns:m="http://schemas.openxmlformats.org/officeDocument/2006/math" xmlns:a14="http://schemas.microsoft.com/office/drawing/2010/main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5" name="Given the model"/>
          <p:cNvSpPr/>
          <p:nvPr/>
        </p:nvSpPr>
        <p:spPr>
          <a:xfrm>
            <a:off x="9576232" y="3190892"/>
            <a:ext cx="1635653" cy="408228"/>
          </a:xfrm>
          <a:prstGeom prst="roundRect">
            <a:avLst>
              <a:gd name="adj" fmla="val 23333"/>
            </a:avLst>
          </a:prstGeom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25400" tIns="25400" rIns="25400" bIns="25400" anchor="ctr"/>
          <a:lstStyle>
            <a:lvl1pPr defTabSz="825500">
              <a:defRPr sz="2800">
                <a:solidFill>
                  <a:srgbClr val="000000"/>
                </a:solidFill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pPr algn="ctr"/>
            <a:r>
              <a:rPr sz="1400"/>
              <a:t>Given the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6" name="is known"/>
              <p:cNvSpPr txBox="1"/>
              <p:nvPr/>
            </p:nvSpPr>
            <p:spPr>
              <a:xfrm>
                <a:off x="9385577" y="3756276"/>
                <a:ext cx="2016962" cy="303096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="http://schemas.openxmlformats.org/officeDocument/2006/math" xmlns:ma14="http://schemas.microsoft.com/office/mac/drawingml/2011/main" xmlns="" val="1"/>
                </a:ext>
              </a:extLst>
            </p:spPr>
            <p:txBody>
              <a:bodyPr wrap="none" lIns="25400" tIns="25400" rIns="25400" bIns="25400">
                <a:spAutoFit/>
              </a:bodyPr>
              <a:lstStyle/>
              <a:p>
                <a:pPr defTabSz="412750">
                  <a:defRPr sz="27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14:m>
                  <m:oMath xmlns:m="http://schemas.openxmlformats.org/officeDocument/2006/math">
                    <m:r>
                      <a:rPr sz="167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r>
                      <a:rPr sz="167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sz="167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67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sz="167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sz="167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sz="167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sz="167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67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sz="167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167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sz="167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67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sz="167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167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sz="1350"/>
                  <a:t> is known</a:t>
                </a:r>
              </a:p>
            </p:txBody>
          </p:sp>
        </mc:Choice>
        <mc:Fallback xmlns="">
          <p:sp>
            <p:nvSpPr>
              <p:cNvPr id="666" name="is know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85577" y="3756276"/>
                <a:ext cx="2016962" cy="303096"/>
              </a:xfrm>
              <a:prstGeom prst="rect">
                <a:avLst/>
              </a:prstGeom>
              <a:blipFill>
                <a:blip r:embed="rId4"/>
                <a:stretch>
                  <a:fillRect l="-2516" r="-3145" b="-24000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xmlns:m="http://schemas.openxmlformats.org/officeDocument/2006/math" xmlns:a14="http://schemas.microsoft.com/office/drawing/2010/main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7" name="Group"/>
              <p:cNvSpPr txBox="1"/>
              <p:nvPr/>
            </p:nvSpPr>
            <p:spPr>
              <a:xfrm>
                <a:off x="888482" y="3710554"/>
                <a:ext cx="1985746" cy="1184422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="http://schemas.openxmlformats.org/officeDocument/2006/math" xmlns:ma14="http://schemas.microsoft.com/office/mac/drawingml/2011/main" xmlns="" val="1"/>
                </a:ext>
              </a:extLst>
            </p:spPr>
            <p:txBody>
              <a:bodyPr lIns="25400" tIns="25400" rIns="25400" bIns="25400"/>
              <a:lstStyle/>
              <a:p>
                <a:pPr algn="ctr" defTabSz="412750">
                  <a:defRPr sz="27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sz="1350"/>
                  <a:t>directly maximize the RL objective</a:t>
                </a:r>
                <a:endParaRPr lang="en-US" sz="1350"/>
              </a:p>
              <a:p>
                <a:pPr algn="ctr" defTabSz="412750">
                  <a:defRPr sz="27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 sz="1350"/>
              </a:p>
              <a:p>
                <a:pPr defTabSz="412750">
                  <a:defRPr sz="27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sz="1575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575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r>
                            <a:rPr sz="1575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  <m:r>
                            <a:rPr sz="1575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∼</m:t>
                          </m:r>
                          <m:sSub>
                            <m:sSubPr>
                              <m:ctrlPr>
                                <a:rPr sz="1575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575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sz="1575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sub>
                          </m:sSub>
                          <m:r>
                            <a:rPr sz="1575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sz="1575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  <m:r>
                            <a:rPr sz="1575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sz="1575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limUpp>
                            <m:limUppPr>
                              <m:ctrlPr>
                                <a:rPr sz="1575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UppPr>
                            <m:e>
                              <m:limLow>
                                <m:limLowPr>
                                  <m:ctrlPr>
                                    <a:rPr sz="1575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limLowPr>
                                <m:e>
                                  <m:r>
                                    <a:rPr sz="1575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∑</m:t>
                                  </m:r>
                                </m:e>
                                <m:lim>
                                  <m:r>
                                    <a:rPr sz="1575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sz="1575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=0</m:t>
                                  </m:r>
                                </m:lim>
                              </m:limLow>
                            </m:e>
                            <m:lim>
                              <m:r>
                                <a:rPr sz="1575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lim>
                          </m:limUpp>
                          <m:sSup>
                            <m:sSupPr>
                              <m:ctrlPr>
                                <a:rPr sz="1575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sz="1575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</m:e>
                            <m:sup>
                              <m:r>
                                <a:rPr sz="1575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p>
                          </m:sSup>
                          <m:r>
                            <a:rPr sz="1575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  <m:d>
                            <m:dPr>
                              <m:ctrlPr>
                                <a:rPr sz="1575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sz="1575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1575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sz="1575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  <m:r>
                                <a:rPr sz="1575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sz="1575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1575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sz="1575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e>
                          </m:d>
                        </m:e>
                      </m:d>
                    </m:oMath>
                  </m:oMathPara>
                </a14:m>
                <a:endParaRPr sz="1350"/>
              </a:p>
            </p:txBody>
          </p:sp>
        </mc:Choice>
        <mc:Fallback xmlns="">
          <p:sp>
            <p:nvSpPr>
              <p:cNvPr id="667" name="Group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8482" y="3710554"/>
                <a:ext cx="1985746" cy="1184422"/>
              </a:xfrm>
              <a:prstGeom prst="rect">
                <a:avLst/>
              </a:prstGeom>
              <a:blipFill>
                <a:blip r:embed="rId5"/>
                <a:stretch>
                  <a:fillRect l="-2548" t="-3191" r="-3185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xmlns:m="http://schemas.openxmlformats.org/officeDocument/2006/math" xmlns:a14="http://schemas.microsoft.com/office/drawing/2010/main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8" name="estimate"/>
              <p:cNvSpPr txBox="1"/>
              <p:nvPr/>
            </p:nvSpPr>
            <p:spPr>
              <a:xfrm>
                <a:off x="6639358" y="3734937"/>
                <a:ext cx="2400008" cy="297517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="http://schemas.openxmlformats.org/officeDocument/2006/math" xmlns:ma14="http://schemas.microsoft.com/office/mac/drawingml/2011/main" xmlns="" val="1"/>
                </a:ext>
              </a:extLst>
            </p:spPr>
            <p:txBody>
              <a:bodyPr wrap="square" lIns="25400" tIns="25400" rIns="25400" bIns="25400">
                <a:spAutoFit/>
              </a:bodyPr>
              <a:lstStyle/>
              <a:p>
                <a:pPr defTabSz="412750">
                  <a:defRPr sz="27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lang="en-US" sz="1350"/>
                  <a:t>E</a:t>
                </a:r>
                <a:r>
                  <a:rPr sz="1350"/>
                  <a:t>stimate</a:t>
                </a:r>
                <a:r>
                  <a:rPr lang="en-US" sz="135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r>
                      <a:rPr sz="1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≈</m:t>
                    </m:r>
                    <m:r>
                      <a:rPr sz="1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r>
                      <a:rPr sz="1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sz="1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1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1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sz="1350"/>
              </a:p>
            </p:txBody>
          </p:sp>
        </mc:Choice>
        <mc:Fallback xmlns="">
          <p:sp>
            <p:nvSpPr>
              <p:cNvPr id="668" name="estimate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9358" y="3734937"/>
                <a:ext cx="2400008" cy="297517"/>
              </a:xfrm>
              <a:prstGeom prst="rect">
                <a:avLst/>
              </a:prstGeom>
              <a:blipFill>
                <a:blip r:embed="rId6"/>
                <a:stretch>
                  <a:fillRect l="-3158" r="-2105" b="-25000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xmlns:m="http://schemas.openxmlformats.org/officeDocument/2006/math" xmlns:a14="http://schemas.microsoft.com/office/drawing/2010/main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9" name="policy implicitly defined via…"/>
              <p:cNvSpPr txBox="1"/>
              <p:nvPr/>
            </p:nvSpPr>
            <p:spPr>
              <a:xfrm>
                <a:off x="3271955" y="3689151"/>
                <a:ext cx="2219750" cy="1015534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="http://schemas.openxmlformats.org/officeDocument/2006/math" xmlns:ma14="http://schemas.microsoft.com/office/mac/drawingml/2011/main" xmlns="" val="1"/>
                </a:ext>
              </a:extLst>
            </p:spPr>
            <p:txBody>
              <a:bodyPr wrap="square" lIns="25400" tIns="25400" rIns="25400" bIns="25400">
                <a:spAutoFit/>
              </a:bodyPr>
              <a:lstStyle/>
              <a:p>
                <a:pPr algn="ctr" defTabSz="412750">
                  <a:defRPr sz="27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lang="en-US" sz="1350"/>
                  <a:t>policy implicitly defined via</a:t>
                </a:r>
              </a:p>
              <a:p>
                <a:pPr algn="ctr" defTabSz="412750">
                  <a:defRPr sz="27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14:m>
                  <m:oMath xmlns:m="http://schemas.openxmlformats.org/officeDocument/2006/math">
                    <m:r>
                      <a:rPr lang="en-US" sz="177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sz="177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77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77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350"/>
                  <a:t> or </a:t>
                </a:r>
                <a14:m>
                  <m:oMath xmlns:m="http://schemas.openxmlformats.org/officeDocument/2006/math">
                    <m:r>
                      <a:rPr lang="en-US" sz="17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sz="17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7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7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17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17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350"/>
              </a:p>
              <a:p>
                <a:pPr defTabSz="412750">
                  <a:defRPr sz="27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 lang="en-US" sz="1350"/>
              </a:p>
              <a:p>
                <a:pPr defTabSz="412750">
                  <a:defRPr sz="27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lang="en-US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𝜋</m:t>
                      </m:r>
                      <m:d>
                        <m:dPr>
                          <m:ctrlPr>
                            <a:rPr lang="ar-AE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ar-AE" sz="1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sz="1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ar-AE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  <m:r>
                        <a:rPr lang="ar-AE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arg</m:t>
                      </m:r>
                      <m:limLow>
                        <m:limLowPr>
                          <m:ctrlPr>
                            <a:rPr lang="ar-AE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a:rPr lang="ar-AE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𝑚𝑎𝑥</m:t>
                          </m:r>
                        </m:e>
                        <m:lim>
                          <m:r>
                            <a:rPr lang="en-US" sz="1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lim>
                      </m:limLow>
                      <m:r>
                        <a:rPr lang="ar-AE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𝑄</m:t>
                      </m:r>
                      <m:d>
                        <m:dPr>
                          <m:ctrlPr>
                            <a:rPr lang="ar-AE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ar-AE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ar-AE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ar-AE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sz="1350"/>
              </a:p>
            </p:txBody>
          </p:sp>
        </mc:Choice>
        <mc:Fallback xmlns="">
          <p:sp>
            <p:nvSpPr>
              <p:cNvPr id="669" name="policy implicitly defined via…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1955" y="3689151"/>
                <a:ext cx="2219750" cy="1015534"/>
              </a:xfrm>
              <a:prstGeom prst="rect">
                <a:avLst/>
              </a:prstGeom>
              <a:blipFill>
                <a:blip r:embed="rId7"/>
                <a:stretch>
                  <a:fillRect t="-2469" b="-2469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xmlns:m="http://schemas.openxmlformats.org/officeDocument/2006/math" xmlns:a14="http://schemas.microsoft.com/office/drawing/2010/main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E3F83B-E23F-A70F-0CA9-2E3B37744A8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39902E-D73F-114E-BF7D-EC2EDA39CAB0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7EA53C-4031-2E68-A67A-714770DD25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hr-HR"/>
              <a:t>AA 203 | Lecture 14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5D22DE-CA9D-F557-C153-0671E732A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639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2" grpId="0" animBg="1"/>
      <p:bldP spid="653" grpId="0" animBg="1"/>
      <p:bldP spid="654" grpId="0" animBg="1"/>
      <p:bldP spid="655" grpId="0" animBg="1"/>
      <p:bldP spid="660" grpId="0" animBg="1"/>
      <p:bldP spid="663" grpId="0" animBg="1"/>
      <p:bldP spid="664" grpId="0" animBg="1"/>
      <p:bldP spid="665" grpId="0" animBg="1"/>
      <p:bldP spid="666" grpId="0" animBg="1"/>
      <p:bldP spid="667" grpId="0" animBg="1"/>
      <p:bldP spid="668" grpId="0" animBg="1"/>
      <p:bldP spid="66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Why so many RL algorithms?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Why so many RL algorithms?</a:t>
            </a:r>
          </a:p>
        </p:txBody>
      </p:sp>
      <p:sp>
        <p:nvSpPr>
          <p:cNvPr id="721" name="Different tradeoffs:…"/>
          <p:cNvSpPr txBox="1"/>
          <p:nvPr/>
        </p:nvSpPr>
        <p:spPr>
          <a:xfrm>
            <a:off x="603250" y="1722003"/>
            <a:ext cx="10190049" cy="44464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25400" tIns="25400" rIns="25400" bIns="25400">
            <a:spAutoFit/>
          </a:bodyPr>
          <a:lstStyle/>
          <a:p>
            <a:pPr marL="203200" indent="-203200" defTabSz="412750">
              <a:lnSpc>
                <a:spcPct val="120000"/>
              </a:lnSpc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sz="2000" dirty="0">
                <a:solidFill>
                  <a:srgbClr val="C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Different tradeoffs:</a:t>
            </a:r>
            <a:r>
              <a:rPr sz="2000" dirty="0">
                <a:solidFill>
                  <a:srgbClr val="C00000"/>
                </a:solidFill>
              </a:rPr>
              <a:t> </a:t>
            </a:r>
          </a:p>
          <a:p>
            <a:pPr marL="508000" lvl="1" indent="-203200" defTabSz="412750">
              <a:lnSpc>
                <a:spcPct val="120000"/>
              </a:lnSpc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sz="2000" dirty="0"/>
              <a:t>Sample efficiency</a:t>
            </a:r>
          </a:p>
          <a:p>
            <a:pPr marL="508000" lvl="1" indent="-203200" defTabSz="412750">
              <a:lnSpc>
                <a:spcPct val="120000"/>
              </a:lnSpc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sz="2000" dirty="0"/>
              <a:t>Stability &amp; easy of use</a:t>
            </a:r>
          </a:p>
          <a:p>
            <a:pPr marL="508000" lvl="1" indent="-203200" defTabSz="412750">
              <a:lnSpc>
                <a:spcPct val="120000"/>
              </a:lnSpc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endParaRPr sz="2000" dirty="0"/>
          </a:p>
          <a:p>
            <a:pPr marL="203200" indent="-203200" defTabSz="412750">
              <a:lnSpc>
                <a:spcPct val="120000"/>
              </a:lnSpc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sz="2000" dirty="0">
                <a:solidFill>
                  <a:srgbClr val="C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Different assumptions:</a:t>
            </a:r>
            <a:r>
              <a:rPr sz="2000" dirty="0">
                <a:solidFill>
                  <a:srgbClr val="C00000"/>
                </a:solidFill>
              </a:rPr>
              <a:t> </a:t>
            </a:r>
          </a:p>
          <a:p>
            <a:pPr marL="508000" lvl="1" indent="-203200" defTabSz="412750">
              <a:lnSpc>
                <a:spcPct val="120000"/>
              </a:lnSpc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sz="2000" dirty="0"/>
              <a:t>Stochastic or deterministic</a:t>
            </a:r>
          </a:p>
          <a:p>
            <a:pPr marL="508000" lvl="1" indent="-203200" defTabSz="412750">
              <a:lnSpc>
                <a:spcPct val="120000"/>
              </a:lnSpc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sz="2000" dirty="0"/>
              <a:t>Continuous or discrete</a:t>
            </a:r>
          </a:p>
          <a:p>
            <a:pPr marL="508000" lvl="1" indent="-203200" defTabSz="412750">
              <a:lnSpc>
                <a:spcPct val="120000"/>
              </a:lnSpc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sz="2000" dirty="0"/>
              <a:t>Episodic or infinite horizon</a:t>
            </a:r>
          </a:p>
          <a:p>
            <a:pPr defTabSz="412750">
              <a:lnSpc>
                <a:spcPct val="120000"/>
              </a:lnSpc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endParaRPr sz="2000" dirty="0">
              <a:solidFill>
                <a:srgbClr val="C00000"/>
              </a:solidFill>
            </a:endParaRPr>
          </a:p>
          <a:p>
            <a:pPr marL="203200" indent="-203200" defTabSz="412750">
              <a:lnSpc>
                <a:spcPct val="120000"/>
              </a:lnSpc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sz="2000" dirty="0">
                <a:solidFill>
                  <a:srgbClr val="C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Different things are easy or hard in different settings:</a:t>
            </a:r>
            <a:r>
              <a:rPr sz="2000" dirty="0">
                <a:solidFill>
                  <a:srgbClr val="C00000"/>
                </a:solidFill>
              </a:rPr>
              <a:t> </a:t>
            </a:r>
          </a:p>
          <a:p>
            <a:pPr marL="508000" lvl="1" indent="-203200" defTabSz="412750">
              <a:lnSpc>
                <a:spcPct val="120000"/>
              </a:lnSpc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sz="2000" dirty="0"/>
              <a:t>Easier to represent the policy?</a:t>
            </a:r>
          </a:p>
          <a:p>
            <a:pPr marL="508000" lvl="1" indent="-203200" defTabSz="412750">
              <a:lnSpc>
                <a:spcPct val="120000"/>
              </a:lnSpc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sz="2000" dirty="0"/>
              <a:t>Easier to represent the model?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885D1-5503-3D66-58A9-27D29EAE035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4ECBCA-A2ED-7D42-8BF5-E01209AE1A9E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E94823-59E1-E1C6-8CA4-4411D95E0B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hr-HR"/>
              <a:t>AA 203 | Lecture 14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F69696-4347-4D57-8600-5E8E209DF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27</a:t>
            </a:fld>
            <a:endParaRPr lang="en-US"/>
          </a:p>
        </p:txBody>
      </p:sp>
      <p:sp>
        <p:nvSpPr>
          <p:cNvPr id="2" name="Why even bother using less efficient algorithms? Wall-clock time is not the same as efficiency!">
            <a:extLst>
              <a:ext uri="{FF2B5EF4-FFF2-40B4-BE49-F238E27FC236}">
                <a16:creationId xmlns:a16="http://schemas.microsoft.com/office/drawing/2014/main" id="{6ED83B77-0744-27DC-EB20-91E94CBE8218}"/>
              </a:ext>
            </a:extLst>
          </p:cNvPr>
          <p:cNvSpPr txBox="1"/>
          <p:nvPr/>
        </p:nvSpPr>
        <p:spPr>
          <a:xfrm>
            <a:off x="10164885" y="333810"/>
            <a:ext cx="4054229" cy="2508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25400" tIns="25400" rIns="25400" bIns="25400">
            <a:spAutoFit/>
          </a:bodyPr>
          <a:lstStyle>
            <a:lvl1pPr algn="l" defTabSz="825500">
              <a:lnSpc>
                <a:spcPct val="120000"/>
              </a:lnSpc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lang="en-US" sz="1200" dirty="0"/>
              <a:t>Adapted from CS 185/285</a:t>
            </a:r>
            <a:endParaRPr sz="12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Comparison: sample efficiency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Comparison: sample efficiency</a:t>
            </a:r>
          </a:p>
        </p:txBody>
      </p:sp>
      <p:sp>
        <p:nvSpPr>
          <p:cNvPr id="724" name="Sample efficiency = how many samples do we need to get a good policy?…"/>
          <p:cNvSpPr txBox="1"/>
          <p:nvPr/>
        </p:nvSpPr>
        <p:spPr>
          <a:xfrm>
            <a:off x="591670" y="1935363"/>
            <a:ext cx="10190049" cy="14995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25400" tIns="25400" rIns="25400" bIns="25400">
            <a:spAutoFit/>
          </a:bodyPr>
          <a:lstStyle/>
          <a:p>
            <a:pPr marL="203200" indent="-203200" defTabSz="412750">
              <a:lnSpc>
                <a:spcPct val="120000"/>
              </a:lnSpc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sz="1600"/>
              <a:t>Sample efficiency = how many samples do we need to get a good policy?</a:t>
            </a:r>
          </a:p>
          <a:p>
            <a:pPr marL="203200" indent="-203200" defTabSz="412750">
              <a:lnSpc>
                <a:spcPct val="120000"/>
              </a:lnSpc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endParaRPr sz="1600"/>
          </a:p>
          <a:p>
            <a:pPr marL="203200" indent="-203200" defTabSz="412750">
              <a:lnSpc>
                <a:spcPct val="120000"/>
              </a:lnSpc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sz="1600"/>
              <a:t>Crucial question: is the algorithm </a:t>
            </a:r>
            <a:r>
              <a:rPr sz="1600" i="1">
                <a:sym typeface="Helvetica Neue"/>
              </a:rPr>
              <a:t>off policy?</a:t>
            </a:r>
          </a:p>
          <a:p>
            <a:pPr marL="508000" lvl="1" indent="-203200" defTabSz="412750">
              <a:lnSpc>
                <a:spcPct val="120000"/>
              </a:lnSpc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sz="1600">
                <a:solidFill>
                  <a:srgbClr val="C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Off policy</a:t>
            </a:r>
            <a:r>
              <a:rPr sz="1600">
                <a:solidFill>
                  <a:srgbClr val="C00000"/>
                </a:solidFill>
              </a:rPr>
              <a:t>: </a:t>
            </a:r>
            <a:r>
              <a:rPr sz="1600"/>
              <a:t>able to improve the policy without generating new samples from the current policy</a:t>
            </a:r>
          </a:p>
          <a:p>
            <a:pPr marL="508000" lvl="1" indent="-203200" defTabSz="412750">
              <a:lnSpc>
                <a:spcPct val="120000"/>
              </a:lnSpc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sz="1600">
                <a:solidFill>
                  <a:srgbClr val="C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On policy</a:t>
            </a:r>
            <a:r>
              <a:rPr sz="1600">
                <a:solidFill>
                  <a:srgbClr val="C00000"/>
                </a:solidFill>
              </a:rPr>
              <a:t>: </a:t>
            </a:r>
            <a:r>
              <a:rPr sz="1600"/>
              <a:t>each time the policy is changed, even a little bit, we need to generate new samples</a:t>
            </a:r>
          </a:p>
        </p:txBody>
      </p:sp>
      <p:pic>
        <p:nvPicPr>
          <p:cNvPr id="725" name="Screenshot 2023-05-01 at 6.26.34 PM.png" descr="Screenshot 2023-05-01 at 6.26.34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5861" y="3691028"/>
            <a:ext cx="7960279" cy="2033697"/>
          </a:xfrm>
          <a:prstGeom prst="rect">
            <a:avLst/>
          </a:prstGeom>
          <a:ln w="12700">
            <a:miter lim="400000"/>
          </a:ln>
        </p:spPr>
      </p:pic>
      <p:sp>
        <p:nvSpPr>
          <p:cNvPr id="726" name="Why even bother using less efficient algorithms? Wall-clock time is not the same as efficiency!"/>
          <p:cNvSpPr txBox="1"/>
          <p:nvPr/>
        </p:nvSpPr>
        <p:spPr>
          <a:xfrm>
            <a:off x="713826" y="6104739"/>
            <a:ext cx="8898649" cy="317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25400" tIns="25400" rIns="25400" bIns="25400">
            <a:spAutoFit/>
          </a:bodyPr>
          <a:lstStyle>
            <a:lvl1pPr algn="l" defTabSz="825500">
              <a:lnSpc>
                <a:spcPct val="120000"/>
              </a:lnSpc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sz="1600" dirty="0"/>
              <a:t>Why even bother using less efficient algorithms? Wall-clock time is not the same as efficiency!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5D52E7-D2AE-40DB-52AC-0B54FD721AC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B25D1DF-C37E-BC42-ABAC-B115B9FB94C8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1207ED-8DF4-884A-E3F2-90ECCEF93D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hr-HR"/>
              <a:t>AA 203 | Lecture 14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21A479-21CD-88AE-99A2-4A33D18D7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28</a:t>
            </a:fld>
            <a:endParaRPr lang="en-US"/>
          </a:p>
        </p:txBody>
      </p:sp>
      <p:sp>
        <p:nvSpPr>
          <p:cNvPr id="3" name="Why even bother using less efficient algorithms? Wall-clock time is not the same as efficiency!">
            <a:extLst>
              <a:ext uri="{FF2B5EF4-FFF2-40B4-BE49-F238E27FC236}">
                <a16:creationId xmlns:a16="http://schemas.microsoft.com/office/drawing/2014/main" id="{4EC03074-1EFC-4F73-BB32-9BF078E88EC1}"/>
              </a:ext>
            </a:extLst>
          </p:cNvPr>
          <p:cNvSpPr txBox="1"/>
          <p:nvPr/>
        </p:nvSpPr>
        <p:spPr>
          <a:xfrm>
            <a:off x="10164885" y="333810"/>
            <a:ext cx="4054229" cy="2508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25400" tIns="25400" rIns="25400" bIns="25400">
            <a:spAutoFit/>
          </a:bodyPr>
          <a:lstStyle>
            <a:lvl1pPr algn="l" defTabSz="825500">
              <a:lnSpc>
                <a:spcPct val="120000"/>
              </a:lnSpc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lang="en-US" sz="1200" dirty="0"/>
              <a:t>Adapted from CS 185/285</a:t>
            </a:r>
            <a:endParaRPr sz="12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Comparison: stability and ease of us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/>
              <a:t>Comparison: stability and ease of use</a:t>
            </a:r>
          </a:p>
        </p:txBody>
      </p:sp>
      <p:sp>
        <p:nvSpPr>
          <p:cNvPr id="729" name="Does it converge?…"/>
          <p:cNvSpPr txBox="1"/>
          <p:nvPr/>
        </p:nvSpPr>
        <p:spPr>
          <a:xfrm>
            <a:off x="773764" y="1891895"/>
            <a:ext cx="10190050" cy="37078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25400" tIns="25400" rIns="25400" bIns="25400">
            <a:spAutoFit/>
          </a:bodyPr>
          <a:lstStyle/>
          <a:p>
            <a:pPr marL="203200" indent="-203200" defTabSz="412750">
              <a:lnSpc>
                <a:spcPct val="120000"/>
              </a:lnSpc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sz="2000"/>
              <a:t>Does it converge?</a:t>
            </a:r>
          </a:p>
          <a:p>
            <a:pPr marL="203200" indent="-203200" defTabSz="412750">
              <a:lnSpc>
                <a:spcPct val="120000"/>
              </a:lnSpc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sz="2000"/>
              <a:t>And if it does, to what?</a:t>
            </a:r>
          </a:p>
          <a:p>
            <a:pPr marL="203200" indent="-203200" defTabSz="412750">
              <a:lnSpc>
                <a:spcPct val="120000"/>
              </a:lnSpc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sz="2000"/>
              <a:t>Does it </a:t>
            </a:r>
            <a:r>
              <a:rPr sz="2000" i="1">
                <a:sym typeface="Helvetica Neue"/>
              </a:rPr>
              <a:t>always </a:t>
            </a:r>
            <a:r>
              <a:rPr sz="2000"/>
              <a:t>converge?</a:t>
            </a:r>
          </a:p>
          <a:p>
            <a:pPr marL="203200" indent="-203200" defTabSz="412750">
              <a:lnSpc>
                <a:spcPct val="120000"/>
              </a:lnSpc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endParaRPr sz="2000"/>
          </a:p>
          <a:p>
            <a:pPr marL="203200" indent="-203200" defTabSz="412750">
              <a:lnSpc>
                <a:spcPct val="120000"/>
              </a:lnSpc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endParaRPr sz="2000"/>
          </a:p>
          <a:p>
            <a:pPr marL="203200" indent="-203200" defTabSz="412750">
              <a:lnSpc>
                <a:spcPct val="120000"/>
              </a:lnSpc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endParaRPr sz="2000"/>
          </a:p>
          <a:p>
            <a:pPr marL="203200" indent="-203200" defTabSz="412750">
              <a:lnSpc>
                <a:spcPct val="120000"/>
              </a:lnSpc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sz="2000"/>
              <a:t>Supervised learning: almost always gradient descent</a:t>
            </a:r>
          </a:p>
          <a:p>
            <a:pPr marL="203200" indent="-203200" defTabSz="412750">
              <a:lnSpc>
                <a:spcPct val="120000"/>
              </a:lnSpc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sz="2000"/>
              <a:t>Reinforcement learning: often not gradient descent</a:t>
            </a:r>
          </a:p>
          <a:p>
            <a:pPr marL="508000" lvl="1" indent="-203200" defTabSz="412750">
              <a:lnSpc>
                <a:spcPct val="120000"/>
              </a:lnSpc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sz="2000"/>
              <a:t>Q-learning: fixed point iteration</a:t>
            </a:r>
          </a:p>
          <a:p>
            <a:pPr marL="508000" lvl="1" indent="-203200" defTabSz="412750">
              <a:lnSpc>
                <a:spcPct val="120000"/>
              </a:lnSpc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sz="2000"/>
              <a:t>Model-based RL: model estimator is not optimized for expected reward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C4879A-A468-D892-E104-4D49C2AF980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C4149E-906B-FA49-88AC-D75802BFBA5D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4C89D3-DFC0-A8EF-BAD0-AF12F5A37B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hr-HR"/>
              <a:t>AA 203 | Lecture 14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602341-C7A9-21B3-1323-9537123D72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29</a:t>
            </a:fld>
            <a:endParaRPr lang="en-US"/>
          </a:p>
        </p:txBody>
      </p:sp>
      <p:sp>
        <p:nvSpPr>
          <p:cNvPr id="3" name="Why even bother using less efficient algorithms? Wall-clock time is not the same as efficiency!">
            <a:extLst>
              <a:ext uri="{FF2B5EF4-FFF2-40B4-BE49-F238E27FC236}">
                <a16:creationId xmlns:a16="http://schemas.microsoft.com/office/drawing/2014/main" id="{47E29EFA-66F6-56C9-C90B-93B6E3AE8D1C}"/>
              </a:ext>
            </a:extLst>
          </p:cNvPr>
          <p:cNvSpPr txBox="1"/>
          <p:nvPr/>
        </p:nvSpPr>
        <p:spPr>
          <a:xfrm>
            <a:off x="10164885" y="333810"/>
            <a:ext cx="4054229" cy="2508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25400" tIns="25400" rIns="25400" bIns="25400">
            <a:spAutoFit/>
          </a:bodyPr>
          <a:lstStyle>
            <a:lvl1pPr algn="l" defTabSz="825500">
              <a:lnSpc>
                <a:spcPct val="120000"/>
              </a:lnSpc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lang="en-US" sz="1200" dirty="0"/>
              <a:t>Adapted from CS 185/285</a:t>
            </a:r>
            <a:endParaRPr sz="12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CE94F3-5EE3-B296-850D-9D31A00F5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Comparison: stability and ease of use">
            <a:extLst>
              <a:ext uri="{FF2B5EF4-FFF2-40B4-BE49-F238E27FC236}">
                <a16:creationId xmlns:a16="http://schemas.microsoft.com/office/drawing/2014/main" id="{32084764-1B8D-B97C-2FA4-82D23196723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lang="en-US" dirty="0"/>
              <a:t>Some remarks</a:t>
            </a:r>
            <a:endParaRPr dirty="0"/>
          </a:p>
        </p:txBody>
      </p:sp>
      <p:sp>
        <p:nvSpPr>
          <p:cNvPr id="729" name="Does it converge?…">
            <a:extLst>
              <a:ext uri="{FF2B5EF4-FFF2-40B4-BE49-F238E27FC236}">
                <a16:creationId xmlns:a16="http://schemas.microsoft.com/office/drawing/2014/main" id="{AB6D11F9-31FE-6E0C-7B52-DFACDD480567}"/>
              </a:ext>
            </a:extLst>
          </p:cNvPr>
          <p:cNvSpPr txBox="1"/>
          <p:nvPr/>
        </p:nvSpPr>
        <p:spPr>
          <a:xfrm>
            <a:off x="838200" y="1579835"/>
            <a:ext cx="10190050" cy="25998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25400" tIns="25400" rIns="25400" bIns="25400">
            <a:spAutoFit/>
          </a:bodyPr>
          <a:lstStyle/>
          <a:p>
            <a:pPr marL="203200" indent="-203200" defTabSz="412750">
              <a:lnSpc>
                <a:spcPct val="120000"/>
              </a:lnSpc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lang="en-US" sz="2000" dirty="0"/>
              <a:t>So far, it may be tempting to view IL and RL as “alternatives”</a:t>
            </a:r>
          </a:p>
          <a:p>
            <a:pPr marL="203200" indent="-203200" defTabSz="412750">
              <a:lnSpc>
                <a:spcPct val="120000"/>
              </a:lnSpc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endParaRPr lang="en-US" sz="2000" dirty="0"/>
          </a:p>
          <a:p>
            <a:pPr marL="203200" indent="-203200" defTabSz="412750">
              <a:lnSpc>
                <a:spcPct val="120000"/>
              </a:lnSpc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endParaRPr lang="en-US" sz="2000" dirty="0"/>
          </a:p>
          <a:p>
            <a:pPr marL="203200" indent="-203200" defTabSz="412750">
              <a:lnSpc>
                <a:spcPct val="120000"/>
              </a:lnSpc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endParaRPr lang="en-US" sz="2000" dirty="0"/>
          </a:p>
          <a:p>
            <a:pPr marL="203200" indent="-203200" defTabSz="412750">
              <a:lnSpc>
                <a:spcPct val="120000"/>
              </a:lnSpc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endParaRPr lang="en-US" sz="2000" dirty="0"/>
          </a:p>
          <a:p>
            <a:pPr marL="203200" indent="-203200" defTabSz="412750">
              <a:lnSpc>
                <a:spcPct val="120000"/>
              </a:lnSpc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lang="en-US" sz="2000" dirty="0"/>
              <a:t>Today, IL and RL are widely used in scaffolded training pipelines, where both are essential for achieving the desired behavior, robustness, and overall performance.</a:t>
            </a:r>
            <a:endParaRPr sz="200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739653-4643-9A7F-19A2-231349A0C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30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697E4BF-0864-E725-1F95-F546FDDA85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1994" y="4208225"/>
            <a:ext cx="6302461" cy="2621004"/>
          </a:xfrm>
          <a:prstGeom prst="rect">
            <a:avLst/>
          </a:prstGeom>
        </p:spPr>
      </p:pic>
      <p:sp>
        <p:nvSpPr>
          <p:cNvPr id="3" name="State:">
            <a:extLst>
              <a:ext uri="{FF2B5EF4-FFF2-40B4-BE49-F238E27FC236}">
                <a16:creationId xmlns:a16="http://schemas.microsoft.com/office/drawing/2014/main" id="{1E097D6A-BBB9-37A7-3D45-29AB321F9DF5}"/>
              </a:ext>
            </a:extLst>
          </p:cNvPr>
          <p:cNvSpPr txBox="1"/>
          <p:nvPr/>
        </p:nvSpPr>
        <p:spPr>
          <a:xfrm>
            <a:off x="9247230" y="6458385"/>
            <a:ext cx="1583767" cy="2359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 algn="l" defTabSz="825500">
              <a:lnSpc>
                <a:spcPct val="150000"/>
              </a:lnSpc>
              <a:defRPr sz="3200">
                <a:solidFill>
                  <a:schemeClr val="accent5">
                    <a:lumOff val="-29866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1200" dirty="0">
                <a:solidFill>
                  <a:schemeClr val="tx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[NVIDIA. Alpamayo-R1]</a:t>
            </a:r>
          </a:p>
        </p:txBody>
      </p:sp>
      <p:sp>
        <p:nvSpPr>
          <p:cNvPr id="8" name="State:">
            <a:extLst>
              <a:ext uri="{FF2B5EF4-FFF2-40B4-BE49-F238E27FC236}">
                <a16:creationId xmlns:a16="http://schemas.microsoft.com/office/drawing/2014/main" id="{65F78144-29CE-6BD8-9B1F-C6B26695050E}"/>
              </a:ext>
            </a:extLst>
          </p:cNvPr>
          <p:cNvSpPr txBox="1"/>
          <p:nvPr/>
        </p:nvSpPr>
        <p:spPr>
          <a:xfrm>
            <a:off x="2995612" y="2129936"/>
            <a:ext cx="1518044" cy="26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 algn="l" defTabSz="825500">
              <a:lnSpc>
                <a:spcPct val="150000"/>
              </a:lnSpc>
              <a:defRPr sz="3200">
                <a:solidFill>
                  <a:schemeClr val="accent5">
                    <a:lumOff val="-29866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1400" dirty="0">
                <a:solidFill>
                  <a:schemeClr val="tx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Imitation Learning: </a:t>
            </a:r>
          </a:p>
        </p:txBody>
      </p:sp>
      <p:sp>
        <p:nvSpPr>
          <p:cNvPr id="9" name="State:">
            <a:extLst>
              <a:ext uri="{FF2B5EF4-FFF2-40B4-BE49-F238E27FC236}">
                <a16:creationId xmlns:a16="http://schemas.microsoft.com/office/drawing/2014/main" id="{F9ECD527-0173-1204-336F-E4A15DD2C2FC}"/>
              </a:ext>
            </a:extLst>
          </p:cNvPr>
          <p:cNvSpPr txBox="1"/>
          <p:nvPr/>
        </p:nvSpPr>
        <p:spPr>
          <a:xfrm>
            <a:off x="5201847" y="2135240"/>
            <a:ext cx="5826403" cy="4821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 algn="l" defTabSz="825500">
              <a:lnSpc>
                <a:spcPct val="150000"/>
              </a:lnSpc>
              <a:defRPr sz="3200">
                <a:solidFill>
                  <a:schemeClr val="accent5">
                    <a:lumOff val="-29866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1400" dirty="0">
                <a:solidFill>
                  <a:srgbClr val="92D050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Pros</a:t>
            </a:r>
            <a:r>
              <a:rPr lang="en-US" sz="1400" dirty="0">
                <a:solidFill>
                  <a:schemeClr val="tx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: Simplicity, Efficiency, No need for explicit reward signal</a:t>
            </a:r>
          </a:p>
          <a:p>
            <a:pPr>
              <a:lnSpc>
                <a:spcPct val="100000"/>
              </a:lnSpc>
            </a:pPr>
            <a:r>
              <a:rPr lang="en-US" sz="1400" dirty="0">
                <a:solidFill>
                  <a:srgbClr val="C00000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Cons</a:t>
            </a:r>
            <a:r>
              <a:rPr lang="en-US" sz="1400" dirty="0">
                <a:solidFill>
                  <a:schemeClr val="tx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: Dependence on demonstration quality, generalization, no exploration</a:t>
            </a:r>
          </a:p>
        </p:txBody>
      </p:sp>
      <p:sp>
        <p:nvSpPr>
          <p:cNvPr id="10" name="State:">
            <a:extLst>
              <a:ext uri="{FF2B5EF4-FFF2-40B4-BE49-F238E27FC236}">
                <a16:creationId xmlns:a16="http://schemas.microsoft.com/office/drawing/2014/main" id="{26FF6B8D-37FD-B912-2367-A3AF7BC56E38}"/>
              </a:ext>
            </a:extLst>
          </p:cNvPr>
          <p:cNvSpPr txBox="1"/>
          <p:nvPr/>
        </p:nvSpPr>
        <p:spPr>
          <a:xfrm>
            <a:off x="2995612" y="2695824"/>
            <a:ext cx="1986121" cy="26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 algn="l" defTabSz="825500">
              <a:lnSpc>
                <a:spcPct val="150000"/>
              </a:lnSpc>
              <a:defRPr sz="3200">
                <a:solidFill>
                  <a:schemeClr val="accent5">
                    <a:lumOff val="-29866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1400" dirty="0">
                <a:solidFill>
                  <a:schemeClr val="tx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Reinforcement Learning: </a:t>
            </a:r>
          </a:p>
        </p:txBody>
      </p:sp>
      <p:sp>
        <p:nvSpPr>
          <p:cNvPr id="11" name="State:">
            <a:extLst>
              <a:ext uri="{FF2B5EF4-FFF2-40B4-BE49-F238E27FC236}">
                <a16:creationId xmlns:a16="http://schemas.microsoft.com/office/drawing/2014/main" id="{9BAFCE7B-F79C-DBDF-CB3D-F4CDDECF56FD}"/>
              </a:ext>
            </a:extLst>
          </p:cNvPr>
          <p:cNvSpPr txBox="1"/>
          <p:nvPr/>
        </p:nvSpPr>
        <p:spPr>
          <a:xfrm>
            <a:off x="5201847" y="2728761"/>
            <a:ext cx="6212726" cy="4821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 algn="l" defTabSz="825500">
              <a:lnSpc>
                <a:spcPct val="150000"/>
              </a:lnSpc>
              <a:defRPr sz="3200">
                <a:solidFill>
                  <a:schemeClr val="accent5">
                    <a:lumOff val="-29866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1400" dirty="0">
                <a:solidFill>
                  <a:srgbClr val="92D050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Pros</a:t>
            </a:r>
            <a:r>
              <a:rPr lang="en-US" sz="1400" dirty="0">
                <a:solidFill>
                  <a:schemeClr val="tx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: Autonomous discovery, long-term optimization in complex tasks, no labels</a:t>
            </a:r>
          </a:p>
          <a:p>
            <a:pPr>
              <a:lnSpc>
                <a:spcPct val="100000"/>
              </a:lnSpc>
            </a:pPr>
            <a:r>
              <a:rPr lang="en-US" sz="1400" dirty="0">
                <a:solidFill>
                  <a:srgbClr val="C00000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Cons</a:t>
            </a:r>
            <a:r>
              <a:rPr lang="en-US" sz="1400" dirty="0">
                <a:solidFill>
                  <a:schemeClr val="tx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: Training instability, sample inefficiency, reward function design</a:t>
            </a:r>
          </a:p>
        </p:txBody>
      </p:sp>
    </p:spTree>
    <p:extLst>
      <p:ext uri="{BB962C8B-B14F-4D97-AF65-F5344CB8AC3E}">
        <p14:creationId xmlns:p14="http://schemas.microsoft.com/office/powerpoint/2010/main" val="1763566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4B7C61-C673-FD43-936B-84F9006D1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class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B19C71E-46E2-CE46-AE2B-A7CC6224B7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542090"/>
            <a:ext cx="4114800" cy="365125"/>
          </a:xfrm>
        </p:spPr>
        <p:txBody>
          <a:bodyPr/>
          <a:lstStyle/>
          <a:p>
            <a:r>
              <a:rPr lang="hr-HR"/>
              <a:t>AA 203 | Lecture 14</a:t>
            </a:r>
            <a:endParaRPr lang="en-US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E91C39DB-6F1B-3440-979E-0FE178DB3E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542090"/>
            <a:ext cx="2743200" cy="365125"/>
          </a:xfrm>
        </p:spPr>
        <p:txBody>
          <a:bodyPr/>
          <a:lstStyle/>
          <a:p>
            <a:fld id="{1E39BBF3-6428-7345-A07C-CA58FFDD1C58}" type="datetime1">
              <a:rPr lang="en-US" smtClean="0"/>
              <a:t>8/13/26</a:t>
            </a:fld>
            <a:endParaRPr lang="en-US"/>
          </a:p>
        </p:txBody>
      </p:sp>
      <p:sp>
        <p:nvSpPr>
          <p:cNvPr id="12" name="Content Placeholder 6">
            <a:extLst>
              <a:ext uri="{FF2B5EF4-FFF2-40B4-BE49-F238E27FC236}">
                <a16:creationId xmlns:a16="http://schemas.microsoft.com/office/drawing/2014/main" id="{E7C22569-23FF-42E3-807F-7BE13EEB07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algn="ctr"/>
            <a:r>
              <a:rPr lang="en-US" dirty="0"/>
              <a:t>Imitation Learning (IL)</a:t>
            </a:r>
          </a:p>
          <a:p>
            <a:pPr marL="0" indent="0" algn="ctr">
              <a:buNone/>
            </a:pP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DF64123-0E7E-CCC9-B334-19F296B78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5286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4647</TotalTime>
  <Words>2001</Words>
  <Application>Microsoft Macintosh PowerPoint</Application>
  <PresentationFormat>Widescreen</PresentationFormat>
  <Paragraphs>376</Paragraphs>
  <Slides>31</Slides>
  <Notes>20</Notes>
  <HiddenSlides>0</HiddenSlides>
  <MMClips>8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41" baseType="lpstr">
      <vt:lpstr>Arial</vt:lpstr>
      <vt:lpstr>Calibri</vt:lpstr>
      <vt:lpstr>Calibri Light</vt:lpstr>
      <vt:lpstr>Cambria Math</vt:lpstr>
      <vt:lpstr>Courier New</vt:lpstr>
      <vt:lpstr>Helvetica Neue</vt:lpstr>
      <vt:lpstr>Helvetica Neue Light</vt:lpstr>
      <vt:lpstr>Helvetica Neue Medium</vt:lpstr>
      <vt:lpstr>Source Sans Pro</vt:lpstr>
      <vt:lpstr>Office Theme</vt:lpstr>
      <vt:lpstr>AA203 Optimal and Learning-based Control</vt:lpstr>
      <vt:lpstr>Course overview</vt:lpstr>
      <vt:lpstr>PowerPoint Presentation</vt:lpstr>
      <vt:lpstr>PowerPoint Presentation</vt:lpstr>
      <vt:lpstr>Learning for control, in practice</vt:lpstr>
      <vt:lpstr>Outline</vt:lpstr>
      <vt:lpstr>Imitation Learning and Reinforcement Learning</vt:lpstr>
      <vt:lpstr>A primer on supervised learning (SL)</vt:lpstr>
      <vt:lpstr>Learning from a probabilistic standpoint</vt:lpstr>
      <vt:lpstr>Learning from a probabilistic standpoint</vt:lpstr>
      <vt:lpstr>The basics of Imitation Learning </vt:lpstr>
      <vt:lpstr>The basics of Imitation Learning </vt:lpstr>
      <vt:lpstr>Behavior Cloning (BC)</vt:lpstr>
      <vt:lpstr>A first (deep) imitation learning system</vt:lpstr>
      <vt:lpstr>Is this guaranteed to work?</vt:lpstr>
      <vt:lpstr>Inverse Reinforcement Learning (IRL)</vt:lpstr>
      <vt:lpstr>Outline</vt:lpstr>
      <vt:lpstr>What is reinforcement learning?</vt:lpstr>
      <vt:lpstr>What is reinforcement learning?</vt:lpstr>
      <vt:lpstr>Why reinforcement learning?</vt:lpstr>
      <vt:lpstr>Why reinforcement learning?</vt:lpstr>
      <vt:lpstr>Characteristics of reinforcement learning?</vt:lpstr>
      <vt:lpstr>Markov Decision Process</vt:lpstr>
      <vt:lpstr>Some examples</vt:lpstr>
      <vt:lpstr>Value functions</vt:lpstr>
      <vt:lpstr>A taxonomy of RL</vt:lpstr>
      <vt:lpstr>Why so many RL algorithms?</vt:lpstr>
      <vt:lpstr>Comparison: sample efficiency</vt:lpstr>
      <vt:lpstr>Comparison: stability and ease of use</vt:lpstr>
      <vt:lpstr>Some remarks</vt:lpstr>
      <vt:lpstr>Next class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AA203 Optimal and Learning-based Control</dc:title>
  <dc:creator>Marco Pavone</dc:creator>
  <cp:lastModifiedBy>Daniele Gammelli</cp:lastModifiedBy>
  <cp:revision>53</cp:revision>
  <cp:lastPrinted>2019-01-07T20:05:58Z</cp:lastPrinted>
  <dcterms:created xsi:type="dcterms:W3CDTF">2017-01-06T12:29:52Z</dcterms:created>
  <dcterms:modified xsi:type="dcterms:W3CDTF">2026-08-13T21:21:01Z</dcterms:modified>
</cp:coreProperties>
</file>