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2"/>
  </p:notesMasterIdLst>
  <p:sldIdLst>
    <p:sldId id="1594" r:id="rId2"/>
    <p:sldId id="334" r:id="rId3"/>
    <p:sldId id="1600" r:id="rId4"/>
    <p:sldId id="1568" r:id="rId5"/>
    <p:sldId id="1569" r:id="rId6"/>
    <p:sldId id="1553" r:id="rId7"/>
    <p:sldId id="1554" r:id="rId8"/>
    <p:sldId id="1572" r:id="rId9"/>
    <p:sldId id="1581" r:id="rId10"/>
    <p:sldId id="1595" r:id="rId11"/>
    <p:sldId id="1555" r:id="rId12"/>
    <p:sldId id="1556" r:id="rId13"/>
    <p:sldId id="1573" r:id="rId14"/>
    <p:sldId id="1575" r:id="rId15"/>
    <p:sldId id="1577" r:id="rId16"/>
    <p:sldId id="1578" r:id="rId17"/>
    <p:sldId id="1576" r:id="rId18"/>
    <p:sldId id="1579" r:id="rId19"/>
    <p:sldId id="1580" r:id="rId20"/>
    <p:sldId id="1582" r:id="rId21"/>
    <p:sldId id="1583" r:id="rId22"/>
    <p:sldId id="1596" r:id="rId23"/>
    <p:sldId id="1598" r:id="rId24"/>
    <p:sldId id="1599" r:id="rId25"/>
    <p:sldId id="1601" r:id="rId26"/>
    <p:sldId id="1605" r:id="rId27"/>
    <p:sldId id="1606" r:id="rId28"/>
    <p:sldId id="1602" r:id="rId29"/>
    <p:sldId id="1603" r:id="rId30"/>
    <p:sldId id="1584" r:id="rId31"/>
    <p:sldId id="1557" r:id="rId32"/>
    <p:sldId id="1604" r:id="rId33"/>
    <p:sldId id="1560" r:id="rId34"/>
    <p:sldId id="1561" r:id="rId35"/>
    <p:sldId id="1562" r:id="rId36"/>
    <p:sldId id="1597" r:id="rId37"/>
    <p:sldId id="1563" r:id="rId38"/>
    <p:sldId id="1564" r:id="rId39"/>
    <p:sldId id="1566" r:id="rId40"/>
    <p:sldId id="39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1594"/>
            <p14:sldId id="334"/>
            <p14:sldId id="1600"/>
            <p14:sldId id="1568"/>
            <p14:sldId id="1569"/>
            <p14:sldId id="1553"/>
            <p14:sldId id="1554"/>
            <p14:sldId id="1572"/>
            <p14:sldId id="1581"/>
            <p14:sldId id="1595"/>
            <p14:sldId id="1555"/>
            <p14:sldId id="1556"/>
            <p14:sldId id="1573"/>
            <p14:sldId id="1575"/>
            <p14:sldId id="1577"/>
            <p14:sldId id="1578"/>
            <p14:sldId id="1576"/>
            <p14:sldId id="1579"/>
            <p14:sldId id="1580"/>
            <p14:sldId id="1582"/>
            <p14:sldId id="1583"/>
            <p14:sldId id="1596"/>
            <p14:sldId id="1598"/>
            <p14:sldId id="1599"/>
            <p14:sldId id="1601"/>
            <p14:sldId id="1605"/>
            <p14:sldId id="1606"/>
            <p14:sldId id="1602"/>
            <p14:sldId id="1603"/>
            <p14:sldId id="1584"/>
            <p14:sldId id="1557"/>
            <p14:sldId id="1604"/>
            <p14:sldId id="1560"/>
            <p14:sldId id="1561"/>
            <p14:sldId id="1562"/>
            <p14:sldId id="1597"/>
            <p14:sldId id="1563"/>
            <p14:sldId id="1564"/>
            <p14:sldId id="1566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9899"/>
    <a:srgbClr val="435C85"/>
    <a:srgbClr val="FC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439"/>
    <p:restoredTop sz="78077"/>
  </p:normalViewPr>
  <p:slideViewPr>
    <p:cSldViewPr snapToGrid="0" snapToObjects="1">
      <p:cViewPr varScale="1">
        <p:scale>
          <a:sx n="97" d="100"/>
          <a:sy n="97" d="100"/>
        </p:scale>
        <p:origin x="688" y="184"/>
      </p:cViewPr>
      <p:guideLst/>
    </p:cSldViewPr>
  </p:slideViewPr>
  <p:notesTextViewPr>
    <p:cViewPr>
      <p:scale>
        <a:sx n="55" d="100"/>
        <a:sy n="5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22:39.119" v="22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21:51.581" v="1" actId="20577"/>
        <pc:sldMkLst>
          <pc:docMk/>
          <pc:sldMk cId="3975517704" sldId="1553"/>
        </pc:sldMkLst>
      </pc:sldChg>
      <pc:sldChg chg="modNotesTx">
        <pc:chgData name="Daniele Gammelli" userId="292b8a31-f1ba-4b4c-b196-a231dc095d13" providerId="ADAL" clId="{6E670754-AB6A-5789-AA0A-6F6FD9CE3EEA}" dt="2026-08-13T21:21:53.135" v="2" actId="20577"/>
        <pc:sldMkLst>
          <pc:docMk/>
          <pc:sldMk cId="1489710239" sldId="1554"/>
        </pc:sldMkLst>
      </pc:sldChg>
      <pc:sldChg chg="modNotesTx">
        <pc:chgData name="Daniele Gammelli" userId="292b8a31-f1ba-4b4c-b196-a231dc095d13" providerId="ADAL" clId="{6E670754-AB6A-5789-AA0A-6F6FD9CE3EEA}" dt="2026-08-13T21:21:58.921" v="5" actId="20577"/>
        <pc:sldMkLst>
          <pc:docMk/>
          <pc:sldMk cId="1265456445" sldId="1555"/>
        </pc:sldMkLst>
      </pc:sldChg>
      <pc:sldChg chg="modNotesTx">
        <pc:chgData name="Daniele Gammelli" userId="292b8a31-f1ba-4b4c-b196-a231dc095d13" providerId="ADAL" clId="{6E670754-AB6A-5789-AA0A-6F6FD9CE3EEA}" dt="2026-08-13T21:22:01.048" v="6" actId="20577"/>
        <pc:sldMkLst>
          <pc:docMk/>
          <pc:sldMk cId="32156392" sldId="1556"/>
        </pc:sldMkLst>
      </pc:sldChg>
      <pc:sldChg chg="modNotesTx">
        <pc:chgData name="Daniele Gammelli" userId="292b8a31-f1ba-4b4c-b196-a231dc095d13" providerId="ADAL" clId="{6E670754-AB6A-5789-AA0A-6F6FD9CE3EEA}" dt="2026-08-13T21:22:27.118" v="17" actId="20577"/>
        <pc:sldMkLst>
          <pc:docMk/>
          <pc:sldMk cId="1442596240" sldId="1557"/>
        </pc:sldMkLst>
      </pc:sldChg>
      <pc:sldChg chg="modNotesTx">
        <pc:chgData name="Daniele Gammelli" userId="292b8a31-f1ba-4b4c-b196-a231dc095d13" providerId="ADAL" clId="{6E670754-AB6A-5789-AA0A-6F6FD9CE3EEA}" dt="2026-08-13T21:22:30.413" v="18" actId="20577"/>
        <pc:sldMkLst>
          <pc:docMk/>
          <pc:sldMk cId="1209843534" sldId="1560"/>
        </pc:sldMkLst>
      </pc:sldChg>
      <pc:sldChg chg="modNotesTx">
        <pc:chgData name="Daniele Gammelli" userId="292b8a31-f1ba-4b4c-b196-a231dc095d13" providerId="ADAL" clId="{6E670754-AB6A-5789-AA0A-6F6FD9CE3EEA}" dt="2026-08-13T21:22:32.288" v="19" actId="20577"/>
        <pc:sldMkLst>
          <pc:docMk/>
          <pc:sldMk cId="349502588" sldId="1561"/>
        </pc:sldMkLst>
      </pc:sldChg>
      <pc:sldChg chg="modNotesTx">
        <pc:chgData name="Daniele Gammelli" userId="292b8a31-f1ba-4b4c-b196-a231dc095d13" providerId="ADAL" clId="{6E670754-AB6A-5789-AA0A-6F6FD9CE3EEA}" dt="2026-08-13T21:22:34.146" v="20" actId="20577"/>
        <pc:sldMkLst>
          <pc:docMk/>
          <pc:sldMk cId="1980568782" sldId="1562"/>
        </pc:sldMkLst>
      </pc:sldChg>
      <pc:sldChg chg="modNotesTx">
        <pc:chgData name="Daniele Gammelli" userId="292b8a31-f1ba-4b4c-b196-a231dc095d13" providerId="ADAL" clId="{6E670754-AB6A-5789-AA0A-6F6FD9CE3EEA}" dt="2026-08-13T21:22:37.381" v="21" actId="20577"/>
        <pc:sldMkLst>
          <pc:docMk/>
          <pc:sldMk cId="1950132899" sldId="1563"/>
        </pc:sldMkLst>
      </pc:sldChg>
      <pc:sldChg chg="modNotesTx">
        <pc:chgData name="Daniele Gammelli" userId="292b8a31-f1ba-4b4c-b196-a231dc095d13" providerId="ADAL" clId="{6E670754-AB6A-5789-AA0A-6F6FD9CE3EEA}" dt="2026-08-13T21:22:39.119" v="22" actId="20577"/>
        <pc:sldMkLst>
          <pc:docMk/>
          <pc:sldMk cId="3335824942" sldId="1564"/>
        </pc:sldMkLst>
      </pc:sldChg>
      <pc:sldChg chg="modNotesTx">
        <pc:chgData name="Daniele Gammelli" userId="292b8a31-f1ba-4b4c-b196-a231dc095d13" providerId="ADAL" clId="{6E670754-AB6A-5789-AA0A-6F6FD9CE3EEA}" dt="2026-08-13T21:21:55.297" v="3" actId="20577"/>
        <pc:sldMkLst>
          <pc:docMk/>
          <pc:sldMk cId="2169412636" sldId="1572"/>
        </pc:sldMkLst>
      </pc:sldChg>
      <pc:sldChg chg="modNotesTx">
        <pc:chgData name="Daniele Gammelli" userId="292b8a31-f1ba-4b4c-b196-a231dc095d13" providerId="ADAL" clId="{6E670754-AB6A-5789-AA0A-6F6FD9CE3EEA}" dt="2026-08-13T21:22:02.954" v="7" actId="20577"/>
        <pc:sldMkLst>
          <pc:docMk/>
          <pc:sldMk cId="4255408744" sldId="1573"/>
        </pc:sldMkLst>
      </pc:sldChg>
      <pc:sldChg chg="modNotesTx">
        <pc:chgData name="Daniele Gammelli" userId="292b8a31-f1ba-4b4c-b196-a231dc095d13" providerId="ADAL" clId="{6E670754-AB6A-5789-AA0A-6F6FD9CE3EEA}" dt="2026-08-13T21:22:05.054" v="8" actId="20577"/>
        <pc:sldMkLst>
          <pc:docMk/>
          <pc:sldMk cId="2237652299" sldId="1575"/>
        </pc:sldMkLst>
      </pc:sldChg>
      <pc:sldChg chg="modNotesTx">
        <pc:chgData name="Daniele Gammelli" userId="292b8a31-f1ba-4b4c-b196-a231dc095d13" providerId="ADAL" clId="{6E670754-AB6A-5789-AA0A-6F6FD9CE3EEA}" dt="2026-08-13T21:22:10.094" v="11" actId="20577"/>
        <pc:sldMkLst>
          <pc:docMk/>
          <pc:sldMk cId="806769178" sldId="1576"/>
        </pc:sldMkLst>
      </pc:sldChg>
      <pc:sldChg chg="modNotesTx">
        <pc:chgData name="Daniele Gammelli" userId="292b8a31-f1ba-4b4c-b196-a231dc095d13" providerId="ADAL" clId="{6E670754-AB6A-5789-AA0A-6F6FD9CE3EEA}" dt="2026-08-13T21:22:06.463" v="9" actId="20577"/>
        <pc:sldMkLst>
          <pc:docMk/>
          <pc:sldMk cId="3313914764" sldId="1577"/>
        </pc:sldMkLst>
      </pc:sldChg>
      <pc:sldChg chg="modNotesTx">
        <pc:chgData name="Daniele Gammelli" userId="292b8a31-f1ba-4b4c-b196-a231dc095d13" providerId="ADAL" clId="{6E670754-AB6A-5789-AA0A-6F6FD9CE3EEA}" dt="2026-08-13T21:22:08.423" v="10" actId="20577"/>
        <pc:sldMkLst>
          <pc:docMk/>
          <pc:sldMk cId="110280800" sldId="1578"/>
        </pc:sldMkLst>
      </pc:sldChg>
      <pc:sldChg chg="modNotesTx">
        <pc:chgData name="Daniele Gammelli" userId="292b8a31-f1ba-4b4c-b196-a231dc095d13" providerId="ADAL" clId="{6E670754-AB6A-5789-AA0A-6F6FD9CE3EEA}" dt="2026-08-13T21:22:12.246" v="12" actId="20577"/>
        <pc:sldMkLst>
          <pc:docMk/>
          <pc:sldMk cId="3004707922" sldId="1579"/>
        </pc:sldMkLst>
      </pc:sldChg>
      <pc:sldChg chg="modNotesTx">
        <pc:chgData name="Daniele Gammelli" userId="292b8a31-f1ba-4b4c-b196-a231dc095d13" providerId="ADAL" clId="{6E670754-AB6A-5789-AA0A-6F6FD9CE3EEA}" dt="2026-08-13T21:22:14.238" v="13" actId="20577"/>
        <pc:sldMkLst>
          <pc:docMk/>
          <pc:sldMk cId="666731701" sldId="1580"/>
        </pc:sldMkLst>
      </pc:sldChg>
      <pc:sldChg chg="modNotesTx">
        <pc:chgData name="Daniele Gammelli" userId="292b8a31-f1ba-4b4c-b196-a231dc095d13" providerId="ADAL" clId="{6E670754-AB6A-5789-AA0A-6F6FD9CE3EEA}" dt="2026-08-13T21:22:15.998" v="14" actId="20577"/>
        <pc:sldMkLst>
          <pc:docMk/>
          <pc:sldMk cId="3254278586" sldId="1582"/>
        </pc:sldMkLst>
      </pc:sldChg>
      <pc:sldChg chg="modNotesTx">
        <pc:chgData name="Daniele Gammelli" userId="292b8a31-f1ba-4b4c-b196-a231dc095d13" providerId="ADAL" clId="{6E670754-AB6A-5789-AA0A-6F6FD9CE3EEA}" dt="2026-08-13T21:22:18.130" v="15" actId="20577"/>
        <pc:sldMkLst>
          <pc:docMk/>
          <pc:sldMk cId="3659058488" sldId="1583"/>
        </pc:sldMkLst>
      </pc:sldChg>
      <pc:sldChg chg="modNotesTx">
        <pc:chgData name="Daniele Gammelli" userId="292b8a31-f1ba-4b4c-b196-a231dc095d13" providerId="ADAL" clId="{6E670754-AB6A-5789-AA0A-6F6FD9CE3EEA}" dt="2026-08-13T21:22:25.724" v="16" actId="20577"/>
        <pc:sldMkLst>
          <pc:docMk/>
          <pc:sldMk cId="3718482391" sldId="1584"/>
        </pc:sldMkLst>
      </pc:sldChg>
      <pc:sldChg chg="modNotesTx">
        <pc:chgData name="Daniele Gammelli" userId="292b8a31-f1ba-4b4c-b196-a231dc095d13" providerId="ADAL" clId="{6E670754-AB6A-5789-AA0A-6F6FD9CE3EEA}" dt="2026-08-13T21:21:57.472" v="4" actId="20577"/>
        <pc:sldMkLst>
          <pc:docMk/>
          <pc:sldMk cId="1394220318" sldId="1595"/>
        </pc:sldMkLst>
      </pc:sldChg>
      <pc:sldChg chg="modNotesTx">
        <pc:chgData name="Daniele Gammelli" userId="292b8a31-f1ba-4b4c-b196-a231dc095d13" providerId="ADAL" clId="{6E670754-AB6A-5789-AA0A-6F6FD9CE3EEA}" dt="2026-08-13T21:21:47.811" v="0" actId="20577"/>
        <pc:sldMkLst>
          <pc:docMk/>
          <pc:sldMk cId="2640378929" sldId="16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84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29A60-CC2A-BDAC-D8BF-2B6E5BE93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F8367D-3D4B-0F39-1ED7-E5117B4AF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40950C-DEA7-23DF-03E7-764D3C9D2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00FDE-3EA1-B7AB-A22A-ACD638F72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16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893BB-2983-DB1D-25EF-ADC2FBF3A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98FF6F-3A2A-1214-AD68-0248FB5F4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C4B8C1-A989-4558-E0A0-D902A7168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A850A-B867-0AB0-E630-9AC2DF52E4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06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192BF-C029-9AE6-0258-16A2A19B4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07E13-5C0F-C403-5CC5-6AEACFDFD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2BD0F8-6F6E-2AB4-BE4D-9DFC24003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61BCD-2E02-ACD4-7C19-673E7B169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76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5DFCE-D474-F972-5A9D-B81F28DD0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D51D7-1C61-03BE-C6DC-A2803FD74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ADCF73-9679-D167-F006-9CB6FECE8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10663-2FB5-16B5-8870-9BA991E063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79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C0A1C-FC41-3BFC-4157-8BC95A65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DD02B3-262B-4639-7D6F-8845EDFB7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636074-48B8-94C1-580E-E3A91C903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5CF65-59FA-5FDD-E2AD-2665C1B801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98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A72F8-F435-7826-8BB5-F3E80A43F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BCBBFC-24B5-1B8C-F09E-5E74B53CB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336F1-6A73-7734-141D-9AFD2DEC8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B095B-03BA-705C-BC2A-C877C724C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09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83EAA-7685-E118-BB32-6CE27EBF3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130014-AC94-484A-A7BB-9511B6F806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8304A-3AD4-9D9B-38DA-A10B32F8E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\begin{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*}{3}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\min_{\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&amp;  &amp; \quad &amp;h(\x(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t_f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t_f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+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_{t_0}^{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t_f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}g(\x(t),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(t), t)\,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\\ 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\text{subject to}&amp;  &amp; \quad &amp; \dot\x(t) = \ad(\x(t),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(t), t)\\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&amp;  &amp;\quad &amp;  \x(t) \in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mathcal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X, \quad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(t) \in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mathcal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\end{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*}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documentclass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[10pt]{article}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usepackage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usenames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]{color} %used for font color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usepackage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amssymb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%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usepackage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amsmath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%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usepackage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[utf8]{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inputenc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 %useful to type directly diacritic characters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newcommand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{u}}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newcommand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{\x}{\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{x}}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newcommand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{\ad}{\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{a}}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E7607-59DC-45A6-97A9-E9B9E433B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62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6705A-B20B-56BA-25A5-962DF42E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1894E-252C-76C9-1399-27D7177AF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E6DC5-1F3F-AA26-1C7C-6F9C29AAA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E55CE-48D9-74F7-E219-8C2355E72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65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8D91C-C05C-D536-3A27-33743F71B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60C482-703C-1692-2631-487C6B23A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56B87-58A5-C246-05D3-DD65CD60C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E2070-14B6-0E6B-86BE-E59C9F07CE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92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E3FB8-3317-01C4-FEDC-3D3384C98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57CD26-0218-A1F1-D107-E3494C5CD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8FBAF6-7E06-1EF3-8804-4A983BFB3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70126-56F8-C628-4907-04A553C9AF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8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A5F18-7CC1-CFBE-3E7C-CC3CC493E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D3C4C6-5DAF-DE29-A17F-EBB83C8B8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54B351-0987-9B98-F720-CBBC0AD02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882A8-06E0-AC9B-A2BA-AE477A1156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27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FF22F-E4E1-BF3D-42E3-42F221848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B286D-D2DB-BEED-ED28-16BA76F6B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66A50-BDA1-CF57-B554-DEFABB4CB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63373-91BD-23FE-E09A-24B1D4908F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7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7746D-A435-5CA3-1261-44979C4A2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1ABAE6-336C-7607-2349-482B03C74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F4937F-BD66-4B7B-42A3-C762312A5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D97C2-2C3F-49BB-199A-EAF695B9F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0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30CAD-823C-6C3C-789E-54D927BD9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993CEB-C586-41B5-B686-A4DEF4840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117FF9-FE99-AF84-C002-72705EF88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E81EB-7506-FA70-2DF0-40577DD54F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11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339F2-3143-B530-A57F-17E97505D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8526B-87B5-4726-FCC3-9E492A3A3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235E5E-9E05-25CF-3C55-3DF2A468F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8079A-E9E9-DC98-120B-C05843D387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23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E14FF-376E-BC3E-794B-AA1AAFD1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D1270-1601-7963-9160-332E0BBAA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612E3-AEFE-65D4-16AC-681C36691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E5243-03C2-58EA-B440-69BE6ABA0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65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AF07F-1686-F8EF-A9A6-156455E0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E6E502-3FAB-8E7C-6683-D02A9177F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58AD94-ABFF-FB8A-D032-C3DA50655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A24D5-A13D-085C-68BD-96FB85C11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79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E1073-9DE3-C415-AA36-202819F0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215DAE-0066-AB1E-500D-D2E8CC62E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82021A-1F07-99B2-8589-21EA84F3A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D7912-72EF-9F2D-8DF8-E0425D1289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78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F658-7FFC-CC0F-77CE-92B3D76EC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CEFB74-DAC4-0D0B-3FE2-54CAB7D21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B3D528-D6ED-9DE2-C5F2-4350033DD2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FB157-E5F0-2CC6-E999-D68E55E6B2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60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6E79D-5C96-1028-89E1-10830EE2E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FAA7FE-14E7-A006-9550-8BC218FB1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0A267F-7134-1418-6494-A8C815F26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176A6-9399-5F40-9F87-B0A9319DE6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61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E345-FA2B-5955-33E7-166E7D5A7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008A1-858A-4C38-C8E5-AE22E29B28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695983-C790-8C98-1EB7-4828364BD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2AEE7-69DE-17D3-C371-476C0A9393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52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3199E-08D1-1CE4-B335-32AFBAC1C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A18AD4-5BB6-53D5-2A10-632D5BFD07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94DF58-7A58-A42F-5927-F64C38BEB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B847E-A07C-5F97-BD58-278E6D49D0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237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BA8C8-2053-8296-4381-5BA70832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7F9309-6DDC-3E42-651C-5C4CA2BAA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C9BC1-32E4-7A87-CA98-F81F23AB8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F8666-0622-4CE6-DFD5-3F9C347AAE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052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70AE2-A31B-2ECD-B842-B913605A8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C79083-A377-04EB-142E-3E21CF438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BA3D41-54E0-5F67-E4E1-0CD37F8E5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CD41B-0AA0-8B93-C4CB-25B662CD2D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68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5A4CA-497E-7371-FDB6-740A2696D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429C12-CDED-D205-4DF9-AD448CEEA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055E2B-AEB3-11AB-242D-6EF45AA3F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3087E-97C9-03B6-DCDA-784AD0073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71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F7FF3-CD8F-0F78-9753-036A5DECD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1D4C5-B5B3-90B1-BE27-B430BEFC6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8CEEE5-64FA-43E3-2B27-735D47D0F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C97B7-D874-F151-A24C-744E2BD15F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33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EAC1F-6E50-41D8-FFEB-14BB8379D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3ED799-D6A2-76CF-CDB6-EFC28C4BC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369373-3CA6-10B8-BB1A-E0090EBFC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7774D-AD92-A869-AF5B-9B502A404C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306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F7370-AC9B-72E7-6F1E-D9BF849D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3DD0F-76F4-4388-B4BD-2710B821B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585F7E-D7A7-AD95-8920-82E00E596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D0C45-BBB9-7D8B-9B2C-89A1D2EB83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372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83A03-A9F3-0BAE-775E-45A15122B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E70E93-3C2B-B78A-2992-690B03A73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2C47A6-B369-DD69-2AA6-3C004A264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1105E-988F-63D0-E9BC-AFBFDE88D7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666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74477-439E-7C42-804D-DFFF89710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B6F9EB-0B6F-8C5E-5F7E-D980DB4F3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2170B5-B950-9ED6-A301-9E4054512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88313-64D7-C2A3-F16A-0B4FB4D496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746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31244-149F-04C6-B1C9-528AFCA92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575C63-BE67-0398-44A4-F9E0C201FE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5F32A-3FAA-94A8-02CE-EA791F06A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7E17B-29A1-5DA7-5904-3425348D0B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358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52140-DF93-AA91-5E7A-E195050F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C4C44-0077-ECD2-11D2-80D748A99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F95E3-7E1F-2193-9819-ACE57B932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44A0B-C777-A2DE-D589-322BC7D953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0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BEF81-20A1-7504-0D55-5EA04970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20A1C8-7380-ABA0-FD26-2612CB016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D5945-0CAB-5F81-6F48-B833F040E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F77DB-6749-7E52-FC67-81F70E43D0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413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4CBC2-3346-3191-B9B1-E82935AE2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FEDAAB-7053-62C5-83DC-03974E964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E6551-C93F-1316-93E1-FAFB4A4CE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A8DD6-D829-B8EF-4BEC-C1D8D287E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597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1959D-BD4C-B610-A7CC-E00E7BB86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20132-FCDB-3F0E-F78D-129382D58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9EDE3-B560-6293-830D-5353CD373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367B7-7CE9-8F1C-DF3F-A794E26A81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438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39D28-6333-8546-1815-7E0B1F677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EEBA3-2D48-36D3-6295-CE1C1E685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1A2E05-58B2-7034-1F08-BEE514C1E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DE865-77DE-55C6-F956-48557B3555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995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B945D-6F09-6CBF-EC42-2508ADA4C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09E66C-B4AD-A21D-C646-40ECD4507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177247-2226-5715-3930-2889E1A16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CF0C5-28EE-3860-43DB-15DC9A322F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4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A7F1-3D3C-474D-B1F6-EEEE43F57EA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604EFCF6-6F3E-FA48-AEBB-4317B619BEF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6182D-D53A-A444-8163-0B225B5572C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32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31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32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31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33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32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31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hUvQiKec2U?start=21&amp;feature=oembed" TargetMode="Externa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umRdt3zGgpU?start=164&amp;feature=oembed" TargetMode="External"/><Relationship Id="rId1" Type="http://schemas.openxmlformats.org/officeDocument/2006/relationships/video" Target="https://www.youtube.com/embed/umRdt3zGgpU?start=104&amp;feature=oembed" TargetMode="Externa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41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32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31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3" Type="http://schemas.openxmlformats.org/officeDocument/2006/relationships/image" Target="../media/image52.jpeg"/><Relationship Id="rId7" Type="http://schemas.openxmlformats.org/officeDocument/2006/relationships/image" Target="../media/image45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58.png"/><Relationship Id="rId5" Type="http://schemas.openxmlformats.org/officeDocument/2006/relationships/image" Target="../media/image54.png"/><Relationship Id="rId10" Type="http://schemas.openxmlformats.org/officeDocument/2006/relationships/image" Target="../media/image57.png"/><Relationship Id="rId4" Type="http://schemas.openxmlformats.org/officeDocument/2006/relationships/image" Target="../media/image53.jpeg"/><Relationship Id="rId9" Type="http://schemas.openxmlformats.org/officeDocument/2006/relationships/image" Target="../media/image56.png"/><Relationship Id="rId1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79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78.png"/><Relationship Id="rId2" Type="http://schemas.openxmlformats.org/officeDocument/2006/relationships/video" Target="../media/media1.mp4"/><Relationship Id="rId16" Type="http://schemas.openxmlformats.org/officeDocument/2006/relationships/image" Target="../media/image82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77.png"/><Relationship Id="rId5" Type="http://schemas.microsoft.com/office/2007/relationships/media" Target="../media/media3.mp4"/><Relationship Id="rId15" Type="http://schemas.openxmlformats.org/officeDocument/2006/relationships/image" Target="../media/image81.png"/><Relationship Id="rId10" Type="http://schemas.openxmlformats.org/officeDocument/2006/relationships/notesSlide" Target="../notesSlides/notesSlide28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3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32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31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2.png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92.png"/><Relationship Id="rId3" Type="http://schemas.openxmlformats.org/officeDocument/2006/relationships/image" Target="../media/image89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91.png"/><Relationship Id="rId10" Type="http://schemas.openxmlformats.org/officeDocument/2006/relationships/image" Target="../media/image19.png"/><Relationship Id="rId4" Type="http://schemas.openxmlformats.org/officeDocument/2006/relationships/image" Target="../media/image90.png"/><Relationship Id="rId9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3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/>
              <a:t>AA203</a:t>
            </a:r>
            <a:br>
              <a:rPr lang="en-US" sz="4800"/>
            </a:br>
            <a:r>
              <a:rPr lang="en-US" sz="480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Imitation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04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92D53A-BEDB-D146-9161-49EFA279EA87}" type="datetime1">
              <a:rPr lang="en-US" smtClean="0"/>
              <a:pPr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F19D-A0DD-0546-8ED9-1A8C40EA2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AA 203 | Lecture 14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850972" y="2560581"/>
              <a:ext cx="1885675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121092" y="1894394"/>
              <a:ext cx="402598" cy="942836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D3A1D-0C3C-33BD-1B26-432330E8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105D4433-AE9C-C985-652F-3EBB7DAE8D04}"/>
              </a:ext>
            </a:extLst>
          </p:cNvPr>
          <p:cNvCxnSpPr>
            <a:cxnSpLocks/>
            <a:endCxn id="9" idx="1"/>
          </p:cNvCxnSpPr>
          <p:nvPr/>
        </p:nvCxnSpPr>
        <p:spPr>
          <a:xfrm rot="5400000" flipH="1" flipV="1">
            <a:off x="8999790" y="1226704"/>
            <a:ext cx="1127422" cy="302884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060F7C1-26FF-A030-24A9-7E7D0F21287E}"/>
              </a:ext>
            </a:extLst>
          </p:cNvPr>
          <p:cNvSpPr/>
          <p:nvPr/>
        </p:nvSpPr>
        <p:spPr>
          <a:xfrm>
            <a:off x="9714943" y="533089"/>
            <a:ext cx="1812471" cy="5626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314073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F0F6A-5DA6-D5B2-3788-029E57D0D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CEFF-7187-DE50-BF9E-2E1AE0C5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 of Imitation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10B3B-22DE-69D5-DB8C-1CE896D4C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85" y="1619378"/>
            <a:ext cx="11198629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Assume access to a dataset                                     of state-control pairs collected by an expert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At a high-level, approaches to IL belong to two main categories:</a:t>
            </a:r>
          </a:p>
          <a:p>
            <a:pPr lvl="1"/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Behavior Cloning			“learn the </a:t>
            </a:r>
            <a:r>
              <a:rPr lang="en-US" i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policy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used by expert”</a:t>
            </a:r>
          </a:p>
          <a:p>
            <a:pPr lvl="1"/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Inverse Reinforcement Learning	“learn the </a:t>
            </a:r>
            <a:r>
              <a:rPr lang="en-US" i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objective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optimized by the expert”</a:t>
            </a:r>
            <a:b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(a.k.a. Inverse Optimal Control)</a:t>
            </a:r>
          </a:p>
          <a:p>
            <a:pPr lvl="1"/>
            <a:endParaRPr lang="en-US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endParaRPr lang="en-US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	Behavior Cloning				Inverse Reinforcement Learning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6BC48-69E7-DBE9-CFF3-34D45E3A5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5CAF69-0827-6B4B-AC89-308396F3E23F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A36F6-B51E-EB83-9BBE-91A061EBE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AA 203 | Lecture 15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ED8E4-A278-E344-94EC-3DCE9298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A557E1-C0E1-B61A-9276-AA8AE16C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216" y="1682374"/>
            <a:ext cx="2451539" cy="3798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B9B27A-EC0B-0CD6-698A-F3F29B6A7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769" y="5410559"/>
            <a:ext cx="1062038" cy="3721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70DD4D-1DCC-8722-9B5E-566D023C3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655" y="5410559"/>
            <a:ext cx="1941204" cy="33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78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F7F3-4F58-22A1-D827-E8355D554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0A9C-1603-5EB7-CB0E-80CE9E57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6E4BD-6F63-0AE6-A265-B9D577538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Imitation Learning:</a:t>
            </a:r>
          </a:p>
          <a:p>
            <a:pPr lvl="1"/>
            <a:r>
              <a:rPr lang="en-US" dirty="0"/>
              <a:t>Behavior Cloning (BC)</a:t>
            </a:r>
          </a:p>
          <a:p>
            <a:pPr lvl="2"/>
            <a:r>
              <a:rPr lang="en-US" dirty="0"/>
              <a:t>Common pitfalls</a:t>
            </a:r>
          </a:p>
          <a:p>
            <a:pPr lvl="2"/>
            <a:r>
              <a:rPr lang="en-US" dirty="0"/>
              <a:t>Design strategies for effective IL</a:t>
            </a:r>
          </a:p>
          <a:p>
            <a:pPr lvl="2"/>
            <a:r>
              <a:rPr lang="en-US" dirty="0"/>
              <a:t>Other paradigms (</a:t>
            </a:r>
            <a:r>
              <a:rPr lang="en-US" dirty="0" err="1"/>
              <a:t>RvS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Inverse Reinforcement Learning (IRL)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BC918-50C3-1EA9-C029-CDC99B726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1985-1CE3-AA4B-8AD1-98D42914F9D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F3E47-EFC3-4D44-EED5-90C646D6E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99DA1-5726-AFB1-8085-1C4082D2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4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20289-E6E7-746B-DD37-23716DB10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10195-42BD-F306-AD0F-378475C0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91" y="365125"/>
            <a:ext cx="10657609" cy="1325563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Recap: </a:t>
            </a:r>
            <a:r>
              <a:rPr lang="en-US" dirty="0"/>
              <a:t>BC as “supervised learning of behavior”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6A6EF2-2936-7A21-7408-D46DAA2F6EE5}"/>
              </a:ext>
            </a:extLst>
          </p:cNvPr>
          <p:cNvGrpSpPr/>
          <p:nvPr/>
        </p:nvGrpSpPr>
        <p:grpSpPr>
          <a:xfrm>
            <a:off x="1682265" y="2227590"/>
            <a:ext cx="4645321" cy="1306707"/>
            <a:chOff x="838201" y="2798881"/>
            <a:chExt cx="7114373" cy="193162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FF8BBBA-E3D0-9251-49A1-7FAF2E3BF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6457" y="3591704"/>
              <a:ext cx="2526117" cy="395884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6EBA4DC-DE92-7C6A-6D0D-3450B7B2AD55}"/>
                </a:ext>
              </a:extLst>
            </p:cNvPr>
            <p:cNvCxnSpPr>
              <a:cxnSpLocks/>
            </p:cNvCxnSpPr>
            <p:nvPr/>
          </p:nvCxnSpPr>
          <p:spPr>
            <a:xfrm>
              <a:off x="4052455" y="3789646"/>
              <a:ext cx="119495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E846BF8-C51B-6E7D-B803-272A47606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9723" y="3537552"/>
              <a:ext cx="886408" cy="227142"/>
            </a:xfrm>
            <a:prstGeom prst="rect">
              <a:avLst/>
            </a:prstGeom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0444AC79-6FE4-A3C0-E4AF-D38D1AB2F5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290" y="2798881"/>
              <a:ext cx="2873360" cy="1931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0A8EEE9-980C-C260-C0F3-C0C6C8C81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76878"/>
            <a:stretch/>
          </p:blipFill>
          <p:spPr>
            <a:xfrm>
              <a:off x="838201" y="3017446"/>
              <a:ext cx="437604" cy="1514034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7527803-865B-1D43-2EDF-0C2E49D407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109" y="3563237"/>
            <a:ext cx="1758043" cy="2743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FE2D10-E3BA-A50D-FF17-C311B25CC8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109" y="3924675"/>
            <a:ext cx="2042548" cy="43722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616B66-F8D2-AECC-D917-7C373EB96B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1351" y="3873568"/>
            <a:ext cx="3692236" cy="542976"/>
          </a:xfrm>
          <a:prstGeom prst="rect">
            <a:avLst/>
          </a:prstGeom>
        </p:spPr>
      </p:pic>
      <p:sp>
        <p:nvSpPr>
          <p:cNvPr id="25" name="Google Shape;190;p25">
            <a:extLst>
              <a:ext uri="{FF2B5EF4-FFF2-40B4-BE49-F238E27FC236}">
                <a16:creationId xmlns:a16="http://schemas.microsoft.com/office/drawing/2014/main" id="{57DA7CCE-BA67-37A6-7A75-5B3B634B5448}"/>
              </a:ext>
            </a:extLst>
          </p:cNvPr>
          <p:cNvSpPr txBox="1">
            <a:spLocks/>
          </p:cNvSpPr>
          <p:nvPr/>
        </p:nvSpPr>
        <p:spPr>
          <a:xfrm>
            <a:off x="2988659" y="3505726"/>
            <a:ext cx="3692235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/>
              <a:t>e.g., mean squared error (MSE)</a:t>
            </a:r>
          </a:p>
        </p:txBody>
      </p:sp>
      <p:sp>
        <p:nvSpPr>
          <p:cNvPr id="26" name="Google Shape;190;p25">
            <a:extLst>
              <a:ext uri="{FF2B5EF4-FFF2-40B4-BE49-F238E27FC236}">
                <a16:creationId xmlns:a16="http://schemas.microsoft.com/office/drawing/2014/main" id="{819CE8D6-7D48-8265-E43E-30640AB10FC6}"/>
              </a:ext>
            </a:extLst>
          </p:cNvPr>
          <p:cNvSpPr txBox="1">
            <a:spLocks/>
          </p:cNvSpPr>
          <p:nvPr/>
        </p:nvSpPr>
        <p:spPr>
          <a:xfrm>
            <a:off x="231475" y="1647351"/>
            <a:ext cx="6662112" cy="6892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en-US" sz="2000" dirty="0"/>
              <a:t>SL: learn a (parametric) mapping from inputs </a:t>
            </a:r>
            <a:r>
              <a:rPr lang="en-US" sz="2000" b="1" dirty="0"/>
              <a:t>x </a:t>
            </a:r>
            <a:r>
              <a:rPr lang="en-US" sz="2000" dirty="0"/>
              <a:t>to outputs </a:t>
            </a:r>
            <a:r>
              <a:rPr lang="en-US" sz="2000" b="1" dirty="0"/>
              <a:t>y</a:t>
            </a:r>
            <a:r>
              <a:rPr lang="en-US" sz="2000" dirty="0"/>
              <a:t> by minimizing a measure of prediction error </a:t>
            </a:r>
          </a:p>
        </p:txBody>
      </p:sp>
      <p:sp>
        <p:nvSpPr>
          <p:cNvPr id="38" name="Google Shape;190;p25">
            <a:extLst>
              <a:ext uri="{FF2B5EF4-FFF2-40B4-BE49-F238E27FC236}">
                <a16:creationId xmlns:a16="http://schemas.microsoft.com/office/drawing/2014/main" id="{D6D9104D-6D5A-B652-21EE-69D76C7EEAE1}"/>
              </a:ext>
            </a:extLst>
          </p:cNvPr>
          <p:cNvSpPr txBox="1">
            <a:spLocks/>
          </p:cNvSpPr>
          <p:nvPr/>
        </p:nvSpPr>
        <p:spPr>
          <a:xfrm>
            <a:off x="231475" y="4482134"/>
            <a:ext cx="6662112" cy="178484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+mj-lt"/>
              <a:buAutoNum type="arabicPeriod" startAt="2"/>
            </a:pPr>
            <a:r>
              <a:rPr lang="en-US" sz="2000" dirty="0"/>
              <a:t>Skeleton of a BC algorithm:</a:t>
            </a:r>
          </a:p>
          <a:p>
            <a:pPr marL="1049864" lvl="1" indent="-457200">
              <a:spcBef>
                <a:spcPts val="0"/>
              </a:spcBef>
              <a:buSzPts val="2000"/>
            </a:pPr>
            <a:r>
              <a:rPr lang="en-US" sz="2000" dirty="0"/>
              <a:t>Collect a dataset of “expert” demonstrations</a:t>
            </a:r>
          </a:p>
          <a:p>
            <a:pPr marL="1049864" lvl="1" indent="-457200">
              <a:spcBef>
                <a:spcPts val="0"/>
              </a:spcBef>
              <a:buSzPts val="2000"/>
            </a:pPr>
            <a:endParaRPr lang="en-US" sz="2000" dirty="0"/>
          </a:p>
          <a:p>
            <a:pPr marL="1049864" lvl="1" indent="-457200">
              <a:spcBef>
                <a:spcPts val="0"/>
              </a:spcBef>
              <a:buSzPts val="2000"/>
            </a:pPr>
            <a:r>
              <a:rPr lang="en-US" sz="2000" dirty="0"/>
              <a:t>Train policy 	        to mimic expert:</a:t>
            </a:r>
          </a:p>
          <a:p>
            <a:pPr marL="1049864" lvl="1" indent="-457200">
              <a:spcBef>
                <a:spcPts val="0"/>
              </a:spcBef>
              <a:buSzPts val="2000"/>
            </a:pPr>
            <a:endParaRPr lang="en-US" sz="2000" dirty="0"/>
          </a:p>
          <a:p>
            <a:pPr marL="592664" lvl="1" indent="0">
              <a:spcBef>
                <a:spcPts val="0"/>
              </a:spcBef>
              <a:buSzPts val="2000"/>
              <a:buNone/>
            </a:pPr>
            <a:endParaRPr lang="en-US" sz="2000" dirty="0"/>
          </a:p>
          <a:p>
            <a:pPr marL="592664" lvl="1" indent="0">
              <a:spcBef>
                <a:spcPts val="0"/>
              </a:spcBef>
              <a:buSzPts val="2000"/>
              <a:buNone/>
            </a:pPr>
            <a:endParaRPr lang="en-US" sz="2000" dirty="0"/>
          </a:p>
          <a:p>
            <a:pPr marL="1049864" lvl="1" indent="-457200">
              <a:spcBef>
                <a:spcPts val="0"/>
              </a:spcBef>
              <a:buSzPts val="2000"/>
            </a:pPr>
            <a:r>
              <a:rPr lang="en-US" sz="2000" dirty="0"/>
              <a:t>Deploy</a:t>
            </a:r>
          </a:p>
          <a:p>
            <a:pPr marL="592664" indent="-457200">
              <a:spcBef>
                <a:spcPts val="0"/>
              </a:spcBef>
              <a:buSzPts val="2000"/>
              <a:buFont typeface="+mj-lt"/>
              <a:buAutoNum type="arabicPeriod" startAt="2"/>
            </a:pPr>
            <a:endParaRPr lang="en-US" sz="2000" dirty="0"/>
          </a:p>
          <a:p>
            <a:pPr marL="592664" indent="-457200">
              <a:spcBef>
                <a:spcPts val="0"/>
              </a:spcBef>
              <a:buSzPts val="2000"/>
              <a:buFont typeface="+mj-lt"/>
              <a:buAutoNum type="arabicPeriod" startAt="2"/>
            </a:pPr>
            <a:endParaRPr lang="en-US" sz="2000" dirty="0"/>
          </a:p>
        </p:txBody>
      </p:sp>
      <p:pic>
        <p:nvPicPr>
          <p:cNvPr id="39" name="Picture 2" descr="Red database icon (png symbol)">
            <a:extLst>
              <a:ext uri="{FF2B5EF4-FFF2-40B4-BE49-F238E27FC236}">
                <a16:creationId xmlns:a16="http://schemas.microsoft.com/office/drawing/2014/main" id="{CA1999F9-9CB3-A8F5-EFFB-E165357AF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795" y="4702449"/>
            <a:ext cx="488196" cy="48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BB4860C-C292-6F32-FCFB-D8766A9786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1133" y="4418902"/>
            <a:ext cx="1529521" cy="23696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B9B8DE9-9155-4752-E05B-A77ED12C52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47736" y="5320126"/>
            <a:ext cx="810622" cy="28406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7170A94-A8DB-3F40-ED03-EA317171FA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7963" y="5681496"/>
            <a:ext cx="4583453" cy="667169"/>
          </a:xfrm>
          <a:prstGeom prst="rect">
            <a:avLst/>
          </a:prstGeom>
        </p:spPr>
      </p:pic>
      <p:sp>
        <p:nvSpPr>
          <p:cNvPr id="43" name="Google Shape;190;p25">
            <a:extLst>
              <a:ext uri="{FF2B5EF4-FFF2-40B4-BE49-F238E27FC236}">
                <a16:creationId xmlns:a16="http://schemas.microsoft.com/office/drawing/2014/main" id="{1AA2E132-52E2-8A40-C8B7-8A6C25211B55}"/>
              </a:ext>
            </a:extLst>
          </p:cNvPr>
          <p:cNvSpPr txBox="1">
            <a:spLocks/>
          </p:cNvSpPr>
          <p:nvPr/>
        </p:nvSpPr>
        <p:spPr>
          <a:xfrm>
            <a:off x="8908501" y="3399659"/>
            <a:ext cx="1601234" cy="3523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2000" b="1" dirty="0">
                <a:solidFill>
                  <a:srgbClr val="C00000"/>
                </a:solidFill>
              </a:rPr>
              <a:t>Is this it?</a:t>
            </a:r>
          </a:p>
        </p:txBody>
      </p:sp>
      <p:sp>
        <p:nvSpPr>
          <p:cNvPr id="44" name="Google Shape;190;p25">
            <a:extLst>
              <a:ext uri="{FF2B5EF4-FFF2-40B4-BE49-F238E27FC236}">
                <a16:creationId xmlns:a16="http://schemas.microsoft.com/office/drawing/2014/main" id="{9300818B-F63C-092F-E774-B48A6F5A7FDA}"/>
              </a:ext>
            </a:extLst>
          </p:cNvPr>
          <p:cNvSpPr txBox="1">
            <a:spLocks/>
          </p:cNvSpPr>
          <p:nvPr/>
        </p:nvSpPr>
        <p:spPr>
          <a:xfrm>
            <a:off x="8107884" y="3800815"/>
            <a:ext cx="3245916" cy="12314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2000" dirty="0"/>
              <a:t>Today: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What could go wrong?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Strategies to address these challenges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5A36C-D3C0-8768-3658-45F2FC39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BDB-A43B-8E4C-8AF5-1AF1BF928517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04281A-5353-3EFD-BBFC-EFDACD20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18C44-7A3A-4F39-6D7A-7D9FC8DF3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2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A61F7-AE01-6B7A-95E7-67FC6049F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9FBCB-8985-B389-4DE9-373BEB25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Pitfalls: </a:t>
            </a:r>
            <a:r>
              <a:rPr lang="en-US" dirty="0">
                <a:solidFill>
                  <a:srgbClr val="C00000"/>
                </a:solidFill>
              </a:rPr>
              <a:t>1) Compounding Errors</a:t>
            </a: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CFA362A0-9241-AECE-012B-70AA8AFCB31B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In statistical learning theory, data is assumed to be independent and identically distributed (</a:t>
            </a:r>
            <a:r>
              <a:rPr lang="en-US" sz="2667" dirty="0" err="1"/>
              <a:t>i.i.d</a:t>
            </a:r>
            <a:r>
              <a:rPr lang="en-US" sz="2667" dirty="0"/>
              <a:t>)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8D530C1-1445-ED94-EF90-14CEB9C8D522}"/>
              </a:ext>
            </a:extLst>
          </p:cNvPr>
          <p:cNvGrpSpPr/>
          <p:nvPr/>
        </p:nvGrpSpPr>
        <p:grpSpPr>
          <a:xfrm>
            <a:off x="8534464" y="2247179"/>
            <a:ext cx="2332843" cy="1371600"/>
            <a:chOff x="8325632" y="2528887"/>
            <a:chExt cx="2332843" cy="13716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602ADD9-14E1-B11F-3C3A-2373EF8BEEF5}"/>
                </a:ext>
              </a:extLst>
            </p:cNvPr>
            <p:cNvSpPr/>
            <p:nvPr/>
          </p:nvSpPr>
          <p:spPr>
            <a:xfrm rot="2445814">
              <a:off x="8829675" y="2528887"/>
              <a:ext cx="1828800" cy="1371600"/>
            </a:xfrm>
            <a:prstGeom prst="ellipse">
              <a:avLst/>
            </a:prstGeom>
            <a:noFill/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4395312-41C0-D819-BEA8-5BBF93FDCB09}"/>
                </a:ext>
              </a:extLst>
            </p:cNvPr>
            <p:cNvSpPr/>
            <p:nvPr/>
          </p:nvSpPr>
          <p:spPr>
            <a:xfrm rot="2445814">
              <a:off x="9216671" y="2819133"/>
              <a:ext cx="1054808" cy="791106"/>
            </a:xfrm>
            <a:prstGeom prst="ellipse">
              <a:avLst/>
            </a:prstGeom>
            <a:noFill/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FD67AA-C19C-CF36-356B-13C0BB1520B2}"/>
                </a:ext>
              </a:extLst>
            </p:cNvPr>
            <p:cNvSpPr/>
            <p:nvPr/>
          </p:nvSpPr>
          <p:spPr>
            <a:xfrm>
              <a:off x="9155127" y="2586038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1F8969D-B883-A3D8-7872-D8E552EEAD9C}"/>
                </a:ext>
              </a:extLst>
            </p:cNvPr>
            <p:cNvSpPr/>
            <p:nvPr/>
          </p:nvSpPr>
          <p:spPr>
            <a:xfrm>
              <a:off x="9936177" y="3016251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4C73661-7A73-4582-8292-0303236BB417}"/>
                </a:ext>
              </a:extLst>
            </p:cNvPr>
            <p:cNvSpPr/>
            <p:nvPr/>
          </p:nvSpPr>
          <p:spPr>
            <a:xfrm>
              <a:off x="9459927" y="3261519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1BA5730-35D2-D68E-7868-3FC681FDE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90931" y="2714397"/>
              <a:ext cx="258732" cy="30185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25016D0-A4C1-2B4E-7A87-CF2E9E757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46157" y="3269457"/>
              <a:ext cx="251251" cy="29312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EEE7FF1-4BB3-231F-061C-C2F791381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90688" y="2803057"/>
              <a:ext cx="228600" cy="2667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51632FD-DAB3-0FAA-00BA-7AF503A38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5632" y="2609851"/>
              <a:ext cx="431800" cy="266700"/>
            </a:xfrm>
            <a:prstGeom prst="rect">
              <a:avLst/>
            </a:prstGeom>
          </p:spPr>
        </p:pic>
      </p:grpSp>
      <p:sp>
        <p:nvSpPr>
          <p:cNvPr id="24" name="Google Shape;190;p25">
            <a:extLst>
              <a:ext uri="{FF2B5EF4-FFF2-40B4-BE49-F238E27FC236}">
                <a16:creationId xmlns:a16="http://schemas.microsoft.com/office/drawing/2014/main" id="{0D9C1CAE-C787-E527-9360-C0813648D74E}"/>
              </a:ext>
            </a:extLst>
          </p:cNvPr>
          <p:cNvSpPr txBox="1">
            <a:spLocks/>
          </p:cNvSpPr>
          <p:nvPr/>
        </p:nvSpPr>
        <p:spPr>
          <a:xfrm>
            <a:off x="772671" y="2948850"/>
            <a:ext cx="6642890" cy="4476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When learning behavior policies however:</a:t>
            </a:r>
          </a:p>
        </p:txBody>
      </p:sp>
      <p:sp>
        <p:nvSpPr>
          <p:cNvPr id="25" name="Google Shape;190;p25">
            <a:extLst>
              <a:ext uri="{FF2B5EF4-FFF2-40B4-BE49-F238E27FC236}">
                <a16:creationId xmlns:a16="http://schemas.microsoft.com/office/drawing/2014/main" id="{DD59B7AC-5AF5-8FF9-DC40-826D3BB65051}"/>
              </a:ext>
            </a:extLst>
          </p:cNvPr>
          <p:cNvSpPr txBox="1">
            <a:spLocks/>
          </p:cNvSpPr>
          <p:nvPr/>
        </p:nvSpPr>
        <p:spPr>
          <a:xfrm>
            <a:off x="772670" y="3420144"/>
            <a:ext cx="10646657" cy="183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Predicted controls influence future states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Even small errors can lead to drift away from the data distribution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Errors compound</a:t>
            </a:r>
          </a:p>
        </p:txBody>
      </p:sp>
      <p:grpSp>
        <p:nvGrpSpPr>
          <p:cNvPr id="3078" name="Group 3077">
            <a:extLst>
              <a:ext uri="{FF2B5EF4-FFF2-40B4-BE49-F238E27FC236}">
                <a16:creationId xmlns:a16="http://schemas.microsoft.com/office/drawing/2014/main" id="{0713E5F8-A9B4-3776-8E22-7CAB0055F567}"/>
              </a:ext>
            </a:extLst>
          </p:cNvPr>
          <p:cNvGrpSpPr/>
          <p:nvPr/>
        </p:nvGrpSpPr>
        <p:grpSpPr>
          <a:xfrm>
            <a:off x="1197912" y="4987062"/>
            <a:ext cx="3265014" cy="1409113"/>
            <a:chOff x="539990" y="4797289"/>
            <a:chExt cx="3265014" cy="140911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AF423B3-2814-C3F9-F88A-2A1689C74653}"/>
                </a:ext>
              </a:extLst>
            </p:cNvPr>
            <p:cNvSpPr/>
            <p:nvPr/>
          </p:nvSpPr>
          <p:spPr>
            <a:xfrm>
              <a:off x="1611326" y="5617518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E7887DB-2345-6DDF-B2BA-C4E90B01AADE}"/>
                </a:ext>
              </a:extLst>
            </p:cNvPr>
            <p:cNvSpPr/>
            <p:nvPr/>
          </p:nvSpPr>
          <p:spPr>
            <a:xfrm>
              <a:off x="666839" y="6049239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5D34B7F-23BF-F1D0-E173-54C72AC3B92E}"/>
                </a:ext>
              </a:extLst>
            </p:cNvPr>
            <p:cNvSpPr/>
            <p:nvPr/>
          </p:nvSpPr>
          <p:spPr>
            <a:xfrm>
              <a:off x="1534071" y="5516632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ED49A44-1271-67B2-6CBE-5F3ACE014B82}"/>
                </a:ext>
              </a:extLst>
            </p:cNvPr>
            <p:cNvSpPr/>
            <p:nvPr/>
          </p:nvSpPr>
          <p:spPr>
            <a:xfrm>
              <a:off x="2500859" y="5245896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D4306FA-0D23-D05B-B130-6B3C94E0FED2}"/>
                </a:ext>
              </a:extLst>
            </p:cNvPr>
            <p:cNvSpPr/>
            <p:nvPr/>
          </p:nvSpPr>
          <p:spPr>
            <a:xfrm>
              <a:off x="3553370" y="5083969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1062899-E5E7-4820-0B59-D22D9C7089F4}"/>
                </a:ext>
              </a:extLst>
            </p:cNvPr>
            <p:cNvSpPr/>
            <p:nvPr/>
          </p:nvSpPr>
          <p:spPr>
            <a:xfrm>
              <a:off x="2515151" y="5521080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BB37F21-CAB6-9D75-8C67-067BD13E9648}"/>
                </a:ext>
              </a:extLst>
            </p:cNvPr>
            <p:cNvSpPr/>
            <p:nvPr/>
          </p:nvSpPr>
          <p:spPr>
            <a:xfrm>
              <a:off x="3650493" y="5560113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B56B75B-C592-7038-E5D5-6D87A25D4AC0}"/>
                </a:ext>
              </a:extLst>
            </p:cNvPr>
            <p:cNvCxnSpPr>
              <a:cxnSpLocks/>
              <a:stCxn id="26" idx="7"/>
            </p:cNvCxnSpPr>
            <p:nvPr/>
          </p:nvCxnSpPr>
          <p:spPr>
            <a:xfrm flipV="1">
              <a:off x="798722" y="5624199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7C286C0-D8C4-2198-21AB-265E5BAE98AE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1676586" y="5324478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28F4CC0-2A46-E92C-7ADA-A20C8DF9703C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 flipV="1">
              <a:off x="2655370" y="5162551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C2A7A60-D5B8-4631-4702-D40179B3A0B8}"/>
                </a:ext>
              </a:extLst>
            </p:cNvPr>
            <p:cNvCxnSpPr>
              <a:cxnSpLocks/>
              <a:stCxn id="26" idx="7"/>
            </p:cNvCxnSpPr>
            <p:nvPr/>
          </p:nvCxnSpPr>
          <p:spPr>
            <a:xfrm flipV="1">
              <a:off x="798722" y="5730401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F1A0DB7-3F3D-F307-CA43-482C5BEAD75D}"/>
                </a:ext>
              </a:extLst>
            </p:cNvPr>
            <p:cNvCxnSpPr>
              <a:cxnSpLocks/>
              <a:endCxn id="31" idx="2"/>
            </p:cNvCxnSpPr>
            <p:nvPr/>
          </p:nvCxnSpPr>
          <p:spPr>
            <a:xfrm flipV="1">
              <a:off x="1759037" y="5599662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D4EA44B9-AE87-907C-5C7C-681145082B64}"/>
                </a:ext>
              </a:extLst>
            </p:cNvPr>
            <p:cNvCxnSpPr>
              <a:cxnSpLocks/>
              <a:endCxn id="32" idx="2"/>
            </p:cNvCxnSpPr>
            <p:nvPr/>
          </p:nvCxnSpPr>
          <p:spPr>
            <a:xfrm>
              <a:off x="2655370" y="5595213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52056781-8E2A-8D39-4482-9F8500336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990" y="5734865"/>
              <a:ext cx="258732" cy="301854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F3C3334F-24E6-DDC7-FFAD-826AEB99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7330" y="5208680"/>
              <a:ext cx="251251" cy="293126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97DB6CEE-8591-C2F4-476D-7DDEB40C2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5151" y="4952921"/>
              <a:ext cx="228600" cy="266700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EE3788C5-A35C-3072-6E34-B5201FF19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40035" y="4797289"/>
              <a:ext cx="228600" cy="26670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63A1E986-EEAB-A515-E754-0D18F6C09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6260" y="5556291"/>
              <a:ext cx="228600" cy="266700"/>
            </a:xfrm>
            <a:prstGeom prst="rect">
              <a:avLst/>
            </a:prstGeom>
          </p:spPr>
        </p:pic>
        <p:pic>
          <p:nvPicPr>
            <p:cNvPr id="3072" name="Picture 3071">
              <a:extLst>
                <a:ext uri="{FF2B5EF4-FFF2-40B4-BE49-F238E27FC236}">
                  <a16:creationId xmlns:a16="http://schemas.microsoft.com/office/drawing/2014/main" id="{EBD5FC7D-D2D4-ABCC-37E2-369C28AF0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87566" y="5158660"/>
              <a:ext cx="228600" cy="266700"/>
            </a:xfrm>
            <a:prstGeom prst="rect">
              <a:avLst/>
            </a:prstGeom>
          </p:spPr>
        </p:pic>
        <p:pic>
          <p:nvPicPr>
            <p:cNvPr id="3073" name="Picture 3072">
              <a:extLst>
                <a:ext uri="{FF2B5EF4-FFF2-40B4-BE49-F238E27FC236}">
                  <a16:creationId xmlns:a16="http://schemas.microsoft.com/office/drawing/2014/main" id="{738840E6-BF91-9195-A5FD-C404A324D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86352" y="4935127"/>
              <a:ext cx="228600" cy="266700"/>
            </a:xfrm>
            <a:prstGeom prst="rect">
              <a:avLst/>
            </a:prstGeom>
          </p:spPr>
        </p:pic>
        <p:pic>
          <p:nvPicPr>
            <p:cNvPr id="3075" name="Picture 3074">
              <a:extLst>
                <a:ext uri="{FF2B5EF4-FFF2-40B4-BE49-F238E27FC236}">
                  <a16:creationId xmlns:a16="http://schemas.microsoft.com/office/drawing/2014/main" id="{CDFB575A-C194-DD49-419A-052AFDD26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04936" y="5624199"/>
              <a:ext cx="228600" cy="266700"/>
            </a:xfrm>
            <a:prstGeom prst="rect">
              <a:avLst/>
            </a:prstGeom>
          </p:spPr>
        </p:pic>
        <p:pic>
          <p:nvPicPr>
            <p:cNvPr id="3076" name="Picture 3075">
              <a:extLst>
                <a:ext uri="{FF2B5EF4-FFF2-40B4-BE49-F238E27FC236}">
                  <a16:creationId xmlns:a16="http://schemas.microsoft.com/office/drawing/2014/main" id="{D2A61371-EFBA-8F93-D190-4C3DD45AB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22794" y="5634628"/>
              <a:ext cx="228600" cy="266700"/>
            </a:xfrm>
            <a:prstGeom prst="rect">
              <a:avLst/>
            </a:prstGeom>
          </p:spPr>
        </p:pic>
        <p:pic>
          <p:nvPicPr>
            <p:cNvPr id="3077" name="Picture 3076">
              <a:extLst>
                <a:ext uri="{FF2B5EF4-FFF2-40B4-BE49-F238E27FC236}">
                  <a16:creationId xmlns:a16="http://schemas.microsoft.com/office/drawing/2014/main" id="{D3A3F98C-5D39-3EC9-D78B-F1AE8294F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96835" y="5879597"/>
              <a:ext cx="228600" cy="266700"/>
            </a:xfrm>
            <a:prstGeom prst="rect">
              <a:avLst/>
            </a:prstGeom>
          </p:spPr>
        </p:pic>
      </p:grpSp>
      <p:sp>
        <p:nvSpPr>
          <p:cNvPr id="3079" name="Google Shape;190;p25">
            <a:extLst>
              <a:ext uri="{FF2B5EF4-FFF2-40B4-BE49-F238E27FC236}">
                <a16:creationId xmlns:a16="http://schemas.microsoft.com/office/drawing/2014/main" id="{AF4CBCD6-6B0A-8326-AD18-185C6C7524F9}"/>
              </a:ext>
            </a:extLst>
          </p:cNvPr>
          <p:cNvSpPr txBox="1">
            <a:spLocks/>
          </p:cNvSpPr>
          <p:nvPr/>
        </p:nvSpPr>
        <p:spPr>
          <a:xfrm>
            <a:off x="4659265" y="4502388"/>
            <a:ext cx="6642890" cy="848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This leads to </a:t>
            </a:r>
            <a:r>
              <a:rPr lang="en-US" sz="2667" dirty="0">
                <a:solidFill>
                  <a:srgbClr val="C00000"/>
                </a:solidFill>
              </a:rPr>
              <a:t>the</a:t>
            </a:r>
            <a:r>
              <a:rPr lang="en-US" sz="2667" dirty="0"/>
              <a:t> </a:t>
            </a:r>
            <a:r>
              <a:rPr lang="en-US" sz="2667" i="1" dirty="0">
                <a:solidFill>
                  <a:srgbClr val="C00000"/>
                </a:solidFill>
              </a:rPr>
              <a:t>state distributions </a:t>
            </a:r>
            <a:r>
              <a:rPr lang="en-US" sz="2667" dirty="0">
                <a:solidFill>
                  <a:srgbClr val="C00000"/>
                </a:solidFill>
              </a:rPr>
              <a:t>under the expert and the learner </a:t>
            </a:r>
            <a:r>
              <a:rPr lang="en-US" sz="2667" dirty="0"/>
              <a:t>to</a:t>
            </a:r>
            <a:r>
              <a:rPr lang="en-US" sz="2667" dirty="0">
                <a:solidFill>
                  <a:srgbClr val="C00000"/>
                </a:solidFill>
              </a:rPr>
              <a:t> diverge</a:t>
            </a:r>
          </a:p>
        </p:txBody>
      </p:sp>
      <p:pic>
        <p:nvPicPr>
          <p:cNvPr id="3080" name="Picture 3079">
            <a:extLst>
              <a:ext uri="{FF2B5EF4-FFF2-40B4-BE49-F238E27FC236}">
                <a16:creationId xmlns:a16="http://schemas.microsoft.com/office/drawing/2014/main" id="{C2194FF4-6DF8-5CCD-D3AF-37D0F6591C4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18721" y="5363018"/>
            <a:ext cx="2305598" cy="343387"/>
          </a:xfrm>
          <a:prstGeom prst="rect">
            <a:avLst/>
          </a:prstGeom>
        </p:spPr>
      </p:pic>
      <p:sp>
        <p:nvSpPr>
          <p:cNvPr id="3081" name="Google Shape;190;p25">
            <a:extLst>
              <a:ext uri="{FF2B5EF4-FFF2-40B4-BE49-F238E27FC236}">
                <a16:creationId xmlns:a16="http://schemas.microsoft.com/office/drawing/2014/main" id="{A7B4EAB5-169A-FE12-83C2-32363419C1CA}"/>
              </a:ext>
            </a:extLst>
          </p:cNvPr>
          <p:cNvSpPr txBox="1">
            <a:spLocks/>
          </p:cNvSpPr>
          <p:nvPr/>
        </p:nvSpPr>
        <p:spPr>
          <a:xfrm>
            <a:off x="4687145" y="5822817"/>
            <a:ext cx="2701370" cy="463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i="1" dirty="0"/>
              <a:t>“covariate shift”</a:t>
            </a:r>
            <a:endParaRPr lang="en-US" sz="2667" i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2244AF-BDF2-7D5D-276E-CD3E0E70B8D3}"/>
              </a:ext>
            </a:extLst>
          </p:cNvPr>
          <p:cNvSpPr txBox="1"/>
          <p:nvPr/>
        </p:nvSpPr>
        <p:spPr>
          <a:xfrm>
            <a:off x="10027227" y="6415908"/>
            <a:ext cx="20640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[Ross &amp; Bagnell ’10]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E95E20-5B0E-4EA6-B0D0-A11C743D70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06480" y="6135357"/>
            <a:ext cx="872836" cy="313915"/>
          </a:xfrm>
          <a:prstGeom prst="rect">
            <a:avLst/>
          </a:prstGeom>
        </p:spPr>
      </p:pic>
      <p:sp>
        <p:nvSpPr>
          <p:cNvPr id="6" name="Google Shape;190;p25">
            <a:extLst>
              <a:ext uri="{FF2B5EF4-FFF2-40B4-BE49-F238E27FC236}">
                <a16:creationId xmlns:a16="http://schemas.microsoft.com/office/drawing/2014/main" id="{339D507D-1E3A-B51D-02AE-EA46604840C9}"/>
              </a:ext>
            </a:extLst>
          </p:cNvPr>
          <p:cNvSpPr txBox="1">
            <a:spLocks/>
          </p:cNvSpPr>
          <p:nvPr/>
        </p:nvSpPr>
        <p:spPr>
          <a:xfrm>
            <a:off x="7669037" y="5564442"/>
            <a:ext cx="4716380" cy="463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1800" i="1" dirty="0"/>
              <a:t>Probability of making mistakes grows quadratically with the length of the trajectory</a:t>
            </a:r>
            <a:endParaRPr lang="en-US" sz="1800" i="1" dirty="0">
              <a:solidFill>
                <a:srgbClr val="C0000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58BA09-4218-26A5-BB34-00923DD8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8B4A-9FCB-3B4F-B756-8B6AD506255B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871207A-9787-42BF-45BF-35B639C4C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E3EC40-A415-94E0-8BA3-78F7B71E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17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D5B9E-539C-CAED-E1F2-4CFF7E63D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494E-EEF6-819F-8CB9-FDB4CB1F0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Pitfalls: </a:t>
            </a:r>
            <a:r>
              <a:rPr lang="en-US" dirty="0">
                <a:solidFill>
                  <a:srgbClr val="C00000"/>
                </a:solidFill>
              </a:rPr>
              <a:t>2) Multimodal behavior</a:t>
            </a: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EFF832E5-6458-2DA1-272B-E13EFE1E5B26}"/>
              </a:ext>
            </a:extLst>
          </p:cNvPr>
          <p:cNvSpPr txBox="1">
            <a:spLocks/>
          </p:cNvSpPr>
          <p:nvPr/>
        </p:nvSpPr>
        <p:spPr>
          <a:xfrm>
            <a:off x="192807" y="1690688"/>
            <a:ext cx="10646657" cy="4481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In many tasks, there exist multiple (equivalent) solutions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66CF3A-434F-17CD-0923-692C5C6F11B6}"/>
              </a:ext>
            </a:extLst>
          </p:cNvPr>
          <p:cNvGrpSpPr/>
          <p:nvPr/>
        </p:nvGrpSpPr>
        <p:grpSpPr>
          <a:xfrm>
            <a:off x="8734887" y="1803156"/>
            <a:ext cx="2947256" cy="1899658"/>
            <a:chOff x="1345964" y="2824588"/>
            <a:chExt cx="2947256" cy="1899658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DD30FCC-455F-3D2D-03F4-81B28255FF02}"/>
                </a:ext>
              </a:extLst>
            </p:cNvPr>
            <p:cNvSpPr/>
            <p:nvPr/>
          </p:nvSpPr>
          <p:spPr>
            <a:xfrm>
              <a:off x="2163336" y="3697303"/>
              <a:ext cx="2129883" cy="448143"/>
            </a:xfrm>
            <a:custGeom>
              <a:avLst/>
              <a:gdLst>
                <a:gd name="connsiteX0" fmla="*/ 0 w 2129883"/>
                <a:gd name="connsiteY0" fmla="*/ 448143 h 448143"/>
                <a:gd name="connsiteX1" fmla="*/ 869795 w 2129883"/>
                <a:gd name="connsiteY1" fmla="*/ 46699 h 448143"/>
                <a:gd name="connsiteX2" fmla="*/ 2129883 w 2129883"/>
                <a:gd name="connsiteY2" fmla="*/ 24396 h 448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9883" h="448143">
                  <a:moveTo>
                    <a:pt x="0" y="448143"/>
                  </a:moveTo>
                  <a:cubicBezTo>
                    <a:pt x="257407" y="282733"/>
                    <a:pt x="514815" y="117323"/>
                    <a:pt x="869795" y="46699"/>
                  </a:cubicBezTo>
                  <a:cubicBezTo>
                    <a:pt x="1224775" y="-23925"/>
                    <a:pt x="1677329" y="235"/>
                    <a:pt x="2129883" y="24396"/>
                  </a:cubicBezTo>
                </a:path>
              </a:pathLst>
            </a:cu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A cartoon tree with a black background&#10;&#10;Description automatically generated">
              <a:extLst>
                <a:ext uri="{FF2B5EF4-FFF2-40B4-BE49-F238E27FC236}">
                  <a16:creationId xmlns:a16="http://schemas.microsoft.com/office/drawing/2014/main" id="{ED3D3601-197E-8444-4E36-A4B40A8E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23865" y="2824588"/>
              <a:ext cx="1208823" cy="1208823"/>
            </a:xfrm>
            <a:prstGeom prst="rect">
              <a:avLst/>
            </a:prstGeom>
          </p:spPr>
        </p:pic>
        <p:pic>
          <p:nvPicPr>
            <p:cNvPr id="6" name="Picture 5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3A73A889-8E16-59AA-D2F1-3B4EB4494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5964" y="3854451"/>
              <a:ext cx="869795" cy="869795"/>
            </a:xfrm>
            <a:prstGeom prst="rect">
              <a:avLst/>
            </a:prstGeom>
          </p:spPr>
        </p:pic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44AF528-A1FE-694F-AB24-29BFE03E64CC}"/>
                </a:ext>
              </a:extLst>
            </p:cNvPr>
            <p:cNvSpPr/>
            <p:nvPr/>
          </p:nvSpPr>
          <p:spPr>
            <a:xfrm rot="10800000">
              <a:off x="2163337" y="3809339"/>
              <a:ext cx="2129883" cy="448143"/>
            </a:xfrm>
            <a:custGeom>
              <a:avLst/>
              <a:gdLst>
                <a:gd name="connsiteX0" fmla="*/ 0 w 2129883"/>
                <a:gd name="connsiteY0" fmla="*/ 448143 h 448143"/>
                <a:gd name="connsiteX1" fmla="*/ 869795 w 2129883"/>
                <a:gd name="connsiteY1" fmla="*/ 46699 h 448143"/>
                <a:gd name="connsiteX2" fmla="*/ 2129883 w 2129883"/>
                <a:gd name="connsiteY2" fmla="*/ 24396 h 448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9883" h="448143">
                  <a:moveTo>
                    <a:pt x="0" y="448143"/>
                  </a:moveTo>
                  <a:cubicBezTo>
                    <a:pt x="257407" y="282733"/>
                    <a:pt x="514815" y="117323"/>
                    <a:pt x="869795" y="46699"/>
                  </a:cubicBezTo>
                  <a:cubicBezTo>
                    <a:pt x="1224775" y="-23925"/>
                    <a:pt x="1677329" y="235"/>
                    <a:pt x="2129883" y="24396"/>
                  </a:cubicBezTo>
                </a:path>
              </a:pathLst>
            </a:custGeom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  <a:head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Google Shape;190;p25">
            <a:extLst>
              <a:ext uri="{FF2B5EF4-FFF2-40B4-BE49-F238E27FC236}">
                <a16:creationId xmlns:a16="http://schemas.microsoft.com/office/drawing/2014/main" id="{A2033C51-0F54-20F7-58E8-0BA54CF937B1}"/>
              </a:ext>
            </a:extLst>
          </p:cNvPr>
          <p:cNvSpPr txBox="1">
            <a:spLocks/>
          </p:cNvSpPr>
          <p:nvPr/>
        </p:nvSpPr>
        <p:spPr>
          <a:xfrm>
            <a:off x="192806" y="2275227"/>
            <a:ext cx="8282120" cy="158712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In IL, this becomes relevant the moment </a:t>
            </a:r>
            <a:r>
              <a:rPr lang="en-US" sz="2667" dirty="0">
                <a:solidFill>
                  <a:srgbClr val="C00000"/>
                </a:solidFill>
              </a:rPr>
              <a:t>the dataset is characterized by multimodal demonstrations</a:t>
            </a:r>
            <a:br>
              <a:rPr lang="en-US" sz="2667" dirty="0">
                <a:solidFill>
                  <a:srgbClr val="C00000"/>
                </a:solidFill>
              </a:rPr>
            </a:br>
            <a:br>
              <a:rPr lang="en-US" sz="2667" dirty="0">
                <a:solidFill>
                  <a:srgbClr val="C00000"/>
                </a:solidFill>
              </a:rPr>
            </a:br>
            <a:r>
              <a:rPr lang="en-US" sz="2667" dirty="0"/>
              <a:t>e.g., fitting multimodal behavior </a:t>
            </a:r>
            <a:r>
              <a:rPr lang="en-US" sz="2667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using MSE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B5A4C85-0675-991B-22EB-5D9E91D38D56}"/>
              </a:ext>
            </a:extLst>
          </p:cNvPr>
          <p:cNvCxnSpPr>
            <a:cxnSpLocks/>
          </p:cNvCxnSpPr>
          <p:nvPr/>
        </p:nvCxnSpPr>
        <p:spPr>
          <a:xfrm flipV="1">
            <a:off x="9712709" y="2939953"/>
            <a:ext cx="869798" cy="199675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190;p25">
            <a:extLst>
              <a:ext uri="{FF2B5EF4-FFF2-40B4-BE49-F238E27FC236}">
                <a16:creationId xmlns:a16="http://schemas.microsoft.com/office/drawing/2014/main" id="{96AD7C61-AB09-FE23-C1E3-A0AE53095D31}"/>
              </a:ext>
            </a:extLst>
          </p:cNvPr>
          <p:cNvSpPr txBox="1">
            <a:spLocks/>
          </p:cNvSpPr>
          <p:nvPr/>
        </p:nvSpPr>
        <p:spPr>
          <a:xfrm>
            <a:off x="258336" y="3998745"/>
            <a:ext cx="7925281" cy="8697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This is extremely common in practice, e.g., data collected by multiple experts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9417B69-5FA9-8B60-0274-2E17FBDBFBC8}"/>
              </a:ext>
            </a:extLst>
          </p:cNvPr>
          <p:cNvGrpSpPr/>
          <p:nvPr/>
        </p:nvGrpSpPr>
        <p:grpSpPr>
          <a:xfrm>
            <a:off x="8972445" y="3705017"/>
            <a:ext cx="2709698" cy="548614"/>
            <a:chOff x="8183617" y="3622818"/>
            <a:chExt cx="4846402" cy="981218"/>
          </a:xfrm>
        </p:grpSpPr>
        <p:pic>
          <p:nvPicPr>
            <p:cNvPr id="46" name="Picture 2" descr="Normal Distribution — The heart of Data Scientist's Statistical Journey |  by Ashish Kumar Singh | Medium">
              <a:extLst>
                <a:ext uri="{FF2B5EF4-FFF2-40B4-BE49-F238E27FC236}">
                  <a16:creationId xmlns:a16="http://schemas.microsoft.com/office/drawing/2014/main" id="{FAF55D90-7E1F-C5CF-3C70-C6FD59F62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9744" y="3622818"/>
              <a:ext cx="2750275" cy="981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0" name="Picture 2" descr="Normal Distribution — The heart of Data Scientist's Statistical Journey |  by Ashish Kumar Singh | Medium">
              <a:extLst>
                <a:ext uri="{FF2B5EF4-FFF2-40B4-BE49-F238E27FC236}">
                  <a16:creationId xmlns:a16="http://schemas.microsoft.com/office/drawing/2014/main" id="{D1BB9D41-74C8-A5A6-AD34-891B5E9965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94"/>
            <a:stretch/>
          </p:blipFill>
          <p:spPr bwMode="auto">
            <a:xfrm>
              <a:off x="8183617" y="3622818"/>
              <a:ext cx="2566159" cy="981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A3457DB4-33DE-9501-6332-415CFB501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4670" y="4253631"/>
            <a:ext cx="680225" cy="2383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E40DE3C-F283-AA1C-E806-4DE621D28889}"/>
              </a:ext>
            </a:extLst>
          </p:cNvPr>
          <p:cNvCxnSpPr>
            <a:cxnSpLocks/>
          </p:cNvCxnSpPr>
          <p:nvPr/>
        </p:nvCxnSpPr>
        <p:spPr>
          <a:xfrm>
            <a:off x="10307782" y="3557131"/>
            <a:ext cx="0" cy="69650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>
            <a:extLst>
              <a:ext uri="{FF2B5EF4-FFF2-40B4-BE49-F238E27FC236}">
                <a16:creationId xmlns:a16="http://schemas.microsoft.com/office/drawing/2014/main" id="{D198CC44-713D-4805-1B72-0666D3BE8527}"/>
              </a:ext>
            </a:extLst>
          </p:cNvPr>
          <p:cNvSpPr/>
          <p:nvPr/>
        </p:nvSpPr>
        <p:spPr>
          <a:xfrm rot="13334097">
            <a:off x="9573407" y="3829057"/>
            <a:ext cx="338710" cy="783477"/>
          </a:xfrm>
          <a:prstGeom prst="arc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C0C64024-59D5-7B61-407C-8EFBCB368F84}"/>
              </a:ext>
            </a:extLst>
          </p:cNvPr>
          <p:cNvSpPr/>
          <p:nvPr/>
        </p:nvSpPr>
        <p:spPr>
          <a:xfrm rot="21040364">
            <a:off x="10176968" y="4217030"/>
            <a:ext cx="381673" cy="753740"/>
          </a:xfrm>
          <a:prstGeom prst="arc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Google Shape;190;p25">
            <a:extLst>
              <a:ext uri="{FF2B5EF4-FFF2-40B4-BE49-F238E27FC236}">
                <a16:creationId xmlns:a16="http://schemas.microsoft.com/office/drawing/2014/main" id="{9C6F3A79-0950-3647-850C-492A2B64AFE6}"/>
              </a:ext>
            </a:extLst>
          </p:cNvPr>
          <p:cNvSpPr txBox="1">
            <a:spLocks/>
          </p:cNvSpPr>
          <p:nvPr/>
        </p:nvSpPr>
        <p:spPr>
          <a:xfrm>
            <a:off x="8734887" y="4382236"/>
            <a:ext cx="1525733" cy="4233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Data distribution</a:t>
            </a:r>
          </a:p>
        </p:txBody>
      </p:sp>
      <p:sp>
        <p:nvSpPr>
          <p:cNvPr id="12" name="Google Shape;190;p25">
            <a:extLst>
              <a:ext uri="{FF2B5EF4-FFF2-40B4-BE49-F238E27FC236}">
                <a16:creationId xmlns:a16="http://schemas.microsoft.com/office/drawing/2014/main" id="{E82DC8EB-2F19-ACC2-A8F2-E3328D10A8DA}"/>
              </a:ext>
            </a:extLst>
          </p:cNvPr>
          <p:cNvSpPr txBox="1">
            <a:spLocks/>
          </p:cNvSpPr>
          <p:nvPr/>
        </p:nvSpPr>
        <p:spPr>
          <a:xfrm>
            <a:off x="10260620" y="4528032"/>
            <a:ext cx="1525733" cy="4233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Mean of the data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B0F67D-265C-5CEC-69D4-2A1F5C0A5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7EAAA-4940-2E42-BDD8-05992E226981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502E38-9234-C10A-80EA-F3E41414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0CCC85-B612-490A-3CFD-9978B8EE8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1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B9725-E3C4-E0A2-0146-F54AA91D2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0B35B-BF1E-FF75-4AE8-1A422635D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useful mental model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693D0F85-7759-CB07-D399-B9959AF96DC9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We can address these challenges in a few different ways:</a:t>
            </a:r>
          </a:p>
        </p:txBody>
      </p:sp>
      <p:sp>
        <p:nvSpPr>
          <p:cNvPr id="25" name="Google Shape;190;p25">
            <a:extLst>
              <a:ext uri="{FF2B5EF4-FFF2-40B4-BE49-F238E27FC236}">
                <a16:creationId xmlns:a16="http://schemas.microsoft.com/office/drawing/2014/main" id="{7E63148E-5AA2-BA6D-9CF3-6AA76FD2E63C}"/>
              </a:ext>
            </a:extLst>
          </p:cNvPr>
          <p:cNvSpPr txBox="1">
            <a:spLocks/>
          </p:cNvSpPr>
          <p:nvPr/>
        </p:nvSpPr>
        <p:spPr>
          <a:xfrm>
            <a:off x="707143" y="2177157"/>
            <a:ext cx="10646657" cy="183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Targeted algorithms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Smart data collection (and augmentation)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Use expressive models (e.g., that are able to capture the multi-modality of behavior data)</a:t>
            </a:r>
          </a:p>
          <a:p>
            <a:pPr marL="135464" indent="0">
              <a:spcBef>
                <a:spcPts val="0"/>
              </a:spcBef>
              <a:buSzPts val="2000"/>
              <a:buNone/>
            </a:pPr>
            <a:endParaRPr lang="en-US" sz="2667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8E4FE1-D653-44F8-C597-A4079C7D2801}"/>
              </a:ext>
            </a:extLst>
          </p:cNvPr>
          <p:cNvGrpSpPr/>
          <p:nvPr/>
        </p:nvGrpSpPr>
        <p:grpSpPr>
          <a:xfrm>
            <a:off x="707143" y="4045656"/>
            <a:ext cx="2176837" cy="1995101"/>
            <a:chOff x="945120" y="4048702"/>
            <a:chExt cx="2176837" cy="1995101"/>
          </a:xfrm>
        </p:grpSpPr>
        <p:pic>
          <p:nvPicPr>
            <p:cNvPr id="4" name="Picture 3" descr="A yellow car with blue windows&#10;&#10;Description automatically generated">
              <a:extLst>
                <a:ext uri="{FF2B5EF4-FFF2-40B4-BE49-F238E27FC236}">
                  <a16:creationId xmlns:a16="http://schemas.microsoft.com/office/drawing/2014/main" id="{7CB3A5CC-C00B-997B-01EB-927260455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945120" y="4415480"/>
              <a:ext cx="1314107" cy="1314107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4CFFFD90-BE7A-B1BC-BB9F-60B470BC2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782557">
              <a:off x="1910835" y="4048702"/>
              <a:ext cx="939800" cy="939800"/>
            </a:xfrm>
            <a:prstGeom prst="rect">
              <a:avLst/>
            </a:prstGeom>
          </p:spPr>
        </p:pic>
        <p:pic>
          <p:nvPicPr>
            <p:cNvPr id="8" name="Picture 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A51EC8ED-A85C-E817-1877-904AF9E43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2157" y="4558614"/>
              <a:ext cx="939800" cy="939800"/>
            </a:xfrm>
            <a:prstGeom prst="rect">
              <a:avLst/>
            </a:prstGeom>
          </p:spPr>
        </p:pic>
        <p:pic>
          <p:nvPicPr>
            <p:cNvPr id="17" name="Picture 1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97244F56-C392-7B51-CCBE-5E1BCD780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817443" flipV="1">
              <a:off x="1970781" y="5104003"/>
              <a:ext cx="939800" cy="93980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84F006D-8C23-16F4-637E-4444878A3E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388" y="4329113"/>
            <a:ext cx="4838173" cy="1339940"/>
          </a:xfrm>
          <a:prstGeom prst="rect">
            <a:avLst/>
          </a:prstGeom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75956882-663A-C752-5C10-EE2E0F502E15}"/>
              </a:ext>
            </a:extLst>
          </p:cNvPr>
          <p:cNvGrpSpPr/>
          <p:nvPr/>
        </p:nvGrpSpPr>
        <p:grpSpPr>
          <a:xfrm>
            <a:off x="8258039" y="4259940"/>
            <a:ext cx="3265014" cy="1409113"/>
            <a:chOff x="1120309" y="3984490"/>
            <a:chExt cx="3265014" cy="1409113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3887B41-B860-929C-28A0-DBC40C2C4289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V="1">
              <a:off x="2277459" y="4567244"/>
              <a:ext cx="826347" cy="309351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E5BD561-0CD1-85CB-B57C-A20E4E635FDD}"/>
                </a:ext>
              </a:extLst>
            </p:cNvPr>
            <p:cNvSpPr/>
            <p:nvPr/>
          </p:nvSpPr>
          <p:spPr>
            <a:xfrm>
              <a:off x="2191645" y="4804719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D3637D2-D873-5B9E-A909-C17DAE7A512D}"/>
                </a:ext>
              </a:extLst>
            </p:cNvPr>
            <p:cNvSpPr/>
            <p:nvPr/>
          </p:nvSpPr>
          <p:spPr>
            <a:xfrm>
              <a:off x="1247158" y="523644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4C23987-F336-C30B-8DC6-AFD1B86083C1}"/>
                </a:ext>
              </a:extLst>
            </p:cNvPr>
            <p:cNvSpPr/>
            <p:nvPr/>
          </p:nvSpPr>
          <p:spPr>
            <a:xfrm>
              <a:off x="2114390" y="4703833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EDCF7F9-514E-B63D-4CDE-F678517093E0}"/>
                </a:ext>
              </a:extLst>
            </p:cNvPr>
            <p:cNvSpPr/>
            <p:nvPr/>
          </p:nvSpPr>
          <p:spPr>
            <a:xfrm>
              <a:off x="3081178" y="44330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11C5FEC-D9AA-B230-DA70-A2E619C5C6ED}"/>
                </a:ext>
              </a:extLst>
            </p:cNvPr>
            <p:cNvSpPr/>
            <p:nvPr/>
          </p:nvSpPr>
          <p:spPr>
            <a:xfrm>
              <a:off x="4133689" y="427117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193571F-F949-BAB1-8BF1-44D968CE4188}"/>
                </a:ext>
              </a:extLst>
            </p:cNvPr>
            <p:cNvSpPr/>
            <p:nvPr/>
          </p:nvSpPr>
          <p:spPr>
            <a:xfrm>
              <a:off x="3095470" y="4708281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0E00C43-A1B3-430E-9F02-7D8BB6D379E2}"/>
                </a:ext>
              </a:extLst>
            </p:cNvPr>
            <p:cNvSpPr/>
            <p:nvPr/>
          </p:nvSpPr>
          <p:spPr>
            <a:xfrm>
              <a:off x="4230812" y="4747314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AB597C8-8DBF-9126-0674-576388BB0783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811400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484D4A9-B7A9-FE9C-04A6-B8ADF0A432E1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256905" y="4511679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65B33D9-4CC2-AF66-8C08-BB7DDAC5831F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 flipV="1">
              <a:off x="3235689" y="4349752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FC0B955-4CAC-0EC6-2BC0-BAA1081C380B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917602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5310447-64F8-7556-1A12-2C1F179706DE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2339356" y="4786863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1A64897D-5CAB-01EF-3F58-FB096AEAE8D0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3235689" y="4782414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3FFF84DF-A2ED-699A-4CB9-0276EE658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0309" y="4922066"/>
              <a:ext cx="258732" cy="30185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CC5E5A8-BBA2-4A4B-6DA7-012BDE480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7649" y="4395881"/>
              <a:ext cx="251251" cy="29312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49CF47EE-D275-7F06-AE3F-C121245EE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95470" y="4140122"/>
              <a:ext cx="228600" cy="26670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8364D49-DAD0-8CAE-9029-799A27BE4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20354" y="3984490"/>
              <a:ext cx="228600" cy="2667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3D483BC7-EB4C-590C-C496-11154CB58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56579" y="4743492"/>
              <a:ext cx="228600" cy="2667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02A22F1F-C5D3-9D57-AA33-EE762545B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67885" y="4345861"/>
              <a:ext cx="228600" cy="266700"/>
            </a:xfrm>
            <a:prstGeom prst="rect">
              <a:avLst/>
            </a:prstGeom>
          </p:spPr>
        </p:pic>
        <p:pic>
          <p:nvPicPr>
            <p:cNvPr id="1024" name="Picture 1023">
              <a:extLst>
                <a:ext uri="{FF2B5EF4-FFF2-40B4-BE49-F238E27FC236}">
                  <a16:creationId xmlns:a16="http://schemas.microsoft.com/office/drawing/2014/main" id="{829C43BF-F060-36AD-A290-53BEB90E3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66671" y="4122328"/>
              <a:ext cx="228600" cy="266700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EF190566-9959-FA85-CE1B-A0ACFE125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85255" y="4811400"/>
              <a:ext cx="228600" cy="266700"/>
            </a:xfrm>
            <a:prstGeom prst="rect">
              <a:avLst/>
            </a:prstGeom>
          </p:spPr>
        </p:pic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0E784A1E-F6F5-0762-9EF5-8F695AAF6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03113" y="4821829"/>
              <a:ext cx="228600" cy="266700"/>
            </a:xfrm>
            <a:prstGeom prst="rect">
              <a:avLst/>
            </a:prstGeom>
          </p:spPr>
        </p:pic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5BB726BF-B960-457C-E0A5-11AC08928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777154" y="5066798"/>
              <a:ext cx="228600" cy="266700"/>
            </a:xfrm>
            <a:prstGeom prst="rect">
              <a:avLst/>
            </a:prstGeom>
          </p:spPr>
        </p:pic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346A6E4B-4C84-521C-08C3-1F4A59F88DD1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 flipV="1">
              <a:off x="3244025" y="4405317"/>
              <a:ext cx="912292" cy="377097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4939D7-D60B-9124-2681-1CD365082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EFBC7-8840-D645-A6DF-9AC84DB5BCD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5C07D-00A7-F7E6-911A-7D5CDDD2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DB39C-824A-457A-AD29-D3A79332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12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A25F9-FA50-3C2B-E79B-B866C1C9C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31DEF-2EE3-B642-6ED4-AA13F51C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useful mental model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C8282675-2B25-7526-8F50-53B2E4BCCD4D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We can address these challenges in a few different ways:</a:t>
            </a:r>
          </a:p>
        </p:txBody>
      </p:sp>
      <p:sp>
        <p:nvSpPr>
          <p:cNvPr id="25" name="Google Shape;190;p25">
            <a:extLst>
              <a:ext uri="{FF2B5EF4-FFF2-40B4-BE49-F238E27FC236}">
                <a16:creationId xmlns:a16="http://schemas.microsoft.com/office/drawing/2014/main" id="{A467FDD6-13C4-5C46-F453-816791F5BCC3}"/>
              </a:ext>
            </a:extLst>
          </p:cNvPr>
          <p:cNvSpPr txBox="1">
            <a:spLocks/>
          </p:cNvSpPr>
          <p:nvPr/>
        </p:nvSpPr>
        <p:spPr>
          <a:xfrm>
            <a:off x="707143" y="2177157"/>
            <a:ext cx="10646657" cy="183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Targeted algorithms</a:t>
            </a:r>
            <a:endParaRPr lang="en-US" sz="2667" dirty="0">
              <a:solidFill>
                <a:schemeClr val="tx1">
                  <a:alpha val="30000"/>
                </a:schemeClr>
              </a:solidFill>
            </a:endParaRP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>
                    <a:alpha val="30000"/>
                  </a:schemeClr>
                </a:solidFill>
              </a:rPr>
              <a:t>Smart data collection (and augmentation)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>
                    <a:alpha val="30000"/>
                  </a:schemeClr>
                </a:solidFill>
              </a:rPr>
              <a:t>Use expressive models (e.g., that are able to capture the multi-modality of behavior data)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DF9B10-FCF0-5F62-C84B-A90D29708506}"/>
              </a:ext>
            </a:extLst>
          </p:cNvPr>
          <p:cNvGrpSpPr/>
          <p:nvPr/>
        </p:nvGrpSpPr>
        <p:grpSpPr>
          <a:xfrm>
            <a:off x="707143" y="4045656"/>
            <a:ext cx="2176837" cy="1995101"/>
            <a:chOff x="945120" y="4048702"/>
            <a:chExt cx="2176837" cy="1995101"/>
          </a:xfrm>
        </p:grpSpPr>
        <p:pic>
          <p:nvPicPr>
            <p:cNvPr id="4" name="Picture 3" descr="A yellow car with blue windows&#10;&#10;Description automatically generated">
              <a:extLst>
                <a:ext uri="{FF2B5EF4-FFF2-40B4-BE49-F238E27FC236}">
                  <a16:creationId xmlns:a16="http://schemas.microsoft.com/office/drawing/2014/main" id="{C3A3C18B-C3A7-93DE-E8E5-A71E5E9B3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945120" y="4415480"/>
              <a:ext cx="1314107" cy="1314107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A12E0BF5-68D1-5D1D-8E04-DDD1E4C6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782557">
              <a:off x="1910835" y="4048702"/>
              <a:ext cx="939800" cy="939800"/>
            </a:xfrm>
            <a:prstGeom prst="rect">
              <a:avLst/>
            </a:prstGeom>
          </p:spPr>
        </p:pic>
        <p:pic>
          <p:nvPicPr>
            <p:cNvPr id="8" name="Picture 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7487CFB3-7FDA-9876-895A-463967714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2157" y="4558614"/>
              <a:ext cx="939800" cy="939800"/>
            </a:xfrm>
            <a:prstGeom prst="rect">
              <a:avLst/>
            </a:prstGeom>
          </p:spPr>
        </p:pic>
        <p:pic>
          <p:nvPicPr>
            <p:cNvPr id="17" name="Picture 1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98D4A1B4-DF22-354C-522A-D9A3F5AC7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817443" flipV="1">
              <a:off x="1970781" y="5104003"/>
              <a:ext cx="939800" cy="93980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522A3A2-F5E9-18B5-5B27-1D87852F3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388" y="4329113"/>
            <a:ext cx="4838173" cy="1339940"/>
          </a:xfrm>
          <a:prstGeom prst="rect">
            <a:avLst/>
          </a:prstGeom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2746549B-16EE-7D28-ED59-B3BF50AB6F20}"/>
              </a:ext>
            </a:extLst>
          </p:cNvPr>
          <p:cNvGrpSpPr/>
          <p:nvPr/>
        </p:nvGrpSpPr>
        <p:grpSpPr>
          <a:xfrm>
            <a:off x="8258039" y="4259940"/>
            <a:ext cx="3265014" cy="1409113"/>
            <a:chOff x="1120309" y="3984490"/>
            <a:chExt cx="3265014" cy="1409113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013E10B-0A6B-3D2F-83D5-1B04F30E76FA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V="1">
              <a:off x="2277459" y="4567244"/>
              <a:ext cx="826347" cy="309351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A164558-6801-AE12-335E-2FB3E04CE87B}"/>
                </a:ext>
              </a:extLst>
            </p:cNvPr>
            <p:cNvSpPr/>
            <p:nvPr/>
          </p:nvSpPr>
          <p:spPr>
            <a:xfrm>
              <a:off x="2191645" y="4804719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D736824-257A-DBBE-1087-AB2200CE2FF1}"/>
                </a:ext>
              </a:extLst>
            </p:cNvPr>
            <p:cNvSpPr/>
            <p:nvPr/>
          </p:nvSpPr>
          <p:spPr>
            <a:xfrm>
              <a:off x="1247158" y="523644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FE40AEE-BFB3-48EF-BE3F-6D293C092088}"/>
                </a:ext>
              </a:extLst>
            </p:cNvPr>
            <p:cNvSpPr/>
            <p:nvPr/>
          </p:nvSpPr>
          <p:spPr>
            <a:xfrm>
              <a:off x="2114390" y="4703833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DD64402-90EF-FFD3-D635-3777088724F5}"/>
                </a:ext>
              </a:extLst>
            </p:cNvPr>
            <p:cNvSpPr/>
            <p:nvPr/>
          </p:nvSpPr>
          <p:spPr>
            <a:xfrm>
              <a:off x="3081178" y="44330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FBF9552-3C45-D78D-163E-AA5790C31BF1}"/>
                </a:ext>
              </a:extLst>
            </p:cNvPr>
            <p:cNvSpPr/>
            <p:nvPr/>
          </p:nvSpPr>
          <p:spPr>
            <a:xfrm>
              <a:off x="4133689" y="427117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72A5AD3-DCE3-EE9A-95A8-D62DDCCDA14C}"/>
                </a:ext>
              </a:extLst>
            </p:cNvPr>
            <p:cNvSpPr/>
            <p:nvPr/>
          </p:nvSpPr>
          <p:spPr>
            <a:xfrm>
              <a:off x="3095470" y="4708281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41F582D-ABB4-5C2C-35B6-8E1AAA65896E}"/>
                </a:ext>
              </a:extLst>
            </p:cNvPr>
            <p:cNvSpPr/>
            <p:nvPr/>
          </p:nvSpPr>
          <p:spPr>
            <a:xfrm>
              <a:off x="4230812" y="4747314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8FFB776-47A1-0F97-788B-BB432116E9D4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811400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3D72A33-E02D-2BAB-72C2-C42DE10DDDEB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256905" y="4511679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8F20358-9D87-783B-EEC2-F9F67ADB6D5C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 flipV="1">
              <a:off x="3235689" y="4349752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2147FCE-743D-10CE-8918-F6845843C8DE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917602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711345C-BC7E-5488-939E-8C3AABD2319D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2339356" y="4786863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4E61AEB9-5A33-56EB-DB33-6B794AED31FB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3235689" y="4782414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5014867-5889-8231-70A2-5BA7B045D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0309" y="4922066"/>
              <a:ext cx="258732" cy="30185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71C520C7-F087-C63B-ECB6-37DD698EB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7649" y="4395881"/>
              <a:ext cx="251251" cy="29312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463F936F-2B94-07C7-6BCC-C953B742C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95470" y="4140122"/>
              <a:ext cx="228600" cy="26670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14DE0CFA-D892-4676-D8A4-0742CC7D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20354" y="3984490"/>
              <a:ext cx="228600" cy="2667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37DCAC6-A5B3-A56D-75E2-49ADCBE48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56579" y="4743492"/>
              <a:ext cx="228600" cy="2667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F4FB1F96-C20F-6254-9D61-092F76677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67885" y="4345861"/>
              <a:ext cx="228600" cy="266700"/>
            </a:xfrm>
            <a:prstGeom prst="rect">
              <a:avLst/>
            </a:prstGeom>
          </p:spPr>
        </p:pic>
        <p:pic>
          <p:nvPicPr>
            <p:cNvPr id="1024" name="Picture 1023">
              <a:extLst>
                <a:ext uri="{FF2B5EF4-FFF2-40B4-BE49-F238E27FC236}">
                  <a16:creationId xmlns:a16="http://schemas.microsoft.com/office/drawing/2014/main" id="{69BA1983-D1DA-3D46-8A03-620078B13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66671" y="4122328"/>
              <a:ext cx="228600" cy="266700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ECD74511-3258-A712-9393-8C1CAD0B7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85255" y="4811400"/>
              <a:ext cx="228600" cy="266700"/>
            </a:xfrm>
            <a:prstGeom prst="rect">
              <a:avLst/>
            </a:prstGeom>
          </p:spPr>
        </p:pic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A44EF695-6904-5960-4A2B-192D6137E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03113" y="4821829"/>
              <a:ext cx="228600" cy="266700"/>
            </a:xfrm>
            <a:prstGeom prst="rect">
              <a:avLst/>
            </a:prstGeom>
          </p:spPr>
        </p:pic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A9D8B5F6-E6EA-DF1B-60B4-EEB00A6BA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777154" y="5066798"/>
              <a:ext cx="228600" cy="266700"/>
            </a:xfrm>
            <a:prstGeom prst="rect">
              <a:avLst/>
            </a:prstGeom>
          </p:spPr>
        </p:pic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422AD631-6422-F71B-E369-28D34F82879F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 flipV="1">
              <a:off x="3244025" y="4405317"/>
              <a:ext cx="912292" cy="377097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86CB1E-E587-58F2-AF49-A3A23ACE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1352-016F-A04C-BCC2-BF2C40AB103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3B3FA-E024-D72D-883A-153B52B29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0F8ED-B583-77DC-D2CC-DE29DD1F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435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FA1D2-6B3E-B190-B59B-4AFC52B53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F41D4-AD2B-CC47-EEB7-4A64A32C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value of </a:t>
            </a:r>
            <a:r>
              <a:rPr lang="en-US" dirty="0">
                <a:solidFill>
                  <a:srgbClr val="FCC000"/>
                </a:solidFill>
              </a:rPr>
              <a:t>corrective</a:t>
            </a:r>
            <a:r>
              <a:rPr lang="en-US" dirty="0"/>
              <a:t> data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23C85FF-E448-4318-76D4-F6306FD0A2F1}"/>
              </a:ext>
            </a:extLst>
          </p:cNvPr>
          <p:cNvCxnSpPr>
            <a:cxnSpLocks/>
            <a:endCxn id="11" idx="3"/>
          </p:cNvCxnSpPr>
          <p:nvPr/>
        </p:nvCxnSpPr>
        <p:spPr>
          <a:xfrm flipV="1">
            <a:off x="5661072" y="5175614"/>
            <a:ext cx="826347" cy="309351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41B68457-E0E7-28E9-80A0-841A82C24AA9}"/>
              </a:ext>
            </a:extLst>
          </p:cNvPr>
          <p:cNvSpPr/>
          <p:nvPr/>
        </p:nvSpPr>
        <p:spPr>
          <a:xfrm>
            <a:off x="5575258" y="5413089"/>
            <a:ext cx="154511" cy="1571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3DF67A7-FD5F-747D-FCC4-24503863D67A}"/>
              </a:ext>
            </a:extLst>
          </p:cNvPr>
          <p:cNvSpPr/>
          <p:nvPr/>
        </p:nvSpPr>
        <p:spPr>
          <a:xfrm>
            <a:off x="4630771" y="5844810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FD7B923-0B3D-D7D0-0F81-EBEF382F52A2}"/>
              </a:ext>
            </a:extLst>
          </p:cNvPr>
          <p:cNvSpPr/>
          <p:nvPr/>
        </p:nvSpPr>
        <p:spPr>
          <a:xfrm>
            <a:off x="5498003" y="5312203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133D06F-3C3C-D198-46CE-4008FEE5E86F}"/>
              </a:ext>
            </a:extLst>
          </p:cNvPr>
          <p:cNvSpPr/>
          <p:nvPr/>
        </p:nvSpPr>
        <p:spPr>
          <a:xfrm>
            <a:off x="6464791" y="5041467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786B6B-433B-4F50-1F2D-E28E8554E21D}"/>
              </a:ext>
            </a:extLst>
          </p:cNvPr>
          <p:cNvSpPr/>
          <p:nvPr/>
        </p:nvSpPr>
        <p:spPr>
          <a:xfrm>
            <a:off x="7517302" y="4879540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C75445-B6E1-D04A-764F-34656D29A2A7}"/>
              </a:ext>
            </a:extLst>
          </p:cNvPr>
          <p:cNvSpPr/>
          <p:nvPr/>
        </p:nvSpPr>
        <p:spPr>
          <a:xfrm>
            <a:off x="6479083" y="5316651"/>
            <a:ext cx="154511" cy="1571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7A69BBF-2071-6831-5C66-4FF00FF88223}"/>
              </a:ext>
            </a:extLst>
          </p:cNvPr>
          <p:cNvSpPr/>
          <p:nvPr/>
        </p:nvSpPr>
        <p:spPr>
          <a:xfrm>
            <a:off x="7614425" y="5355684"/>
            <a:ext cx="154511" cy="1571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5C411C-4CF0-2148-4EA8-C41162057CC7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4762654" y="5419770"/>
            <a:ext cx="752661" cy="44805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B431F39-68FB-876E-3C52-DE1DB6B5FCAC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5640518" y="5120049"/>
            <a:ext cx="824273" cy="23111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1F7D624-F229-AC1A-73C2-025BADC8B227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6619302" y="4958122"/>
            <a:ext cx="898000" cy="1333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E7280A-706C-4B40-FCA7-9EDEA11916BF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4762654" y="5525972"/>
            <a:ext cx="835232" cy="34185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FB42DDC-EFB7-43D4-6C5D-2000E1A2E9A3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5722969" y="5395233"/>
            <a:ext cx="756114" cy="7235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1E97C55-415F-A51E-2A08-8B3BEA72EF69}"/>
              </a:ext>
            </a:extLst>
          </p:cNvPr>
          <p:cNvCxnSpPr>
            <a:cxnSpLocks/>
            <a:endCxn id="15" idx="2"/>
          </p:cNvCxnSpPr>
          <p:nvPr/>
        </p:nvCxnSpPr>
        <p:spPr>
          <a:xfrm>
            <a:off x="6619302" y="5390784"/>
            <a:ext cx="995123" cy="43482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DD564C22-CE8C-28A2-5CB7-E5428DB6F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922" y="5530436"/>
            <a:ext cx="258732" cy="3018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CEAA4C6-FFC1-2A6F-DF7D-E4F9503CA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262" y="5004251"/>
            <a:ext cx="251251" cy="2931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7A600DE-DA17-E513-E760-11DB201AF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083" y="4748492"/>
            <a:ext cx="228600" cy="2667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EA1411C-11D1-5ECE-9359-AD964689C6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3967" y="4592860"/>
            <a:ext cx="228600" cy="2667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793490D-419A-52C8-40DC-0477D394CD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0192" y="5351862"/>
            <a:ext cx="228600" cy="2667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DF91753-F6F8-0040-C7F5-936F970312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1498" y="4954231"/>
            <a:ext cx="228600" cy="2667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7424ECC-1121-98EC-8B2F-2F93E19FE8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0284" y="4730698"/>
            <a:ext cx="228600" cy="2667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8599E67-8B09-18BC-0BEC-68619E635E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8868" y="5419770"/>
            <a:ext cx="228600" cy="2667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6E99DB8-1E4E-6539-D6FE-E1DBDF8FF0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6726" y="5430199"/>
            <a:ext cx="228600" cy="2667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D92F935-5F1F-F86D-E02D-1D3ABC1824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60767" y="5675168"/>
            <a:ext cx="228600" cy="266700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5293CE8-EA9E-77E5-C9D0-0464E54628A7}"/>
              </a:ext>
            </a:extLst>
          </p:cNvPr>
          <p:cNvCxnSpPr>
            <a:cxnSpLocks/>
            <a:endCxn id="12" idx="3"/>
          </p:cNvCxnSpPr>
          <p:nvPr/>
        </p:nvCxnSpPr>
        <p:spPr>
          <a:xfrm flipV="1">
            <a:off x="6627638" y="5013687"/>
            <a:ext cx="912292" cy="377097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Google Shape;190;p25">
            <a:extLst>
              <a:ext uri="{FF2B5EF4-FFF2-40B4-BE49-F238E27FC236}">
                <a16:creationId xmlns:a16="http://schemas.microsoft.com/office/drawing/2014/main" id="{1A56A8F2-84E7-65BD-7AA1-C20C794BB0A4}"/>
              </a:ext>
            </a:extLst>
          </p:cNvPr>
          <p:cNvSpPr txBox="1">
            <a:spLocks/>
          </p:cNvSpPr>
          <p:nvPr/>
        </p:nvSpPr>
        <p:spPr>
          <a:xfrm>
            <a:off x="707143" y="1720007"/>
            <a:ext cx="10646657" cy="40885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</a:pPr>
            <a:r>
              <a:rPr lang="en-US" sz="2667" dirty="0"/>
              <a:t>A lot of the methods that make naïve BC work try to leverage the fact that, during deployment, we can recover from mistakes </a:t>
            </a:r>
          </a:p>
          <a:p>
            <a:pPr marL="1049864" lvl="1" indent="-457200">
              <a:spcBef>
                <a:spcPts val="0"/>
              </a:spcBef>
              <a:buSzPts val="2000"/>
            </a:pPr>
            <a:r>
              <a:rPr lang="en-US" sz="2267" dirty="0"/>
              <a:t>Modify the learning problem to allow BC to learn how to correct from mistakes</a:t>
            </a:r>
          </a:p>
          <a:p>
            <a:pPr marL="592664" indent="-457200">
              <a:spcBef>
                <a:spcPts val="0"/>
              </a:spcBef>
              <a:buSzPts val="2000"/>
            </a:pPr>
            <a:endParaRPr lang="en-US" sz="2667" dirty="0"/>
          </a:p>
          <a:p>
            <a:pPr marL="592664" indent="-457200">
              <a:spcBef>
                <a:spcPts val="0"/>
              </a:spcBef>
              <a:buSzPts val="2000"/>
            </a:pPr>
            <a:r>
              <a:rPr lang="en-US" sz="2667" dirty="0">
                <a:solidFill>
                  <a:srgbClr val="C00000"/>
                </a:solidFill>
              </a:rPr>
              <a:t>Paradox:</a:t>
            </a:r>
            <a:r>
              <a:rPr lang="en-US" sz="2667" dirty="0"/>
              <a:t> </a:t>
            </a:r>
          </a:p>
          <a:p>
            <a:pPr marL="1049864" lvl="1" indent="-457200">
              <a:spcBef>
                <a:spcPts val="0"/>
              </a:spcBef>
              <a:buSzPts val="2000"/>
            </a:pPr>
            <a:r>
              <a:rPr lang="en-US" sz="2267" dirty="0"/>
              <a:t>Learning from a broader set of trajectories that make some mistakes (and recoveries) is likely to work better than learning from a narrow set of perfect demonstration data</a:t>
            </a:r>
            <a:br>
              <a:rPr lang="en-US" sz="2267" dirty="0"/>
            </a:br>
            <a:endParaRPr lang="en-US" sz="2267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EBB4C-5674-ADE2-50FC-92FD7328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6FE9-54EC-F64F-A916-4E38E07717F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43081-E176-927D-3570-3E83D68D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3D592-3A8F-97B9-C4AA-E83975B8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2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349A2-158E-FDA0-2F20-2BDF1023C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03C4F9A-22D0-11A5-B128-30684D74A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862" y="4152479"/>
            <a:ext cx="5791200" cy="26035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AF616BC-BC14-A9DD-A3CF-C8996C12E724}"/>
              </a:ext>
            </a:extLst>
          </p:cNvPr>
          <p:cNvCxnSpPr>
            <a:cxnSpLocks/>
            <a:endCxn id="28" idx="3"/>
          </p:cNvCxnSpPr>
          <p:nvPr/>
        </p:nvCxnSpPr>
        <p:spPr>
          <a:xfrm flipV="1">
            <a:off x="2277459" y="4567244"/>
            <a:ext cx="826347" cy="309351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D2ECB5A-459E-F5F7-5842-8F8B58734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interventions: </a:t>
            </a:r>
            <a:r>
              <a:rPr lang="en-US" dirty="0" err="1"/>
              <a:t>DAgger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74300F6B-99C7-B3EE-7A83-106D6B7EA96B}"/>
              </a:ext>
            </a:extLst>
          </p:cNvPr>
          <p:cNvSpPr txBox="1">
            <a:spLocks/>
          </p:cNvSpPr>
          <p:nvPr/>
        </p:nvSpPr>
        <p:spPr>
          <a:xfrm>
            <a:off x="772671" y="1601310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 err="1">
                <a:solidFill>
                  <a:srgbClr val="C00000"/>
                </a:solidFill>
              </a:rPr>
              <a:t>DAgger</a:t>
            </a:r>
            <a:r>
              <a:rPr lang="en-US" sz="2667" dirty="0"/>
              <a:t> is a well-known method for addressing the covariate shift problem through data aggregation techniques</a:t>
            </a:r>
          </a:p>
        </p:txBody>
      </p:sp>
      <p:sp>
        <p:nvSpPr>
          <p:cNvPr id="24" name="Google Shape;190;p25">
            <a:extLst>
              <a:ext uri="{FF2B5EF4-FFF2-40B4-BE49-F238E27FC236}">
                <a16:creationId xmlns:a16="http://schemas.microsoft.com/office/drawing/2014/main" id="{C47F52B0-003F-474E-BA54-12FC617EAE83}"/>
              </a:ext>
            </a:extLst>
          </p:cNvPr>
          <p:cNvSpPr txBox="1">
            <a:spLocks/>
          </p:cNvSpPr>
          <p:nvPr/>
        </p:nvSpPr>
        <p:spPr>
          <a:xfrm>
            <a:off x="772671" y="2554640"/>
            <a:ext cx="10581129" cy="12310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 err="1"/>
              <a:t>DAgger</a:t>
            </a:r>
            <a:r>
              <a:rPr lang="en-US" sz="2667" dirty="0"/>
              <a:t> seeks to reduce the covariate shift by explicitly gathering expert demonstrations under the state distribution induced by the learner.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F1650EE-8445-3F27-CF2E-6D106CB65F90}"/>
              </a:ext>
            </a:extLst>
          </p:cNvPr>
          <p:cNvSpPr/>
          <p:nvPr/>
        </p:nvSpPr>
        <p:spPr>
          <a:xfrm>
            <a:off x="2191645" y="4804719"/>
            <a:ext cx="154511" cy="1571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90835A4-26E6-E612-73F5-84D1C69F0F2C}"/>
              </a:ext>
            </a:extLst>
          </p:cNvPr>
          <p:cNvSpPr/>
          <p:nvPr/>
        </p:nvSpPr>
        <p:spPr>
          <a:xfrm>
            <a:off x="1247158" y="5236440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4C7BDA0-C29A-1FC3-72BA-F02BC252AF69}"/>
              </a:ext>
            </a:extLst>
          </p:cNvPr>
          <p:cNvSpPr/>
          <p:nvPr/>
        </p:nvSpPr>
        <p:spPr>
          <a:xfrm>
            <a:off x="2114390" y="4703833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536F207-C28A-91BA-3676-535EF84B137C}"/>
              </a:ext>
            </a:extLst>
          </p:cNvPr>
          <p:cNvSpPr/>
          <p:nvPr/>
        </p:nvSpPr>
        <p:spPr>
          <a:xfrm>
            <a:off x="3081178" y="4433097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8B38BA-DE5C-1CEA-9C05-E7E9EAF1DB1B}"/>
              </a:ext>
            </a:extLst>
          </p:cNvPr>
          <p:cNvSpPr/>
          <p:nvPr/>
        </p:nvSpPr>
        <p:spPr>
          <a:xfrm>
            <a:off x="4133689" y="4271170"/>
            <a:ext cx="154511" cy="157163"/>
          </a:xfrm>
          <a:prstGeom prst="ellipse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60000"/>
                <a:lumOff val="40000"/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94E1BC2-D628-49D8-FEC2-C0DD22DE0651}"/>
              </a:ext>
            </a:extLst>
          </p:cNvPr>
          <p:cNvSpPr/>
          <p:nvPr/>
        </p:nvSpPr>
        <p:spPr>
          <a:xfrm>
            <a:off x="3095470" y="4708281"/>
            <a:ext cx="154511" cy="1571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44D16F-6F60-D8E9-BCA7-69B33F32BC81}"/>
              </a:ext>
            </a:extLst>
          </p:cNvPr>
          <p:cNvSpPr/>
          <p:nvPr/>
        </p:nvSpPr>
        <p:spPr>
          <a:xfrm>
            <a:off x="4230812" y="4747314"/>
            <a:ext cx="154511" cy="15716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F113AA0-0EAC-8F4B-938B-5A37C41CF4F7}"/>
              </a:ext>
            </a:extLst>
          </p:cNvPr>
          <p:cNvCxnSpPr>
            <a:cxnSpLocks/>
            <a:stCxn id="26" idx="7"/>
          </p:cNvCxnSpPr>
          <p:nvPr/>
        </p:nvCxnSpPr>
        <p:spPr>
          <a:xfrm flipV="1">
            <a:off x="1379041" y="4811400"/>
            <a:ext cx="752661" cy="448056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D2A6C60-3C96-98CA-FB01-0C139B79671D}"/>
              </a:ext>
            </a:extLst>
          </p:cNvPr>
          <p:cNvCxnSpPr>
            <a:cxnSpLocks/>
            <a:endCxn id="28" idx="2"/>
          </p:cNvCxnSpPr>
          <p:nvPr/>
        </p:nvCxnSpPr>
        <p:spPr>
          <a:xfrm flipV="1">
            <a:off x="2256905" y="4511679"/>
            <a:ext cx="824273" cy="231118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3591EA0-69F0-5A3D-17EC-7ECB74D049F8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3235689" y="4349752"/>
            <a:ext cx="898000" cy="1333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4916303-C2C6-6A0C-1EB0-C70A06F7CEA9}"/>
              </a:ext>
            </a:extLst>
          </p:cNvPr>
          <p:cNvCxnSpPr>
            <a:cxnSpLocks/>
            <a:stCxn id="26" idx="7"/>
          </p:cNvCxnSpPr>
          <p:nvPr/>
        </p:nvCxnSpPr>
        <p:spPr>
          <a:xfrm flipV="1">
            <a:off x="1379041" y="4917602"/>
            <a:ext cx="835232" cy="34185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FBA993A-0DAB-B7A3-A62F-390F2E8F97A0}"/>
              </a:ext>
            </a:extLst>
          </p:cNvPr>
          <p:cNvCxnSpPr>
            <a:cxnSpLocks/>
            <a:endCxn id="31" idx="2"/>
          </p:cNvCxnSpPr>
          <p:nvPr/>
        </p:nvCxnSpPr>
        <p:spPr>
          <a:xfrm flipV="1">
            <a:off x="2339356" y="4786863"/>
            <a:ext cx="756114" cy="7235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DF8CD88-9840-3E8E-DBF1-EF0A6E04890D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3235689" y="4782414"/>
            <a:ext cx="995123" cy="43482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E8FB42DA-384E-C910-7511-608F31AE3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309" y="4922066"/>
            <a:ext cx="258732" cy="30185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BFA96EF-5549-ADDC-6BEB-5BC929336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649" y="4395881"/>
            <a:ext cx="251251" cy="293126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517DB1D-C135-7123-82A2-7B74DE121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5470" y="4140122"/>
            <a:ext cx="228600" cy="2667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42496EC-0CB7-BFE6-5B36-A0562F15B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0354" y="3984490"/>
            <a:ext cx="228600" cy="2667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CC1B3E1-5D83-8705-A57A-B07F0124AD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6579" y="4743492"/>
            <a:ext cx="228600" cy="266700"/>
          </a:xfrm>
          <a:prstGeom prst="rect">
            <a:avLst/>
          </a:prstGeom>
        </p:spPr>
      </p:pic>
      <p:pic>
        <p:nvPicPr>
          <p:cNvPr id="3072" name="Picture 3071">
            <a:extLst>
              <a:ext uri="{FF2B5EF4-FFF2-40B4-BE49-F238E27FC236}">
                <a16:creationId xmlns:a16="http://schemas.microsoft.com/office/drawing/2014/main" id="{CA66FCB2-2235-1ED7-BB03-CB6924C84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7885" y="4345861"/>
            <a:ext cx="228600" cy="266700"/>
          </a:xfrm>
          <a:prstGeom prst="rect">
            <a:avLst/>
          </a:prstGeom>
        </p:spPr>
      </p:pic>
      <p:pic>
        <p:nvPicPr>
          <p:cNvPr id="3073" name="Picture 3072">
            <a:extLst>
              <a:ext uri="{FF2B5EF4-FFF2-40B4-BE49-F238E27FC236}">
                <a16:creationId xmlns:a16="http://schemas.microsoft.com/office/drawing/2014/main" id="{6B1E9089-E9FA-D783-54DE-8C89E2713F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6671" y="4122328"/>
            <a:ext cx="228600" cy="266700"/>
          </a:xfrm>
          <a:prstGeom prst="rect">
            <a:avLst/>
          </a:prstGeom>
        </p:spPr>
      </p:pic>
      <p:pic>
        <p:nvPicPr>
          <p:cNvPr id="3075" name="Picture 3074">
            <a:extLst>
              <a:ext uri="{FF2B5EF4-FFF2-40B4-BE49-F238E27FC236}">
                <a16:creationId xmlns:a16="http://schemas.microsoft.com/office/drawing/2014/main" id="{73A90B8C-60FD-30B8-4A5E-10947EFED9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5255" y="4811400"/>
            <a:ext cx="228600" cy="266700"/>
          </a:xfrm>
          <a:prstGeom prst="rect">
            <a:avLst/>
          </a:prstGeom>
        </p:spPr>
      </p:pic>
      <p:pic>
        <p:nvPicPr>
          <p:cNvPr id="3076" name="Picture 3075">
            <a:extLst>
              <a:ext uri="{FF2B5EF4-FFF2-40B4-BE49-F238E27FC236}">
                <a16:creationId xmlns:a16="http://schemas.microsoft.com/office/drawing/2014/main" id="{A2D801B5-3459-6CE4-984B-E3E7FCDBBA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3113" y="4821829"/>
            <a:ext cx="228600" cy="266700"/>
          </a:xfrm>
          <a:prstGeom prst="rect">
            <a:avLst/>
          </a:prstGeom>
        </p:spPr>
      </p:pic>
      <p:pic>
        <p:nvPicPr>
          <p:cNvPr id="3077" name="Picture 3076">
            <a:extLst>
              <a:ext uri="{FF2B5EF4-FFF2-40B4-BE49-F238E27FC236}">
                <a16:creationId xmlns:a16="http://schemas.microsoft.com/office/drawing/2014/main" id="{2DEA6310-7DE3-BB7A-918F-A6B450CE08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77154" y="5066798"/>
            <a:ext cx="228600" cy="266700"/>
          </a:xfrm>
          <a:prstGeom prst="rect">
            <a:avLst/>
          </a:prstGeom>
        </p:spPr>
      </p:pic>
      <p:pic>
        <p:nvPicPr>
          <p:cNvPr id="3080" name="Picture 3079">
            <a:extLst>
              <a:ext uri="{FF2B5EF4-FFF2-40B4-BE49-F238E27FC236}">
                <a16:creationId xmlns:a16="http://schemas.microsoft.com/office/drawing/2014/main" id="{EA2A2DB3-0130-DD2B-1A20-3E027EF1E0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9934" y="3388927"/>
            <a:ext cx="2305598" cy="343387"/>
          </a:xfrm>
          <a:prstGeom prst="rect">
            <a:avLst/>
          </a:prstGeom>
        </p:spPr>
      </p:pic>
      <p:sp>
        <p:nvSpPr>
          <p:cNvPr id="3081" name="Google Shape;190;p25">
            <a:extLst>
              <a:ext uri="{FF2B5EF4-FFF2-40B4-BE49-F238E27FC236}">
                <a16:creationId xmlns:a16="http://schemas.microsoft.com/office/drawing/2014/main" id="{BF9ED61B-665E-FE9B-3F44-F9F491015EA5}"/>
              </a:ext>
            </a:extLst>
          </p:cNvPr>
          <p:cNvSpPr txBox="1">
            <a:spLocks/>
          </p:cNvSpPr>
          <p:nvPr/>
        </p:nvSpPr>
        <p:spPr>
          <a:xfrm>
            <a:off x="1039216" y="3754735"/>
            <a:ext cx="2082993" cy="463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i="1" dirty="0"/>
              <a:t>“covariate shift”</a:t>
            </a:r>
            <a:endParaRPr lang="en-US" sz="2000" i="1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05A9EFCB-7902-D831-8456-DA2275D62698}"/>
              </a:ext>
            </a:extLst>
          </p:cNvPr>
          <p:cNvSpPr txBox="1">
            <a:spLocks/>
          </p:cNvSpPr>
          <p:nvPr/>
        </p:nvSpPr>
        <p:spPr>
          <a:xfrm>
            <a:off x="4472107" y="3726475"/>
            <a:ext cx="7567822" cy="4836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At its core, </a:t>
            </a:r>
            <a:r>
              <a:rPr lang="en-US" sz="2667" dirty="0" err="1"/>
              <a:t>DAgger</a:t>
            </a:r>
            <a:r>
              <a:rPr lang="en-US" sz="2667" dirty="0"/>
              <a:t> defines an iterative procedure: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6F441D1-542C-CAFB-35EF-B4ADB280C568}"/>
              </a:ext>
            </a:extLst>
          </p:cNvPr>
          <p:cNvSpPr/>
          <p:nvPr/>
        </p:nvSpPr>
        <p:spPr>
          <a:xfrm>
            <a:off x="6872165" y="5709424"/>
            <a:ext cx="1471961" cy="323385"/>
          </a:xfrm>
          <a:prstGeom prst="ellipse">
            <a:avLst/>
          </a:prstGeom>
          <a:solidFill>
            <a:srgbClr val="FFC000">
              <a:alpha val="24406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6B17A7-8842-B3C5-C671-59AD908250A7}"/>
              </a:ext>
            </a:extLst>
          </p:cNvPr>
          <p:cNvCxnSpPr>
            <a:cxnSpLocks/>
            <a:endCxn id="29" idx="3"/>
          </p:cNvCxnSpPr>
          <p:nvPr/>
        </p:nvCxnSpPr>
        <p:spPr>
          <a:xfrm flipV="1">
            <a:off x="3244025" y="4405317"/>
            <a:ext cx="912292" cy="377097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5DE2B-60D0-75F2-ECB5-4877A685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5AA72-005F-2D47-A7B4-F0E404892F3C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F56F255-1A07-C9DC-45F3-072C40B0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1950FE-7640-121E-B80C-2AEF61F82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56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723B0-D44F-8725-0EC0-0B29F5023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8415D-4BF0-5E1D-EA7A-D0A930D1C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interventions: </a:t>
            </a:r>
            <a:r>
              <a:rPr lang="en-US" dirty="0" err="1"/>
              <a:t>DAgger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4487E8FD-2174-D7C1-A1EE-CC4747AFE206}"/>
              </a:ext>
            </a:extLst>
          </p:cNvPr>
          <p:cNvSpPr txBox="1">
            <a:spLocks/>
          </p:cNvSpPr>
          <p:nvPr/>
        </p:nvSpPr>
        <p:spPr>
          <a:xfrm>
            <a:off x="751224" y="1671614"/>
            <a:ext cx="7567822" cy="19636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Essentially, </a:t>
            </a:r>
            <a:r>
              <a:rPr lang="en-US" sz="2667" dirty="0" err="1"/>
              <a:t>DAgger</a:t>
            </a:r>
            <a:r>
              <a:rPr lang="en-US" sz="2667" dirty="0"/>
              <a:t> operates as a form of 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>
                <a:solidFill>
                  <a:srgbClr val="C00000"/>
                </a:solidFill>
              </a:rPr>
              <a:t>iterative supervised learning: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Reduces the amount of expert data required (i.e., the alternative would be collecting an extremely broad dataset of demonstrations)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667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A4E3E58-3E96-3473-F4E5-33A9496B2B4D}"/>
              </a:ext>
            </a:extLst>
          </p:cNvPr>
          <p:cNvGrpSpPr/>
          <p:nvPr/>
        </p:nvGrpSpPr>
        <p:grpSpPr>
          <a:xfrm>
            <a:off x="8088786" y="1706640"/>
            <a:ext cx="3265014" cy="1409113"/>
            <a:chOff x="1120309" y="3984490"/>
            <a:chExt cx="3265014" cy="140911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565FFDD-F7D0-373C-CB09-3D0FC4DE9F26}"/>
                </a:ext>
              </a:extLst>
            </p:cNvPr>
            <p:cNvCxnSpPr>
              <a:cxnSpLocks/>
              <a:endCxn id="28" idx="3"/>
            </p:cNvCxnSpPr>
            <p:nvPr/>
          </p:nvCxnSpPr>
          <p:spPr>
            <a:xfrm flipV="1">
              <a:off x="2277459" y="4567244"/>
              <a:ext cx="826347" cy="309351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8385DA7-4273-E82B-EB68-A476C85C634B}"/>
                </a:ext>
              </a:extLst>
            </p:cNvPr>
            <p:cNvSpPr/>
            <p:nvPr/>
          </p:nvSpPr>
          <p:spPr>
            <a:xfrm>
              <a:off x="2191645" y="4804719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A80B46-A1FF-709F-BB95-3AA2C97D252E}"/>
                </a:ext>
              </a:extLst>
            </p:cNvPr>
            <p:cNvSpPr/>
            <p:nvPr/>
          </p:nvSpPr>
          <p:spPr>
            <a:xfrm>
              <a:off x="1247158" y="523644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12B231E-0F69-55E6-00D5-8016A72F37D5}"/>
                </a:ext>
              </a:extLst>
            </p:cNvPr>
            <p:cNvSpPr/>
            <p:nvPr/>
          </p:nvSpPr>
          <p:spPr>
            <a:xfrm>
              <a:off x="2114390" y="4703833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222E86B-3244-678A-C40F-A71A8204D9CE}"/>
                </a:ext>
              </a:extLst>
            </p:cNvPr>
            <p:cNvSpPr/>
            <p:nvPr/>
          </p:nvSpPr>
          <p:spPr>
            <a:xfrm>
              <a:off x="3081178" y="44330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7C22DA0-7F6F-B279-5924-CD8222382CB2}"/>
                </a:ext>
              </a:extLst>
            </p:cNvPr>
            <p:cNvSpPr/>
            <p:nvPr/>
          </p:nvSpPr>
          <p:spPr>
            <a:xfrm>
              <a:off x="4133689" y="427117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3283508-9948-4443-2871-A794E043A106}"/>
                </a:ext>
              </a:extLst>
            </p:cNvPr>
            <p:cNvSpPr/>
            <p:nvPr/>
          </p:nvSpPr>
          <p:spPr>
            <a:xfrm>
              <a:off x="3095470" y="4708281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CE385E2-6F39-80C6-3180-4FF0037CBCBE}"/>
                </a:ext>
              </a:extLst>
            </p:cNvPr>
            <p:cNvSpPr/>
            <p:nvPr/>
          </p:nvSpPr>
          <p:spPr>
            <a:xfrm>
              <a:off x="4230812" y="4747314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3E7790D-ACB5-B31B-E167-71BD0F22655D}"/>
                </a:ext>
              </a:extLst>
            </p:cNvPr>
            <p:cNvCxnSpPr>
              <a:cxnSpLocks/>
              <a:stCxn id="26" idx="7"/>
            </p:cNvCxnSpPr>
            <p:nvPr/>
          </p:nvCxnSpPr>
          <p:spPr>
            <a:xfrm flipV="1">
              <a:off x="1379041" y="4811400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8702DF5-5E2D-E65B-49FD-63CDD1B92664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2256905" y="4511679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BF8902E-2693-E787-F62D-EE9F22D78D93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 flipV="1">
              <a:off x="3235689" y="4349752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525A0C31-79E2-C3DC-5CA7-DB45B3D8E4DD}"/>
                </a:ext>
              </a:extLst>
            </p:cNvPr>
            <p:cNvCxnSpPr>
              <a:cxnSpLocks/>
              <a:stCxn id="26" idx="7"/>
            </p:cNvCxnSpPr>
            <p:nvPr/>
          </p:nvCxnSpPr>
          <p:spPr>
            <a:xfrm flipV="1">
              <a:off x="1379041" y="4917602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B41059A-2276-2703-519E-A3F87B26E423}"/>
                </a:ext>
              </a:extLst>
            </p:cNvPr>
            <p:cNvCxnSpPr>
              <a:cxnSpLocks/>
              <a:endCxn id="31" idx="2"/>
            </p:cNvCxnSpPr>
            <p:nvPr/>
          </p:nvCxnSpPr>
          <p:spPr>
            <a:xfrm flipV="1">
              <a:off x="2339356" y="4786863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506C8C2-44C2-E37F-AA39-CD9DE7134B8A}"/>
                </a:ext>
              </a:extLst>
            </p:cNvPr>
            <p:cNvCxnSpPr>
              <a:cxnSpLocks/>
              <a:endCxn id="32" idx="2"/>
            </p:cNvCxnSpPr>
            <p:nvPr/>
          </p:nvCxnSpPr>
          <p:spPr>
            <a:xfrm>
              <a:off x="3235689" y="4782414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F4A05F7B-38B4-AC65-39FA-DB6AD2491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0309" y="4922066"/>
              <a:ext cx="258732" cy="301854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739DC639-5804-BBFF-9E8A-113D5BD2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7649" y="4395881"/>
              <a:ext cx="251251" cy="293126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637C63F-DECE-F062-0A0C-CB7AE767D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95470" y="4140122"/>
              <a:ext cx="228600" cy="266700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3E7ACC9F-A007-1313-DD94-755FD9677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20354" y="3984490"/>
              <a:ext cx="228600" cy="26670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F1C0116D-F8AF-AFAF-60CF-A12C1BB8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6579" y="4743492"/>
              <a:ext cx="228600" cy="266700"/>
            </a:xfrm>
            <a:prstGeom prst="rect">
              <a:avLst/>
            </a:prstGeom>
          </p:spPr>
        </p:pic>
        <p:pic>
          <p:nvPicPr>
            <p:cNvPr id="3072" name="Picture 3071">
              <a:extLst>
                <a:ext uri="{FF2B5EF4-FFF2-40B4-BE49-F238E27FC236}">
                  <a16:creationId xmlns:a16="http://schemas.microsoft.com/office/drawing/2014/main" id="{33948EDD-6505-0C53-6743-94E594B6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67885" y="4345861"/>
              <a:ext cx="228600" cy="266700"/>
            </a:xfrm>
            <a:prstGeom prst="rect">
              <a:avLst/>
            </a:prstGeom>
          </p:spPr>
        </p:pic>
        <p:pic>
          <p:nvPicPr>
            <p:cNvPr id="3073" name="Picture 3072">
              <a:extLst>
                <a:ext uri="{FF2B5EF4-FFF2-40B4-BE49-F238E27FC236}">
                  <a16:creationId xmlns:a16="http://schemas.microsoft.com/office/drawing/2014/main" id="{FFCFAB61-8592-3042-1831-877B08F56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66671" y="4122328"/>
              <a:ext cx="228600" cy="266700"/>
            </a:xfrm>
            <a:prstGeom prst="rect">
              <a:avLst/>
            </a:prstGeom>
          </p:spPr>
        </p:pic>
        <p:pic>
          <p:nvPicPr>
            <p:cNvPr id="3075" name="Picture 3074">
              <a:extLst>
                <a:ext uri="{FF2B5EF4-FFF2-40B4-BE49-F238E27FC236}">
                  <a16:creationId xmlns:a16="http://schemas.microsoft.com/office/drawing/2014/main" id="{1DF8C885-EE37-33F3-709C-1748761DD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85255" y="4811400"/>
              <a:ext cx="228600" cy="266700"/>
            </a:xfrm>
            <a:prstGeom prst="rect">
              <a:avLst/>
            </a:prstGeom>
          </p:spPr>
        </p:pic>
        <p:pic>
          <p:nvPicPr>
            <p:cNvPr id="3076" name="Picture 3075">
              <a:extLst>
                <a:ext uri="{FF2B5EF4-FFF2-40B4-BE49-F238E27FC236}">
                  <a16:creationId xmlns:a16="http://schemas.microsoft.com/office/drawing/2014/main" id="{BDF04598-3D5C-787E-1537-A0035DF4B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03113" y="4821829"/>
              <a:ext cx="228600" cy="266700"/>
            </a:xfrm>
            <a:prstGeom prst="rect">
              <a:avLst/>
            </a:prstGeom>
          </p:spPr>
        </p:pic>
        <p:pic>
          <p:nvPicPr>
            <p:cNvPr id="3077" name="Picture 3076">
              <a:extLst>
                <a:ext uri="{FF2B5EF4-FFF2-40B4-BE49-F238E27FC236}">
                  <a16:creationId xmlns:a16="http://schemas.microsoft.com/office/drawing/2014/main" id="{59B06ADE-DB9D-30B4-9D18-7E71378B7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77154" y="5066798"/>
              <a:ext cx="228600" cy="266700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D54C26C-C30A-EC54-E51F-CB8A8A9CD852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V="1">
              <a:off x="3244025" y="4405317"/>
              <a:ext cx="912292" cy="377097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Google Shape;190;p25">
            <a:extLst>
              <a:ext uri="{FF2B5EF4-FFF2-40B4-BE49-F238E27FC236}">
                <a16:creationId xmlns:a16="http://schemas.microsoft.com/office/drawing/2014/main" id="{F5B80FBE-750C-48E6-B582-AD04789B33C8}"/>
              </a:ext>
            </a:extLst>
          </p:cNvPr>
          <p:cNvSpPr txBox="1">
            <a:spLocks/>
          </p:cNvSpPr>
          <p:nvPr/>
        </p:nvSpPr>
        <p:spPr>
          <a:xfrm>
            <a:off x="787187" y="4624668"/>
            <a:ext cx="10337607" cy="19636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Many algorithms have been developed that follow a similar scheme: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Confidence-based methods: “</a:t>
            </a:r>
            <a:r>
              <a:rPr lang="en-US" sz="2667" i="1" dirty="0"/>
              <a:t>query the expert when the agent is uncertain about its decisions</a:t>
            </a:r>
            <a:r>
              <a:rPr lang="en-US" sz="2667" dirty="0"/>
              <a:t>”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 Human-gated </a:t>
            </a:r>
            <a:r>
              <a:rPr lang="en-US" sz="2667" dirty="0" err="1"/>
              <a:t>DAgger</a:t>
            </a:r>
            <a:r>
              <a:rPr lang="en-US" sz="2667" dirty="0"/>
              <a:t>: “</a:t>
            </a:r>
            <a:r>
              <a:rPr lang="en-US" sz="2667" i="1" dirty="0"/>
              <a:t>query the expert when the policy makes a mistake</a:t>
            </a:r>
            <a:r>
              <a:rPr lang="en-US" sz="2667" dirty="0"/>
              <a:t>”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667" dirty="0"/>
          </a:p>
        </p:txBody>
      </p:sp>
      <p:sp>
        <p:nvSpPr>
          <p:cNvPr id="4" name="Google Shape;190;p25">
            <a:extLst>
              <a:ext uri="{FF2B5EF4-FFF2-40B4-BE49-F238E27FC236}">
                <a16:creationId xmlns:a16="http://schemas.microsoft.com/office/drawing/2014/main" id="{8FE67208-064D-6D23-33F1-A6E996B98B5B}"/>
              </a:ext>
            </a:extLst>
          </p:cNvPr>
          <p:cNvSpPr txBox="1">
            <a:spLocks/>
          </p:cNvSpPr>
          <p:nvPr/>
        </p:nvSpPr>
        <p:spPr>
          <a:xfrm>
            <a:off x="787187" y="3671140"/>
            <a:ext cx="7567822" cy="9176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>
                <a:solidFill>
                  <a:srgbClr val="00B050"/>
                </a:solidFill>
              </a:rPr>
              <a:t>+ data-efficient way of querying the expert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>
                <a:solidFill>
                  <a:srgbClr val="C00000"/>
                </a:solidFill>
              </a:rPr>
              <a:t>- querying the expert can be expensive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7ADD7-69C6-9E47-0CFC-67269349C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9AE1-4BC1-2440-BA7C-96218DE198C7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6F873FC-28E1-3170-1363-0CC81D615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7FF927B-29D2-B531-00F3-84C6BDFA6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AAA53-D365-62BE-F98E-D7FE893E1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E001-8B33-A782-B0EF-7BC1DEF5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useful mental model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85758464-8941-85D7-77D0-D3A270C044B2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We can address these challenges in a few different ways:</a:t>
            </a:r>
          </a:p>
        </p:txBody>
      </p:sp>
      <p:sp>
        <p:nvSpPr>
          <p:cNvPr id="25" name="Google Shape;190;p25">
            <a:extLst>
              <a:ext uri="{FF2B5EF4-FFF2-40B4-BE49-F238E27FC236}">
                <a16:creationId xmlns:a16="http://schemas.microsoft.com/office/drawing/2014/main" id="{16C902E6-2755-E2BC-3788-22792A1790D7}"/>
              </a:ext>
            </a:extLst>
          </p:cNvPr>
          <p:cNvSpPr txBox="1">
            <a:spLocks/>
          </p:cNvSpPr>
          <p:nvPr/>
        </p:nvSpPr>
        <p:spPr>
          <a:xfrm>
            <a:off x="707143" y="2177157"/>
            <a:ext cx="10646657" cy="183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>
                    <a:alpha val="30000"/>
                  </a:schemeClr>
                </a:solidFill>
              </a:rPr>
              <a:t>Targeted algorithms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Smart data collection (and augmentation)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>
                    <a:alpha val="30000"/>
                  </a:schemeClr>
                </a:solidFill>
              </a:rPr>
              <a:t>Use expressive models (e.g., that are able to capture the multi-modality of behavior data)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AB80112-6664-F5C8-ED60-5DD2036A94DC}"/>
              </a:ext>
            </a:extLst>
          </p:cNvPr>
          <p:cNvGrpSpPr/>
          <p:nvPr/>
        </p:nvGrpSpPr>
        <p:grpSpPr>
          <a:xfrm>
            <a:off x="707143" y="4045656"/>
            <a:ext cx="2176837" cy="1995101"/>
            <a:chOff x="945120" y="4048702"/>
            <a:chExt cx="2176837" cy="1995101"/>
          </a:xfrm>
        </p:grpSpPr>
        <p:pic>
          <p:nvPicPr>
            <p:cNvPr id="4" name="Picture 3" descr="A yellow car with blue windows&#10;&#10;Description automatically generated">
              <a:extLst>
                <a:ext uri="{FF2B5EF4-FFF2-40B4-BE49-F238E27FC236}">
                  <a16:creationId xmlns:a16="http://schemas.microsoft.com/office/drawing/2014/main" id="{781CDD50-331E-7F65-0F89-053F1DF1E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945120" y="4415480"/>
              <a:ext cx="1314107" cy="1314107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295F48D2-5FC0-8163-3745-16F33F73A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782557">
              <a:off x="1910835" y="4048702"/>
              <a:ext cx="939800" cy="939800"/>
            </a:xfrm>
            <a:prstGeom prst="rect">
              <a:avLst/>
            </a:prstGeom>
          </p:spPr>
        </p:pic>
        <p:pic>
          <p:nvPicPr>
            <p:cNvPr id="8" name="Picture 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1B29AE64-CCC6-C8A6-420F-ABC4EFDFB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2157" y="4558614"/>
              <a:ext cx="939800" cy="939800"/>
            </a:xfrm>
            <a:prstGeom prst="rect">
              <a:avLst/>
            </a:prstGeom>
          </p:spPr>
        </p:pic>
        <p:pic>
          <p:nvPicPr>
            <p:cNvPr id="17" name="Picture 1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EFEACF4B-0F10-7D9A-EB37-8501FE59B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817443" flipV="1">
              <a:off x="1970781" y="5104003"/>
              <a:ext cx="939800" cy="93980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7B7F927-1CAB-C62D-769C-0DFAED21FB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388" y="4329113"/>
            <a:ext cx="4838173" cy="1339940"/>
          </a:xfrm>
          <a:prstGeom prst="rect">
            <a:avLst/>
          </a:prstGeom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72482834-F730-478A-4DD9-9D01B2E3BBDF}"/>
              </a:ext>
            </a:extLst>
          </p:cNvPr>
          <p:cNvGrpSpPr/>
          <p:nvPr/>
        </p:nvGrpSpPr>
        <p:grpSpPr>
          <a:xfrm>
            <a:off x="8258039" y="4259940"/>
            <a:ext cx="3265014" cy="1409113"/>
            <a:chOff x="1120309" y="3984490"/>
            <a:chExt cx="3265014" cy="1409113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8F34A3A-DFE5-8B05-793D-11A3D0B23015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V="1">
              <a:off x="2277459" y="4567244"/>
              <a:ext cx="826347" cy="309351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FED56D2-5D42-ED6C-82E1-25D541806FEE}"/>
                </a:ext>
              </a:extLst>
            </p:cNvPr>
            <p:cNvSpPr/>
            <p:nvPr/>
          </p:nvSpPr>
          <p:spPr>
            <a:xfrm>
              <a:off x="2191645" y="4804719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22BA32C-7A1A-8935-489D-7D8F543F2C83}"/>
                </a:ext>
              </a:extLst>
            </p:cNvPr>
            <p:cNvSpPr/>
            <p:nvPr/>
          </p:nvSpPr>
          <p:spPr>
            <a:xfrm>
              <a:off x="1247158" y="523644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683E70E-2B34-2ACE-2D4D-C197A792D64E}"/>
                </a:ext>
              </a:extLst>
            </p:cNvPr>
            <p:cNvSpPr/>
            <p:nvPr/>
          </p:nvSpPr>
          <p:spPr>
            <a:xfrm>
              <a:off x="2114390" y="4703833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9ED48BB-E389-1D40-B646-6E0DBB0C3251}"/>
                </a:ext>
              </a:extLst>
            </p:cNvPr>
            <p:cNvSpPr/>
            <p:nvPr/>
          </p:nvSpPr>
          <p:spPr>
            <a:xfrm>
              <a:off x="3081178" y="44330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37DC00D-2305-2434-777C-5C0530549D77}"/>
                </a:ext>
              </a:extLst>
            </p:cNvPr>
            <p:cNvSpPr/>
            <p:nvPr/>
          </p:nvSpPr>
          <p:spPr>
            <a:xfrm>
              <a:off x="4133689" y="427117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A68AD3F-A1C0-0AB4-F506-5CFFACE31125}"/>
                </a:ext>
              </a:extLst>
            </p:cNvPr>
            <p:cNvSpPr/>
            <p:nvPr/>
          </p:nvSpPr>
          <p:spPr>
            <a:xfrm>
              <a:off x="3095470" y="4708281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6A77073-14FC-0F6F-8F02-25146FAD8C66}"/>
                </a:ext>
              </a:extLst>
            </p:cNvPr>
            <p:cNvSpPr/>
            <p:nvPr/>
          </p:nvSpPr>
          <p:spPr>
            <a:xfrm>
              <a:off x="4230812" y="4747314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C1B0285F-F329-6431-08A8-1228396C2D33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811400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6B19D0E-5426-466E-9E65-110EE8839F80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256905" y="4511679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39F9DE-5C48-4507-EF96-9909499EA456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 flipV="1">
              <a:off x="3235689" y="4349752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0C511DC-5E6E-07DF-9507-89100223667A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917602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7134E8A2-AE25-F163-FB34-B985AF46652F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2339356" y="4786863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829AC07-73E5-0322-3821-3A28342D993B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3235689" y="4782414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3EE1F32B-222E-CA0F-E01C-7ADEA362A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0309" y="4922066"/>
              <a:ext cx="258732" cy="30185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D9FE424-25C6-D8D5-9A01-A256754BC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7649" y="4395881"/>
              <a:ext cx="251251" cy="29312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403CB8C-4515-70D3-8F1A-75DB2DE36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95470" y="4140122"/>
              <a:ext cx="228600" cy="26670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93336A80-B753-860C-2F9D-5702B8DC8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20354" y="3984490"/>
              <a:ext cx="228600" cy="2667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349655CC-C841-F265-D714-89CDC319A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56579" y="4743492"/>
              <a:ext cx="228600" cy="2667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D097AE63-ACDD-3EBD-7955-3C445044F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67885" y="4345861"/>
              <a:ext cx="228600" cy="266700"/>
            </a:xfrm>
            <a:prstGeom prst="rect">
              <a:avLst/>
            </a:prstGeom>
          </p:spPr>
        </p:pic>
        <p:pic>
          <p:nvPicPr>
            <p:cNvPr id="1024" name="Picture 1023">
              <a:extLst>
                <a:ext uri="{FF2B5EF4-FFF2-40B4-BE49-F238E27FC236}">
                  <a16:creationId xmlns:a16="http://schemas.microsoft.com/office/drawing/2014/main" id="{0CD042A3-CBD4-D504-326B-5340AAF9D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66671" y="4122328"/>
              <a:ext cx="228600" cy="266700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CFB64E8D-F7E0-1CE9-42D7-1320BF591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85255" y="4811400"/>
              <a:ext cx="228600" cy="266700"/>
            </a:xfrm>
            <a:prstGeom prst="rect">
              <a:avLst/>
            </a:prstGeom>
          </p:spPr>
        </p:pic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0261E0CF-2158-AC94-0771-3AA474B91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03113" y="4821829"/>
              <a:ext cx="228600" cy="266700"/>
            </a:xfrm>
            <a:prstGeom prst="rect">
              <a:avLst/>
            </a:prstGeom>
          </p:spPr>
        </p:pic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12522E19-8596-4E42-0314-37EBB2A36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777154" y="5066798"/>
              <a:ext cx="228600" cy="266700"/>
            </a:xfrm>
            <a:prstGeom prst="rect">
              <a:avLst/>
            </a:prstGeom>
          </p:spPr>
        </p:pic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DC5498A5-C3D6-0BD0-6636-6E132DFF4150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 flipV="1">
              <a:off x="3244025" y="4405317"/>
              <a:ext cx="912292" cy="377097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83237-7066-0064-A256-45065AAF5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1BC1-F382-304D-AB63-64C98B978CE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5A764-11E3-A0D1-4AB5-BA773DEA1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B4D95-A8FA-87B8-C815-61F0ACF2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08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D8115-1DBB-2F15-F11E-6C7141BE5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7030A85F-F08A-D71D-15DF-D84564E6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483"/>
            <a:ext cx="10515600" cy="1325563"/>
          </a:xfrm>
        </p:spPr>
        <p:txBody>
          <a:bodyPr/>
          <a:lstStyle/>
          <a:p>
            <a:r>
              <a:rPr lang="en-US" dirty="0"/>
              <a:t>Case Study 1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A3BCC27-0439-E740-5AC2-360D5B6CB9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1436"/>
          <a:stretch/>
        </p:blipFill>
        <p:spPr>
          <a:xfrm>
            <a:off x="1028180" y="1544523"/>
            <a:ext cx="7003712" cy="464303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25AC37B-D4C5-2377-9A6A-38324C596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746" y="1733206"/>
            <a:ext cx="3099143" cy="426567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09E596-4658-AC41-38EE-AE405FE13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3207-5F0A-A541-B047-E09F3E6BAA69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D83974-591B-2F1F-9299-1BE274E9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62FC6-64B2-EA4D-2F38-5AF40956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52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68EA9-AB8D-C1F2-C1FF-A8E106276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descr="NVIDIA Autonomous Car">
            <a:hlinkClick r:id="" action="ppaction://media"/>
            <a:extLst>
              <a:ext uri="{FF2B5EF4-FFF2-40B4-BE49-F238E27FC236}">
                <a16:creationId xmlns:a16="http://schemas.microsoft.com/office/drawing/2014/main" id="{47115A37-0CDA-EA2F-EA59-B65CFC4931B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67068" y="1872602"/>
            <a:ext cx="7457863" cy="4213692"/>
          </a:xfrm>
          <a:prstGeom prst="rect">
            <a:avLst/>
          </a:prstGeom>
        </p:spPr>
      </p:pic>
      <p:sp>
        <p:nvSpPr>
          <p:cNvPr id="23" name="Google Shape;190;p25">
            <a:extLst>
              <a:ext uri="{FF2B5EF4-FFF2-40B4-BE49-F238E27FC236}">
                <a16:creationId xmlns:a16="http://schemas.microsoft.com/office/drawing/2014/main" id="{94C40494-17DC-9D6B-7AEB-84F51E4FB142}"/>
              </a:ext>
            </a:extLst>
          </p:cNvPr>
          <p:cNvSpPr txBox="1">
            <a:spLocks/>
          </p:cNvSpPr>
          <p:nvPr/>
        </p:nvSpPr>
        <p:spPr>
          <a:xfrm>
            <a:off x="2154118" y="6201739"/>
            <a:ext cx="2497751" cy="2752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1600" dirty="0"/>
              <a:t>Bojarski et al. ‘16, NVIDIA</a:t>
            </a:r>
            <a:endParaRPr lang="en-US" sz="2667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7393D5-6298-F0B8-9CE3-4DF7BB7E8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483"/>
            <a:ext cx="10515600" cy="1325563"/>
          </a:xfrm>
        </p:spPr>
        <p:txBody>
          <a:bodyPr/>
          <a:lstStyle/>
          <a:p>
            <a:r>
              <a:rPr lang="en-US" dirty="0"/>
              <a:t>Case Study 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365435-2C88-9095-6430-1F816BAD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87124-0C28-AE4C-A39A-0FB1C0B40D1F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B2D4B-16CD-3F00-E099-6C335DF34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360AC-151C-7160-6D1E-C4873F2D5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1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140E9-51BA-7D8B-33A3-71D63A25F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25F3C0E4-57E9-9C9A-BF20-8D14B0B2B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436"/>
            <a:ext cx="10515600" cy="1325563"/>
          </a:xfrm>
        </p:spPr>
        <p:txBody>
          <a:bodyPr/>
          <a:lstStyle/>
          <a:p>
            <a:r>
              <a:rPr lang="en-US" dirty="0"/>
              <a:t>An important detail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21661FE-F3FE-8B83-2937-00B82D2D5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91" y="2289816"/>
            <a:ext cx="6110705" cy="30757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F2BE90B4-15B6-68E4-817E-26254AE4A050}"/>
              </a:ext>
            </a:extLst>
          </p:cNvPr>
          <p:cNvGrpSpPr/>
          <p:nvPr/>
        </p:nvGrpSpPr>
        <p:grpSpPr>
          <a:xfrm>
            <a:off x="7781535" y="2847865"/>
            <a:ext cx="3094844" cy="1995101"/>
            <a:chOff x="7660988" y="4630543"/>
            <a:chExt cx="3094844" cy="199510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D306BFC-3ADD-1044-0E63-5048723581BB}"/>
                </a:ext>
              </a:extLst>
            </p:cNvPr>
            <p:cNvGrpSpPr/>
            <p:nvPr/>
          </p:nvGrpSpPr>
          <p:grpSpPr>
            <a:xfrm>
              <a:off x="7660988" y="4630543"/>
              <a:ext cx="2176837" cy="1995101"/>
              <a:chOff x="945120" y="4048702"/>
              <a:chExt cx="2176837" cy="1995101"/>
            </a:xfrm>
          </p:grpSpPr>
          <p:pic>
            <p:nvPicPr>
              <p:cNvPr id="48" name="Picture 47" descr="A yellow car with blue windows&#10;&#10;Description automatically generated">
                <a:extLst>
                  <a:ext uri="{FF2B5EF4-FFF2-40B4-BE49-F238E27FC236}">
                    <a16:creationId xmlns:a16="http://schemas.microsoft.com/office/drawing/2014/main" id="{BEB36396-ED07-D4E3-1127-C925337799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945120" y="4415480"/>
                <a:ext cx="1314107" cy="1314107"/>
              </a:xfrm>
              <a:prstGeom prst="rect">
                <a:avLst/>
              </a:prstGeom>
            </p:spPr>
          </p:pic>
          <p:pic>
            <p:nvPicPr>
              <p:cNvPr id="53" name="Picture 52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2BA8145E-5F44-F3FF-A4CA-5157E70C1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8782557">
                <a:off x="1910835" y="4048702"/>
                <a:ext cx="939800" cy="939800"/>
              </a:xfrm>
              <a:prstGeom prst="rect">
                <a:avLst/>
              </a:prstGeom>
            </p:spPr>
          </p:pic>
          <p:pic>
            <p:nvPicPr>
              <p:cNvPr id="56" name="Picture 55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0A822373-7F4D-3008-F83B-F1D6A964FD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2157" y="4558614"/>
                <a:ext cx="939800" cy="939800"/>
              </a:xfrm>
              <a:prstGeom prst="rect">
                <a:avLst/>
              </a:prstGeom>
            </p:spPr>
          </p:pic>
          <p:pic>
            <p:nvPicPr>
              <p:cNvPr id="58" name="Picture 57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0AF51337-53A2-5C3E-F4DB-26E8A08BD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817443" flipV="1">
                <a:off x="1970781" y="5104003"/>
                <a:ext cx="939800" cy="939800"/>
              </a:xfrm>
              <a:prstGeom prst="rect">
                <a:avLst/>
              </a:prstGeom>
            </p:spPr>
          </p:pic>
        </p:grpSp>
        <p:sp>
          <p:nvSpPr>
            <p:cNvPr id="38" name="Right Arrow 37">
              <a:extLst>
                <a:ext uri="{FF2B5EF4-FFF2-40B4-BE49-F238E27FC236}">
                  <a16:creationId xmlns:a16="http://schemas.microsoft.com/office/drawing/2014/main" id="{736CD422-F782-6426-9351-90D8A5CF6B59}"/>
                </a:ext>
              </a:extLst>
            </p:cNvPr>
            <p:cNvSpPr/>
            <p:nvPr/>
          </p:nvSpPr>
          <p:spPr>
            <a:xfrm>
              <a:off x="9816718" y="5491592"/>
              <a:ext cx="939114" cy="214183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Circular Arrow 38">
              <a:extLst>
                <a:ext uri="{FF2B5EF4-FFF2-40B4-BE49-F238E27FC236}">
                  <a16:creationId xmlns:a16="http://schemas.microsoft.com/office/drawing/2014/main" id="{2B758752-2441-5A9C-9FB1-150B3DC17DC7}"/>
                </a:ext>
              </a:extLst>
            </p:cNvPr>
            <p:cNvSpPr/>
            <p:nvPr/>
          </p:nvSpPr>
          <p:spPr>
            <a:xfrm rot="1702281">
              <a:off x="9276649" y="4727805"/>
              <a:ext cx="1312739" cy="767275"/>
            </a:xfrm>
            <a:prstGeom prst="circularArrow">
              <a:avLst>
                <a:gd name="adj1" fmla="val 10187"/>
                <a:gd name="adj2" fmla="val 535054"/>
                <a:gd name="adj3" fmla="val 20501734"/>
                <a:gd name="adj4" fmla="val 10800000"/>
                <a:gd name="adj5" fmla="val 125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Circular Arrow 43">
              <a:extLst>
                <a:ext uri="{FF2B5EF4-FFF2-40B4-BE49-F238E27FC236}">
                  <a16:creationId xmlns:a16="http://schemas.microsoft.com/office/drawing/2014/main" id="{7C9AA493-2311-EFAB-3C57-404BBA073288}"/>
                </a:ext>
              </a:extLst>
            </p:cNvPr>
            <p:cNvSpPr/>
            <p:nvPr/>
          </p:nvSpPr>
          <p:spPr>
            <a:xfrm rot="19418121" flipV="1">
              <a:off x="9280463" y="5694701"/>
              <a:ext cx="1312739" cy="767275"/>
            </a:xfrm>
            <a:prstGeom prst="circularArrow">
              <a:avLst>
                <a:gd name="adj1" fmla="val 10187"/>
                <a:gd name="adj2" fmla="val 535054"/>
                <a:gd name="adj3" fmla="val 20501734"/>
                <a:gd name="adj4" fmla="val 10800000"/>
                <a:gd name="adj5" fmla="val 125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922ED8-F70C-A0FC-CD31-61D606585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4670-1A9C-B446-A338-C02D3CB82B0B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AE2C53-4CD6-8183-6D17-A132AE5E4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D5D9E-8427-EBDE-E9DF-73F927C07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0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20C12-97CC-7D61-7A7F-D7264C583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AE777DAA-72C1-5FA9-ECDB-F3B620F7E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535" y="419352"/>
            <a:ext cx="10515600" cy="1325563"/>
          </a:xfrm>
        </p:spPr>
        <p:txBody>
          <a:bodyPr/>
          <a:lstStyle/>
          <a:p>
            <a:r>
              <a:rPr lang="en-US" dirty="0"/>
              <a:t>Case Study 2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B31D65-7796-DFF2-35B6-0A5969215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518" y="1585347"/>
            <a:ext cx="8005634" cy="500570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28F732-975A-AF7F-7DD4-236572E19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77DC-9B1A-674E-85BB-A52FA4D564DC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65C76B-78A7-AAC1-495A-6C7CBA84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90B25-182C-3955-E5F6-E4D8E67C3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69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E7A4B-7020-EC97-EF88-315810B39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B9A425-C2BB-44F7-2C30-2E65EAEEA8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2"/>
          <a:stretch/>
        </p:blipFill>
        <p:spPr>
          <a:xfrm>
            <a:off x="682505" y="2839059"/>
            <a:ext cx="4610855" cy="2624617"/>
          </a:xfrm>
          <a:prstGeom prst="rect">
            <a:avLst/>
          </a:prstGeom>
        </p:spPr>
      </p:pic>
      <p:pic>
        <p:nvPicPr>
          <p:cNvPr id="4" name="Online Media 3" descr="Quadcopter Navigation in the Forest using Deep Neural Networks">
            <a:hlinkClick r:id="" action="ppaction://media"/>
            <a:extLst>
              <a:ext uri="{FF2B5EF4-FFF2-40B4-BE49-F238E27FC236}">
                <a16:creationId xmlns:a16="http://schemas.microsoft.com/office/drawing/2014/main" id="{0FEE3643-23F3-9483-AF3E-C8E492BB5F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953760" y="621944"/>
            <a:ext cx="4968240" cy="2807056"/>
          </a:xfrm>
          <a:prstGeom prst="rect">
            <a:avLst/>
          </a:prstGeom>
        </p:spPr>
      </p:pic>
      <p:pic>
        <p:nvPicPr>
          <p:cNvPr id="5" name="Online Media 4" descr="Quadcopter Navigation in the Forest using Deep Neural Networks">
            <a:hlinkClick r:id="" action="ppaction://media"/>
            <a:extLst>
              <a:ext uri="{FF2B5EF4-FFF2-40B4-BE49-F238E27FC236}">
                <a16:creationId xmlns:a16="http://schemas.microsoft.com/office/drawing/2014/main" id="{67245614-B08E-1B2C-38FC-610423179482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953760" y="3783992"/>
            <a:ext cx="4968240" cy="28070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48DF5DC-B130-54B2-D04E-1090350B6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535" y="419352"/>
            <a:ext cx="10515600" cy="1325563"/>
          </a:xfrm>
        </p:spPr>
        <p:txBody>
          <a:bodyPr/>
          <a:lstStyle/>
          <a:p>
            <a:r>
              <a:rPr lang="en-US" dirty="0"/>
              <a:t>Case Study 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6B941-76F8-EA26-F5C1-29B480271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9F66-DCAB-3D45-8069-0F55874D57D5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468F5-C643-1265-F3FC-7AC96FF5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DF685-3132-1637-F271-2D61BB17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0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0BBDB-A00E-2B00-F876-1F559B850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E35C1330-66FB-AE41-28C3-119FEC346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1592"/>
            <a:ext cx="10515600" cy="1325563"/>
          </a:xfrm>
        </p:spPr>
        <p:txBody>
          <a:bodyPr/>
          <a:lstStyle/>
          <a:p>
            <a:r>
              <a:rPr lang="en-US" dirty="0"/>
              <a:t>Key idea: Being intentional with data collection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455C9E-60DD-4909-E39A-4A8BE645A415}"/>
              </a:ext>
            </a:extLst>
          </p:cNvPr>
          <p:cNvGrpSpPr/>
          <p:nvPr/>
        </p:nvGrpSpPr>
        <p:grpSpPr>
          <a:xfrm>
            <a:off x="707838" y="2355723"/>
            <a:ext cx="2332843" cy="1371600"/>
            <a:chOff x="8325632" y="2528887"/>
            <a:chExt cx="2332843" cy="13716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5B549D3-B8D7-7C02-7C84-60395A7AD05A}"/>
                </a:ext>
              </a:extLst>
            </p:cNvPr>
            <p:cNvSpPr/>
            <p:nvPr/>
          </p:nvSpPr>
          <p:spPr>
            <a:xfrm rot="2445814">
              <a:off x="8829675" y="2528887"/>
              <a:ext cx="1828800" cy="1371600"/>
            </a:xfrm>
            <a:prstGeom prst="ellipse">
              <a:avLst/>
            </a:prstGeom>
            <a:noFill/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E3E7719-A843-2503-488F-1561C6E6A9D2}"/>
                </a:ext>
              </a:extLst>
            </p:cNvPr>
            <p:cNvSpPr/>
            <p:nvPr/>
          </p:nvSpPr>
          <p:spPr>
            <a:xfrm rot="2445814">
              <a:off x="9216671" y="2819133"/>
              <a:ext cx="1054808" cy="791106"/>
            </a:xfrm>
            <a:prstGeom prst="ellipse">
              <a:avLst/>
            </a:prstGeom>
            <a:noFill/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55ECD9A-5CBD-6B17-A974-5C5BBC00CC29}"/>
                </a:ext>
              </a:extLst>
            </p:cNvPr>
            <p:cNvSpPr/>
            <p:nvPr/>
          </p:nvSpPr>
          <p:spPr>
            <a:xfrm>
              <a:off x="9155127" y="2586038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2D94C83-05FB-4795-FEC9-FB2BAD0C3156}"/>
                </a:ext>
              </a:extLst>
            </p:cNvPr>
            <p:cNvSpPr/>
            <p:nvPr/>
          </p:nvSpPr>
          <p:spPr>
            <a:xfrm>
              <a:off x="9936177" y="3016251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C8F4897-6121-054C-4A98-1BA091891840}"/>
                </a:ext>
              </a:extLst>
            </p:cNvPr>
            <p:cNvSpPr/>
            <p:nvPr/>
          </p:nvSpPr>
          <p:spPr>
            <a:xfrm>
              <a:off x="9459927" y="3261519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5F678DF-DC73-6183-0B8B-03AC652B4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90931" y="2714397"/>
              <a:ext cx="258732" cy="30185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E1254CB-5AA4-6DC3-7C65-5DDE464D0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46157" y="3269457"/>
              <a:ext cx="251251" cy="29312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3422C33-7796-9107-A89D-DE63A7048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90688" y="2803057"/>
              <a:ext cx="228600" cy="2667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E625CD9-D71C-428E-CF02-99D984CF8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5632" y="2609851"/>
              <a:ext cx="431800" cy="2667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D4C760-530E-8D15-C2CC-98DE9ECA8833}"/>
              </a:ext>
            </a:extLst>
          </p:cNvPr>
          <p:cNvGrpSpPr/>
          <p:nvPr/>
        </p:nvGrpSpPr>
        <p:grpSpPr>
          <a:xfrm>
            <a:off x="603438" y="4533545"/>
            <a:ext cx="3265014" cy="1409113"/>
            <a:chOff x="539990" y="4797289"/>
            <a:chExt cx="3265014" cy="140911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7C49C4-2728-9B3F-6995-854B0AB2B3E4}"/>
                </a:ext>
              </a:extLst>
            </p:cNvPr>
            <p:cNvSpPr/>
            <p:nvPr/>
          </p:nvSpPr>
          <p:spPr>
            <a:xfrm>
              <a:off x="1611326" y="5617518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C2792BC-8DC9-5C2E-6068-76BD805ECF60}"/>
                </a:ext>
              </a:extLst>
            </p:cNvPr>
            <p:cNvSpPr/>
            <p:nvPr/>
          </p:nvSpPr>
          <p:spPr>
            <a:xfrm>
              <a:off x="666839" y="6049239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7C03D24-6212-F74D-FF4F-5A4270AA9B12}"/>
                </a:ext>
              </a:extLst>
            </p:cNvPr>
            <p:cNvSpPr/>
            <p:nvPr/>
          </p:nvSpPr>
          <p:spPr>
            <a:xfrm>
              <a:off x="1534071" y="5516632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E617A47-CF27-E8E5-9F65-0551E7A1B20F}"/>
                </a:ext>
              </a:extLst>
            </p:cNvPr>
            <p:cNvSpPr/>
            <p:nvPr/>
          </p:nvSpPr>
          <p:spPr>
            <a:xfrm>
              <a:off x="2500859" y="5245896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87D8029-BA49-BB76-52D2-CCA1F326B6CC}"/>
                </a:ext>
              </a:extLst>
            </p:cNvPr>
            <p:cNvSpPr/>
            <p:nvPr/>
          </p:nvSpPr>
          <p:spPr>
            <a:xfrm>
              <a:off x="3553370" y="5083969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D827F92-E6D3-69E6-4E62-998C1AFB3F67}"/>
                </a:ext>
              </a:extLst>
            </p:cNvPr>
            <p:cNvSpPr/>
            <p:nvPr/>
          </p:nvSpPr>
          <p:spPr>
            <a:xfrm>
              <a:off x="2515151" y="5521080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ED6F995-E83B-1010-4579-70DA93CCFD96}"/>
                </a:ext>
              </a:extLst>
            </p:cNvPr>
            <p:cNvSpPr/>
            <p:nvPr/>
          </p:nvSpPr>
          <p:spPr>
            <a:xfrm>
              <a:off x="3650493" y="5560113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923C5CE-BA73-8C0D-B33D-B129594D8D91}"/>
                </a:ext>
              </a:extLst>
            </p:cNvPr>
            <p:cNvCxnSpPr>
              <a:cxnSpLocks/>
              <a:stCxn id="17" idx="7"/>
            </p:cNvCxnSpPr>
            <p:nvPr/>
          </p:nvCxnSpPr>
          <p:spPr>
            <a:xfrm flipV="1">
              <a:off x="798722" y="5624199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7DC0C8E-4791-1E73-B373-BA9ACC2E46D6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1676586" y="5324478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7456D8A-D884-C2CF-D111-ED4A547ADEFD}"/>
                </a:ext>
              </a:extLst>
            </p:cNvPr>
            <p:cNvCxnSpPr>
              <a:cxnSpLocks/>
              <a:endCxn id="20" idx="2"/>
            </p:cNvCxnSpPr>
            <p:nvPr/>
          </p:nvCxnSpPr>
          <p:spPr>
            <a:xfrm flipV="1">
              <a:off x="2655370" y="5162551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83B93F8-A84F-B6AB-7B87-F5022EDDB8CC}"/>
                </a:ext>
              </a:extLst>
            </p:cNvPr>
            <p:cNvCxnSpPr>
              <a:cxnSpLocks/>
              <a:stCxn id="17" idx="7"/>
            </p:cNvCxnSpPr>
            <p:nvPr/>
          </p:nvCxnSpPr>
          <p:spPr>
            <a:xfrm flipV="1">
              <a:off x="798722" y="5730401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277A65F-78E5-B6FE-8053-80D3BFC10D57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 flipV="1">
              <a:off x="1759037" y="5599662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4FDDF38-FE12-2B52-0744-8F851731E4A4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2655370" y="5595213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C1DC646-C4E4-17F5-C433-CF744038F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990" y="5734865"/>
              <a:ext cx="258732" cy="30185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738274F-B356-4FE4-E6D8-398BDA183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7330" y="5208680"/>
              <a:ext cx="251251" cy="293126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14AE62D-F92D-76C7-1E8C-123ACA38D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5151" y="4952921"/>
              <a:ext cx="228600" cy="2667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44C1BC3-AD8B-C6AB-7D02-363574EBF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40035" y="4797289"/>
              <a:ext cx="228600" cy="266700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A7B7EBF-80EA-6955-F953-43248546E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6260" y="5556291"/>
              <a:ext cx="228600" cy="2667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AE96F43-7E16-A697-3C92-C5AC600A3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87566" y="5158660"/>
              <a:ext cx="228600" cy="26670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8262964-F2C9-DAE7-4E48-23C53CE4C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86352" y="4935127"/>
              <a:ext cx="228600" cy="2667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DC91B8D-D62D-569E-7E5F-9787A7F04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04936" y="5624199"/>
              <a:ext cx="228600" cy="26670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3D53DFE-1C6F-A386-7412-FC666B361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22794" y="5634628"/>
              <a:ext cx="228600" cy="2667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25DDC2B-209A-3516-9290-7F6DD5E35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96835" y="5879597"/>
              <a:ext cx="228600" cy="266700"/>
            </a:xfrm>
            <a:prstGeom prst="rect">
              <a:avLst/>
            </a:prstGeom>
          </p:spPr>
        </p:pic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D3225C6C-C2FF-025A-C1CA-BB38817D96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6815" y="4260140"/>
            <a:ext cx="2305598" cy="34338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DD039FC9-31F0-402E-83E1-54E034EE9B22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50000"/>
          </a:blip>
          <a:stretch>
            <a:fillRect/>
          </a:stretch>
        </p:blipFill>
        <p:spPr>
          <a:xfrm>
            <a:off x="1352628" y="2205753"/>
            <a:ext cx="1484319" cy="1484319"/>
          </a:xfrm>
          <a:prstGeom prst="rect">
            <a:avLst/>
          </a:prstGeom>
        </p:spPr>
      </p:pic>
      <p:sp>
        <p:nvSpPr>
          <p:cNvPr id="55" name="Google Shape;190;p25">
            <a:extLst>
              <a:ext uri="{FF2B5EF4-FFF2-40B4-BE49-F238E27FC236}">
                <a16:creationId xmlns:a16="http://schemas.microsoft.com/office/drawing/2014/main" id="{D5C75FD1-7E7C-698F-938C-0D52B0AA6A84}"/>
              </a:ext>
            </a:extLst>
          </p:cNvPr>
          <p:cNvSpPr txBox="1">
            <a:spLocks/>
          </p:cNvSpPr>
          <p:nvPr/>
        </p:nvSpPr>
        <p:spPr>
          <a:xfrm>
            <a:off x="4317384" y="2150166"/>
            <a:ext cx="7567822" cy="33033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Intentionally add </a:t>
            </a:r>
            <a:r>
              <a:rPr lang="en-US" sz="2667" b="1" dirty="0"/>
              <a:t>mistakes</a:t>
            </a:r>
            <a:r>
              <a:rPr lang="en-US" sz="2667" dirty="0"/>
              <a:t> and </a:t>
            </a:r>
            <a:r>
              <a:rPr lang="en-US" sz="2667" b="1" dirty="0"/>
              <a:t>corrections</a:t>
            </a:r>
            <a:r>
              <a:rPr lang="en-US" sz="2667" dirty="0"/>
              <a:t> to your data:</a:t>
            </a:r>
          </a:p>
          <a:p>
            <a:pPr marL="592664" indent="-457200">
              <a:spcBef>
                <a:spcPts val="0"/>
              </a:spcBef>
              <a:buSzPts val="2000"/>
            </a:pPr>
            <a:r>
              <a:rPr lang="en-US" sz="2667" dirty="0"/>
              <a:t>Augment your collection pipeline with “fake” demonstrations of corrections (e.g., side cameras)</a:t>
            </a:r>
          </a:p>
          <a:p>
            <a:pPr marL="592664" indent="-457200">
              <a:spcBef>
                <a:spcPts val="0"/>
              </a:spcBef>
              <a:buSzPts val="2000"/>
            </a:pPr>
            <a:r>
              <a:rPr lang="en-US" sz="2667" dirty="0"/>
              <a:t>Use algorithms that automate the collection of correction data where it matters more (e.g., </a:t>
            </a:r>
            <a:r>
              <a:rPr lang="en-US" sz="2667" dirty="0" err="1"/>
              <a:t>DAgger</a:t>
            </a:r>
            <a:r>
              <a:rPr lang="en-US" sz="2667" dirty="0"/>
              <a:t>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C3A0A-75A6-9F58-8C90-AE82864E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D3618-CAE4-5D41-A8FF-13F8DF9CCE2F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065A8C-61DF-8709-D428-ACA1580D2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3C264-0034-0ACD-15C8-B391B4AF5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31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08E09-D54D-D782-7F61-400A76B07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89E6-3FB6-54CE-BBC3-A91923E0E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useful mental model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C3630490-4867-EFE9-BE09-DD67CBF62C26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We can address these challenges in a few different ways:</a:t>
            </a:r>
          </a:p>
        </p:txBody>
      </p:sp>
      <p:sp>
        <p:nvSpPr>
          <p:cNvPr id="25" name="Google Shape;190;p25">
            <a:extLst>
              <a:ext uri="{FF2B5EF4-FFF2-40B4-BE49-F238E27FC236}">
                <a16:creationId xmlns:a16="http://schemas.microsoft.com/office/drawing/2014/main" id="{3CBD14CA-A505-A22E-0676-D98BFC095575}"/>
              </a:ext>
            </a:extLst>
          </p:cNvPr>
          <p:cNvSpPr txBox="1">
            <a:spLocks/>
          </p:cNvSpPr>
          <p:nvPr/>
        </p:nvSpPr>
        <p:spPr>
          <a:xfrm>
            <a:off x="707143" y="2177157"/>
            <a:ext cx="10646657" cy="183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>
                    <a:alpha val="30000"/>
                  </a:schemeClr>
                </a:solidFill>
              </a:rPr>
              <a:t>Targeted algorithms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>
                    <a:alpha val="30000"/>
                  </a:schemeClr>
                </a:solidFill>
              </a:rPr>
              <a:t>Smart data collection (and augmentation)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Use expressive models (e.g., that are able to capture the multi-modality of behavior data)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2B4D68-E8A7-4E24-DD38-B411C7D18C9F}"/>
              </a:ext>
            </a:extLst>
          </p:cNvPr>
          <p:cNvGrpSpPr/>
          <p:nvPr/>
        </p:nvGrpSpPr>
        <p:grpSpPr>
          <a:xfrm>
            <a:off x="707143" y="4045656"/>
            <a:ext cx="2176837" cy="1995101"/>
            <a:chOff x="945120" y="4048702"/>
            <a:chExt cx="2176837" cy="1995101"/>
          </a:xfrm>
        </p:grpSpPr>
        <p:pic>
          <p:nvPicPr>
            <p:cNvPr id="4" name="Picture 3" descr="A yellow car with blue windows&#10;&#10;Description automatically generated">
              <a:extLst>
                <a:ext uri="{FF2B5EF4-FFF2-40B4-BE49-F238E27FC236}">
                  <a16:creationId xmlns:a16="http://schemas.microsoft.com/office/drawing/2014/main" id="{76AEF4E4-20AA-C7E7-AF44-B631BA956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945120" y="4415480"/>
              <a:ext cx="1314107" cy="1314107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34ECEE84-6707-DAF3-1B49-52170D7BA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782557">
              <a:off x="1910835" y="4048702"/>
              <a:ext cx="939800" cy="939800"/>
            </a:xfrm>
            <a:prstGeom prst="rect">
              <a:avLst/>
            </a:prstGeom>
          </p:spPr>
        </p:pic>
        <p:pic>
          <p:nvPicPr>
            <p:cNvPr id="8" name="Picture 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A0051923-1D2E-2C4C-5161-D617A1AA0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2157" y="4558614"/>
              <a:ext cx="939800" cy="939800"/>
            </a:xfrm>
            <a:prstGeom prst="rect">
              <a:avLst/>
            </a:prstGeom>
          </p:spPr>
        </p:pic>
        <p:pic>
          <p:nvPicPr>
            <p:cNvPr id="17" name="Picture 1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16284DF7-DF2E-F929-6248-321110369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817443" flipV="1">
              <a:off x="1970781" y="5104003"/>
              <a:ext cx="939800" cy="93980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FD7FEB2-1D94-904D-AECD-62E73CBF8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388" y="4329113"/>
            <a:ext cx="4838173" cy="1339940"/>
          </a:xfrm>
          <a:prstGeom prst="rect">
            <a:avLst/>
          </a:prstGeom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B9E9B2A8-BF5F-FF2B-D582-6CEE0A5C5A1F}"/>
              </a:ext>
            </a:extLst>
          </p:cNvPr>
          <p:cNvGrpSpPr/>
          <p:nvPr/>
        </p:nvGrpSpPr>
        <p:grpSpPr>
          <a:xfrm>
            <a:off x="8258039" y="4259940"/>
            <a:ext cx="3265014" cy="1409113"/>
            <a:chOff x="1120309" y="3984490"/>
            <a:chExt cx="3265014" cy="1409113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F5702E3-EF39-7813-0CEE-D0865B4247AF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V="1">
              <a:off x="2277459" y="4567244"/>
              <a:ext cx="826347" cy="309351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1E14486-231D-50A1-7F71-E2036B54B46B}"/>
                </a:ext>
              </a:extLst>
            </p:cNvPr>
            <p:cNvSpPr/>
            <p:nvPr/>
          </p:nvSpPr>
          <p:spPr>
            <a:xfrm>
              <a:off x="2191645" y="4804719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812646E-9C5A-54A6-DAD1-A1BB6662F05B}"/>
                </a:ext>
              </a:extLst>
            </p:cNvPr>
            <p:cNvSpPr/>
            <p:nvPr/>
          </p:nvSpPr>
          <p:spPr>
            <a:xfrm>
              <a:off x="1247158" y="523644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D8DFC40-9092-6338-8C74-8D6CC95BB515}"/>
                </a:ext>
              </a:extLst>
            </p:cNvPr>
            <p:cNvSpPr/>
            <p:nvPr/>
          </p:nvSpPr>
          <p:spPr>
            <a:xfrm>
              <a:off x="2114390" y="4703833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930BFF2-34E8-8662-C062-958786915C2C}"/>
                </a:ext>
              </a:extLst>
            </p:cNvPr>
            <p:cNvSpPr/>
            <p:nvPr/>
          </p:nvSpPr>
          <p:spPr>
            <a:xfrm>
              <a:off x="3081178" y="44330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F0D0739-737F-1229-19C3-2364A1C1E2E7}"/>
                </a:ext>
              </a:extLst>
            </p:cNvPr>
            <p:cNvSpPr/>
            <p:nvPr/>
          </p:nvSpPr>
          <p:spPr>
            <a:xfrm>
              <a:off x="4133689" y="427117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520C231-E47B-BCAE-36EB-F911E563A5F4}"/>
                </a:ext>
              </a:extLst>
            </p:cNvPr>
            <p:cNvSpPr/>
            <p:nvPr/>
          </p:nvSpPr>
          <p:spPr>
            <a:xfrm>
              <a:off x="3095470" y="4708281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30CEB44-48FB-8B6B-888C-3801C40A7ECC}"/>
                </a:ext>
              </a:extLst>
            </p:cNvPr>
            <p:cNvSpPr/>
            <p:nvPr/>
          </p:nvSpPr>
          <p:spPr>
            <a:xfrm>
              <a:off x="4230812" y="4747314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758BB6B-8E8D-44A9-8B17-142AA465E25D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811400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9BCC5EA-D59A-31C1-0D25-11252A38EEDC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256905" y="4511679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2DC83E6-5B23-B515-1135-9784FA64A42A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 flipV="1">
              <a:off x="3235689" y="4349752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EE7EBCB-AC3C-1A93-A9C5-53EC36663035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917602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6FFF9D2-0926-4BB9-E142-83728435534E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2339356" y="4786863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1322547D-B396-FE1C-65F0-0052F02682BD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3235689" y="4782414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5B14FEB-061D-1F7B-EAC3-0075AF4BE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0309" y="4922066"/>
              <a:ext cx="258732" cy="30185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4F1E8C0-D5B4-FCEE-7DBB-DEE69012E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7649" y="4395881"/>
              <a:ext cx="251251" cy="29312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9264A58-BAC8-E97A-CE81-499034EF3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95470" y="4140122"/>
              <a:ext cx="228600" cy="26670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932F76E6-8DE6-AAF3-1F0A-7CA3AB4F7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20354" y="3984490"/>
              <a:ext cx="228600" cy="2667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4C211880-9B78-B193-4265-ABF389564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56579" y="4743492"/>
              <a:ext cx="228600" cy="2667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E800994-6E44-2C66-AC5D-1349F34D4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67885" y="4345861"/>
              <a:ext cx="228600" cy="266700"/>
            </a:xfrm>
            <a:prstGeom prst="rect">
              <a:avLst/>
            </a:prstGeom>
          </p:spPr>
        </p:pic>
        <p:pic>
          <p:nvPicPr>
            <p:cNvPr id="1024" name="Picture 1023">
              <a:extLst>
                <a:ext uri="{FF2B5EF4-FFF2-40B4-BE49-F238E27FC236}">
                  <a16:creationId xmlns:a16="http://schemas.microsoft.com/office/drawing/2014/main" id="{EF3374C1-27A7-FA1B-99A1-6D1A43D77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66671" y="4122328"/>
              <a:ext cx="228600" cy="266700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A16B9DC3-5BC8-4CF9-DD7F-8E43D9070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85255" y="4811400"/>
              <a:ext cx="228600" cy="266700"/>
            </a:xfrm>
            <a:prstGeom prst="rect">
              <a:avLst/>
            </a:prstGeom>
          </p:spPr>
        </p:pic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1FC42820-50AF-EA82-4D58-102611CC3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03113" y="4821829"/>
              <a:ext cx="228600" cy="266700"/>
            </a:xfrm>
            <a:prstGeom prst="rect">
              <a:avLst/>
            </a:prstGeom>
          </p:spPr>
        </p:pic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4EDEE0CD-6CA6-D98A-2D3A-8E3E22FDA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777154" y="5066798"/>
              <a:ext cx="228600" cy="266700"/>
            </a:xfrm>
            <a:prstGeom prst="rect">
              <a:avLst/>
            </a:prstGeom>
          </p:spPr>
        </p:pic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F571355A-2EE9-D004-1DD6-167C5F26BC82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 flipV="1">
              <a:off x="3244025" y="4405317"/>
              <a:ext cx="912292" cy="377097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374EF-6EFD-DB07-D5B5-1054ED53D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49C9A-4F24-D44C-BB45-B787705C5FF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ABCE5-13E9-1982-B3C5-C633D1D1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6CF45-B370-9AF1-8AF8-1365EF2FF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78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2CBF1-30EE-A810-44E3-1762728FD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55BED83-96FE-95A5-A51A-25DD28160B7C}"/>
              </a:ext>
            </a:extLst>
          </p:cNvPr>
          <p:cNvGrpSpPr/>
          <p:nvPr/>
        </p:nvGrpSpPr>
        <p:grpSpPr>
          <a:xfrm>
            <a:off x="9227440" y="3888106"/>
            <a:ext cx="2581283" cy="702320"/>
            <a:chOff x="8972445" y="3705017"/>
            <a:chExt cx="2892450" cy="78698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5171586-E560-C737-FF64-C18277D9ABB9}"/>
                </a:ext>
              </a:extLst>
            </p:cNvPr>
            <p:cNvGrpSpPr/>
            <p:nvPr/>
          </p:nvGrpSpPr>
          <p:grpSpPr>
            <a:xfrm>
              <a:off x="8972445" y="3705017"/>
              <a:ext cx="2709698" cy="548614"/>
              <a:chOff x="8183617" y="3622818"/>
              <a:chExt cx="4846402" cy="981218"/>
            </a:xfrm>
          </p:grpSpPr>
          <p:pic>
            <p:nvPicPr>
              <p:cNvPr id="48" name="Picture 2" descr="Normal Distribution — The heart of Data Scientist's Statistical Journey |  by Ashish Kumar Singh | Medium">
                <a:extLst>
                  <a:ext uri="{FF2B5EF4-FFF2-40B4-BE49-F238E27FC236}">
                    <a16:creationId xmlns:a16="http://schemas.microsoft.com/office/drawing/2014/main" id="{BF1AB4DE-0A4A-7B55-AEF2-90C4CB9AA5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79744" y="3622818"/>
                <a:ext cx="2750275" cy="981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2" descr="Normal Distribution — The heart of Data Scientist's Statistical Journey |  by Ashish Kumar Singh | Medium">
                <a:extLst>
                  <a:ext uri="{FF2B5EF4-FFF2-40B4-BE49-F238E27FC236}">
                    <a16:creationId xmlns:a16="http://schemas.microsoft.com/office/drawing/2014/main" id="{1539339E-3341-1119-1C4A-5043EB9F31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94"/>
              <a:stretch/>
            </p:blipFill>
            <p:spPr bwMode="auto">
              <a:xfrm>
                <a:off x="8183617" y="3622818"/>
                <a:ext cx="2566159" cy="981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E92BCCE3-B76D-56E3-A4CC-A837ECF38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84670" y="4253631"/>
              <a:ext cx="680225" cy="23836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038A6CB-E452-7C45-40D4-19B53B7E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expert’s predictions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3A1BF545-A7A7-4380-84B5-C8B643D14D31}"/>
              </a:ext>
            </a:extLst>
          </p:cNvPr>
          <p:cNvSpPr txBox="1">
            <a:spLocks/>
          </p:cNvSpPr>
          <p:nvPr/>
        </p:nvSpPr>
        <p:spPr>
          <a:xfrm>
            <a:off x="707143" y="1557654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At a high level, two main classes of methods: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681CB29-EC68-1F59-DAFC-8361BA1A0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03" y="4764406"/>
            <a:ext cx="5397624" cy="149488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C871403-00DF-322E-F0C4-3A39BC0331D3}"/>
              </a:ext>
            </a:extLst>
          </p:cNvPr>
          <p:cNvSpPr/>
          <p:nvPr/>
        </p:nvSpPr>
        <p:spPr>
          <a:xfrm>
            <a:off x="467360" y="2265680"/>
            <a:ext cx="5563111" cy="427641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8A20D2E-DBE2-7E35-8B9F-BE989BBAD2E5}"/>
              </a:ext>
            </a:extLst>
          </p:cNvPr>
          <p:cNvSpPr/>
          <p:nvPr/>
        </p:nvSpPr>
        <p:spPr>
          <a:xfrm>
            <a:off x="6270254" y="2247267"/>
            <a:ext cx="5563111" cy="429482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190;p25">
            <a:extLst>
              <a:ext uri="{FF2B5EF4-FFF2-40B4-BE49-F238E27FC236}">
                <a16:creationId xmlns:a16="http://schemas.microsoft.com/office/drawing/2014/main" id="{80FAA282-0600-4ECD-1790-3FD12F3D24FF}"/>
              </a:ext>
            </a:extLst>
          </p:cNvPr>
          <p:cNvSpPr txBox="1">
            <a:spLocks/>
          </p:cNvSpPr>
          <p:nvPr/>
        </p:nvSpPr>
        <p:spPr>
          <a:xfrm>
            <a:off x="707143" y="2493327"/>
            <a:ext cx="4931658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u="sng" dirty="0"/>
              <a:t>Include history of observations</a:t>
            </a:r>
          </a:p>
        </p:txBody>
      </p:sp>
      <p:sp>
        <p:nvSpPr>
          <p:cNvPr id="9" name="Google Shape;190;p25">
            <a:extLst>
              <a:ext uri="{FF2B5EF4-FFF2-40B4-BE49-F238E27FC236}">
                <a16:creationId xmlns:a16="http://schemas.microsoft.com/office/drawing/2014/main" id="{254A5C95-47BA-6638-F759-FB6C67564017}"/>
              </a:ext>
            </a:extLst>
          </p:cNvPr>
          <p:cNvSpPr txBox="1">
            <a:spLocks/>
          </p:cNvSpPr>
          <p:nvPr/>
        </p:nvSpPr>
        <p:spPr>
          <a:xfrm>
            <a:off x="7090690" y="2493327"/>
            <a:ext cx="4931658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u="sng" dirty="0"/>
              <a:t>Expressive function class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C09EB8-BA52-6A15-8543-14E637D252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570" y="3082607"/>
            <a:ext cx="1587500" cy="520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5F5A11-B6AB-8369-323C-4AD04A32C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215" y="4056380"/>
            <a:ext cx="4597400" cy="5207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1861F4-E6B3-E04A-8A23-11099F955391}"/>
              </a:ext>
            </a:extLst>
          </p:cNvPr>
          <p:cNvCxnSpPr>
            <a:cxnSpLocks/>
          </p:cNvCxnSpPr>
          <p:nvPr/>
        </p:nvCxnSpPr>
        <p:spPr>
          <a:xfrm>
            <a:off x="3172972" y="3703391"/>
            <a:ext cx="0" cy="352989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CE1ABCB-C92E-47F5-D833-4B51C9E7DC8E}"/>
              </a:ext>
            </a:extLst>
          </p:cNvPr>
          <p:cNvGrpSpPr/>
          <p:nvPr/>
        </p:nvGrpSpPr>
        <p:grpSpPr>
          <a:xfrm>
            <a:off x="6332610" y="3009889"/>
            <a:ext cx="2947256" cy="1899658"/>
            <a:chOff x="6332610" y="2952433"/>
            <a:chExt cx="2947256" cy="189965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BB90E75-88A9-F015-235D-132C7C1A6743}"/>
                </a:ext>
              </a:extLst>
            </p:cNvPr>
            <p:cNvGrpSpPr/>
            <p:nvPr/>
          </p:nvGrpSpPr>
          <p:grpSpPr>
            <a:xfrm>
              <a:off x="6332610" y="2952433"/>
              <a:ext cx="2947256" cy="1899658"/>
              <a:chOff x="1345964" y="2824588"/>
              <a:chExt cx="2947256" cy="1899658"/>
            </a:xfrm>
          </p:grpSpPr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4B8B7139-C58F-FAE0-8786-62D416ABB67B}"/>
                  </a:ext>
                </a:extLst>
              </p:cNvPr>
              <p:cNvSpPr/>
              <p:nvPr/>
            </p:nvSpPr>
            <p:spPr>
              <a:xfrm>
                <a:off x="2163336" y="3697303"/>
                <a:ext cx="2129883" cy="448143"/>
              </a:xfrm>
              <a:custGeom>
                <a:avLst/>
                <a:gdLst>
                  <a:gd name="connsiteX0" fmla="*/ 0 w 2129883"/>
                  <a:gd name="connsiteY0" fmla="*/ 448143 h 448143"/>
                  <a:gd name="connsiteX1" fmla="*/ 869795 w 2129883"/>
                  <a:gd name="connsiteY1" fmla="*/ 46699 h 448143"/>
                  <a:gd name="connsiteX2" fmla="*/ 2129883 w 2129883"/>
                  <a:gd name="connsiteY2" fmla="*/ 24396 h 448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29883" h="448143">
                    <a:moveTo>
                      <a:pt x="0" y="448143"/>
                    </a:moveTo>
                    <a:cubicBezTo>
                      <a:pt x="257407" y="282733"/>
                      <a:pt x="514815" y="117323"/>
                      <a:pt x="869795" y="46699"/>
                    </a:cubicBezTo>
                    <a:cubicBezTo>
                      <a:pt x="1224775" y="-23925"/>
                      <a:pt x="1677329" y="235"/>
                      <a:pt x="2129883" y="24396"/>
                    </a:cubicBezTo>
                  </a:path>
                </a:pathLst>
              </a:custGeom>
              <a:noFill/>
              <a:ln w="38100">
                <a:solidFill>
                  <a:schemeClr val="accent4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" name="Picture 30" descr="A cartoon tree with a black background&#10;&#10;Description automatically generated">
                <a:extLst>
                  <a:ext uri="{FF2B5EF4-FFF2-40B4-BE49-F238E27FC236}">
                    <a16:creationId xmlns:a16="http://schemas.microsoft.com/office/drawing/2014/main" id="{4BC2ACE7-A6AB-C70A-FFBB-5BDF3DB802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23865" y="2824588"/>
                <a:ext cx="1208823" cy="1208823"/>
              </a:xfrm>
              <a:prstGeom prst="rect">
                <a:avLst/>
              </a:prstGeom>
            </p:spPr>
          </p:pic>
          <p:pic>
            <p:nvPicPr>
              <p:cNvPr id="32" name="Picture 31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16887190-C081-74DD-5DCE-9A53547663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45964" y="3854451"/>
                <a:ext cx="869795" cy="869795"/>
              </a:xfrm>
              <a:prstGeom prst="rect">
                <a:avLst/>
              </a:prstGeom>
            </p:spPr>
          </p:pic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48C5B35-63A1-D466-165C-1C0760921350}"/>
                  </a:ext>
                </a:extLst>
              </p:cNvPr>
              <p:cNvSpPr/>
              <p:nvPr/>
            </p:nvSpPr>
            <p:spPr>
              <a:xfrm rot="10800000">
                <a:off x="2163337" y="3809339"/>
                <a:ext cx="2129883" cy="448143"/>
              </a:xfrm>
              <a:custGeom>
                <a:avLst/>
                <a:gdLst>
                  <a:gd name="connsiteX0" fmla="*/ 0 w 2129883"/>
                  <a:gd name="connsiteY0" fmla="*/ 448143 h 448143"/>
                  <a:gd name="connsiteX1" fmla="*/ 869795 w 2129883"/>
                  <a:gd name="connsiteY1" fmla="*/ 46699 h 448143"/>
                  <a:gd name="connsiteX2" fmla="*/ 2129883 w 2129883"/>
                  <a:gd name="connsiteY2" fmla="*/ 24396 h 448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29883" h="448143">
                    <a:moveTo>
                      <a:pt x="0" y="448143"/>
                    </a:moveTo>
                    <a:cubicBezTo>
                      <a:pt x="257407" y="282733"/>
                      <a:pt x="514815" y="117323"/>
                      <a:pt x="869795" y="46699"/>
                    </a:cubicBezTo>
                    <a:cubicBezTo>
                      <a:pt x="1224775" y="-23925"/>
                      <a:pt x="1677329" y="235"/>
                      <a:pt x="2129883" y="24396"/>
                    </a:cubicBezTo>
                  </a:path>
                </a:pathLst>
              </a:custGeom>
              <a:noFill/>
              <a:ln w="38100">
                <a:solidFill>
                  <a:schemeClr val="accent4">
                    <a:lumMod val="60000"/>
                    <a:lumOff val="40000"/>
                  </a:schemeClr>
                </a:solidFill>
                <a:head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0440D75-4D4B-A4F1-7767-90184988C3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10432" y="4089230"/>
              <a:ext cx="869798" cy="199675"/>
            </a:xfrm>
            <a:prstGeom prst="straightConnector1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A25CFB2-2810-5C1D-B463-84B5035903E9}"/>
              </a:ext>
            </a:extLst>
          </p:cNvPr>
          <p:cNvSpPr txBox="1"/>
          <p:nvPr/>
        </p:nvSpPr>
        <p:spPr>
          <a:xfrm>
            <a:off x="6332610" y="5194880"/>
            <a:ext cx="5323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5464">
              <a:spcBef>
                <a:spcPts val="0"/>
              </a:spcBef>
              <a:buSzPts val="2000"/>
            </a:pPr>
            <a:r>
              <a:rPr lang="en-US" sz="1800" dirty="0"/>
              <a:t>E.g., mixture of Gaussians, conditional VAEs, diffusion models, etc.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1D982-99A8-0CD1-4478-15646DAA4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D6E7-FE73-2C4D-B929-A2DB3F921E2A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A53C42-4FC4-ED93-4148-29FBEC1DF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4EB9450-417D-2D19-F0AE-EE4E6D474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58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2DBD9-558C-0F19-53B9-27A611043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6856D-4C69-3B9B-4D67-A3C4A42CA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Non-Markovian behavior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6846E60B-B827-33A2-93A9-4D4CF80A72BA}"/>
              </a:ext>
            </a:extLst>
          </p:cNvPr>
          <p:cNvSpPr txBox="1">
            <a:spLocks/>
          </p:cNvSpPr>
          <p:nvPr/>
        </p:nvSpPr>
        <p:spPr>
          <a:xfrm>
            <a:off x="707143" y="1690689"/>
            <a:ext cx="10646657" cy="9174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Often, the behavior observed in demonstration data does not depend only on the current observation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09F9F6-2574-21B8-F079-3AE1296AB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784" y="2755901"/>
            <a:ext cx="1587500" cy="520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D88131-1E27-921F-AD15-BECF22AA9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755901"/>
            <a:ext cx="4597400" cy="520700"/>
          </a:xfrm>
          <a:prstGeom prst="rect">
            <a:avLst/>
          </a:prstGeom>
        </p:spPr>
      </p:pic>
      <p:sp>
        <p:nvSpPr>
          <p:cNvPr id="8" name="Google Shape;190;p25">
            <a:extLst>
              <a:ext uri="{FF2B5EF4-FFF2-40B4-BE49-F238E27FC236}">
                <a16:creationId xmlns:a16="http://schemas.microsoft.com/office/drawing/2014/main" id="{25A2F89C-2E82-66E9-2225-764C4A4D5FC6}"/>
              </a:ext>
            </a:extLst>
          </p:cNvPr>
          <p:cNvSpPr txBox="1">
            <a:spLocks/>
          </p:cNvSpPr>
          <p:nvPr/>
        </p:nvSpPr>
        <p:spPr>
          <a:xfrm>
            <a:off x="707143" y="3791167"/>
            <a:ext cx="10646657" cy="52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Idea: represent the policy via any sequence model (e.g., Transformers, LSTM/GRU cells, etc.)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A30101-DD94-CEA0-9403-3E1F36AC3EB2}"/>
              </a:ext>
            </a:extLst>
          </p:cNvPr>
          <p:cNvSpPr/>
          <p:nvPr/>
        </p:nvSpPr>
        <p:spPr>
          <a:xfrm>
            <a:off x="2400300" y="5167311"/>
            <a:ext cx="7076209" cy="9040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Sequence model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F128B0E-C8C1-7E4A-254E-93483E2C49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455" t="1" r="68833" b="-20122"/>
          <a:stretch/>
        </p:blipFill>
        <p:spPr>
          <a:xfrm>
            <a:off x="8695753" y="6298906"/>
            <a:ext cx="446810" cy="625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14F64C-B69B-CA97-F146-E3869253C9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556" t="1" r="47294" b="-20122"/>
          <a:stretch/>
        </p:blipFill>
        <p:spPr>
          <a:xfrm>
            <a:off x="7226311" y="6298907"/>
            <a:ext cx="835021" cy="6254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1E319D-888B-561C-73AF-C40D90DDBA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173" r="30323" b="-20121"/>
          <a:stretch/>
        </p:blipFill>
        <p:spPr>
          <a:xfrm>
            <a:off x="5419796" y="6180137"/>
            <a:ext cx="575252" cy="625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F53C66-EF95-D7E3-6366-47E2C589DA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592" t="-6735" r="4403" b="-13387"/>
          <a:stretch/>
        </p:blipFill>
        <p:spPr>
          <a:xfrm>
            <a:off x="3052002" y="6239010"/>
            <a:ext cx="966354" cy="6254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271B3A-CA71-2FB0-6963-B325B671D9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259" t="-3762" r="81029" b="-16360"/>
          <a:stretch/>
        </p:blipFill>
        <p:spPr>
          <a:xfrm>
            <a:off x="8695753" y="4338639"/>
            <a:ext cx="446810" cy="62547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A172315-7524-65B3-C372-31023F539B8B}"/>
              </a:ext>
            </a:extLst>
          </p:cNvPr>
          <p:cNvCxnSpPr/>
          <p:nvPr/>
        </p:nvCxnSpPr>
        <p:spPr>
          <a:xfrm flipV="1">
            <a:off x="3478361" y="6071320"/>
            <a:ext cx="0" cy="2805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4F695E-C4CB-DA0A-7F96-1FD5D43FCE7E}"/>
              </a:ext>
            </a:extLst>
          </p:cNvPr>
          <p:cNvCxnSpPr/>
          <p:nvPr/>
        </p:nvCxnSpPr>
        <p:spPr>
          <a:xfrm flipV="1">
            <a:off x="7522441" y="6076081"/>
            <a:ext cx="0" cy="2805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F80FB95-29CA-B97E-262F-F678777A2F3D}"/>
              </a:ext>
            </a:extLst>
          </p:cNvPr>
          <p:cNvCxnSpPr/>
          <p:nvPr/>
        </p:nvCxnSpPr>
        <p:spPr>
          <a:xfrm flipV="1">
            <a:off x="8880911" y="6071320"/>
            <a:ext cx="0" cy="2805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CEEA2FD-D3CD-99A8-1C3A-76FE2DA729BD}"/>
              </a:ext>
            </a:extLst>
          </p:cNvPr>
          <p:cNvCxnSpPr/>
          <p:nvPr/>
        </p:nvCxnSpPr>
        <p:spPr>
          <a:xfrm flipV="1">
            <a:off x="8880911" y="4886757"/>
            <a:ext cx="0" cy="2805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043B48-16C1-EB35-BB28-4D1AEA411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8A136-B811-3043-B733-EA78D6A70D7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B32B5-044F-4766-E48C-99952128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078A4-AA9E-6623-3C47-5CB5E139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50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2676-7E10-B92E-3685-7C01758DC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B51A-9943-EE65-2AF4-FB0E001A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Capturing the data distribution 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EC1DA8C-799D-7545-0A59-5BBCFE11EE1B}"/>
              </a:ext>
            </a:extLst>
          </p:cNvPr>
          <p:cNvGrpSpPr/>
          <p:nvPr/>
        </p:nvGrpSpPr>
        <p:grpSpPr>
          <a:xfrm>
            <a:off x="3148744" y="1529342"/>
            <a:ext cx="2947256" cy="1899658"/>
            <a:chOff x="6332610" y="2952433"/>
            <a:chExt cx="2947256" cy="189965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A105163-6230-2491-236F-B8304FE360CC}"/>
                </a:ext>
              </a:extLst>
            </p:cNvPr>
            <p:cNvGrpSpPr/>
            <p:nvPr/>
          </p:nvGrpSpPr>
          <p:grpSpPr>
            <a:xfrm>
              <a:off x="6332610" y="2952433"/>
              <a:ext cx="2947256" cy="1899658"/>
              <a:chOff x="1345964" y="2824588"/>
              <a:chExt cx="2947256" cy="1899658"/>
            </a:xfrm>
          </p:grpSpPr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8C3BE65-CBA5-840D-3022-07B32ED35049}"/>
                  </a:ext>
                </a:extLst>
              </p:cNvPr>
              <p:cNvSpPr/>
              <p:nvPr/>
            </p:nvSpPr>
            <p:spPr>
              <a:xfrm>
                <a:off x="2163336" y="3697303"/>
                <a:ext cx="2129883" cy="448143"/>
              </a:xfrm>
              <a:custGeom>
                <a:avLst/>
                <a:gdLst>
                  <a:gd name="connsiteX0" fmla="*/ 0 w 2129883"/>
                  <a:gd name="connsiteY0" fmla="*/ 448143 h 448143"/>
                  <a:gd name="connsiteX1" fmla="*/ 869795 w 2129883"/>
                  <a:gd name="connsiteY1" fmla="*/ 46699 h 448143"/>
                  <a:gd name="connsiteX2" fmla="*/ 2129883 w 2129883"/>
                  <a:gd name="connsiteY2" fmla="*/ 24396 h 448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29883" h="448143">
                    <a:moveTo>
                      <a:pt x="0" y="448143"/>
                    </a:moveTo>
                    <a:cubicBezTo>
                      <a:pt x="257407" y="282733"/>
                      <a:pt x="514815" y="117323"/>
                      <a:pt x="869795" y="46699"/>
                    </a:cubicBezTo>
                    <a:cubicBezTo>
                      <a:pt x="1224775" y="-23925"/>
                      <a:pt x="1677329" y="235"/>
                      <a:pt x="2129883" y="24396"/>
                    </a:cubicBezTo>
                  </a:path>
                </a:pathLst>
              </a:custGeom>
              <a:noFill/>
              <a:ln w="38100">
                <a:solidFill>
                  <a:schemeClr val="accent4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" name="Picture 30" descr="A cartoon tree with a black background&#10;&#10;Description automatically generated">
                <a:extLst>
                  <a:ext uri="{FF2B5EF4-FFF2-40B4-BE49-F238E27FC236}">
                    <a16:creationId xmlns:a16="http://schemas.microsoft.com/office/drawing/2014/main" id="{2C0E8109-59C4-C5C5-7470-7593C67211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23865" y="2824588"/>
                <a:ext cx="1208823" cy="1208823"/>
              </a:xfrm>
              <a:prstGeom prst="rect">
                <a:avLst/>
              </a:prstGeom>
            </p:spPr>
          </p:pic>
          <p:pic>
            <p:nvPicPr>
              <p:cNvPr id="32" name="Picture 31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3B2523E5-DDEC-1EF0-6D7B-89B8D35A97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45964" y="3854451"/>
                <a:ext cx="869795" cy="869795"/>
              </a:xfrm>
              <a:prstGeom prst="rect">
                <a:avLst/>
              </a:prstGeom>
            </p:spPr>
          </p:pic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4BA7043-3C03-75B9-0D4C-88C52BE338C0}"/>
                  </a:ext>
                </a:extLst>
              </p:cNvPr>
              <p:cNvSpPr/>
              <p:nvPr/>
            </p:nvSpPr>
            <p:spPr>
              <a:xfrm rot="10800000">
                <a:off x="2163337" y="3809339"/>
                <a:ext cx="2129883" cy="448143"/>
              </a:xfrm>
              <a:custGeom>
                <a:avLst/>
                <a:gdLst>
                  <a:gd name="connsiteX0" fmla="*/ 0 w 2129883"/>
                  <a:gd name="connsiteY0" fmla="*/ 448143 h 448143"/>
                  <a:gd name="connsiteX1" fmla="*/ 869795 w 2129883"/>
                  <a:gd name="connsiteY1" fmla="*/ 46699 h 448143"/>
                  <a:gd name="connsiteX2" fmla="*/ 2129883 w 2129883"/>
                  <a:gd name="connsiteY2" fmla="*/ 24396 h 448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29883" h="448143">
                    <a:moveTo>
                      <a:pt x="0" y="448143"/>
                    </a:moveTo>
                    <a:cubicBezTo>
                      <a:pt x="257407" y="282733"/>
                      <a:pt x="514815" y="117323"/>
                      <a:pt x="869795" y="46699"/>
                    </a:cubicBezTo>
                    <a:cubicBezTo>
                      <a:pt x="1224775" y="-23925"/>
                      <a:pt x="1677329" y="235"/>
                      <a:pt x="2129883" y="24396"/>
                    </a:cubicBezTo>
                  </a:path>
                </a:pathLst>
              </a:custGeom>
              <a:noFill/>
              <a:ln w="38100">
                <a:solidFill>
                  <a:schemeClr val="accent4">
                    <a:lumMod val="60000"/>
                    <a:lumOff val="40000"/>
                  </a:schemeClr>
                </a:solidFill>
                <a:head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0632B6B-A6E8-9020-FF4D-2CD6146FE4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10432" y="4089230"/>
              <a:ext cx="869798" cy="199675"/>
            </a:xfrm>
            <a:prstGeom prst="straightConnector1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14D529-FD70-75AD-A0FE-B18F100D06F1}"/>
              </a:ext>
            </a:extLst>
          </p:cNvPr>
          <p:cNvGrpSpPr/>
          <p:nvPr/>
        </p:nvGrpSpPr>
        <p:grpSpPr>
          <a:xfrm>
            <a:off x="6226056" y="2010591"/>
            <a:ext cx="2709698" cy="548614"/>
            <a:chOff x="8183617" y="3622818"/>
            <a:chExt cx="4846402" cy="981218"/>
          </a:xfrm>
        </p:grpSpPr>
        <p:pic>
          <p:nvPicPr>
            <p:cNvPr id="7" name="Picture 2" descr="Normal Distribution — The heart of Data Scientist's Statistical Journey |  by Ashish Kumar Singh | Medium">
              <a:extLst>
                <a:ext uri="{FF2B5EF4-FFF2-40B4-BE49-F238E27FC236}">
                  <a16:creationId xmlns:a16="http://schemas.microsoft.com/office/drawing/2014/main" id="{3331016B-BEA0-E169-B5E2-D2817293FA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9744" y="3622818"/>
              <a:ext cx="2750275" cy="981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Normal Distribution — The heart of Data Scientist's Statistical Journey |  by Ashish Kumar Singh | Medium">
              <a:extLst>
                <a:ext uri="{FF2B5EF4-FFF2-40B4-BE49-F238E27FC236}">
                  <a16:creationId xmlns:a16="http://schemas.microsoft.com/office/drawing/2014/main" id="{24A5F219-95EF-E07D-3753-36836030EA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94"/>
            <a:stretch/>
          </p:blipFill>
          <p:spPr bwMode="auto">
            <a:xfrm>
              <a:off x="8183617" y="3622818"/>
              <a:ext cx="2566159" cy="981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8219D74-3ABF-7E90-C22F-5FEE3941D0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8281" y="2559205"/>
            <a:ext cx="680225" cy="23836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17B459-8C93-50F4-5ABE-A51359CA7F43}"/>
              </a:ext>
            </a:extLst>
          </p:cNvPr>
          <p:cNvCxnSpPr>
            <a:cxnSpLocks/>
          </p:cNvCxnSpPr>
          <p:nvPr/>
        </p:nvCxnSpPr>
        <p:spPr>
          <a:xfrm>
            <a:off x="7561393" y="1862705"/>
            <a:ext cx="0" cy="69650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>
            <a:extLst>
              <a:ext uri="{FF2B5EF4-FFF2-40B4-BE49-F238E27FC236}">
                <a16:creationId xmlns:a16="http://schemas.microsoft.com/office/drawing/2014/main" id="{70AB4162-9E28-86A7-8AB6-97147B6B5F1A}"/>
              </a:ext>
            </a:extLst>
          </p:cNvPr>
          <p:cNvSpPr/>
          <p:nvPr/>
        </p:nvSpPr>
        <p:spPr>
          <a:xfrm rot="13334097">
            <a:off x="6827018" y="2134631"/>
            <a:ext cx="338710" cy="783477"/>
          </a:xfrm>
          <a:prstGeom prst="arc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7A0DE0F8-0B36-CF77-23A8-03F1030750C4}"/>
              </a:ext>
            </a:extLst>
          </p:cNvPr>
          <p:cNvSpPr/>
          <p:nvPr/>
        </p:nvSpPr>
        <p:spPr>
          <a:xfrm rot="21040364">
            <a:off x="7430579" y="2522604"/>
            <a:ext cx="381673" cy="753740"/>
          </a:xfrm>
          <a:prstGeom prst="arc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Google Shape;190;p25">
            <a:extLst>
              <a:ext uri="{FF2B5EF4-FFF2-40B4-BE49-F238E27FC236}">
                <a16:creationId xmlns:a16="http://schemas.microsoft.com/office/drawing/2014/main" id="{EB43BD07-09E7-FDFA-1627-7E90C66D9232}"/>
              </a:ext>
            </a:extLst>
          </p:cNvPr>
          <p:cNvSpPr txBox="1">
            <a:spLocks/>
          </p:cNvSpPr>
          <p:nvPr/>
        </p:nvSpPr>
        <p:spPr>
          <a:xfrm>
            <a:off x="5988498" y="2687810"/>
            <a:ext cx="1525733" cy="4233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Data distribution</a:t>
            </a:r>
          </a:p>
        </p:txBody>
      </p:sp>
      <p:sp>
        <p:nvSpPr>
          <p:cNvPr id="19" name="Google Shape;190;p25">
            <a:extLst>
              <a:ext uri="{FF2B5EF4-FFF2-40B4-BE49-F238E27FC236}">
                <a16:creationId xmlns:a16="http://schemas.microsoft.com/office/drawing/2014/main" id="{E43ECEBE-C99F-E4BF-3FF0-D5D6678C7B0D}"/>
              </a:ext>
            </a:extLst>
          </p:cNvPr>
          <p:cNvSpPr txBox="1">
            <a:spLocks/>
          </p:cNvSpPr>
          <p:nvPr/>
        </p:nvSpPr>
        <p:spPr>
          <a:xfrm>
            <a:off x="7514231" y="2833606"/>
            <a:ext cx="1525733" cy="4233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Mean of the data</a:t>
            </a:r>
          </a:p>
        </p:txBody>
      </p:sp>
      <p:sp>
        <p:nvSpPr>
          <p:cNvPr id="20" name="Google Shape;190;p25">
            <a:extLst>
              <a:ext uri="{FF2B5EF4-FFF2-40B4-BE49-F238E27FC236}">
                <a16:creationId xmlns:a16="http://schemas.microsoft.com/office/drawing/2014/main" id="{78ED6DFF-F61B-9A56-AB10-C381CA8472B3}"/>
              </a:ext>
            </a:extLst>
          </p:cNvPr>
          <p:cNvSpPr txBox="1">
            <a:spLocks/>
          </p:cNvSpPr>
          <p:nvPr/>
        </p:nvSpPr>
        <p:spPr>
          <a:xfrm>
            <a:off x="707143" y="3714752"/>
            <a:ext cx="10646657" cy="168852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</a:pPr>
            <a:r>
              <a:rPr lang="en-US" sz="2667" dirty="0"/>
              <a:t>Minimizing average prediction error is inherently limited in presence of more complex data distributions</a:t>
            </a:r>
          </a:p>
          <a:p>
            <a:pPr marL="592664" indent="-457200">
              <a:spcBef>
                <a:spcPts val="0"/>
              </a:spcBef>
              <a:buSzPts val="2000"/>
            </a:pPr>
            <a:r>
              <a:rPr lang="en-US" sz="2667" dirty="0">
                <a:solidFill>
                  <a:srgbClr val="C00000"/>
                </a:solidFill>
              </a:rPr>
              <a:t>Goal:</a:t>
            </a:r>
            <a:r>
              <a:rPr lang="en-US" sz="2667" dirty="0"/>
              <a:t> represent the entire distribution (as opposed to e.g., only the mean)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78F69A-2656-52D2-052E-DC1903BF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29E9-817D-F040-A2DE-66A6CEFD520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B7B48-4D11-1E28-54BD-F1080226A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DD485-B62C-3F17-63BD-2A3C6152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38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CFFE2-8C89-B462-6200-B44432C6E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46E02-01E1-75F0-202C-12025CF35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Parametrizing distributions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0" name="Google Shape;190;p25">
            <a:extLst>
              <a:ext uri="{FF2B5EF4-FFF2-40B4-BE49-F238E27FC236}">
                <a16:creationId xmlns:a16="http://schemas.microsoft.com/office/drawing/2014/main" id="{375A397E-9F5A-5813-E709-922A667186B7}"/>
              </a:ext>
            </a:extLst>
          </p:cNvPr>
          <p:cNvSpPr txBox="1">
            <a:spLocks/>
          </p:cNvSpPr>
          <p:nvPr/>
        </p:nvSpPr>
        <p:spPr>
          <a:xfrm>
            <a:off x="634406" y="1690688"/>
            <a:ext cx="10646657" cy="8550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</a:pPr>
            <a:r>
              <a:rPr lang="en-US" sz="2667" dirty="0"/>
              <a:t>Use a parametric function (e.g., a neural network) to output the parameters of a distribution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921608-70F8-E50C-BAD2-E6BCFB4D8C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65" r="67859" b="6180"/>
          <a:stretch/>
        </p:blipFill>
        <p:spPr>
          <a:xfrm>
            <a:off x="3746588" y="3016251"/>
            <a:ext cx="1272746" cy="10742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BA567E-16AD-EE79-88D8-3EA19BEF7E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413" t="1275" r="2827" b="4904"/>
          <a:stretch/>
        </p:blipFill>
        <p:spPr>
          <a:xfrm>
            <a:off x="9006795" y="3016251"/>
            <a:ext cx="2274268" cy="855086"/>
          </a:xfrm>
          <a:prstGeom prst="rect">
            <a:avLst/>
          </a:prstGeom>
        </p:spPr>
      </p:pic>
      <p:pic>
        <p:nvPicPr>
          <p:cNvPr id="1032" name="Picture 8" descr="10. Neural Networks / Nature of Code">
            <a:extLst>
              <a:ext uri="{FF2B5EF4-FFF2-40B4-BE49-F238E27FC236}">
                <a16:creationId xmlns:a16="http://schemas.microsoft.com/office/drawing/2014/main" id="{5724C588-6ECE-FA0D-2C25-5EF53AC1C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86" y="3191476"/>
            <a:ext cx="1647116" cy="85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10. Neural Networks / Nature of Code">
            <a:extLst>
              <a:ext uri="{FF2B5EF4-FFF2-40B4-BE49-F238E27FC236}">
                <a16:creationId xmlns:a16="http://schemas.microsoft.com/office/drawing/2014/main" id="{45F76811-9F5C-7A73-1972-F324B5FD2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580" y="3082093"/>
            <a:ext cx="1647116" cy="85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895EE3-346C-690B-9484-D13C96000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1471" y="2981915"/>
            <a:ext cx="539695" cy="2572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E7AC3E-5529-2618-FFBB-F13880DC9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6293" y="3293017"/>
            <a:ext cx="615950" cy="2603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390E48-E264-3C9D-FB78-0C6100168D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6293" y="3588914"/>
            <a:ext cx="778695" cy="24558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771FE1-35CA-8E4D-DC9A-C057B3FD0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0288" y="3868775"/>
            <a:ext cx="730774" cy="245588"/>
          </a:xfrm>
          <a:prstGeom prst="rect">
            <a:avLst/>
          </a:prstGeom>
        </p:spPr>
      </p:pic>
      <p:sp>
        <p:nvSpPr>
          <p:cNvPr id="27" name="Google Shape;190;p25">
            <a:extLst>
              <a:ext uri="{FF2B5EF4-FFF2-40B4-BE49-F238E27FC236}">
                <a16:creationId xmlns:a16="http://schemas.microsoft.com/office/drawing/2014/main" id="{54F3DE52-F889-4C59-63DC-9DDBAD4027D8}"/>
              </a:ext>
            </a:extLst>
          </p:cNvPr>
          <p:cNvSpPr txBox="1">
            <a:spLocks/>
          </p:cNvSpPr>
          <p:nvPr/>
        </p:nvSpPr>
        <p:spPr>
          <a:xfrm>
            <a:off x="1959884" y="2656739"/>
            <a:ext cx="2704023" cy="38122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/>
              <a:t>1D discrete distribution</a:t>
            </a:r>
          </a:p>
        </p:txBody>
      </p:sp>
      <p:sp>
        <p:nvSpPr>
          <p:cNvPr id="28" name="Google Shape;190;p25">
            <a:extLst>
              <a:ext uri="{FF2B5EF4-FFF2-40B4-BE49-F238E27FC236}">
                <a16:creationId xmlns:a16="http://schemas.microsoft.com/office/drawing/2014/main" id="{A53D3F99-4804-7B80-64BA-303E21E13A7C}"/>
              </a:ext>
            </a:extLst>
          </p:cNvPr>
          <p:cNvSpPr txBox="1">
            <a:spLocks/>
          </p:cNvSpPr>
          <p:nvPr/>
        </p:nvSpPr>
        <p:spPr>
          <a:xfrm>
            <a:off x="7759138" y="2594580"/>
            <a:ext cx="2704023" cy="38122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/>
              <a:t>Continuous distribution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2787A44-1B5E-BB73-4254-A74F92AB28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4693" y="3131102"/>
            <a:ext cx="181843" cy="3550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668F7D2-86C9-9822-1CFD-C18A1CA174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82696" y="3486129"/>
            <a:ext cx="173840" cy="356372"/>
          </a:xfrm>
          <a:prstGeom prst="rect">
            <a:avLst/>
          </a:prstGeom>
        </p:spPr>
      </p:pic>
      <p:sp>
        <p:nvSpPr>
          <p:cNvPr id="35" name="Google Shape;190;p25">
            <a:extLst>
              <a:ext uri="{FF2B5EF4-FFF2-40B4-BE49-F238E27FC236}">
                <a16:creationId xmlns:a16="http://schemas.microsoft.com/office/drawing/2014/main" id="{4C6B74A9-DB99-4A59-AA85-55B148BE563E}"/>
              </a:ext>
            </a:extLst>
          </p:cNvPr>
          <p:cNvSpPr txBox="1">
            <a:spLocks/>
          </p:cNvSpPr>
          <p:nvPr/>
        </p:nvSpPr>
        <p:spPr>
          <a:xfrm>
            <a:off x="1587922" y="4449994"/>
            <a:ext cx="3646488" cy="855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>
                <a:solidFill>
                  <a:srgbClr val="00B050"/>
                </a:solidFill>
              </a:rPr>
              <a:t>+ handles multimodality</a:t>
            </a:r>
          </a:p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>
                <a:solidFill>
                  <a:srgbClr val="C00000"/>
                </a:solidFill>
              </a:rPr>
              <a:t>- scaling to high-dim action spaces </a:t>
            </a:r>
          </a:p>
        </p:txBody>
      </p:sp>
      <p:sp>
        <p:nvSpPr>
          <p:cNvPr id="36" name="Google Shape;190;p25">
            <a:extLst>
              <a:ext uri="{FF2B5EF4-FFF2-40B4-BE49-F238E27FC236}">
                <a16:creationId xmlns:a16="http://schemas.microsoft.com/office/drawing/2014/main" id="{0D95F415-9FCA-477E-ACFB-49C7E20C2C15}"/>
              </a:ext>
            </a:extLst>
          </p:cNvPr>
          <p:cNvSpPr txBox="1">
            <a:spLocks/>
          </p:cNvSpPr>
          <p:nvPr/>
        </p:nvSpPr>
        <p:spPr>
          <a:xfrm>
            <a:off x="7084216" y="4407657"/>
            <a:ext cx="4482349" cy="6512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>
                <a:solidFill>
                  <a:srgbClr val="00B050"/>
                </a:solidFill>
              </a:rPr>
              <a:t>+ captures the continuous nature of actions</a:t>
            </a:r>
          </a:p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>
                <a:solidFill>
                  <a:srgbClr val="C00000"/>
                </a:solidFill>
              </a:rPr>
              <a:t>- not very expressive (e.g., unimodal)</a:t>
            </a:r>
          </a:p>
        </p:txBody>
      </p:sp>
      <p:sp>
        <p:nvSpPr>
          <p:cNvPr id="37" name="Google Shape;190;p25">
            <a:extLst>
              <a:ext uri="{FF2B5EF4-FFF2-40B4-BE49-F238E27FC236}">
                <a16:creationId xmlns:a16="http://schemas.microsoft.com/office/drawing/2014/main" id="{58A57A69-3D3D-3CFB-BCA4-0F75B639108B}"/>
              </a:ext>
            </a:extLst>
          </p:cNvPr>
          <p:cNvSpPr txBox="1">
            <a:spLocks/>
          </p:cNvSpPr>
          <p:nvPr/>
        </p:nvSpPr>
        <p:spPr>
          <a:xfrm>
            <a:off x="8911795" y="3853217"/>
            <a:ext cx="2274268" cy="26114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steering angle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1BBD3-0FD9-D566-D213-EF45AA5F6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8B5A0-F549-2D48-8280-4E3832F13EC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F6EC0-FC1B-D7FE-1E58-6F6231B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C93EB-1545-CDD9-0E17-7730516A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71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C47C1-5EE2-0279-BE56-CE9FF475B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7763-4BC8-A338-C1D6-B97BB798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Expressive policy architectures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2052" name="Picture 4" descr="Gaussian Mixture Models – Perpetual Enigma">
            <a:extLst>
              <a:ext uri="{FF2B5EF4-FFF2-40B4-BE49-F238E27FC236}">
                <a16:creationId xmlns:a16="http://schemas.microsoft.com/office/drawing/2014/main" id="{0BA5DBAD-CFFB-F828-A62D-70FD4A550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97" y="2126200"/>
            <a:ext cx="1825813" cy="89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90;p25">
            <a:extLst>
              <a:ext uri="{FF2B5EF4-FFF2-40B4-BE49-F238E27FC236}">
                <a16:creationId xmlns:a16="http://schemas.microsoft.com/office/drawing/2014/main" id="{C7518932-440E-409C-6972-16474EBB80F4}"/>
              </a:ext>
            </a:extLst>
          </p:cNvPr>
          <p:cNvSpPr txBox="1">
            <a:spLocks/>
          </p:cNvSpPr>
          <p:nvPr/>
        </p:nvSpPr>
        <p:spPr>
          <a:xfrm>
            <a:off x="687593" y="1714698"/>
            <a:ext cx="2704023" cy="387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/>
              <a:t>Gaussian Mixture Model</a:t>
            </a:r>
          </a:p>
        </p:txBody>
      </p:sp>
      <p:pic>
        <p:nvPicPr>
          <p:cNvPr id="2054" name="Picture 6" descr="A Gaussian mixture model based discretization algorithm for associative  classification of medical data - ScienceDirect">
            <a:extLst>
              <a:ext uri="{FF2B5EF4-FFF2-40B4-BE49-F238E27FC236}">
                <a16:creationId xmlns:a16="http://schemas.microsoft.com/office/drawing/2014/main" id="{65ADA3F8-FFAC-649B-96E9-7732572759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" r="15236" b="51205"/>
          <a:stretch/>
        </p:blipFill>
        <p:spPr bwMode="auto">
          <a:xfrm>
            <a:off x="4861743" y="2121808"/>
            <a:ext cx="2553092" cy="89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90;p25">
            <a:extLst>
              <a:ext uri="{FF2B5EF4-FFF2-40B4-BE49-F238E27FC236}">
                <a16:creationId xmlns:a16="http://schemas.microsoft.com/office/drawing/2014/main" id="{3752807F-1845-B277-C860-7D4AFB95B55D}"/>
              </a:ext>
            </a:extLst>
          </p:cNvPr>
          <p:cNvSpPr txBox="1">
            <a:spLocks/>
          </p:cNvSpPr>
          <p:nvPr/>
        </p:nvSpPr>
        <p:spPr>
          <a:xfrm>
            <a:off x="4684103" y="1690688"/>
            <a:ext cx="2908372" cy="387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/>
              <a:t>Discretize + Autoregressive</a:t>
            </a:r>
          </a:p>
        </p:txBody>
      </p:sp>
      <p:sp>
        <p:nvSpPr>
          <p:cNvPr id="8" name="Google Shape;190;p25">
            <a:extLst>
              <a:ext uri="{FF2B5EF4-FFF2-40B4-BE49-F238E27FC236}">
                <a16:creationId xmlns:a16="http://schemas.microsoft.com/office/drawing/2014/main" id="{8507300D-2C1D-039D-E15E-F6DD73D172DE}"/>
              </a:ext>
            </a:extLst>
          </p:cNvPr>
          <p:cNvSpPr txBox="1">
            <a:spLocks/>
          </p:cNvSpPr>
          <p:nvPr/>
        </p:nvSpPr>
        <p:spPr>
          <a:xfrm>
            <a:off x="8670153" y="1690688"/>
            <a:ext cx="2908372" cy="387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1800" dirty="0"/>
              <a:t>Flow Matching &amp; Diffusion</a:t>
            </a:r>
          </a:p>
        </p:txBody>
      </p:sp>
      <p:pic>
        <p:nvPicPr>
          <p:cNvPr id="2056" name="Picture 8" descr="Diffusing the mathematical equations of Diffusion Modelling | by Nikhil  Verma | Medium">
            <a:extLst>
              <a:ext uri="{FF2B5EF4-FFF2-40B4-BE49-F238E27FC236}">
                <a16:creationId xmlns:a16="http://schemas.microsoft.com/office/drawing/2014/main" id="{D4076C51-E85F-C094-0F96-7C01F72AE2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" t="7369" b="13556"/>
          <a:stretch/>
        </p:blipFill>
        <p:spPr bwMode="auto">
          <a:xfrm>
            <a:off x="8884963" y="1984374"/>
            <a:ext cx="2553092" cy="103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E54FE4-09AC-CC76-5C27-A79F4D6B8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455" t="1" r="68833" b="-20122"/>
          <a:stretch/>
        </p:blipFill>
        <p:spPr>
          <a:xfrm>
            <a:off x="1859230" y="6002437"/>
            <a:ext cx="446810" cy="625475"/>
          </a:xfrm>
          <a:prstGeom prst="rect">
            <a:avLst/>
          </a:prstGeom>
        </p:spPr>
      </p:pic>
      <p:pic>
        <p:nvPicPr>
          <p:cNvPr id="10" name="Picture 8" descr="10. Neural Networks / Nature of Code">
            <a:extLst>
              <a:ext uri="{FF2B5EF4-FFF2-40B4-BE49-F238E27FC236}">
                <a16:creationId xmlns:a16="http://schemas.microsoft.com/office/drawing/2014/main" id="{0DC13718-5E5C-1F6C-2722-015260468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3771" y="4783610"/>
            <a:ext cx="1647116" cy="85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C7385A-AC57-09D9-4AFF-D5F4A03FB7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17" y="4095844"/>
            <a:ext cx="2704023" cy="291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A7926E-01E9-0D9D-FE07-280F40EF5D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593" y="3120740"/>
            <a:ext cx="2984500" cy="7638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F8DD2D-CAFC-B0A1-246C-5EDBD32C1F7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455" t="1" r="68833" b="-20122"/>
          <a:stretch/>
        </p:blipFill>
        <p:spPr>
          <a:xfrm>
            <a:off x="5546055" y="5992115"/>
            <a:ext cx="446810" cy="625475"/>
          </a:xfrm>
          <a:prstGeom prst="rect">
            <a:avLst/>
          </a:prstGeom>
        </p:spPr>
      </p:pic>
      <p:pic>
        <p:nvPicPr>
          <p:cNvPr id="15" name="Picture 8" descr="10. Neural Networks / Nature of Code">
            <a:extLst>
              <a:ext uri="{FF2B5EF4-FFF2-40B4-BE49-F238E27FC236}">
                <a16:creationId xmlns:a16="http://schemas.microsoft.com/office/drawing/2014/main" id="{FA4163D2-9E1F-B8DD-05C6-873CE1047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72442" y="4783610"/>
            <a:ext cx="1647116" cy="85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3E856C-6DD6-14CE-3BFE-B8F8B74204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19151" y="3159743"/>
            <a:ext cx="2857500" cy="685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E8FBF72-A126-821E-46E4-5E51147619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8477" y="6002437"/>
            <a:ext cx="876300" cy="533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786304-8ADE-FAD3-E946-CE0F14AA10C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5765" r="67859" b="53626"/>
          <a:stretch/>
        </p:blipFill>
        <p:spPr>
          <a:xfrm>
            <a:off x="5501916" y="3976227"/>
            <a:ext cx="1272746" cy="530984"/>
          </a:xfrm>
          <a:prstGeom prst="rect">
            <a:avLst/>
          </a:prstGeom>
        </p:spPr>
      </p:pic>
      <p:pic>
        <p:nvPicPr>
          <p:cNvPr id="2060" name="Picture 12" descr="What is Diffusion Models | Iguazio">
            <a:extLst>
              <a:ext uri="{FF2B5EF4-FFF2-40B4-BE49-F238E27FC236}">
                <a16:creationId xmlns:a16="http://schemas.microsoft.com/office/drawing/2014/main" id="{1221CA56-805D-5C89-502C-7DDD059ED2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6"/>
          <a:stretch/>
        </p:blipFill>
        <p:spPr bwMode="auto">
          <a:xfrm>
            <a:off x="6985389" y="5275080"/>
            <a:ext cx="5206611" cy="152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F333964-BBC1-31CD-A2BA-0F553C694C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455" t="1" r="68833" b="-20122"/>
          <a:stretch/>
        </p:blipFill>
        <p:spPr>
          <a:xfrm>
            <a:off x="11214650" y="3881736"/>
            <a:ext cx="446810" cy="6254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DFB3F8D-2238-9617-7512-67C32FE795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14650" y="4507211"/>
            <a:ext cx="698032" cy="36691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D086AA6-52F3-9496-DB29-170C4695739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177" r="83931"/>
          <a:stretch/>
        </p:blipFill>
        <p:spPr>
          <a:xfrm>
            <a:off x="7325572" y="3809743"/>
            <a:ext cx="408786" cy="1325563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8D5F018-62CB-8A26-A0BA-5213539BE3E0}"/>
              </a:ext>
            </a:extLst>
          </p:cNvPr>
          <p:cNvCxnSpPr>
            <a:cxnSpLocks/>
          </p:cNvCxnSpPr>
          <p:nvPr/>
        </p:nvCxnSpPr>
        <p:spPr>
          <a:xfrm>
            <a:off x="7618645" y="4095844"/>
            <a:ext cx="3507325" cy="0"/>
          </a:xfrm>
          <a:prstGeom prst="straightConnector1">
            <a:avLst/>
          </a:prstGeom>
          <a:ln w="38100">
            <a:solidFill>
              <a:srgbClr val="435C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0AFC996-3566-D854-BE57-C9BDF9F76809}"/>
              </a:ext>
            </a:extLst>
          </p:cNvPr>
          <p:cNvCxnSpPr>
            <a:cxnSpLocks/>
          </p:cNvCxnSpPr>
          <p:nvPr/>
        </p:nvCxnSpPr>
        <p:spPr>
          <a:xfrm>
            <a:off x="7618645" y="4874125"/>
            <a:ext cx="3507325" cy="0"/>
          </a:xfrm>
          <a:prstGeom prst="straightConnector1">
            <a:avLst/>
          </a:prstGeom>
          <a:ln w="38100">
            <a:solidFill>
              <a:srgbClr val="FA9899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EA5940-D91E-D0DF-67FE-C50908C54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7ABB3-ED2B-AB41-913E-D32E7BAE6061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384E8-B400-59B6-C5E3-5CE58214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1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2E736-4F59-2045-24F3-F4C53F435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E57D-827F-30C4-7D09-48CA80E7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Matching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C80B7-FD5F-FC40-30D4-0F1A0ED0E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7ABB3-ED2B-AB41-913E-D32E7BAE6061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33213-FCF4-0AF5-EC6B-B7CB6D4C2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4A2180-FC91-D6D2-3138-4426D2C6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68279B59-023B-20ED-3E1A-47A2A6B258AC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4875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Main idea: learn a </a:t>
            </a:r>
            <a:r>
              <a:rPr lang="en-US" sz="2667" dirty="0">
                <a:solidFill>
                  <a:srgbClr val="C00000"/>
                </a:solidFill>
              </a:rPr>
              <a:t>vector field </a:t>
            </a:r>
            <a:r>
              <a:rPr lang="en-US" sz="2667" dirty="0"/>
              <a:t>for iterative denoising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04CC7F-51F1-BF9D-7DD2-45632AB36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61" y="2266949"/>
            <a:ext cx="5122162" cy="3277762"/>
          </a:xfrm>
          <a:prstGeom prst="rect">
            <a:avLst/>
          </a:prstGeom>
        </p:spPr>
      </p:pic>
      <p:sp>
        <p:nvSpPr>
          <p:cNvPr id="20" name="Google Shape;190;p25">
            <a:extLst>
              <a:ext uri="{FF2B5EF4-FFF2-40B4-BE49-F238E27FC236}">
                <a16:creationId xmlns:a16="http://schemas.microsoft.com/office/drawing/2014/main" id="{95E9A21F-4BC5-D110-1B82-CBCC6B97A607}"/>
              </a:ext>
            </a:extLst>
          </p:cNvPr>
          <p:cNvSpPr txBox="1">
            <a:spLocks/>
          </p:cNvSpPr>
          <p:nvPr/>
        </p:nvSpPr>
        <p:spPr>
          <a:xfrm>
            <a:off x="6162667" y="2491137"/>
            <a:ext cx="5657626" cy="21980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/>
              <a:t>Sampling (inference):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Sample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Integrate the vector field	       to get: 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628F239-E644-CAB0-E780-97BA68263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2943" y="2806354"/>
            <a:ext cx="1149350" cy="2603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8152CA-F390-8F4A-BA53-991191E10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1917" y="3066704"/>
            <a:ext cx="768350" cy="2603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8A13B6A-6E43-6C56-0610-428B3728A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1320" y="3415798"/>
            <a:ext cx="2509794" cy="6153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F36E6C6-DCDF-BAFD-46A1-BE2134DBA7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1320" y="4178338"/>
            <a:ext cx="3477787" cy="488420"/>
          </a:xfrm>
          <a:prstGeom prst="rect">
            <a:avLst/>
          </a:prstGeom>
        </p:spPr>
      </p:pic>
      <p:sp>
        <p:nvSpPr>
          <p:cNvPr id="26" name="Google Shape;190;p25">
            <a:extLst>
              <a:ext uri="{FF2B5EF4-FFF2-40B4-BE49-F238E27FC236}">
                <a16:creationId xmlns:a16="http://schemas.microsoft.com/office/drawing/2014/main" id="{8EFAF0E9-82AF-0944-F4D0-DD2F6D4C894F}"/>
              </a:ext>
            </a:extLst>
          </p:cNvPr>
          <p:cNvSpPr txBox="1">
            <a:spLocks/>
          </p:cNvSpPr>
          <p:nvPr/>
        </p:nvSpPr>
        <p:spPr>
          <a:xfrm>
            <a:off x="9541114" y="3816269"/>
            <a:ext cx="2362200" cy="3746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1600" dirty="0"/>
              <a:t>(e.g., Euler integration)</a:t>
            </a:r>
          </a:p>
        </p:txBody>
      </p:sp>
      <p:sp>
        <p:nvSpPr>
          <p:cNvPr id="27" name="Google Shape;190;p25">
            <a:extLst>
              <a:ext uri="{FF2B5EF4-FFF2-40B4-BE49-F238E27FC236}">
                <a16:creationId xmlns:a16="http://schemas.microsoft.com/office/drawing/2014/main" id="{5218C385-DDCB-27BD-DD8C-BB37CDBE5748}"/>
              </a:ext>
            </a:extLst>
          </p:cNvPr>
          <p:cNvSpPr txBox="1">
            <a:spLocks/>
          </p:cNvSpPr>
          <p:nvPr/>
        </p:nvSpPr>
        <p:spPr>
          <a:xfrm>
            <a:off x="6254940" y="4777893"/>
            <a:ext cx="5657626" cy="21980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/>
              <a:t>Training: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Sample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Sample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Sample                  , e.g.,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Linearly interpolate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Update                   to minimize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7CD6165-82EE-1706-0DB7-E68C06F1F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542" y="5086369"/>
            <a:ext cx="1149350" cy="2603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9E6F1BC-093A-65C9-BDC7-C3C78DCBE0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8976" y="5359259"/>
            <a:ext cx="694873" cy="26379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4A78E73-4A1A-DA60-503B-26A7A344BF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2240" y="5655195"/>
            <a:ext cx="762000" cy="26035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5418EC9-C042-B794-7342-346998540E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79621" y="5646232"/>
            <a:ext cx="1471485" cy="27674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BC5F86B-14A4-0D88-4A80-7C8D231327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7816" y="5922979"/>
            <a:ext cx="1993900" cy="2603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76D2346-46F5-8933-D2BF-A8559D4DE8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5363" y="6196793"/>
            <a:ext cx="2070321" cy="25655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2B0B0E5-F9CC-69BF-FEDD-7DE0CC93D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240" y="6192996"/>
            <a:ext cx="768350" cy="26035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7A7D33E-C6AF-FC39-5FF6-767FA818ADB7}"/>
              </a:ext>
            </a:extLst>
          </p:cNvPr>
          <p:cNvSpPr txBox="1"/>
          <p:nvPr/>
        </p:nvSpPr>
        <p:spPr>
          <a:xfrm>
            <a:off x="66667" y="631484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jmtomczak.github.io</a:t>
            </a:r>
            <a:r>
              <a:rPr lang="en-US" sz="1200" dirty="0"/>
              <a:t>/blog/18/18_fm.html</a:t>
            </a:r>
          </a:p>
        </p:txBody>
      </p:sp>
    </p:spTree>
    <p:extLst>
      <p:ext uri="{BB962C8B-B14F-4D97-AF65-F5344CB8AC3E}">
        <p14:creationId xmlns:p14="http://schemas.microsoft.com/office/powerpoint/2010/main" val="2655061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6BAB3-E3EB-236E-413B-FBDAEB44B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0F93-2B5F-373B-320A-3E700ACE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chunking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BCC7F2-CB71-13E1-86C2-057EED414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7ABB3-ED2B-AB41-913E-D32E7BAE6061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8A7B9-6C0A-AA69-503A-2F8F44E0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930FF1-215F-B8EF-3082-BB1A26B51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D96C9DA7-276F-89E6-FC76-02BEC5467B04}"/>
              </a:ext>
            </a:extLst>
          </p:cNvPr>
          <p:cNvSpPr txBox="1">
            <a:spLocks/>
          </p:cNvSpPr>
          <p:nvPr/>
        </p:nvSpPr>
        <p:spPr>
          <a:xfrm>
            <a:off x="707143" y="1510886"/>
            <a:ext cx="10646657" cy="4875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A simple trick that works quite well in practice</a:t>
            </a:r>
          </a:p>
        </p:txBody>
      </p:sp>
      <p:sp>
        <p:nvSpPr>
          <p:cNvPr id="7" name="Google Shape;190;p25">
            <a:extLst>
              <a:ext uri="{FF2B5EF4-FFF2-40B4-BE49-F238E27FC236}">
                <a16:creationId xmlns:a16="http://schemas.microsoft.com/office/drawing/2014/main" id="{75161CD4-457B-AE1F-0C2B-ECE19F72DB62}"/>
              </a:ext>
            </a:extLst>
          </p:cNvPr>
          <p:cNvSpPr txBox="1">
            <a:spLocks/>
          </p:cNvSpPr>
          <p:nvPr/>
        </p:nvSpPr>
        <p:spPr>
          <a:xfrm>
            <a:off x="707143" y="2045158"/>
            <a:ext cx="5657626" cy="21980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/>
              <a:t>(Standard) Feedback policy discussed so far: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Observe state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Sample action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Execute in the environment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Observe          and repeat</a:t>
            </a:r>
          </a:p>
        </p:txBody>
      </p:sp>
      <p:sp>
        <p:nvSpPr>
          <p:cNvPr id="8" name="Google Shape;190;p25">
            <a:extLst>
              <a:ext uri="{FF2B5EF4-FFF2-40B4-BE49-F238E27FC236}">
                <a16:creationId xmlns:a16="http://schemas.microsoft.com/office/drawing/2014/main" id="{72CFDCFA-7489-5E44-DE20-C15030BF8156}"/>
              </a:ext>
            </a:extLst>
          </p:cNvPr>
          <p:cNvSpPr txBox="1">
            <a:spLocks/>
          </p:cNvSpPr>
          <p:nvPr/>
        </p:nvSpPr>
        <p:spPr>
          <a:xfrm>
            <a:off x="707143" y="3669228"/>
            <a:ext cx="5657626" cy="21980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/>
              <a:t>With action chunking: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Observe state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Sample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Execute in the environment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000" dirty="0"/>
              <a:t>Observe and repeat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F951A1-F5E8-3A42-040E-BB41912DB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92" y="2336776"/>
            <a:ext cx="221308" cy="2835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BC4BF0-B311-E712-9025-4C5B115E5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731" y="2631707"/>
            <a:ext cx="1314450" cy="2603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FE886A-E610-CDC5-2B90-A4F64BCA7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3181471"/>
            <a:ext cx="412750" cy="2603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995DC3-095B-4988-8CF4-EC2443F51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824" y="3979897"/>
            <a:ext cx="221308" cy="2835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AEC966-3592-7046-AADC-B45D480C1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267" y="4257147"/>
            <a:ext cx="1828800" cy="2567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2641E0-F69D-F181-78EB-4C7297D852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4860" y="4791180"/>
            <a:ext cx="758321" cy="28788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A4B92DE-B61F-C283-D0B3-BB6A543A0DFF}"/>
              </a:ext>
            </a:extLst>
          </p:cNvPr>
          <p:cNvSpPr txBox="1"/>
          <p:nvPr/>
        </p:nvSpPr>
        <p:spPr>
          <a:xfrm>
            <a:off x="3048000" y="326849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3BDD04A-E94E-2A44-84A9-A77DE0F45A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058" t="50000" r="25965"/>
          <a:stretch>
            <a:fillRect/>
          </a:stretch>
        </p:blipFill>
        <p:spPr>
          <a:xfrm>
            <a:off x="7760656" y="2059073"/>
            <a:ext cx="2566671" cy="239225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741E09E-430D-9847-A851-6C5A63E171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494" t="9184" r="2634" b="56152"/>
          <a:stretch>
            <a:fillRect/>
          </a:stretch>
        </p:blipFill>
        <p:spPr>
          <a:xfrm>
            <a:off x="7116477" y="4621792"/>
            <a:ext cx="3952018" cy="1363284"/>
          </a:xfrm>
          <a:prstGeom prst="rect">
            <a:avLst/>
          </a:prstGeom>
        </p:spPr>
      </p:pic>
      <p:sp>
        <p:nvSpPr>
          <p:cNvPr id="41" name="Google Shape;190;p25">
            <a:extLst>
              <a:ext uri="{FF2B5EF4-FFF2-40B4-BE49-F238E27FC236}">
                <a16:creationId xmlns:a16="http://schemas.microsoft.com/office/drawing/2014/main" id="{1EC54053-1BBF-3B56-31B7-0BEEF6206845}"/>
              </a:ext>
            </a:extLst>
          </p:cNvPr>
          <p:cNvSpPr txBox="1">
            <a:spLocks/>
          </p:cNvSpPr>
          <p:nvPr/>
        </p:nvSpPr>
        <p:spPr>
          <a:xfrm>
            <a:off x="707143" y="5424031"/>
            <a:ext cx="5657626" cy="9492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2000" dirty="0"/>
              <a:t>In practice:</a:t>
            </a:r>
          </a:p>
          <a:p>
            <a:pPr marL="478364" indent="-342900">
              <a:spcBef>
                <a:spcPts val="0"/>
              </a:spcBef>
              <a:buSzPts val="2000"/>
              <a:buFont typeface="Courier New" panose="02070309020205020404" pitchFamily="49" charset="0"/>
              <a:buChar char="o"/>
            </a:pPr>
            <a:r>
              <a:rPr lang="en-US" sz="2000" dirty="0"/>
              <a:t>Allows more time for inference</a:t>
            </a:r>
          </a:p>
          <a:p>
            <a:pPr marL="478364" indent="-342900">
              <a:spcBef>
                <a:spcPts val="0"/>
              </a:spcBef>
              <a:buSzPts val="2000"/>
              <a:buFont typeface="Courier New" panose="02070309020205020404" pitchFamily="49" charset="0"/>
              <a:buChar char="o"/>
            </a:pPr>
            <a:r>
              <a:rPr lang="en-US" sz="2000" dirty="0"/>
              <a:t>Generally, “smoother” control trajectories</a:t>
            </a:r>
          </a:p>
          <a:p>
            <a:pPr marL="478364" indent="-342900">
              <a:spcBef>
                <a:spcPts val="0"/>
              </a:spcBef>
              <a:buSzPts val="2000"/>
              <a:buFont typeface="Wingdings" pitchFamily="2" charset="2"/>
              <a:buChar char="q"/>
            </a:pPr>
            <a:endParaRPr lang="en-US" sz="2000" dirty="0"/>
          </a:p>
        </p:txBody>
      </p:sp>
      <p:sp>
        <p:nvSpPr>
          <p:cNvPr id="43" name="Google Shape;190;p25">
            <a:extLst>
              <a:ext uri="{FF2B5EF4-FFF2-40B4-BE49-F238E27FC236}">
                <a16:creationId xmlns:a16="http://schemas.microsoft.com/office/drawing/2014/main" id="{0D47B48A-2A95-2301-9C4F-AA3BA1025801}"/>
              </a:ext>
            </a:extLst>
          </p:cNvPr>
          <p:cNvSpPr txBox="1">
            <a:spLocks/>
          </p:cNvSpPr>
          <p:nvPr/>
        </p:nvSpPr>
        <p:spPr>
          <a:xfrm>
            <a:off x="6610096" y="3119568"/>
            <a:ext cx="1151153" cy="2367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1200" dirty="0"/>
              <a:t>Decisions</a:t>
            </a:r>
          </a:p>
        </p:txBody>
      </p:sp>
      <p:sp>
        <p:nvSpPr>
          <p:cNvPr id="46" name="Google Shape;190;p25">
            <a:extLst>
              <a:ext uri="{FF2B5EF4-FFF2-40B4-BE49-F238E27FC236}">
                <a16:creationId xmlns:a16="http://schemas.microsoft.com/office/drawing/2014/main" id="{17144E2B-B45C-547F-64F4-33468059D5DC}"/>
              </a:ext>
            </a:extLst>
          </p:cNvPr>
          <p:cNvSpPr txBox="1">
            <a:spLocks/>
          </p:cNvSpPr>
          <p:nvPr/>
        </p:nvSpPr>
        <p:spPr>
          <a:xfrm>
            <a:off x="7660775" y="1815385"/>
            <a:ext cx="2766432" cy="3349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1200" dirty="0"/>
              <a:t>Controls executed in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300216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424A2-ADA3-0127-DC27-560E9AD41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68318-E0A9-46DC-CD56-885937053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 Policy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" name="highlight_pusht_process">
            <a:hlinkClick r:id="" action="ppaction://media"/>
            <a:extLst>
              <a:ext uri="{FF2B5EF4-FFF2-40B4-BE49-F238E27FC236}">
                <a16:creationId xmlns:a16="http://schemas.microsoft.com/office/drawing/2014/main" id="{A433DD86-153C-55B3-898A-A34B133F1C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66263" y="1607623"/>
            <a:ext cx="4216399" cy="2810933"/>
          </a:xfrm>
          <a:prstGeom prst="rect">
            <a:avLst/>
          </a:prstGeom>
        </p:spPr>
      </p:pic>
      <p:pic>
        <p:nvPicPr>
          <p:cNvPr id="4" name="highlight_pusht">
            <a:hlinkClick r:id="" action="ppaction://media"/>
            <a:extLst>
              <a:ext uri="{FF2B5EF4-FFF2-40B4-BE49-F238E27FC236}">
                <a16:creationId xmlns:a16="http://schemas.microsoft.com/office/drawing/2014/main" id="{8E3B7AB2-F1D9-08D3-3C8C-8A284592FF3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19502" y="4667747"/>
            <a:ext cx="2871785" cy="1914524"/>
          </a:xfrm>
          <a:prstGeom prst="rect">
            <a:avLst/>
          </a:prstGeom>
        </p:spPr>
      </p:pic>
      <p:pic>
        <p:nvPicPr>
          <p:cNvPr id="5" name="highlight_sauce">
            <a:hlinkClick r:id="" action="ppaction://media"/>
            <a:extLst>
              <a:ext uri="{FF2B5EF4-FFF2-40B4-BE49-F238E27FC236}">
                <a16:creationId xmlns:a16="http://schemas.microsoft.com/office/drawing/2014/main" id="{261E4A0F-46D3-D80E-1BE3-BCE30DAB8A3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48883" y="4667747"/>
            <a:ext cx="2871786" cy="1914524"/>
          </a:xfrm>
          <a:prstGeom prst="rect">
            <a:avLst/>
          </a:prstGeom>
        </p:spPr>
      </p:pic>
      <p:pic>
        <p:nvPicPr>
          <p:cNvPr id="18" name="highlight_mug">
            <a:hlinkClick r:id="" action="ppaction://media"/>
            <a:extLst>
              <a:ext uri="{FF2B5EF4-FFF2-40B4-BE49-F238E27FC236}">
                <a16:creationId xmlns:a16="http://schemas.microsoft.com/office/drawing/2014/main" id="{4766FDE5-5EA4-BE8A-0D1E-E88A7865355A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878262" y="4667747"/>
            <a:ext cx="2871786" cy="19145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7B88D8-30C1-416C-E25D-ABCF88CF4B6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54566"/>
          <a:stretch>
            <a:fillRect/>
          </a:stretch>
        </p:blipFill>
        <p:spPr>
          <a:xfrm>
            <a:off x="646303" y="1441497"/>
            <a:ext cx="6348822" cy="142808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BFA16F-7AAD-F365-FED5-F77BDAEC1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E1B13-6EDA-8448-80CB-1759865517E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930907-6960-1ED7-2822-3B4B9BA27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ECCFB2-82A2-335F-EDF2-42F12EF4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899FC1-3832-251F-C86E-8AC4665176C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00359" y="2812892"/>
            <a:ext cx="3840710" cy="173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2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83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833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2299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remove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 mute="1">
                <p:cTn id="22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28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34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E64EA-A7DC-0A6E-E001-CC06B0E7F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4F5DB-7294-45F0-2423-D41D0A5E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 Transformer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E9A662-CCBF-A3AF-639D-F2D5E85B3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4620" y="4206174"/>
            <a:ext cx="9082759" cy="2515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5567B4-E61F-DEB9-3CA4-6FFE2C368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" y="1589088"/>
            <a:ext cx="6051654" cy="2515486"/>
          </a:xfrm>
          <a:prstGeom prst="rect">
            <a:avLst/>
          </a:prstGeom>
        </p:spPr>
      </p:pic>
      <p:pic>
        <p:nvPicPr>
          <p:cNvPr id="8" name="saycan_rt1_demo1_comp">
            <a:hlinkClick r:id="" action="ppaction://media"/>
            <a:extLst>
              <a:ext uri="{FF2B5EF4-FFF2-40B4-BE49-F238E27FC236}">
                <a16:creationId xmlns:a16="http://schemas.microsoft.com/office/drawing/2014/main" id="{29D3CE9C-98DA-8009-47C0-2C573ECAAA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90588" y="1639888"/>
            <a:ext cx="4471977" cy="251548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B1DF13-FDB5-68C7-1108-3481FDDB4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0D28-A31B-1D46-9D9A-01611D2CB46B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1CBEC-AB63-A782-BF53-707C29256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DEA37-52D8-148B-349B-2CEF217A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0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FACDA-02F2-18F3-D929-80A82DE76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869D-A3CC-A037-4F43-461F33CF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useful mental model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398090E1-7B74-5752-7DCF-46E4F774C9C3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838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We can address these challenges in a few different ways:</a:t>
            </a:r>
          </a:p>
        </p:txBody>
      </p:sp>
      <p:sp>
        <p:nvSpPr>
          <p:cNvPr id="25" name="Google Shape;190;p25">
            <a:extLst>
              <a:ext uri="{FF2B5EF4-FFF2-40B4-BE49-F238E27FC236}">
                <a16:creationId xmlns:a16="http://schemas.microsoft.com/office/drawing/2014/main" id="{4F0E6B1E-7130-A427-110B-A43CF9F8B951}"/>
              </a:ext>
            </a:extLst>
          </p:cNvPr>
          <p:cNvSpPr txBox="1">
            <a:spLocks/>
          </p:cNvSpPr>
          <p:nvPr/>
        </p:nvSpPr>
        <p:spPr>
          <a:xfrm>
            <a:off x="707143" y="2177157"/>
            <a:ext cx="10646657" cy="183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Targeted algorithms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Smart data collection (and augmentation)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dirty="0"/>
              <a:t>Use expressive models (e.g., that are able to capture the multi-modality of behavior data)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D5D3F1-5F5F-CFE4-5283-90FD3C264C92}"/>
              </a:ext>
            </a:extLst>
          </p:cNvPr>
          <p:cNvGrpSpPr/>
          <p:nvPr/>
        </p:nvGrpSpPr>
        <p:grpSpPr>
          <a:xfrm>
            <a:off x="707143" y="4045656"/>
            <a:ext cx="2176837" cy="1995101"/>
            <a:chOff x="945120" y="4048702"/>
            <a:chExt cx="2176837" cy="1995101"/>
          </a:xfrm>
        </p:grpSpPr>
        <p:pic>
          <p:nvPicPr>
            <p:cNvPr id="4" name="Picture 3" descr="A yellow car with blue windows&#10;&#10;Description automatically generated">
              <a:extLst>
                <a:ext uri="{FF2B5EF4-FFF2-40B4-BE49-F238E27FC236}">
                  <a16:creationId xmlns:a16="http://schemas.microsoft.com/office/drawing/2014/main" id="{BA2415E3-E94D-6464-5D4E-AF41158F9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945120" y="4415480"/>
              <a:ext cx="1314107" cy="1314107"/>
            </a:xfrm>
            <a:prstGeom prst="rect">
              <a:avLst/>
            </a:prstGeom>
          </p:spPr>
        </p:pic>
        <p:pic>
          <p:nvPicPr>
            <p:cNvPr id="7" name="Picture 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D720E4F9-74E6-B5FE-0016-258CE526F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782557">
              <a:off x="1910835" y="4048702"/>
              <a:ext cx="939800" cy="939800"/>
            </a:xfrm>
            <a:prstGeom prst="rect">
              <a:avLst/>
            </a:prstGeom>
          </p:spPr>
        </p:pic>
        <p:pic>
          <p:nvPicPr>
            <p:cNvPr id="8" name="Picture 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8B3DAA46-4BF0-B91A-BD46-004D06C77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2157" y="4558614"/>
              <a:ext cx="939800" cy="939800"/>
            </a:xfrm>
            <a:prstGeom prst="rect">
              <a:avLst/>
            </a:prstGeom>
          </p:spPr>
        </p:pic>
        <p:pic>
          <p:nvPicPr>
            <p:cNvPr id="17" name="Picture 16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E51A0F9B-8279-6C35-2756-F12C011EA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817443" flipV="1">
              <a:off x="1970781" y="5104003"/>
              <a:ext cx="939800" cy="939800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86C1E72-BBBC-0238-349F-98A96FDE2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388" y="4329113"/>
            <a:ext cx="4838173" cy="1339940"/>
          </a:xfrm>
          <a:prstGeom prst="rect">
            <a:avLst/>
          </a:prstGeom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BC3535A1-F83A-2ABC-B625-FE0FB6D68505}"/>
              </a:ext>
            </a:extLst>
          </p:cNvPr>
          <p:cNvGrpSpPr/>
          <p:nvPr/>
        </p:nvGrpSpPr>
        <p:grpSpPr>
          <a:xfrm>
            <a:off x="8258039" y="4259940"/>
            <a:ext cx="3265014" cy="1409113"/>
            <a:chOff x="1120309" y="3984490"/>
            <a:chExt cx="3265014" cy="1409113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7A9083A-2657-E221-5419-DC3203659A9F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V="1">
              <a:off x="2277459" y="4567244"/>
              <a:ext cx="826347" cy="309351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CDB2315-81CF-D0A8-4052-CB486A94BC7A}"/>
                </a:ext>
              </a:extLst>
            </p:cNvPr>
            <p:cNvSpPr/>
            <p:nvPr/>
          </p:nvSpPr>
          <p:spPr>
            <a:xfrm>
              <a:off x="2191645" y="4804719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43CDE14-3ACC-2657-7909-D26F65723F13}"/>
                </a:ext>
              </a:extLst>
            </p:cNvPr>
            <p:cNvSpPr/>
            <p:nvPr/>
          </p:nvSpPr>
          <p:spPr>
            <a:xfrm>
              <a:off x="1247158" y="523644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28EFCCF-5282-B3FC-91ED-ECA7D8C2992A}"/>
                </a:ext>
              </a:extLst>
            </p:cNvPr>
            <p:cNvSpPr/>
            <p:nvPr/>
          </p:nvSpPr>
          <p:spPr>
            <a:xfrm>
              <a:off x="2114390" y="4703833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784E072-520B-94F9-2383-975ABD60ECAC}"/>
                </a:ext>
              </a:extLst>
            </p:cNvPr>
            <p:cNvSpPr/>
            <p:nvPr/>
          </p:nvSpPr>
          <p:spPr>
            <a:xfrm>
              <a:off x="3081178" y="44330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859FAED-0C65-BE74-D2B4-902F46D523FB}"/>
                </a:ext>
              </a:extLst>
            </p:cNvPr>
            <p:cNvSpPr/>
            <p:nvPr/>
          </p:nvSpPr>
          <p:spPr>
            <a:xfrm>
              <a:off x="4133689" y="427117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CE59C83-7D0B-B78A-3D03-8EA9647B84F0}"/>
                </a:ext>
              </a:extLst>
            </p:cNvPr>
            <p:cNvSpPr/>
            <p:nvPr/>
          </p:nvSpPr>
          <p:spPr>
            <a:xfrm>
              <a:off x="3095470" y="4708281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6ABB0C0-811B-EB93-5A8B-1D1D3C503B13}"/>
                </a:ext>
              </a:extLst>
            </p:cNvPr>
            <p:cNvSpPr/>
            <p:nvPr/>
          </p:nvSpPr>
          <p:spPr>
            <a:xfrm>
              <a:off x="4230812" y="4747314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D0F9B6D-21D1-EA5F-A757-A4854C047E14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811400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FD2D1F1-D99B-EDB2-253A-472058100B02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2256905" y="4511679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0A221F4-50ED-8563-6B0F-1C49D6351EDE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 flipV="1">
              <a:off x="3235689" y="4349752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A64AF88-33F7-B3A5-4F92-94308E7110D4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379041" y="4917602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098D2D0-B283-DE46-D6B8-952559AB5D79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2339356" y="4786863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4A1634C6-B23B-953B-C27F-2F6D83A5042A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>
              <a:off x="3235689" y="4782414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3392B178-E3A7-DDD8-4B25-8F28FBBFD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0309" y="4922066"/>
              <a:ext cx="258732" cy="30185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7870FD73-0AB0-4087-2708-D1E707F81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7649" y="4395881"/>
              <a:ext cx="251251" cy="29312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55DCAA5-6D11-9625-23CE-8140CA6F6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95470" y="4140122"/>
              <a:ext cx="228600" cy="26670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7B5AFB-C79D-D8D5-43F9-48326733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20354" y="3984490"/>
              <a:ext cx="228600" cy="2667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2CC7E8E-340C-D874-5A33-D7104A58F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56579" y="4743492"/>
              <a:ext cx="228600" cy="2667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8C8D7EA4-E806-4118-6904-B08BF9E0D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67885" y="4345861"/>
              <a:ext cx="228600" cy="266700"/>
            </a:xfrm>
            <a:prstGeom prst="rect">
              <a:avLst/>
            </a:prstGeom>
          </p:spPr>
        </p:pic>
        <p:pic>
          <p:nvPicPr>
            <p:cNvPr id="1024" name="Picture 1023">
              <a:extLst>
                <a:ext uri="{FF2B5EF4-FFF2-40B4-BE49-F238E27FC236}">
                  <a16:creationId xmlns:a16="http://schemas.microsoft.com/office/drawing/2014/main" id="{C81ED003-EDB3-B8CB-FB24-2D9C7EF0A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66671" y="4122328"/>
              <a:ext cx="228600" cy="266700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7C49D521-4867-B08F-E41A-6F2B97C77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85255" y="4811400"/>
              <a:ext cx="228600" cy="266700"/>
            </a:xfrm>
            <a:prstGeom prst="rect">
              <a:avLst/>
            </a:prstGeom>
          </p:spPr>
        </p:pic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C0C464FA-B791-844B-A815-F06A1DE82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03113" y="4821829"/>
              <a:ext cx="228600" cy="266700"/>
            </a:xfrm>
            <a:prstGeom prst="rect">
              <a:avLst/>
            </a:prstGeom>
          </p:spPr>
        </p:pic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F75E02C8-74D7-5696-C3C7-3DFF8647E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777154" y="5066798"/>
              <a:ext cx="228600" cy="266700"/>
            </a:xfrm>
            <a:prstGeom prst="rect">
              <a:avLst/>
            </a:prstGeom>
          </p:spPr>
        </p:pic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3CE9CFC4-AC40-25C1-FEA5-892986D1199E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 flipV="1">
              <a:off x="3244025" y="4405317"/>
              <a:ext cx="912292" cy="377097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4C8D7A-E9A2-93CC-0EC6-FC531016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ABF23-3E81-7E48-B1F9-9877E55E7D2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1A820-A5D9-69D2-85EE-5B9E74CEE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F9358-8637-FA9A-F5A2-FEDDA9234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823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8F1C9-6693-2E8A-7ECC-AB7784A1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38A54-B2A7-6D45-D4BE-F028B8AB2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A4B5C646-113F-E81B-266C-4A567E903A47}"/>
              </a:ext>
            </a:extLst>
          </p:cNvPr>
          <p:cNvSpPr txBox="1">
            <a:spLocks/>
          </p:cNvSpPr>
          <p:nvPr/>
        </p:nvSpPr>
        <p:spPr>
          <a:xfrm>
            <a:off x="751221" y="1494458"/>
            <a:ext cx="10602577" cy="7705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Until now, we discussed IL (namely, Behavior Cloning) as the problem of learning to “mimic” the behavior of an expert from demonstrations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667" dirty="0"/>
          </a:p>
        </p:txBody>
      </p:sp>
      <p:sp>
        <p:nvSpPr>
          <p:cNvPr id="9" name="Google Shape;190;p25">
            <a:extLst>
              <a:ext uri="{FF2B5EF4-FFF2-40B4-BE49-F238E27FC236}">
                <a16:creationId xmlns:a16="http://schemas.microsoft.com/office/drawing/2014/main" id="{6ABD3400-CC06-6896-A9A4-A512DCFA2564}"/>
              </a:ext>
            </a:extLst>
          </p:cNvPr>
          <p:cNvSpPr txBox="1">
            <a:spLocks/>
          </p:cNvSpPr>
          <p:nvPr/>
        </p:nvSpPr>
        <p:spPr>
          <a:xfrm>
            <a:off x="751221" y="2334395"/>
            <a:ext cx="10337607" cy="19636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Pros: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Simplicity</a:t>
            </a:r>
            <a:r>
              <a:rPr lang="en-US" sz="2667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2667" dirty="0"/>
              <a:t>essentially, SL; easy to implement and monitor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Efficiency</a:t>
            </a:r>
            <a:r>
              <a:rPr lang="en-US" sz="2667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2667" dirty="0"/>
              <a:t>no need for trial-and-error learning (as in RL)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No need for an explicit reward signal: </a:t>
            </a:r>
            <a:r>
              <a:rPr lang="en-US" sz="2667" dirty="0"/>
              <a:t>bypasses the task of designing a reward function; only demonstrations are needed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667" dirty="0"/>
          </a:p>
        </p:txBody>
      </p:sp>
      <p:sp>
        <p:nvSpPr>
          <p:cNvPr id="4" name="Google Shape;190;p25">
            <a:extLst>
              <a:ext uri="{FF2B5EF4-FFF2-40B4-BE49-F238E27FC236}">
                <a16:creationId xmlns:a16="http://schemas.microsoft.com/office/drawing/2014/main" id="{36208711-6123-5AA2-7E14-4DCA87BC8C50}"/>
              </a:ext>
            </a:extLst>
          </p:cNvPr>
          <p:cNvSpPr txBox="1">
            <a:spLocks/>
          </p:cNvSpPr>
          <p:nvPr/>
        </p:nvSpPr>
        <p:spPr>
          <a:xfrm>
            <a:off x="751220" y="4355099"/>
            <a:ext cx="10602577" cy="23133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b="1" dirty="0">
                <a:solidFill>
                  <a:srgbClr val="C00000"/>
                </a:solidFill>
              </a:rPr>
              <a:t>Cons: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i="1" dirty="0">
                <a:solidFill>
                  <a:srgbClr val="C00000"/>
                </a:solidFill>
              </a:rPr>
              <a:t>Dependence on demonstration quality: </a:t>
            </a:r>
            <a:r>
              <a:rPr lang="en-US" sz="2667" dirty="0"/>
              <a:t>poor demos lead to suboptimal policies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i="1" dirty="0">
                <a:solidFill>
                  <a:srgbClr val="C00000"/>
                </a:solidFill>
              </a:rPr>
              <a:t>Generalization and compounding errors</a:t>
            </a:r>
            <a:r>
              <a:rPr lang="en-US" sz="2667" dirty="0">
                <a:solidFill>
                  <a:srgbClr val="C00000"/>
                </a:solidFill>
              </a:rPr>
              <a:t>: </a:t>
            </a:r>
            <a:r>
              <a:rPr lang="en-US" sz="2667" dirty="0"/>
              <a:t>struggles with covariate shift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667" i="1" dirty="0">
                <a:solidFill>
                  <a:srgbClr val="C00000"/>
                </a:solidFill>
              </a:rPr>
              <a:t>No exploration: </a:t>
            </a:r>
            <a:r>
              <a:rPr lang="en-US" sz="2667" dirty="0"/>
              <a:t>does not explore the space of solutions for better policies 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667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D9935-BB9A-517B-7E9E-154FBF560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F6A4D-9257-2D4C-8F05-2959DB9B901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9AAA5B-ADBD-6BAD-7FF6-D2B1163E3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F8C52-1A7B-3B90-37C0-D8D76B295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96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1D9D8-5719-4AE2-0E46-3FDD3422F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31DB5-897F-7830-479F-A96CA265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37C6-40DB-8458-B83E-992BA965E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Imitation Learning:</a:t>
            </a:r>
          </a:p>
          <a:p>
            <a:pPr lvl="1"/>
            <a:r>
              <a:rPr lang="en-US" dirty="0"/>
              <a:t>Behavior Cloning (BC)</a:t>
            </a:r>
          </a:p>
          <a:p>
            <a:pPr lvl="2"/>
            <a:r>
              <a:rPr lang="en-US" dirty="0"/>
              <a:t>Common pitfalls</a:t>
            </a:r>
          </a:p>
          <a:p>
            <a:pPr lvl="2"/>
            <a:r>
              <a:rPr lang="en-US" dirty="0"/>
              <a:t>Design strategies for effective IL</a:t>
            </a:r>
          </a:p>
          <a:p>
            <a:pPr lvl="2"/>
            <a:r>
              <a:rPr lang="en-US" dirty="0"/>
              <a:t>Other paradigms (</a:t>
            </a:r>
            <a:r>
              <a:rPr lang="en-US" dirty="0" err="1"/>
              <a:t>RvS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Inverse Reinforcement Learning (IRL)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41CA3-3741-2C23-5169-6BA31F42E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2E62-F989-F540-BC39-6DBC26446A5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6834A-EF45-2FB6-0146-343DBE74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C7512-3E6F-028B-1801-AC787E50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41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F8B9E-F54F-8B6C-0D38-6CD6B7969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7DAC-3628-0F82-02D3-83B59B002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Reinforcement Learning via Supervised Learning (</a:t>
            </a:r>
            <a:r>
              <a:rPr lang="en-US" sz="3600" dirty="0" err="1"/>
              <a:t>RvS</a:t>
            </a:r>
            <a:r>
              <a:rPr lang="en-US" sz="3600" dirty="0"/>
              <a:t>)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E0ECE044-4BFE-F7F2-A03A-B4F7C38A00C7}"/>
              </a:ext>
            </a:extLst>
          </p:cNvPr>
          <p:cNvSpPr txBox="1">
            <a:spLocks/>
          </p:cNvSpPr>
          <p:nvPr/>
        </p:nvSpPr>
        <p:spPr>
          <a:xfrm>
            <a:off x="751224" y="1548951"/>
            <a:ext cx="106025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Recent work has explored the idea of converting the reinforcement learning problem (more in the next lecture) into a </a:t>
            </a:r>
            <a:r>
              <a:rPr lang="en-US" sz="2667" i="1" dirty="0">
                <a:solidFill>
                  <a:srgbClr val="C00000"/>
                </a:solidFill>
              </a:rPr>
              <a:t>conditional</a:t>
            </a:r>
            <a:r>
              <a:rPr lang="en-US" sz="2667" dirty="0">
                <a:solidFill>
                  <a:srgbClr val="C00000"/>
                </a:solidFill>
              </a:rPr>
              <a:t>, </a:t>
            </a:r>
            <a:r>
              <a:rPr lang="en-US" sz="2667" i="1" dirty="0">
                <a:solidFill>
                  <a:srgbClr val="C00000"/>
                </a:solidFill>
              </a:rPr>
              <a:t>filtered</a:t>
            </a:r>
            <a:r>
              <a:rPr lang="en-US" sz="2667" dirty="0">
                <a:solidFill>
                  <a:srgbClr val="C00000"/>
                </a:solidFill>
              </a:rPr>
              <a:t>, or </a:t>
            </a:r>
            <a:r>
              <a:rPr lang="en-US" sz="2667" i="1" dirty="0">
                <a:solidFill>
                  <a:srgbClr val="C00000"/>
                </a:solidFill>
              </a:rPr>
              <a:t>weighted</a:t>
            </a:r>
            <a:r>
              <a:rPr lang="en-US" sz="2667" dirty="0">
                <a:solidFill>
                  <a:srgbClr val="C00000"/>
                </a:solidFill>
              </a:rPr>
              <a:t> </a:t>
            </a:r>
            <a:r>
              <a:rPr lang="en-US" sz="2667" dirty="0"/>
              <a:t>imitation learning problem.</a:t>
            </a:r>
          </a:p>
        </p:txBody>
      </p:sp>
      <p:sp>
        <p:nvSpPr>
          <p:cNvPr id="4" name="Google Shape;190;p25">
            <a:extLst>
              <a:ext uri="{FF2B5EF4-FFF2-40B4-BE49-F238E27FC236}">
                <a16:creationId xmlns:a16="http://schemas.microsoft.com/office/drawing/2014/main" id="{0C69F9CB-0E4B-6D41-E0E5-243CB3AD51D2}"/>
              </a:ext>
            </a:extLst>
          </p:cNvPr>
          <p:cNvSpPr txBox="1">
            <a:spLocks/>
          </p:cNvSpPr>
          <p:nvPr/>
        </p:nvSpPr>
        <p:spPr>
          <a:xfrm>
            <a:off x="751224" y="2843573"/>
            <a:ext cx="10602576" cy="12172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b="1" dirty="0"/>
              <a:t>Key idea:</a:t>
            </a:r>
            <a:r>
              <a:rPr lang="en-US" sz="2667" dirty="0"/>
              <a:t> rather than relying solely on “optimal” demonstrations, leverage a broader set of demonstrations from, e.g., suboptimal policies, related tasks, etc. </a:t>
            </a:r>
          </a:p>
        </p:txBody>
      </p:sp>
      <p:sp>
        <p:nvSpPr>
          <p:cNvPr id="5" name="Google Shape;190;p25">
            <a:extLst>
              <a:ext uri="{FF2B5EF4-FFF2-40B4-BE49-F238E27FC236}">
                <a16:creationId xmlns:a16="http://schemas.microsoft.com/office/drawing/2014/main" id="{95B4E681-DFEF-165D-82E0-C4955DCE8781}"/>
              </a:ext>
            </a:extLst>
          </p:cNvPr>
          <p:cNvSpPr txBox="1">
            <a:spLocks/>
          </p:cNvSpPr>
          <p:nvPr/>
        </p:nvSpPr>
        <p:spPr>
          <a:xfrm>
            <a:off x="838200" y="4169136"/>
            <a:ext cx="10602576" cy="12172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dirty="0"/>
              <a:t>Two main classes of methods:</a:t>
            </a:r>
          </a:p>
          <a:p>
            <a:pPr marL="649814" indent="-51435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en-US" sz="2667" dirty="0"/>
              <a:t>Filtering or Weighting Demonstrations</a:t>
            </a:r>
          </a:p>
          <a:p>
            <a:pPr marL="649814" indent="-514350">
              <a:spcBef>
                <a:spcPts val="0"/>
              </a:spcBef>
              <a:buSzPts val="2000"/>
              <a:buFont typeface="+mj-lt"/>
              <a:buAutoNum type="arabicPeriod"/>
            </a:pPr>
            <a:r>
              <a:rPr lang="en-US" sz="2667" dirty="0"/>
              <a:t>Goal or Reward Conditioning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6D38229-C23A-E9C0-E69F-222589F2E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0EEE-3829-0B4E-B318-7CD518013A87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1AD76FE-4060-2708-9871-8C1DB483B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A9CE94B-32BA-EAA7-2FC2-ACC764337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43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0094B-3CAB-9B13-9924-64D2C54DB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2DFB-5D9E-7D72-0824-A23D37879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or Weighting Demonstrations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FA780A4D-9EAA-34F6-5D8D-4F4AAEB488B5}"/>
              </a:ext>
            </a:extLst>
          </p:cNvPr>
          <p:cNvSpPr txBox="1">
            <a:spLocks/>
          </p:cNvSpPr>
          <p:nvPr/>
        </p:nvSpPr>
        <p:spPr>
          <a:xfrm>
            <a:off x="751223" y="1561365"/>
            <a:ext cx="10602577" cy="7705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One common approach to </a:t>
            </a:r>
            <a:r>
              <a:rPr lang="en-US" sz="2400" dirty="0" err="1"/>
              <a:t>RvS</a:t>
            </a:r>
            <a:r>
              <a:rPr lang="en-US" sz="2400" dirty="0"/>
              <a:t> is to filter or weight the expert demonstrations based on their quality</a:t>
            </a:r>
          </a:p>
        </p:txBody>
      </p:sp>
      <p:sp>
        <p:nvSpPr>
          <p:cNvPr id="5" name="Google Shape;190;p25">
            <a:extLst>
              <a:ext uri="{FF2B5EF4-FFF2-40B4-BE49-F238E27FC236}">
                <a16:creationId xmlns:a16="http://schemas.microsoft.com/office/drawing/2014/main" id="{572F0402-7ADB-3272-8863-F3DDC3DB9E4D}"/>
              </a:ext>
            </a:extLst>
          </p:cNvPr>
          <p:cNvSpPr txBox="1">
            <a:spLocks/>
          </p:cNvSpPr>
          <p:nvPr/>
        </p:nvSpPr>
        <p:spPr>
          <a:xfrm>
            <a:off x="751223" y="2331868"/>
            <a:ext cx="10857198" cy="10214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Filtering: </a:t>
            </a:r>
            <a:r>
              <a:rPr lang="en-US" sz="2400" dirty="0"/>
              <a:t>A simple approach could entail ranking the expert demonstrations based on their return: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223CF6-9CFD-483F-4442-2DC84B593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645" y="2821762"/>
            <a:ext cx="2530709" cy="796429"/>
          </a:xfrm>
          <a:prstGeom prst="rect">
            <a:avLst/>
          </a:prstGeom>
        </p:spPr>
      </p:pic>
      <p:sp>
        <p:nvSpPr>
          <p:cNvPr id="10" name="Google Shape;190;p25">
            <a:extLst>
              <a:ext uri="{FF2B5EF4-FFF2-40B4-BE49-F238E27FC236}">
                <a16:creationId xmlns:a16="http://schemas.microsoft.com/office/drawing/2014/main" id="{E895DEEB-B646-76A9-AE4D-5B0982086FC2}"/>
              </a:ext>
            </a:extLst>
          </p:cNvPr>
          <p:cNvSpPr txBox="1">
            <a:spLocks/>
          </p:cNvSpPr>
          <p:nvPr/>
        </p:nvSpPr>
        <p:spPr>
          <a:xfrm>
            <a:off x="838200" y="3621316"/>
            <a:ext cx="10857198" cy="4437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Then, we filter the dataset to include only the top-</a:t>
            </a:r>
            <a:r>
              <a:rPr lang="en-US" sz="2400" i="1" dirty="0"/>
              <a:t>k%</a:t>
            </a:r>
            <a:r>
              <a:rPr lang="en-US" sz="2400" dirty="0"/>
              <a:t> of trajectories: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2873AB-82CC-CE89-E974-4C3AE4350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182" y="4123776"/>
            <a:ext cx="3537280" cy="401529"/>
          </a:xfrm>
          <a:prstGeom prst="rect">
            <a:avLst/>
          </a:prstGeom>
        </p:spPr>
      </p:pic>
      <p:sp>
        <p:nvSpPr>
          <p:cNvPr id="12" name="Google Shape;190;p25">
            <a:extLst>
              <a:ext uri="{FF2B5EF4-FFF2-40B4-BE49-F238E27FC236}">
                <a16:creationId xmlns:a16="http://schemas.microsoft.com/office/drawing/2014/main" id="{E9E0FB34-E478-DE70-89BB-A0DDC46160CB}"/>
              </a:ext>
            </a:extLst>
          </p:cNvPr>
          <p:cNvSpPr txBox="1">
            <a:spLocks/>
          </p:cNvSpPr>
          <p:nvPr/>
        </p:nvSpPr>
        <p:spPr>
          <a:xfrm>
            <a:off x="838200" y="4814368"/>
            <a:ext cx="10857198" cy="7461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Weighting: </a:t>
            </a:r>
            <a:r>
              <a:rPr lang="en-US" sz="2400" dirty="0"/>
              <a:t>A different approach might involve weighting each individual transition of a trajectory based on its reward, rather than filtering entire trajectories.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5C548C-4FDB-E752-DE43-75A1AB4A50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603" y="5849619"/>
            <a:ext cx="2451539" cy="3798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9B58E0-BF7A-49CA-F0B9-C4C582A49E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8334" y="5861872"/>
            <a:ext cx="2900087" cy="6202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E6ACBB-47EB-6136-5280-C8E5DC8277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7185" y="5702078"/>
            <a:ext cx="4656106" cy="85230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7448C-9D89-9AD6-9050-9277604F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4081-3C47-FC4C-809F-8033C1A8C80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30714B8-9A07-8661-6698-41EAC8205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4CE4BA6-7F1C-9D64-2A5A-D55DDC53C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2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06DFF-A3E4-5213-98EC-1C113F9E6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82A39-7985-43D5-AC7B-9CAAFF89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or Reward Conditioning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899AFAFE-FC8F-F697-264D-15DFFA7F8440}"/>
              </a:ext>
            </a:extLst>
          </p:cNvPr>
          <p:cNvSpPr txBox="1">
            <a:spLocks/>
          </p:cNvSpPr>
          <p:nvPr/>
        </p:nvSpPr>
        <p:spPr>
          <a:xfrm>
            <a:off x="751223" y="1629876"/>
            <a:ext cx="10602577" cy="7705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Conditioning on </a:t>
            </a:r>
            <a:r>
              <a:rPr lang="en-US" sz="2400" i="1" dirty="0"/>
              <a:t>outcomes </a:t>
            </a:r>
            <a:r>
              <a:rPr lang="en-US" sz="2400" dirty="0"/>
              <a:t>is particularly useful in settings where the expert demonstrations are suboptimal or collected from a different task.</a:t>
            </a:r>
          </a:p>
        </p:txBody>
      </p:sp>
      <p:sp>
        <p:nvSpPr>
          <p:cNvPr id="7" name="Google Shape;190;p25">
            <a:extLst>
              <a:ext uri="{FF2B5EF4-FFF2-40B4-BE49-F238E27FC236}">
                <a16:creationId xmlns:a16="http://schemas.microsoft.com/office/drawing/2014/main" id="{03F5D0DC-DEDC-E774-DEE0-B6CCA479F9AB}"/>
              </a:ext>
            </a:extLst>
          </p:cNvPr>
          <p:cNvSpPr txBox="1">
            <a:spLocks/>
          </p:cNvSpPr>
          <p:nvPr/>
        </p:nvSpPr>
        <p:spPr>
          <a:xfrm>
            <a:off x="794711" y="2538506"/>
            <a:ext cx="10602577" cy="12647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Each trajectory might be described using different outcomes, such as the final state of the trajectory, the total reward obtained, or a specific state that was visited during the trajectory.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111CFF-12F0-5B19-3192-7830DD6C6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294" y="3665130"/>
            <a:ext cx="3648996" cy="7697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F3353C-3799-996D-7CAA-9662ECD02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1926" y="3593893"/>
            <a:ext cx="1379105" cy="3531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3941F6-855F-81E5-A44B-AEAABD3CA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1926" y="3901141"/>
            <a:ext cx="1951874" cy="792491"/>
          </a:xfrm>
          <a:prstGeom prst="rect">
            <a:avLst/>
          </a:prstGeom>
        </p:spPr>
      </p:pic>
      <p:sp>
        <p:nvSpPr>
          <p:cNvPr id="18" name="Google Shape;190;p25">
            <a:extLst>
              <a:ext uri="{FF2B5EF4-FFF2-40B4-BE49-F238E27FC236}">
                <a16:creationId xmlns:a16="http://schemas.microsoft.com/office/drawing/2014/main" id="{C926FB9B-B0C4-8537-C5E6-0AA35C2083F7}"/>
              </a:ext>
            </a:extLst>
          </p:cNvPr>
          <p:cNvSpPr txBox="1">
            <a:spLocks/>
          </p:cNvSpPr>
          <p:nvPr/>
        </p:nvSpPr>
        <p:spPr>
          <a:xfrm>
            <a:off x="6302303" y="3606250"/>
            <a:ext cx="2710489" cy="4600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Goal-conditioning:</a:t>
            </a:r>
          </a:p>
        </p:txBody>
      </p:sp>
      <p:sp>
        <p:nvSpPr>
          <p:cNvPr id="19" name="Google Shape;190;p25">
            <a:extLst>
              <a:ext uri="{FF2B5EF4-FFF2-40B4-BE49-F238E27FC236}">
                <a16:creationId xmlns:a16="http://schemas.microsoft.com/office/drawing/2014/main" id="{3412F229-906D-F6F8-6BF3-ACA44E968A6D}"/>
              </a:ext>
            </a:extLst>
          </p:cNvPr>
          <p:cNvSpPr txBox="1">
            <a:spLocks/>
          </p:cNvSpPr>
          <p:nvPr/>
        </p:nvSpPr>
        <p:spPr>
          <a:xfrm>
            <a:off x="6287766" y="4091169"/>
            <a:ext cx="3091734" cy="4600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Reward-conditioning: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577521-2951-81C5-EA3D-5F08853A8DF2}"/>
              </a:ext>
            </a:extLst>
          </p:cNvPr>
          <p:cNvGrpSpPr/>
          <p:nvPr/>
        </p:nvGrpSpPr>
        <p:grpSpPr>
          <a:xfrm>
            <a:off x="7474050" y="4651075"/>
            <a:ext cx="3466618" cy="1512974"/>
            <a:chOff x="2382562" y="4734554"/>
            <a:chExt cx="3228645" cy="140911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D672683-E173-F490-2A0D-FDEFE04CDF96}"/>
                </a:ext>
              </a:extLst>
            </p:cNvPr>
            <p:cNvSpPr/>
            <p:nvPr/>
          </p:nvSpPr>
          <p:spPr>
            <a:xfrm>
              <a:off x="2509411" y="5986504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85C6828-E902-8AFB-E49D-ED12A0508C6C}"/>
                </a:ext>
              </a:extLst>
            </p:cNvPr>
            <p:cNvSpPr/>
            <p:nvPr/>
          </p:nvSpPr>
          <p:spPr>
            <a:xfrm>
              <a:off x="3376643" y="54538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DE6EAE5-3971-FB1F-08FE-B43738DCC187}"/>
                </a:ext>
              </a:extLst>
            </p:cNvPr>
            <p:cNvSpPr/>
            <p:nvPr/>
          </p:nvSpPr>
          <p:spPr>
            <a:xfrm>
              <a:off x="4343431" y="5183161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221BFF4-73CB-BF83-05AC-A964F1AE426F}"/>
                </a:ext>
              </a:extLst>
            </p:cNvPr>
            <p:cNvSpPr/>
            <p:nvPr/>
          </p:nvSpPr>
          <p:spPr>
            <a:xfrm>
              <a:off x="5395942" y="5021234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D0EB5E6-2797-F722-D519-45759B9D8E40}"/>
                </a:ext>
              </a:extLst>
            </p:cNvPr>
            <p:cNvCxnSpPr>
              <a:cxnSpLocks/>
              <a:stCxn id="20" idx="7"/>
            </p:cNvCxnSpPr>
            <p:nvPr/>
          </p:nvCxnSpPr>
          <p:spPr>
            <a:xfrm flipV="1">
              <a:off x="2641294" y="5561464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794033B-3360-F5FD-DCB9-F5904B1320B0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 flipV="1">
              <a:off x="3519158" y="5261743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5A7CF4E-1EC7-5B42-6DD3-F8ABEA2D2A2A}"/>
                </a:ext>
              </a:extLst>
            </p:cNvPr>
            <p:cNvCxnSpPr>
              <a:cxnSpLocks/>
              <a:endCxn id="23" idx="2"/>
            </p:cNvCxnSpPr>
            <p:nvPr/>
          </p:nvCxnSpPr>
          <p:spPr>
            <a:xfrm flipV="1">
              <a:off x="4497942" y="5099816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FA6CDF2-E1F0-7D89-7C82-AB2003D3C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82562" y="5672130"/>
              <a:ext cx="258732" cy="30185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80A0FBE-337B-CB4F-F4C8-393373C18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79902" y="5145945"/>
              <a:ext cx="251251" cy="29312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B47880E-2034-8D09-18C1-2227C7FDD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57723" y="4890186"/>
              <a:ext cx="228600" cy="2667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FB79728-A5D7-EF0A-CBF9-7B05F29A7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82607" y="4734554"/>
              <a:ext cx="228600" cy="2667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1F2C812-83CD-B757-812F-A305129F0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18832" y="5493556"/>
              <a:ext cx="228600" cy="2667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386F85E-42E9-09A3-F897-B954681FF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830138" y="5095925"/>
              <a:ext cx="228600" cy="2667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110A806-727D-917A-6357-B279023A3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28924" y="4872392"/>
              <a:ext cx="228600" cy="266700"/>
            </a:xfrm>
            <a:prstGeom prst="rect">
              <a:avLst/>
            </a:prstGeom>
          </p:spPr>
        </p:pic>
      </p:grpSp>
      <p:sp>
        <p:nvSpPr>
          <p:cNvPr id="35" name="Google Shape;190;p25">
            <a:extLst>
              <a:ext uri="{FF2B5EF4-FFF2-40B4-BE49-F238E27FC236}">
                <a16:creationId xmlns:a16="http://schemas.microsoft.com/office/drawing/2014/main" id="{15EAA4F6-8469-336A-9C32-28944AABFEAB}"/>
              </a:ext>
            </a:extLst>
          </p:cNvPr>
          <p:cNvSpPr txBox="1">
            <a:spLocks/>
          </p:cNvSpPr>
          <p:nvPr/>
        </p:nvSpPr>
        <p:spPr>
          <a:xfrm>
            <a:off x="802221" y="4354229"/>
            <a:ext cx="6541588" cy="23888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Pros:</a:t>
            </a:r>
          </a:p>
          <a:p>
            <a:pPr marL="478364" indent="-3429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dirty="0"/>
              <a:t>Easily derivable from demonstration data</a:t>
            </a:r>
          </a:p>
          <a:p>
            <a:pPr marL="478364" indent="-3429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dirty="0"/>
              <a:t>Allows to extract useful behavior from suboptimal data</a:t>
            </a:r>
          </a:p>
          <a:p>
            <a:pPr marL="478364" indent="-3429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dirty="0"/>
              <a:t>Improved generalization; decouples the process of achieving desired outcomes from the reward structure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54A12DF4-5E07-CCB4-F5B7-C7E7666777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22693" y="5509964"/>
            <a:ext cx="1435100" cy="2667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7B215-4A7D-443B-B5BE-0AB8E33FC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385D-C9F3-174C-9D58-40A16B27AB8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C1E71-2CBF-10C6-5B84-E4A21C52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BC604-DDE3-0C85-81A8-A2860599E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68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1C164-B316-7164-E5A8-ED419227A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3BE40-888D-7251-92A7-4796A929E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3A8D3-071E-F6C1-063B-FB6AC43AB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Imitation Learning:</a:t>
            </a:r>
          </a:p>
          <a:p>
            <a:pPr lvl="1"/>
            <a:r>
              <a:rPr lang="en-US" dirty="0"/>
              <a:t>Behavior Cloning (BC)</a:t>
            </a:r>
          </a:p>
          <a:p>
            <a:pPr lvl="2"/>
            <a:r>
              <a:rPr lang="en-US" dirty="0"/>
              <a:t>Common pitfalls</a:t>
            </a:r>
          </a:p>
          <a:p>
            <a:pPr lvl="2"/>
            <a:r>
              <a:rPr lang="en-US" dirty="0"/>
              <a:t>Design strategies for effective IL</a:t>
            </a:r>
          </a:p>
          <a:p>
            <a:pPr lvl="2"/>
            <a:r>
              <a:rPr lang="en-US" dirty="0"/>
              <a:t>Other paradigms (</a:t>
            </a:r>
            <a:r>
              <a:rPr lang="en-US" dirty="0" err="1"/>
              <a:t>RvS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Inverse Reinforcement Learning (IRL)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38857-269A-E8FA-C315-01FFBC53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A50E7-F60C-104E-A131-2A320C7BD88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71810-807B-69F2-FF7A-8496AEB6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06596-C259-9758-CD8B-DA5247DA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228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B8B10-A754-1C4E-E160-AA09682EF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005CB-B6EE-67DF-2788-649F59F2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Reinforcement Learning (IRL)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967A8390-0F4E-9573-43D1-2C7231581C4A}"/>
              </a:ext>
            </a:extLst>
          </p:cNvPr>
          <p:cNvSpPr txBox="1">
            <a:spLocks/>
          </p:cNvSpPr>
          <p:nvPr/>
        </p:nvSpPr>
        <p:spPr>
          <a:xfrm>
            <a:off x="751223" y="1629876"/>
            <a:ext cx="10602577" cy="7705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IRL takes an orthogonal approach to IL, by attempting to </a:t>
            </a:r>
            <a:r>
              <a:rPr lang="en-US" sz="2400" dirty="0">
                <a:solidFill>
                  <a:srgbClr val="C00000"/>
                </a:solidFill>
              </a:rPr>
              <a:t>recover a reward function from a policy</a:t>
            </a:r>
            <a:r>
              <a:rPr lang="en-US" sz="2400" dirty="0"/>
              <a:t>, or from demonstrations of a policy</a:t>
            </a:r>
          </a:p>
        </p:txBody>
      </p:sp>
      <p:sp>
        <p:nvSpPr>
          <p:cNvPr id="7" name="Google Shape;190;p25">
            <a:extLst>
              <a:ext uri="{FF2B5EF4-FFF2-40B4-BE49-F238E27FC236}">
                <a16:creationId xmlns:a16="http://schemas.microsoft.com/office/drawing/2014/main" id="{00CD3421-0FE5-0DFE-79C5-8C79FECD7A65}"/>
              </a:ext>
            </a:extLst>
          </p:cNvPr>
          <p:cNvSpPr txBox="1">
            <a:spLocks/>
          </p:cNvSpPr>
          <p:nvPr/>
        </p:nvSpPr>
        <p:spPr>
          <a:xfrm>
            <a:off x="794711" y="2538506"/>
            <a:ext cx="10602577" cy="41094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u="sng" dirty="0"/>
              <a:t>Example:</a:t>
            </a:r>
            <a:r>
              <a:rPr lang="en-US" sz="2400" dirty="0"/>
              <a:t> (BC vs IRL)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A warehouse robot must navigate from a starting point to a goal while avoiding obstacles. 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Behavior Cloning: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Collect demonstration data, train a policy that imitates the demonstrations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Effective in familiar scenarios, however, it may struggle if the layout changes substantially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Inverse RL: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Collect the same demonstration data, infer the reward function (e.g., positive for moving closer to the goal, negative for moving close to obstacles)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The reward function encapsulates the underlying principles of the task</a:t>
            </a:r>
          </a:p>
          <a:p>
            <a:pPr marL="135464" indent="0">
              <a:spcBef>
                <a:spcPts val="0"/>
              </a:spcBef>
              <a:buSzPts val="2000"/>
              <a:buNone/>
            </a:pP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AC9A4-CA51-FC7B-238D-2C4B0224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952C-9971-1C44-B24B-82F96A49550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A6E69-6602-44DC-11B6-6E4118B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34639-E29B-E0EE-37AF-2C7EAF39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328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3BB2C-BDC2-FE1E-AFE8-2A2F0536F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7135-9666-658C-031D-D56DDF4C2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Reinforcement Learning (IRL)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DB4959-8A2B-7337-E069-26E9C400FB33}"/>
              </a:ext>
            </a:extLst>
          </p:cNvPr>
          <p:cNvGrpSpPr/>
          <p:nvPr/>
        </p:nvGrpSpPr>
        <p:grpSpPr>
          <a:xfrm>
            <a:off x="396739" y="1578074"/>
            <a:ext cx="10602577" cy="770503"/>
            <a:chOff x="751223" y="1629876"/>
            <a:chExt cx="10602577" cy="770503"/>
          </a:xfrm>
        </p:grpSpPr>
        <p:sp>
          <p:nvSpPr>
            <p:cNvPr id="3" name="Google Shape;190;p25">
              <a:extLst>
                <a:ext uri="{FF2B5EF4-FFF2-40B4-BE49-F238E27FC236}">
                  <a16:creationId xmlns:a16="http://schemas.microsoft.com/office/drawing/2014/main" id="{9905B004-166E-88FB-2E7E-DEF789B52D02}"/>
                </a:ext>
              </a:extLst>
            </p:cNvPr>
            <p:cNvSpPr txBox="1">
              <a:spLocks/>
            </p:cNvSpPr>
            <p:nvPr/>
          </p:nvSpPr>
          <p:spPr>
            <a:xfrm>
              <a:off x="751223" y="1629876"/>
              <a:ext cx="10602577" cy="7705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33" tIns="45700" rIns="91433" bIns="45700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78364" indent="-342900">
                <a:spcBef>
                  <a:spcPts val="0"/>
                </a:spcBef>
                <a:buSzPts val="2000"/>
              </a:pPr>
              <a:r>
                <a:rPr lang="en-US" sz="2400" dirty="0"/>
                <a:t>Formally, the goal of IRL is to recover a reward function 			  from a dataset of demonstrations 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3A1082E-9410-784D-C982-FBE3D1475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47506" y="1665974"/>
              <a:ext cx="1941204" cy="33582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BF9751F-73F1-9088-3B05-EF1AAEA48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2033" y="2015127"/>
              <a:ext cx="2202155" cy="341179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1260BA-50BA-D8A1-D130-53BB665C7591}"/>
              </a:ext>
            </a:extLst>
          </p:cNvPr>
          <p:cNvGrpSpPr/>
          <p:nvPr/>
        </p:nvGrpSpPr>
        <p:grpSpPr>
          <a:xfrm>
            <a:off x="396738" y="2377447"/>
            <a:ext cx="10602577" cy="772661"/>
            <a:chOff x="751222" y="2429249"/>
            <a:chExt cx="10602577" cy="772661"/>
          </a:xfrm>
        </p:grpSpPr>
        <p:sp>
          <p:nvSpPr>
            <p:cNvPr id="6" name="Google Shape;190;p25">
              <a:extLst>
                <a:ext uri="{FF2B5EF4-FFF2-40B4-BE49-F238E27FC236}">
                  <a16:creationId xmlns:a16="http://schemas.microsoft.com/office/drawing/2014/main" id="{C7416406-C349-1506-3066-17D24802F8BF}"/>
                </a:ext>
              </a:extLst>
            </p:cNvPr>
            <p:cNvSpPr txBox="1">
              <a:spLocks/>
            </p:cNvSpPr>
            <p:nvPr/>
          </p:nvSpPr>
          <p:spPr>
            <a:xfrm>
              <a:off x="751222" y="2431407"/>
              <a:ext cx="10602577" cy="7705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33" tIns="45700" rIns="91433" bIns="45700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78364" indent="-342900">
                <a:spcBef>
                  <a:spcPts val="0"/>
                </a:spcBef>
                <a:buSzPts val="2000"/>
              </a:pPr>
              <a:r>
                <a:rPr lang="en-US" sz="2400" dirty="0"/>
                <a:t>In practice, the reward is parametrized by some parameters     . Therefore, the goal is to find the value of      that better explains the expert demonstrations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6BFA5A-ACDE-72D6-C18F-72ED7A0F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35654" y="2429249"/>
              <a:ext cx="233062" cy="34959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E6636A6-FC27-9E62-E21C-291D5AB61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38170" y="2761053"/>
              <a:ext cx="233062" cy="349593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0FE0432-F472-B0FF-6EEE-BBB3921E7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916" y="4050006"/>
            <a:ext cx="5901896" cy="2252632"/>
          </a:xfrm>
          <a:prstGeom prst="rect">
            <a:avLst/>
          </a:prstGeom>
        </p:spPr>
      </p:pic>
      <p:sp>
        <p:nvSpPr>
          <p:cNvPr id="11" name="Google Shape;190;p25">
            <a:extLst>
              <a:ext uri="{FF2B5EF4-FFF2-40B4-BE49-F238E27FC236}">
                <a16:creationId xmlns:a16="http://schemas.microsoft.com/office/drawing/2014/main" id="{258AE256-805E-25D9-1718-0E5227B329FD}"/>
              </a:ext>
            </a:extLst>
          </p:cNvPr>
          <p:cNvSpPr txBox="1">
            <a:spLocks/>
          </p:cNvSpPr>
          <p:nvPr/>
        </p:nvSpPr>
        <p:spPr>
          <a:xfrm>
            <a:off x="396737" y="3377198"/>
            <a:ext cx="10602577" cy="7705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Most IRL algorithms follow an iterative learning process:</a:t>
            </a:r>
          </a:p>
        </p:txBody>
      </p:sp>
      <p:sp>
        <p:nvSpPr>
          <p:cNvPr id="12" name="Google Shape;190;p25">
            <a:extLst>
              <a:ext uri="{FF2B5EF4-FFF2-40B4-BE49-F238E27FC236}">
                <a16:creationId xmlns:a16="http://schemas.microsoft.com/office/drawing/2014/main" id="{F4351267-3F03-CCD4-73A4-C2DC16DA02DB}"/>
              </a:ext>
            </a:extLst>
          </p:cNvPr>
          <p:cNvSpPr txBox="1">
            <a:spLocks/>
          </p:cNvSpPr>
          <p:nvPr/>
        </p:nvSpPr>
        <p:spPr>
          <a:xfrm>
            <a:off x="6623222" y="3991710"/>
            <a:ext cx="5362832" cy="11511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2400" b="1" dirty="0"/>
              <a:t>Key challenge: </a:t>
            </a:r>
            <a:r>
              <a:rPr lang="en-US" sz="2400" i="1" dirty="0">
                <a:solidFill>
                  <a:srgbClr val="C00000"/>
                </a:solidFill>
              </a:rPr>
              <a:t>reward ambiguity </a:t>
            </a:r>
            <a:r>
              <a:rPr lang="en-US" sz="2400" dirty="0"/>
              <a:t>(i.e., many reward functions explain the same data)</a:t>
            </a:r>
          </a:p>
        </p:txBody>
      </p:sp>
      <p:sp>
        <p:nvSpPr>
          <p:cNvPr id="13" name="Google Shape;190;p25">
            <a:extLst>
              <a:ext uri="{FF2B5EF4-FFF2-40B4-BE49-F238E27FC236}">
                <a16:creationId xmlns:a16="http://schemas.microsoft.com/office/drawing/2014/main" id="{4B337742-6084-B3C3-42F2-B5F4E8191E3C}"/>
              </a:ext>
            </a:extLst>
          </p:cNvPr>
          <p:cNvSpPr txBox="1">
            <a:spLocks/>
          </p:cNvSpPr>
          <p:nvPr/>
        </p:nvSpPr>
        <p:spPr>
          <a:xfrm>
            <a:off x="6623222" y="5145171"/>
            <a:ext cx="5362832" cy="16878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2400" b="1" dirty="0"/>
              <a:t>Popular algorithms: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Apprenticeship learning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Maximum Margin Planning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Maximum entropy IRL</a:t>
            </a:r>
          </a:p>
          <a:p>
            <a:pPr marL="478364" indent="-342900">
              <a:spcBef>
                <a:spcPts val="0"/>
              </a:spcBef>
              <a:buSzPts val="2000"/>
            </a:pPr>
            <a:endParaRPr lang="en-US" sz="24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AEACA4-4016-95EE-23D2-3FDF0A052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3B11D-0156-104B-B03F-D95B50F09EA9}" type="datetime1">
              <a:rPr lang="en-US" smtClean="0"/>
              <a:t>8/13/26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32546F58-646A-3E60-564E-A505E3A51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EF4AC2A-EDB9-50B8-932D-7BF2DF93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824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B9E9D-0273-DCFC-5B5E-B91A72D2B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BBDB-39AB-ED86-F2F7-BB698EC65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7" name="Google Shape;190;p25">
            <a:extLst>
              <a:ext uri="{FF2B5EF4-FFF2-40B4-BE49-F238E27FC236}">
                <a16:creationId xmlns:a16="http://schemas.microsoft.com/office/drawing/2014/main" id="{18EA3258-88C2-C2F7-96B7-A78EAEAAAC8C}"/>
              </a:ext>
            </a:extLst>
          </p:cNvPr>
          <p:cNvSpPr txBox="1">
            <a:spLocks/>
          </p:cNvSpPr>
          <p:nvPr/>
        </p:nvSpPr>
        <p:spPr>
          <a:xfrm>
            <a:off x="772671" y="1547525"/>
            <a:ext cx="10646657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Skeleton of a BC algorithm:</a:t>
            </a:r>
          </a:p>
          <a:p>
            <a:pPr marL="649814" indent="-514350">
              <a:spcBef>
                <a:spcPts val="0"/>
              </a:spcBef>
              <a:buSzPts val="2000"/>
              <a:buFont typeface="Arial"/>
              <a:buAutoNum type="arabicParenR"/>
            </a:pPr>
            <a:r>
              <a:rPr lang="en-US" sz="2400" dirty="0"/>
              <a:t>Collect a dataset of “expert” demonstrations</a:t>
            </a:r>
          </a:p>
          <a:p>
            <a:pPr marL="649814" indent="-514350">
              <a:spcBef>
                <a:spcPts val="0"/>
              </a:spcBef>
              <a:buSzPts val="2000"/>
              <a:buFont typeface="Arial"/>
              <a:buAutoNum type="arabicParenR"/>
            </a:pPr>
            <a:r>
              <a:rPr lang="en-US" sz="2400" dirty="0"/>
              <a:t>Train policy 	           to mimic expert:</a:t>
            </a:r>
          </a:p>
          <a:p>
            <a:pPr marL="135464" indent="0">
              <a:spcBef>
                <a:spcPts val="0"/>
              </a:spcBef>
              <a:buSzPts val="2000"/>
              <a:buNone/>
            </a:pPr>
            <a:endParaRPr lang="en-US" sz="2400" dirty="0"/>
          </a:p>
        </p:txBody>
      </p:sp>
      <p:pic>
        <p:nvPicPr>
          <p:cNvPr id="8" name="Picture 2" descr="Red database icon (png symbol)">
            <a:extLst>
              <a:ext uri="{FF2B5EF4-FFF2-40B4-BE49-F238E27FC236}">
                <a16:creationId xmlns:a16="http://schemas.microsoft.com/office/drawing/2014/main" id="{BA11DE4D-8AE3-9B71-A975-D3D79F7B3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772" y="1656308"/>
            <a:ext cx="674493" cy="67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1DC1C8-99AF-9571-F07E-368294535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038" y="1830490"/>
            <a:ext cx="2451539" cy="3798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102013-C56A-7EE3-274A-385CA097F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95" y="2202070"/>
            <a:ext cx="1062038" cy="372167"/>
          </a:xfrm>
          <a:prstGeom prst="rect">
            <a:avLst/>
          </a:prstGeom>
        </p:spPr>
      </p:pic>
      <p:sp>
        <p:nvSpPr>
          <p:cNvPr id="11" name="Google Shape;190;p25">
            <a:extLst>
              <a:ext uri="{FF2B5EF4-FFF2-40B4-BE49-F238E27FC236}">
                <a16:creationId xmlns:a16="http://schemas.microsoft.com/office/drawing/2014/main" id="{93D11C6C-BA89-84F9-BACD-DD271FD28A9E}"/>
              </a:ext>
            </a:extLst>
          </p:cNvPr>
          <p:cNvSpPr txBox="1">
            <a:spLocks/>
          </p:cNvSpPr>
          <p:nvPr/>
        </p:nvSpPr>
        <p:spPr>
          <a:xfrm>
            <a:off x="502762" y="5483835"/>
            <a:ext cx="6193925" cy="11212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 algn="ctr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RvS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</a:t>
            </a:r>
          </a:p>
          <a:p>
            <a:pPr marL="135464" indent="0" algn="ctr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Leverage broader set of demonstrations under the same “BC” paradigm</a:t>
            </a:r>
          </a:p>
        </p:txBody>
      </p:sp>
      <p:sp>
        <p:nvSpPr>
          <p:cNvPr id="13" name="Google Shape;190;p25">
            <a:extLst>
              <a:ext uri="{FF2B5EF4-FFF2-40B4-BE49-F238E27FC236}">
                <a16:creationId xmlns:a16="http://schemas.microsoft.com/office/drawing/2014/main" id="{37494AA3-EADE-6BB2-E047-4534653170A0}"/>
              </a:ext>
            </a:extLst>
          </p:cNvPr>
          <p:cNvSpPr txBox="1">
            <a:spLocks/>
          </p:cNvSpPr>
          <p:nvPr/>
        </p:nvSpPr>
        <p:spPr>
          <a:xfrm>
            <a:off x="5903288" y="5518940"/>
            <a:ext cx="6193925" cy="11212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 algn="ctr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IRL: </a:t>
            </a:r>
          </a:p>
          <a:p>
            <a:pPr marL="135464" indent="0" algn="ctr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Learn the reward function from demonstrations</a:t>
            </a: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F3B6BA43-6DAB-7E93-99E8-3CED69C51AA7}"/>
              </a:ext>
            </a:extLst>
          </p:cNvPr>
          <p:cNvSpPr txBox="1">
            <a:spLocks/>
          </p:cNvSpPr>
          <p:nvPr/>
        </p:nvSpPr>
        <p:spPr>
          <a:xfrm>
            <a:off x="2096211" y="2868374"/>
            <a:ext cx="3347751" cy="11212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b="1" dirty="0">
                <a:solidFill>
                  <a:srgbClr val="C00000"/>
                </a:solidFill>
              </a:rPr>
              <a:t>Main Challenges: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Compounding errors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Multimodal behavior</a:t>
            </a:r>
          </a:p>
        </p:txBody>
      </p:sp>
      <p:sp>
        <p:nvSpPr>
          <p:cNvPr id="16" name="Google Shape;190;p25">
            <a:extLst>
              <a:ext uri="{FF2B5EF4-FFF2-40B4-BE49-F238E27FC236}">
                <a16:creationId xmlns:a16="http://schemas.microsoft.com/office/drawing/2014/main" id="{5F43A6A6-B9EC-EF7C-3415-082EA787555B}"/>
              </a:ext>
            </a:extLst>
          </p:cNvPr>
          <p:cNvSpPr txBox="1">
            <a:spLocks/>
          </p:cNvSpPr>
          <p:nvPr/>
        </p:nvSpPr>
        <p:spPr>
          <a:xfrm>
            <a:off x="7740340" y="3180470"/>
            <a:ext cx="3901794" cy="19201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Potential Solutions: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dirty="0"/>
              <a:t>Smart data collection 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dirty="0"/>
              <a:t>Targeted algorithms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dirty="0"/>
              <a:t>Use expressive models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D68058-415F-0026-3B2D-1A0FC91C19E4}"/>
              </a:ext>
            </a:extLst>
          </p:cNvPr>
          <p:cNvGrpSpPr/>
          <p:nvPr/>
        </p:nvGrpSpPr>
        <p:grpSpPr>
          <a:xfrm>
            <a:off x="413985" y="3984913"/>
            <a:ext cx="3265014" cy="1409113"/>
            <a:chOff x="1120309" y="3984490"/>
            <a:chExt cx="3265014" cy="140911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5D65F67-00B6-A963-0ADA-65EC1A448301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 flipV="1">
              <a:off x="2277459" y="4567244"/>
              <a:ext cx="826347" cy="309351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B13985D-DF14-45BC-6BF0-085524B27C56}"/>
                </a:ext>
              </a:extLst>
            </p:cNvPr>
            <p:cNvSpPr/>
            <p:nvPr/>
          </p:nvSpPr>
          <p:spPr>
            <a:xfrm>
              <a:off x="2191645" y="4804719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A0CF13A-85C0-5216-F3DA-D15C9DF6ACA3}"/>
                </a:ext>
              </a:extLst>
            </p:cNvPr>
            <p:cNvSpPr/>
            <p:nvPr/>
          </p:nvSpPr>
          <p:spPr>
            <a:xfrm>
              <a:off x="1247158" y="523644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3FE2280-BAEF-A1A7-E9A8-224B2BC77489}"/>
                </a:ext>
              </a:extLst>
            </p:cNvPr>
            <p:cNvSpPr/>
            <p:nvPr/>
          </p:nvSpPr>
          <p:spPr>
            <a:xfrm>
              <a:off x="2114390" y="4703833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DC91A78-1BF8-82B0-9EA9-4E617927BBE6}"/>
                </a:ext>
              </a:extLst>
            </p:cNvPr>
            <p:cNvSpPr/>
            <p:nvPr/>
          </p:nvSpPr>
          <p:spPr>
            <a:xfrm>
              <a:off x="3081178" y="4433097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25B58E9-9408-3484-CEFE-26489DDB94A4}"/>
                </a:ext>
              </a:extLst>
            </p:cNvPr>
            <p:cNvSpPr/>
            <p:nvPr/>
          </p:nvSpPr>
          <p:spPr>
            <a:xfrm>
              <a:off x="4133689" y="4271170"/>
              <a:ext cx="154511" cy="15716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60000"/>
              </a:schemeClr>
            </a:solidFill>
            <a:ln>
              <a:solidFill>
                <a:schemeClr val="accent6">
                  <a:lumMod val="60000"/>
                  <a:lumOff val="40000"/>
                  <a:alpha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D21FBBE-8DB4-2121-F932-67409E664524}"/>
                </a:ext>
              </a:extLst>
            </p:cNvPr>
            <p:cNvSpPr/>
            <p:nvPr/>
          </p:nvSpPr>
          <p:spPr>
            <a:xfrm>
              <a:off x="3095470" y="4708281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D0F999E-43D7-6A29-31C7-1F4B6ACB4655}"/>
                </a:ext>
              </a:extLst>
            </p:cNvPr>
            <p:cNvSpPr/>
            <p:nvPr/>
          </p:nvSpPr>
          <p:spPr>
            <a:xfrm>
              <a:off x="4230812" y="4747314"/>
              <a:ext cx="154511" cy="15716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A2A8608-5D73-BB06-6678-68949957CEAC}"/>
                </a:ext>
              </a:extLst>
            </p:cNvPr>
            <p:cNvCxnSpPr>
              <a:cxnSpLocks/>
              <a:stCxn id="12" idx="7"/>
            </p:cNvCxnSpPr>
            <p:nvPr/>
          </p:nvCxnSpPr>
          <p:spPr>
            <a:xfrm flipV="1">
              <a:off x="1379041" y="4811400"/>
              <a:ext cx="752661" cy="448056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9FE882F-3530-260F-3DF7-FEEED40B1EE6}"/>
                </a:ext>
              </a:extLst>
            </p:cNvPr>
            <p:cNvCxnSpPr>
              <a:cxnSpLocks/>
              <a:endCxn id="17" idx="2"/>
            </p:cNvCxnSpPr>
            <p:nvPr/>
          </p:nvCxnSpPr>
          <p:spPr>
            <a:xfrm flipV="1">
              <a:off x="2256905" y="4511679"/>
              <a:ext cx="824273" cy="231118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73E165C-9FC7-B694-3240-924F2128DDC0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 flipV="1">
              <a:off x="3235689" y="4349752"/>
              <a:ext cx="898000" cy="133335"/>
            </a:xfrm>
            <a:prstGeom prst="straightConnector1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D1B2A5F-F983-F9B4-1774-87DCF6D1C66D}"/>
                </a:ext>
              </a:extLst>
            </p:cNvPr>
            <p:cNvCxnSpPr>
              <a:cxnSpLocks/>
              <a:stCxn id="12" idx="7"/>
            </p:cNvCxnSpPr>
            <p:nvPr/>
          </p:nvCxnSpPr>
          <p:spPr>
            <a:xfrm flipV="1">
              <a:off x="1379041" y="4917602"/>
              <a:ext cx="835232" cy="3418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8840635-3787-5D47-23DB-0DF9B38F9675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2339356" y="4786863"/>
              <a:ext cx="756114" cy="72354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6193A1F-C145-19AB-747E-7CF6260BA4FA}"/>
                </a:ext>
              </a:extLst>
            </p:cNvPr>
            <p:cNvCxnSpPr>
              <a:cxnSpLocks/>
              <a:endCxn id="20" idx="2"/>
            </p:cNvCxnSpPr>
            <p:nvPr/>
          </p:nvCxnSpPr>
          <p:spPr>
            <a:xfrm>
              <a:off x="3235689" y="4782414"/>
              <a:ext cx="995123" cy="43482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122DA98-19F0-4599-E766-DD25B3B94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0309" y="4922066"/>
              <a:ext cx="258732" cy="30185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1B5765D-B9E4-2472-62B1-A1924BF0C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7649" y="4395881"/>
              <a:ext cx="251251" cy="29312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07E61A9-492B-9657-13CF-CFC990846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95470" y="4140122"/>
              <a:ext cx="228600" cy="2667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6A8DF8E-3673-0C5F-DD94-0C7AE280B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20354" y="3984490"/>
              <a:ext cx="228600" cy="2667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CEC51B0-AB8C-E72D-73AB-3DE488272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56579" y="4743492"/>
              <a:ext cx="228600" cy="2667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53BA243-DBBF-91AB-8ED1-9ED61FB48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67885" y="4345861"/>
              <a:ext cx="228600" cy="2667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2E49A0F-2DA8-C0C4-61D2-9EB5E0A6B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66671" y="4122328"/>
              <a:ext cx="228600" cy="266700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DA3BDD45-E9E5-2B93-3F6A-F158142BF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85255" y="4811400"/>
              <a:ext cx="228600" cy="2667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D963AB7-AD6F-9636-B481-3F3FB9B0D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03113" y="4821829"/>
              <a:ext cx="228600" cy="26670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10AA307-3196-39DC-E130-8699433D2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777154" y="5066798"/>
              <a:ext cx="228600" cy="266700"/>
            </a:xfrm>
            <a:prstGeom prst="rect">
              <a:avLst/>
            </a:prstGeom>
          </p:spPr>
        </p:pic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D37C68F-6D87-39D3-031C-AC746297F7A5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 flipV="1">
              <a:off x="3244025" y="4405317"/>
              <a:ext cx="912292" cy="377097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542006-CC0B-FF44-C51C-5BADB389CAA9}"/>
              </a:ext>
            </a:extLst>
          </p:cNvPr>
          <p:cNvGrpSpPr/>
          <p:nvPr/>
        </p:nvGrpSpPr>
        <p:grpSpPr>
          <a:xfrm>
            <a:off x="3987245" y="3984913"/>
            <a:ext cx="3130008" cy="1413639"/>
            <a:chOff x="6986782" y="3810784"/>
            <a:chExt cx="3130008" cy="141363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5C87ED3-2309-06AF-2FC5-38E34A642D4D}"/>
                </a:ext>
              </a:extLst>
            </p:cNvPr>
            <p:cNvGrpSpPr/>
            <p:nvPr/>
          </p:nvGrpSpPr>
          <p:grpSpPr>
            <a:xfrm>
              <a:off x="7224340" y="3958670"/>
              <a:ext cx="2709698" cy="548614"/>
              <a:chOff x="8183617" y="3622818"/>
              <a:chExt cx="4846402" cy="981218"/>
            </a:xfrm>
          </p:grpSpPr>
          <p:pic>
            <p:nvPicPr>
              <p:cNvPr id="39" name="Picture 2" descr="Normal Distribution — The heart of Data Scientist's Statistical Journey |  by Ashish Kumar Singh | Medium">
                <a:extLst>
                  <a:ext uri="{FF2B5EF4-FFF2-40B4-BE49-F238E27FC236}">
                    <a16:creationId xmlns:a16="http://schemas.microsoft.com/office/drawing/2014/main" id="{91DBFD17-282C-F3F0-59E7-B5AF329B28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79744" y="3622818"/>
                <a:ext cx="2750275" cy="981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2" descr="Normal Distribution — The heart of Data Scientist's Statistical Journey |  by Ashish Kumar Singh | Medium">
                <a:extLst>
                  <a:ext uri="{FF2B5EF4-FFF2-40B4-BE49-F238E27FC236}">
                    <a16:creationId xmlns:a16="http://schemas.microsoft.com/office/drawing/2014/main" id="{0559E224-1978-8E57-98A6-58F6395D28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94"/>
              <a:stretch/>
            </p:blipFill>
            <p:spPr bwMode="auto">
              <a:xfrm>
                <a:off x="8183617" y="3622818"/>
                <a:ext cx="2566159" cy="981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EC4FE55-5C3A-01F9-1E14-213F4A7CE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36565" y="4507284"/>
              <a:ext cx="680225" cy="238369"/>
            </a:xfrm>
            <a:prstGeom prst="rect">
              <a:avLst/>
            </a:prstGeom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FD96276-BB98-04BE-396B-9B54FAB5EBF8}"/>
                </a:ext>
              </a:extLst>
            </p:cNvPr>
            <p:cNvCxnSpPr>
              <a:cxnSpLocks/>
            </p:cNvCxnSpPr>
            <p:nvPr/>
          </p:nvCxnSpPr>
          <p:spPr>
            <a:xfrm>
              <a:off x="8559677" y="3810784"/>
              <a:ext cx="0" cy="696500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428D1A65-D5AB-3342-B583-0B543268909D}"/>
                </a:ext>
              </a:extLst>
            </p:cNvPr>
            <p:cNvSpPr/>
            <p:nvPr/>
          </p:nvSpPr>
          <p:spPr>
            <a:xfrm rot="13334097">
              <a:off x="7825302" y="4082710"/>
              <a:ext cx="338710" cy="783477"/>
            </a:xfrm>
            <a:prstGeom prst="arc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A8E785CA-9A0A-B894-7190-AC52AA4DDE99}"/>
                </a:ext>
              </a:extLst>
            </p:cNvPr>
            <p:cNvSpPr/>
            <p:nvPr/>
          </p:nvSpPr>
          <p:spPr>
            <a:xfrm rot="21040364">
              <a:off x="8428863" y="4470683"/>
              <a:ext cx="381673" cy="753740"/>
            </a:xfrm>
            <a:prstGeom prst="arc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Google Shape;190;p25">
              <a:extLst>
                <a:ext uri="{FF2B5EF4-FFF2-40B4-BE49-F238E27FC236}">
                  <a16:creationId xmlns:a16="http://schemas.microsoft.com/office/drawing/2014/main" id="{3B67EC27-0D21-A476-30A0-40F3957653F1}"/>
                </a:ext>
              </a:extLst>
            </p:cNvPr>
            <p:cNvSpPr txBox="1">
              <a:spLocks/>
            </p:cNvSpPr>
            <p:nvPr/>
          </p:nvSpPr>
          <p:spPr>
            <a:xfrm>
              <a:off x="6986782" y="4635889"/>
              <a:ext cx="1525733" cy="423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33" tIns="45700" rIns="91433" bIns="45700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5464" indent="0">
                <a:spcBef>
                  <a:spcPts val="0"/>
                </a:spcBef>
                <a:buSzPts val="2000"/>
                <a:buNone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Data distribution</a:t>
              </a:r>
            </a:p>
          </p:txBody>
        </p:sp>
        <p:sp>
          <p:nvSpPr>
            <p:cNvPr id="46" name="Google Shape;190;p25">
              <a:extLst>
                <a:ext uri="{FF2B5EF4-FFF2-40B4-BE49-F238E27FC236}">
                  <a16:creationId xmlns:a16="http://schemas.microsoft.com/office/drawing/2014/main" id="{7489C0BE-89DD-C40C-702E-9BCCDC315DDF}"/>
                </a:ext>
              </a:extLst>
            </p:cNvPr>
            <p:cNvSpPr txBox="1">
              <a:spLocks/>
            </p:cNvSpPr>
            <p:nvPr/>
          </p:nvSpPr>
          <p:spPr>
            <a:xfrm>
              <a:off x="8512515" y="4781685"/>
              <a:ext cx="1525733" cy="423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33" tIns="45700" rIns="91433" bIns="45700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5464" indent="0">
                <a:spcBef>
                  <a:spcPts val="0"/>
                </a:spcBef>
                <a:buSzPts val="2000"/>
                <a:buNone/>
              </a:pP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Mean of the data</a:t>
              </a: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0DEE7-730B-1774-1DF2-2A1FD269A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23D8A-3676-2B4F-88B0-F45E91FDAFD0}" type="datetime1">
              <a:rPr lang="en-US" smtClean="0"/>
              <a:t>8/13/26</a:t>
            </a:fld>
            <a:endParaRPr lang="en-US"/>
          </a:p>
        </p:txBody>
      </p:sp>
      <p:sp>
        <p:nvSpPr>
          <p:cNvPr id="48" name="Footer Placeholder 47">
            <a:extLst>
              <a:ext uri="{FF2B5EF4-FFF2-40B4-BE49-F238E27FC236}">
                <a16:creationId xmlns:a16="http://schemas.microsoft.com/office/drawing/2014/main" id="{E585E008-E99E-DE21-7A41-BB69A040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15</a:t>
            </a:r>
            <a:endParaRPr lang="en-US" dirty="0"/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53B73519-0A24-830A-80DA-E4DEAC2B5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584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B19C71E-46E2-CE46-AE2B-A7CC6224B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AA 203 | Lecture 15</a:t>
            </a:r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91C39DB-6F1B-3440-979E-0FE178DB3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92D36E-C086-8B40-BDA5-6A21CFA1A86F}" type="datetime1">
              <a:rPr lang="en-US" smtClean="0"/>
              <a:t>8/13/26</a:t>
            </a:fld>
            <a:endParaRPr lang="en-US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7C22569-23FF-42E3-807F-7BE13EEB0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Reinforcement Learning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F64123-0E7E-CCC9-B334-19F296B7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40</a:t>
            </a:fld>
            <a:endParaRPr lang="en-US"/>
          </a:p>
        </p:txBody>
      </p:sp>
      <p:sp>
        <p:nvSpPr>
          <p:cNvPr id="4" name="Google Shape;190;p25">
            <a:extLst>
              <a:ext uri="{FF2B5EF4-FFF2-40B4-BE49-F238E27FC236}">
                <a16:creationId xmlns:a16="http://schemas.microsoft.com/office/drawing/2014/main" id="{B68B8764-BDF0-1212-AAF8-9F1A02C19772}"/>
              </a:ext>
            </a:extLst>
          </p:cNvPr>
          <p:cNvSpPr txBox="1">
            <a:spLocks/>
          </p:cNvSpPr>
          <p:nvPr/>
        </p:nvSpPr>
        <p:spPr>
          <a:xfrm>
            <a:off x="751223" y="5203772"/>
            <a:ext cx="10602577" cy="13383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Additional References: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Stanford CS 224R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Berkeley CS285</a:t>
            </a:r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23807</TotalTime>
  <Words>2456</Words>
  <Application>Microsoft Macintosh PowerPoint</Application>
  <PresentationFormat>Widescreen</PresentationFormat>
  <Paragraphs>438</Paragraphs>
  <Slides>40</Slides>
  <Notes>39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Courier New</vt:lpstr>
      <vt:lpstr>Source Sans Pro</vt:lpstr>
      <vt:lpstr>Wingdings</vt:lpstr>
      <vt:lpstr>AA274</vt:lpstr>
      <vt:lpstr>AA203 Optimal and Learning-based Control</vt:lpstr>
      <vt:lpstr>Course overview</vt:lpstr>
      <vt:lpstr>The basics of Imitation Learning </vt:lpstr>
      <vt:lpstr>Outline</vt:lpstr>
      <vt:lpstr>Recap: BC as “supervised learning of behavior”</vt:lpstr>
      <vt:lpstr>Common Pitfalls: 1) Compounding Errors</vt:lpstr>
      <vt:lpstr>Common Pitfalls: 2) Multimodal behavior</vt:lpstr>
      <vt:lpstr>A useful mental model</vt:lpstr>
      <vt:lpstr>A useful mental model</vt:lpstr>
      <vt:lpstr>The value of corrective data</vt:lpstr>
      <vt:lpstr>Learning from interventions: DAgger</vt:lpstr>
      <vt:lpstr>Learning from interventions: DAgger</vt:lpstr>
      <vt:lpstr>A useful mental model</vt:lpstr>
      <vt:lpstr>Case Study 1</vt:lpstr>
      <vt:lpstr>Case Study 1</vt:lpstr>
      <vt:lpstr>An important detail</vt:lpstr>
      <vt:lpstr>Case Study 2</vt:lpstr>
      <vt:lpstr>Case Study 2</vt:lpstr>
      <vt:lpstr>Key idea: Being intentional with data collection</vt:lpstr>
      <vt:lpstr>A useful mental model</vt:lpstr>
      <vt:lpstr>Improving the expert’s predictions</vt:lpstr>
      <vt:lpstr>Non-Markovian behavior</vt:lpstr>
      <vt:lpstr>Capturing the data distribution </vt:lpstr>
      <vt:lpstr>Parametrizing distributions </vt:lpstr>
      <vt:lpstr>Expressive policy architectures</vt:lpstr>
      <vt:lpstr>Flow Matching</vt:lpstr>
      <vt:lpstr>Action chunking</vt:lpstr>
      <vt:lpstr>Diffusion Policy</vt:lpstr>
      <vt:lpstr>Robotics Transformer</vt:lpstr>
      <vt:lpstr>A useful mental model</vt:lpstr>
      <vt:lpstr>Pros and Cons</vt:lpstr>
      <vt:lpstr>Outline</vt:lpstr>
      <vt:lpstr>Reinforcement Learning via Supervised Learning (RvS)</vt:lpstr>
      <vt:lpstr>Filtering or Weighting Demonstrations</vt:lpstr>
      <vt:lpstr>Goal or Reward Conditioning</vt:lpstr>
      <vt:lpstr>Outline</vt:lpstr>
      <vt:lpstr>Inverse Reinforcement Learning (IRL)</vt:lpstr>
      <vt:lpstr>Inverse Reinforcement Learning (IRL)</vt:lpstr>
      <vt:lpstr>Recap</vt:lpstr>
      <vt:lpstr>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337</cp:revision>
  <cp:lastPrinted>2017-01-19T00:38:25Z</cp:lastPrinted>
  <dcterms:created xsi:type="dcterms:W3CDTF">2017-01-06T12:29:52Z</dcterms:created>
  <dcterms:modified xsi:type="dcterms:W3CDTF">2026-08-13T21:22:42Z</dcterms:modified>
</cp:coreProperties>
</file>