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9"/>
  </p:notesMasterIdLst>
  <p:sldIdLst>
    <p:sldId id="256" r:id="rId5"/>
    <p:sldId id="334" r:id="rId6"/>
    <p:sldId id="542" r:id="rId7"/>
    <p:sldId id="267" r:id="rId8"/>
    <p:sldId id="544" r:id="rId9"/>
    <p:sldId id="270" r:id="rId10"/>
    <p:sldId id="271" r:id="rId11"/>
    <p:sldId id="566" r:id="rId12"/>
    <p:sldId id="567" r:id="rId13"/>
    <p:sldId id="568" r:id="rId14"/>
    <p:sldId id="573" r:id="rId15"/>
    <p:sldId id="571" r:id="rId16"/>
    <p:sldId id="572" r:id="rId17"/>
    <p:sldId id="274" r:id="rId18"/>
    <p:sldId id="574" r:id="rId19"/>
    <p:sldId id="276" r:id="rId20"/>
    <p:sldId id="277" r:id="rId21"/>
    <p:sldId id="279" r:id="rId22"/>
    <p:sldId id="280" r:id="rId23"/>
    <p:sldId id="285" r:id="rId24"/>
    <p:sldId id="545" r:id="rId25"/>
    <p:sldId id="575" r:id="rId26"/>
    <p:sldId id="289" r:id="rId27"/>
    <p:sldId id="550" r:id="rId28"/>
    <p:sldId id="295" r:id="rId29"/>
    <p:sldId id="297" r:id="rId30"/>
    <p:sldId id="298" r:id="rId31"/>
    <p:sldId id="299" r:id="rId32"/>
    <p:sldId id="300" r:id="rId33"/>
    <p:sldId id="301" r:id="rId34"/>
    <p:sldId id="302" r:id="rId35"/>
    <p:sldId id="305" r:id="rId36"/>
    <p:sldId id="552" r:id="rId37"/>
    <p:sldId id="553" r:id="rId38"/>
    <p:sldId id="555" r:id="rId39"/>
    <p:sldId id="313" r:id="rId40"/>
    <p:sldId id="316" r:id="rId41"/>
    <p:sldId id="317" r:id="rId42"/>
    <p:sldId id="560" r:id="rId43"/>
    <p:sldId id="561" r:id="rId44"/>
    <p:sldId id="563" r:id="rId45"/>
    <p:sldId id="562" r:id="rId46"/>
    <p:sldId id="565" r:id="rId47"/>
    <p:sldId id="331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34"/>
            <p14:sldId id="542"/>
            <p14:sldId id="267"/>
            <p14:sldId id="544"/>
            <p14:sldId id="270"/>
            <p14:sldId id="271"/>
            <p14:sldId id="566"/>
            <p14:sldId id="567"/>
            <p14:sldId id="568"/>
            <p14:sldId id="573"/>
            <p14:sldId id="571"/>
            <p14:sldId id="572"/>
            <p14:sldId id="274"/>
            <p14:sldId id="574"/>
            <p14:sldId id="276"/>
            <p14:sldId id="277"/>
            <p14:sldId id="279"/>
            <p14:sldId id="280"/>
            <p14:sldId id="285"/>
            <p14:sldId id="545"/>
            <p14:sldId id="575"/>
            <p14:sldId id="289"/>
            <p14:sldId id="550"/>
            <p14:sldId id="295"/>
            <p14:sldId id="297"/>
            <p14:sldId id="298"/>
            <p14:sldId id="299"/>
            <p14:sldId id="300"/>
            <p14:sldId id="301"/>
            <p14:sldId id="302"/>
            <p14:sldId id="305"/>
            <p14:sldId id="552"/>
            <p14:sldId id="553"/>
            <p14:sldId id="555"/>
            <p14:sldId id="313"/>
            <p14:sldId id="316"/>
            <p14:sldId id="317"/>
            <p14:sldId id="560"/>
            <p14:sldId id="561"/>
            <p14:sldId id="563"/>
            <p14:sldId id="562"/>
            <p14:sldId id="565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83956"/>
  </p:normalViewPr>
  <p:slideViewPr>
    <p:cSldViewPr snapToGrid="0" snapToObjects="1">
      <p:cViewPr varScale="1">
        <p:scale>
          <a:sx n="105" d="100"/>
          <a:sy n="105" d="100"/>
        </p:scale>
        <p:origin x="1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delSld modSection">
      <pc:chgData name="Daniele Gammelli" userId="292b8a31-f1ba-4b4c-b196-a231dc095d13" providerId="ADAL" clId="{6E670754-AB6A-5789-AA0A-6F6FD9CE3EEA}" dt="2026-08-13T21:23:20.297" v="4" actId="2696"/>
      <pc:docMkLst>
        <pc:docMk/>
      </pc:docMkLst>
      <pc:sldChg chg="del">
        <pc:chgData name="Daniele Gammelli" userId="292b8a31-f1ba-4b4c-b196-a231dc095d13" providerId="ADAL" clId="{6E670754-AB6A-5789-AA0A-6F6FD9CE3EEA}" dt="2026-08-13T21:23:18.966" v="2" actId="2696"/>
        <pc:sldMkLst>
          <pc:docMk/>
          <pc:sldMk cId="0" sldId="261"/>
        </pc:sldMkLst>
      </pc:sldChg>
      <pc:sldChg chg="del">
        <pc:chgData name="Daniele Gammelli" userId="292b8a31-f1ba-4b4c-b196-a231dc095d13" providerId="ADAL" clId="{6E670754-AB6A-5789-AA0A-6F6FD9CE3EEA}" dt="2026-08-13T21:23:19.425" v="3" actId="2696"/>
        <pc:sldMkLst>
          <pc:docMk/>
          <pc:sldMk cId="0" sldId="263"/>
        </pc:sldMkLst>
      </pc:sldChg>
      <pc:sldChg chg="del">
        <pc:chgData name="Daniele Gammelli" userId="292b8a31-f1ba-4b4c-b196-a231dc095d13" providerId="ADAL" clId="{6E670754-AB6A-5789-AA0A-6F6FD9CE3EEA}" dt="2026-08-13T21:23:13.267" v="0" actId="2696"/>
        <pc:sldMkLst>
          <pc:docMk/>
          <pc:sldMk cId="0" sldId="312"/>
        </pc:sldMkLst>
      </pc:sldChg>
      <pc:sldChg chg="del">
        <pc:chgData name="Daniele Gammelli" userId="292b8a31-f1ba-4b4c-b196-a231dc095d13" providerId="ADAL" clId="{6E670754-AB6A-5789-AA0A-6F6FD9CE3EEA}" dt="2026-08-13T21:23:20.297" v="4" actId="2696"/>
        <pc:sldMkLst>
          <pc:docMk/>
          <pc:sldMk cId="3465667392" sldId="543"/>
        </pc:sldMkLst>
      </pc:sldChg>
      <pc:sldChg chg="del">
        <pc:chgData name="Daniele Gammelli" userId="292b8a31-f1ba-4b4c-b196-a231dc095d13" providerId="ADAL" clId="{6E670754-AB6A-5789-AA0A-6F6FD9CE3EEA}" dt="2026-08-13T21:23:16.176" v="1" actId="2696"/>
        <pc:sldMkLst>
          <pc:docMk/>
          <pc:sldMk cId="3980480112" sldId="5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84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3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3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405CA-03CE-524D-978E-D876D08574F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54B948F4-3532-874B-B8AD-65779A0F354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6C6F2E88-6F3D-E944-BBC4-1012CED0F25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86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04D55-97CE-CA4D-B4E3-21626F567A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F2662-FE0F-C142-8667-4B47408E8B1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BA9F0-D143-7A4F-BFA4-81CC8A5CBE3F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7A95C-5F91-2640-AE92-38F9A6DE941A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1A96-E1E5-8245-995B-CDB24D9BF8BB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765A7-2293-2D49-8566-9AAB2EC1CED3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00D8D-602E-8542-ADF6-96A2031B661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82450-E38C-F346-8161-971C2C0F1E8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106C-7724-844F-B5C6-FECE26D8FF6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16081" y="6625899"/>
            <a:ext cx="170130" cy="162256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5E5E5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2" name="AA203 | Lecture 10"/>
          <p:cNvSpPr txBox="1"/>
          <p:nvPr/>
        </p:nvSpPr>
        <p:spPr>
          <a:xfrm>
            <a:off x="5881957" y="6623670"/>
            <a:ext cx="809517" cy="16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1500"/>
            </a:lvl1pPr>
          </a:lstStyle>
          <a:p>
            <a:r>
              <a:rPr sz="750"/>
              <a:t>AA203 | Lecture 10</a:t>
            </a:r>
          </a:p>
        </p:txBody>
      </p:sp>
      <p:sp>
        <p:nvSpPr>
          <p:cNvPr id="83" name="5/3/2023"/>
          <p:cNvSpPr txBox="1"/>
          <p:nvPr/>
        </p:nvSpPr>
        <p:spPr>
          <a:xfrm>
            <a:off x="562032" y="6623670"/>
            <a:ext cx="413575" cy="16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1500"/>
            </a:lvl1pPr>
          </a:lstStyle>
          <a:p>
            <a:r>
              <a:rPr sz="750"/>
              <a:t>5/3/2023</a:t>
            </a:r>
          </a:p>
        </p:txBody>
      </p:sp>
    </p:spTree>
    <p:extLst>
      <p:ext uri="{BB962C8B-B14F-4D97-AF65-F5344CB8AC3E}">
        <p14:creationId xmlns:p14="http://schemas.microsoft.com/office/powerpoint/2010/main" val="13331050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DFED8-1A23-8B43-A132-012FFCC7348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17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1.png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tif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26.png"/><Relationship Id="rId4" Type="http://schemas.openxmlformats.org/officeDocument/2006/relationships/image" Target="../media/image8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8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emf"/><Relationship Id="rId4" Type="http://schemas.openxmlformats.org/officeDocument/2006/relationships/image" Target="../media/image10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611638" cy="1655762"/>
          </a:xfrm>
        </p:spPr>
        <p:txBody>
          <a:bodyPr/>
          <a:lstStyle/>
          <a:p>
            <a:r>
              <a:rPr lang="en-US" dirty="0"/>
              <a:t>Fundamentals of Reinforcement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0D5BF8-34F9-3145-A3CA-294D02CA053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/>
              <a:t>AA 203 | Lecture 16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3810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850972" y="2560581"/>
              <a:ext cx="1885675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121092" y="1894394"/>
              <a:ext cx="402598" cy="942836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FD3A1D-0C3C-33BD-1B26-432330E8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105D4433-AE9C-C985-652F-3EBB7DAE8D04}"/>
              </a:ext>
            </a:extLst>
          </p:cNvPr>
          <p:cNvCxnSpPr>
            <a:cxnSpLocks/>
            <a:endCxn id="9" idx="1"/>
          </p:cNvCxnSpPr>
          <p:nvPr/>
        </p:nvCxnSpPr>
        <p:spPr>
          <a:xfrm rot="5400000" flipH="1" flipV="1">
            <a:off x="8999790" y="1226704"/>
            <a:ext cx="1127422" cy="302884"/>
          </a:xfrm>
          <a:prstGeom prst="bent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060F7C1-26FF-A030-24A9-7E7D0F21287E}"/>
              </a:ext>
            </a:extLst>
          </p:cNvPr>
          <p:cNvSpPr/>
          <p:nvPr/>
        </p:nvSpPr>
        <p:spPr>
          <a:xfrm>
            <a:off x="9714943" y="533089"/>
            <a:ext cx="1812471" cy="5626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Imitation Learning</a:t>
            </a:r>
          </a:p>
        </p:txBody>
      </p:sp>
    </p:spTree>
    <p:extLst>
      <p:ext uri="{BB962C8B-B14F-4D97-AF65-F5344CB8AC3E}">
        <p14:creationId xmlns:p14="http://schemas.microsoft.com/office/powerpoint/2010/main" val="3140733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/>
          <p:cNvSpPr txBox="1">
            <a:spLocks noGrp="1"/>
          </p:cNvSpPr>
          <p:nvPr>
            <p:ph type="title"/>
          </p:nvPr>
        </p:nvSpPr>
        <p:spPr>
          <a:xfrm>
            <a:off x="733105" y="38088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176" name="What is Reinforcement Learning? (and the RL setting)"/>
          <p:cNvSpPr txBox="1"/>
          <p:nvPr/>
        </p:nvSpPr>
        <p:spPr>
          <a:xfrm>
            <a:off x="733105" y="2305355"/>
            <a:ext cx="728923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/>
              <a:t>Recap: The RL problem and exact methods (based on dynamic programming)</a:t>
            </a:r>
            <a:endParaRPr sz="1600" dirty="0"/>
          </a:p>
        </p:txBody>
      </p:sp>
      <p:sp>
        <p:nvSpPr>
          <p:cNvPr id="177" name="From exact methods to model-free control"/>
          <p:cNvSpPr txBox="1"/>
          <p:nvPr/>
        </p:nvSpPr>
        <p:spPr>
          <a:xfrm>
            <a:off x="733105" y="2762388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From exact methods to model-free control</a:t>
            </a:r>
          </a:p>
        </p:txBody>
      </p:sp>
      <p:sp>
        <p:nvSpPr>
          <p:cNvPr id="178" name="Monte Carlo Learning…"/>
          <p:cNvSpPr txBox="1"/>
          <p:nvPr/>
        </p:nvSpPr>
        <p:spPr>
          <a:xfrm>
            <a:off x="1095833" y="2984417"/>
            <a:ext cx="7913369" cy="742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Monte Carlo Learning</a:t>
            </a:r>
          </a:p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Temporal-Difference (TD) Learning</a:t>
            </a:r>
          </a:p>
        </p:txBody>
      </p:sp>
      <p:sp>
        <p:nvSpPr>
          <p:cNvPr id="179" name="A taxonomy of RL algorithms &amp; important trade-offs"/>
          <p:cNvSpPr txBox="1"/>
          <p:nvPr/>
        </p:nvSpPr>
        <p:spPr>
          <a:xfrm>
            <a:off x="733105" y="3975510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/>
              <a:t>The skeleton of an RL algorithm</a:t>
            </a:r>
            <a:endParaRPr sz="1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B159CA-4A3B-AA26-3A4C-051182938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9DAF-61B3-2744-B8C8-B72AA2FC67FC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6F5BAE-A6BE-63F3-F35C-294103DF5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CC6FC-60EF-061B-D209-958F8286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Markov Decision Process"/>
          <p:cNvSpPr txBox="1">
            <a:spLocks noGrp="1"/>
          </p:cNvSpPr>
          <p:nvPr>
            <p:ph type="title"/>
          </p:nvPr>
        </p:nvSpPr>
        <p:spPr>
          <a:xfrm>
            <a:off x="704717" y="38607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Recap: </a:t>
            </a:r>
            <a:r>
              <a:rPr dirty="0"/>
              <a:t>Markov Decision Process</a:t>
            </a:r>
          </a:p>
        </p:txBody>
      </p:sp>
      <p:sp>
        <p:nvSpPr>
          <p:cNvPr id="246" name="State:"/>
          <p:cNvSpPr txBox="1"/>
          <p:nvPr/>
        </p:nvSpPr>
        <p:spPr>
          <a:xfrm>
            <a:off x="711944" y="1825991"/>
            <a:ext cx="1415452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solidFill>
                  <a:srgbClr val="C00000"/>
                </a:solidFill>
              </a:rPr>
              <a:t>State:              </a:t>
            </a:r>
          </a:p>
        </p:txBody>
      </p:sp>
      <p:sp>
        <p:nvSpPr>
          <p:cNvPr id="247" name="Action:"/>
          <p:cNvSpPr txBox="1"/>
          <p:nvPr/>
        </p:nvSpPr>
        <p:spPr>
          <a:xfrm>
            <a:off x="711944" y="2207470"/>
            <a:ext cx="1409040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Action: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8" name="Transition function / Dynamics:"/>
              <p:cNvSpPr txBox="1"/>
              <p:nvPr/>
            </p:nvSpPr>
            <p:spPr>
              <a:xfrm>
                <a:off x="704717" y="2623514"/>
                <a:ext cx="7531549" cy="3552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 anchor="ctr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Transition function / Dynamics:</a:t>
                </a:r>
                <a:r>
                  <a:rPr lang="en-US" sz="1600" dirty="0">
                    <a:solidFill>
                      <a:srgbClr val="C0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1975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  <m:r>
                      <a:rPr lang="ar-AE" sz="1975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975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ar-AE" sz="1975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1975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endParaRPr lang="ar-AE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8" name="Transition function / Dynamics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17" y="2623514"/>
                <a:ext cx="7531549" cy="355225"/>
              </a:xfrm>
              <a:prstGeom prst="rect">
                <a:avLst/>
              </a:prstGeom>
              <a:blipFill>
                <a:blip r:embed="rId2"/>
                <a:stretch>
                  <a:fillRect l="-1347" t="-13793" r="-1684" b="-3103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9" name="Equation"/>
              <p:cNvSpPr txBox="1"/>
              <p:nvPr/>
            </p:nvSpPr>
            <p:spPr>
              <a:xfrm>
                <a:off x="4143342" y="2305616"/>
                <a:ext cx="698846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2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3342" y="2305616"/>
                <a:ext cx="698846" cy="300082"/>
              </a:xfrm>
              <a:prstGeom prst="rect">
                <a:avLst/>
              </a:prstGeom>
              <a:blipFill>
                <a:blip r:embed="rId3"/>
                <a:stretch>
                  <a:fillRect l="-3571" r="-5357" b="-8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0" name="Equation"/>
              <p:cNvSpPr txBox="1"/>
              <p:nvPr/>
            </p:nvSpPr>
            <p:spPr>
              <a:xfrm>
                <a:off x="4141518" y="1926404"/>
                <a:ext cx="689291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518" y="1926404"/>
                <a:ext cx="689291" cy="292388"/>
              </a:xfrm>
              <a:prstGeom prst="rect">
                <a:avLst/>
              </a:prstGeom>
              <a:blipFill>
                <a:blip r:embed="rId4"/>
                <a:stretch>
                  <a:fillRect l="-3571" r="-5357" b="-8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1" name="Reward function:"/>
          <p:cNvSpPr txBox="1"/>
          <p:nvPr/>
        </p:nvSpPr>
        <p:spPr>
          <a:xfrm>
            <a:off x="721393" y="3021668"/>
            <a:ext cx="2354299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Reward function: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2" name="Equation"/>
              <p:cNvSpPr txBox="1"/>
              <p:nvPr/>
            </p:nvSpPr>
            <p:spPr>
              <a:xfrm>
                <a:off x="4136115" y="3119814"/>
                <a:ext cx="2735044" cy="30008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19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):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sz="19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sz="1950"/>
              </a:p>
            </p:txBody>
          </p:sp>
        </mc:Choice>
        <mc:Fallback xmlns="">
          <p:sp>
            <p:nvSpPr>
              <p:cNvPr id="25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115" y="3119814"/>
                <a:ext cx="2735044" cy="300082"/>
              </a:xfrm>
              <a:prstGeom prst="rect">
                <a:avLst/>
              </a:prstGeom>
              <a:blipFill>
                <a:blip r:embed="rId5"/>
                <a:stretch>
                  <a:fillRect l="-463" t="-4000" r="-1852" b="-28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3" name="Discount factor:"/>
          <p:cNvSpPr txBox="1"/>
          <p:nvPr/>
        </p:nvSpPr>
        <p:spPr>
          <a:xfrm>
            <a:off x="729496" y="3403147"/>
            <a:ext cx="1562928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lnSpc>
                <a:spcPct val="150000"/>
              </a:lnSpc>
              <a:defRPr sz="32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>
                <a:solidFill>
                  <a:srgbClr val="C00000"/>
                </a:solidFill>
              </a:rPr>
              <a:t>Discount factor: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4" name="Equation"/>
              <p:cNvSpPr txBox="1"/>
              <p:nvPr/>
            </p:nvSpPr>
            <p:spPr>
              <a:xfrm>
                <a:off x="4138061" y="3512367"/>
                <a:ext cx="997966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∈(0,1)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8061" y="3512367"/>
                <a:ext cx="997966" cy="292388"/>
              </a:xfrm>
              <a:prstGeom prst="rect">
                <a:avLst/>
              </a:prstGeom>
              <a:blipFill>
                <a:blip r:embed="rId6"/>
                <a:stretch>
                  <a:fillRect l="-5000" r="-7500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5" name="Typically represented as a tuple"/>
          <p:cNvSpPr txBox="1"/>
          <p:nvPr/>
        </p:nvSpPr>
        <p:spPr>
          <a:xfrm>
            <a:off x="8735244" y="2245269"/>
            <a:ext cx="279910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/>
              <a:t>Typically represented as a tuple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" name="Equation"/>
              <p:cNvSpPr txBox="1"/>
              <p:nvPr/>
            </p:nvSpPr>
            <p:spPr>
              <a:xfrm>
                <a:off x="9177057" y="2642798"/>
                <a:ext cx="2064219" cy="2923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ℳ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𝒳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𝒰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900"/>
              </a:p>
            </p:txBody>
          </p:sp>
        </mc:Choice>
        <mc:Fallback xmlns="">
          <p:sp>
            <p:nvSpPr>
              <p:cNvPr id="2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7057" y="2642798"/>
                <a:ext cx="2064219" cy="292388"/>
              </a:xfrm>
              <a:prstGeom prst="rect">
                <a:avLst/>
              </a:prstGeom>
              <a:blipFill>
                <a:blip r:embed="rId7"/>
                <a:stretch>
                  <a:fillRect l="-2439" r="-3049" b="-3913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7" name="Goal: choose a policy that maximizes cumulative (discounted) reward"/>
          <p:cNvSpPr txBox="1"/>
          <p:nvPr/>
        </p:nvSpPr>
        <p:spPr>
          <a:xfrm>
            <a:off x="707816" y="4662396"/>
            <a:ext cx="6218625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Goal</a:t>
            </a:r>
            <a:r>
              <a:rPr sz="1600" dirty="0">
                <a:solidFill>
                  <a:srgbClr val="C00000"/>
                </a:solidFill>
              </a:rPr>
              <a:t>: </a:t>
            </a:r>
            <a:r>
              <a:rPr sz="1600" dirty="0"/>
              <a:t>choose a policy that maximizes cumulative (discounted) reward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8" name="Equation"/>
              <p:cNvSpPr txBox="1"/>
              <p:nvPr/>
            </p:nvSpPr>
            <p:spPr>
              <a:xfrm>
                <a:off x="4179254" y="5245385"/>
                <a:ext cx="3995196" cy="57881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ar-AE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lim>
                      </m:limLow>
                      <m:sSub>
                        <m:sSubPr>
                          <m:ctrlPr>
                            <a:rPr lang="ar-AE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0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≥0</m:t>
                              </m:r>
                            </m:lim>
                          </m:limLow>
                          <m:sSup>
                            <m:sSupPr>
                              <m:ctrlP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ar-AE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AE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ar-AE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ar-AE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ar-AE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sz="2000" dirty="0"/>
              </a:p>
            </p:txBody>
          </p:sp>
        </mc:Choice>
        <mc:Fallback xmlns="">
          <p:sp>
            <p:nvSpPr>
              <p:cNvPr id="25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254" y="5245385"/>
                <a:ext cx="3995196" cy="578813"/>
              </a:xfrm>
              <a:prstGeom prst="rect">
                <a:avLst/>
              </a:prstGeom>
              <a:blipFill>
                <a:blip r:embed="rId8"/>
                <a:stretch>
                  <a:fillRect l="-635" b="-106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2EB03-8EAF-0327-F543-5C900567C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9B8AD-274B-B141-BF41-9D6BC4F2EBE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7B535-F1B5-2C6B-F51C-0EF9F9723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6C19A-7283-D7D2-27AC-155724F37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Markov Decision Process"/>
          <p:cNvSpPr txBox="1">
            <a:spLocks noGrp="1"/>
          </p:cNvSpPr>
          <p:nvPr>
            <p:ph type="title"/>
          </p:nvPr>
        </p:nvSpPr>
        <p:spPr>
          <a:xfrm>
            <a:off x="561238" y="37944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4000" dirty="0">
                <a:solidFill>
                  <a:srgbClr val="C00000"/>
                </a:solidFill>
              </a:rPr>
              <a:t>Recap: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 Light" panose="02000403000000020004" pitchFamily="2" charset="0"/>
              </a:rPr>
              <a:t>Value Functions and Bellman Equations</a:t>
            </a:r>
          </a:p>
        </p:txBody>
      </p:sp>
      <p:sp>
        <p:nvSpPr>
          <p:cNvPr id="2" name="How does RL differ from other machine learning paradigms?">
            <a:extLst>
              <a:ext uri="{FF2B5EF4-FFF2-40B4-BE49-F238E27FC236}">
                <a16:creationId xmlns:a16="http://schemas.microsoft.com/office/drawing/2014/main" id="{9167F757-3D27-6238-1BC0-DF4BE1D23D32}"/>
              </a:ext>
            </a:extLst>
          </p:cNvPr>
          <p:cNvSpPr txBox="1"/>
          <p:nvPr/>
        </p:nvSpPr>
        <p:spPr>
          <a:xfrm>
            <a:off x="707789" y="1677243"/>
            <a:ext cx="755991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/>
              <a:t>The optimal value function satisfies Bellman’s equation: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6B4D1E-7EA3-B20E-F2F2-FB0B22EFA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89" y="2253044"/>
            <a:ext cx="6779139" cy="11080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A8826B-25C6-7303-8219-14E5DB939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789" y="5014862"/>
            <a:ext cx="6931262" cy="1207167"/>
          </a:xfrm>
          <a:prstGeom prst="rect">
            <a:avLst/>
          </a:prstGeom>
        </p:spPr>
      </p:pic>
      <p:sp>
        <p:nvSpPr>
          <p:cNvPr id="24" name="Bellman Optimality Equation">
            <a:extLst>
              <a:ext uri="{FF2B5EF4-FFF2-40B4-BE49-F238E27FC236}">
                <a16:creationId xmlns:a16="http://schemas.microsoft.com/office/drawing/2014/main" id="{2F3406D9-B542-B797-5D4C-9FCB1486DE00}"/>
              </a:ext>
            </a:extLst>
          </p:cNvPr>
          <p:cNvSpPr txBox="1"/>
          <p:nvPr/>
        </p:nvSpPr>
        <p:spPr>
          <a:xfrm>
            <a:off x="8480239" y="2483495"/>
            <a:ext cx="3108511" cy="464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825500">
              <a:lnSpc>
                <a:spcPct val="150000"/>
              </a:lnSpc>
              <a:defRPr sz="3200" u="sng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800" dirty="0">
                <a:solidFill>
                  <a:srgbClr val="C00000"/>
                </a:solidFill>
              </a:rPr>
              <a:t>Bellman Optimality Equation</a:t>
            </a:r>
          </a:p>
        </p:txBody>
      </p:sp>
      <p:sp>
        <p:nvSpPr>
          <p:cNvPr id="25" name="Bellman Optimality Equation">
            <a:extLst>
              <a:ext uri="{FF2B5EF4-FFF2-40B4-BE49-F238E27FC236}">
                <a16:creationId xmlns:a16="http://schemas.microsoft.com/office/drawing/2014/main" id="{B65FDA35-3B37-190D-B684-11B3CC87075C}"/>
              </a:ext>
            </a:extLst>
          </p:cNvPr>
          <p:cNvSpPr txBox="1"/>
          <p:nvPr/>
        </p:nvSpPr>
        <p:spPr>
          <a:xfrm>
            <a:off x="8480239" y="5272625"/>
            <a:ext cx="3335842" cy="464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825500">
              <a:lnSpc>
                <a:spcPct val="150000"/>
              </a:lnSpc>
              <a:defRPr sz="3200" u="sng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800" dirty="0">
                <a:solidFill>
                  <a:srgbClr val="C00000"/>
                </a:solidFill>
              </a:rPr>
              <a:t>Bellman </a:t>
            </a:r>
            <a:r>
              <a:rPr lang="en-US" sz="1800" dirty="0">
                <a:solidFill>
                  <a:srgbClr val="C00000"/>
                </a:solidFill>
              </a:rPr>
              <a:t>Expectation</a:t>
            </a:r>
            <a:r>
              <a:rPr sz="1800" dirty="0">
                <a:solidFill>
                  <a:srgbClr val="C00000"/>
                </a:solidFill>
              </a:rPr>
              <a:t> Equation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8E50B88-C3A0-0CDC-65CB-A492E6454756}"/>
              </a:ext>
            </a:extLst>
          </p:cNvPr>
          <p:cNvGrpSpPr/>
          <p:nvPr/>
        </p:nvGrpSpPr>
        <p:grpSpPr>
          <a:xfrm>
            <a:off x="707789" y="3764814"/>
            <a:ext cx="10880961" cy="932537"/>
            <a:chOff x="707788" y="3588591"/>
            <a:chExt cx="10880961" cy="932537"/>
          </a:xfrm>
        </p:grpSpPr>
        <p:sp>
          <p:nvSpPr>
            <p:cNvPr id="3" name="How does RL differ from other machine learning paradigms?">
              <a:extLst>
                <a:ext uri="{FF2B5EF4-FFF2-40B4-BE49-F238E27FC236}">
                  <a16:creationId xmlns:a16="http://schemas.microsoft.com/office/drawing/2014/main" id="{B0EB15BA-6A2C-4812-ABA0-949E32B01B14}"/>
                </a:ext>
              </a:extLst>
            </p:cNvPr>
            <p:cNvSpPr txBox="1"/>
            <p:nvPr/>
          </p:nvSpPr>
          <p:spPr>
            <a:xfrm>
              <a:off x="707788" y="3906102"/>
              <a:ext cx="10880961" cy="2975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5400" tIns="25400" rIns="25400" bIns="25400">
              <a:spAutoFit/>
            </a:bodyPr>
            <a:lstStyle>
              <a:lvl1pPr algn="l" defTabSz="825500">
                <a:defRPr sz="3200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r>
                <a:rPr lang="en-US" sz="1600" dirty="0"/>
                <a:t>For any stationary policy 𝜋, the values  				     are the unique solution to the equation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AF6B5AA-77D9-0632-7176-91C409EF9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4252" y="3588591"/>
              <a:ext cx="3389570" cy="932537"/>
            </a:xfrm>
            <a:prstGeom prst="rect">
              <a:avLst/>
            </a:prstGeom>
          </p:spPr>
        </p:pic>
      </p:grp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B0A5F7C2-9BAF-9CBC-8BC1-021977F98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24FF3-173B-B243-919D-70B10AAB0F3B}" type="datetime1">
              <a:rPr lang="en-US" smtClean="0"/>
              <a:t>8/13/26</a:t>
            </a:fld>
            <a:endParaRPr lang="en-US"/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87852D6C-C604-BF73-2EBA-584D2E24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DF8E005F-7E71-7DC1-4230-620CBC414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9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For any stationary policy 𝜋, the value corresponding Q function satisfies"/>
          <p:cNvSpPr txBox="1"/>
          <p:nvPr/>
        </p:nvSpPr>
        <p:spPr>
          <a:xfrm>
            <a:off x="502300" y="4122062"/>
            <a:ext cx="11689700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For any stationary policy 𝜋, </a:t>
            </a:r>
            <a:r>
              <a:rPr lang="en-US" sz="1600" dirty="0"/>
              <a:t>the </a:t>
            </a:r>
            <a:r>
              <a:rPr sz="1600" dirty="0"/>
              <a:t>corresponding Q function satisfies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3" name="Equation"/>
              <p:cNvSpPr txBox="1"/>
              <p:nvPr/>
            </p:nvSpPr>
            <p:spPr>
              <a:xfrm>
                <a:off x="502300" y="4849197"/>
                <a:ext cx="7871899" cy="56746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limLow>
                        <m:limLow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sSub>
                            <m:sSub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ar-AE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lim>
                      </m:limLow>
                      <m:r>
                        <a:rPr lang="ar-AE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ar-AE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ar-AE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200" dirty="0"/>
              </a:p>
            </p:txBody>
          </p:sp>
        </mc:Choice>
        <mc:Fallback xmlns="">
          <p:sp>
            <p:nvSpPr>
              <p:cNvPr id="2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00" y="4849197"/>
                <a:ext cx="7871899" cy="567463"/>
              </a:xfrm>
              <a:prstGeom prst="rect">
                <a:avLst/>
              </a:prstGeom>
              <a:blipFill>
                <a:blip r:embed="rId2"/>
                <a:stretch>
                  <a:fillRect l="-483" b="-869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4" name="Bellman Expectation Equation"/>
          <p:cNvSpPr txBox="1"/>
          <p:nvPr/>
        </p:nvSpPr>
        <p:spPr>
          <a:xfrm>
            <a:off x="8933213" y="4822020"/>
            <a:ext cx="3085518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lnSpc>
                <a:spcPct val="150000"/>
              </a:lnSpc>
              <a:defRPr sz="3200" u="sng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solidFill>
                  <a:srgbClr val="C00000"/>
                </a:solidFill>
              </a:rPr>
              <a:t>Bellman Expectation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5" name="Equation"/>
              <p:cNvSpPr txBox="1"/>
              <p:nvPr/>
            </p:nvSpPr>
            <p:spPr>
              <a:xfrm>
                <a:off x="580597" y="2576999"/>
                <a:ext cx="7932684" cy="54316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limLow>
                        <m:limLow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lim>
                      </m:limLow>
                      <m:r>
                        <a:rPr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limLow>
                        <m:limLow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lim>
                      </m:limLow>
                      <m:sSup>
                        <m:sSup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2200" dirty="0"/>
              </a:p>
            </p:txBody>
          </p:sp>
        </mc:Choice>
        <mc:Fallback xmlns="">
          <p:sp>
            <p:nvSpPr>
              <p:cNvPr id="28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97" y="2576999"/>
                <a:ext cx="7932684" cy="543162"/>
              </a:xfrm>
              <a:prstGeom prst="rect">
                <a:avLst/>
              </a:prstGeom>
              <a:blipFill>
                <a:blip r:embed="rId3"/>
                <a:stretch>
                  <a:fillRect l="-639" t="-2326" b="-1162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" name="The optimal state-action value function (Q function)   satisfies Bellman’s equation:"/>
              <p:cNvSpPr txBox="1"/>
              <p:nvPr/>
            </p:nvSpPr>
            <p:spPr>
              <a:xfrm>
                <a:off x="580597" y="1847845"/>
                <a:ext cx="9111328" cy="35195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The optimal state-action value function (Q function)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600" dirty="0"/>
                  <a:t> satisfies Bellman’s equation:</a:t>
                </a:r>
              </a:p>
            </p:txBody>
          </p:sp>
        </mc:Choice>
        <mc:Fallback xmlns="">
          <p:sp>
            <p:nvSpPr>
              <p:cNvPr id="286" name="The optimal state-action value function (Q function)   satisfies Bellman’s equation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97" y="1847845"/>
                <a:ext cx="9111328" cy="351956"/>
              </a:xfrm>
              <a:prstGeom prst="rect">
                <a:avLst/>
              </a:prstGeom>
              <a:blipFill>
                <a:blip r:embed="rId4"/>
                <a:stretch>
                  <a:fillRect l="-1113" b="-2069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7" name="Bellman Optimality Equation"/>
          <p:cNvSpPr txBox="1"/>
          <p:nvPr/>
        </p:nvSpPr>
        <p:spPr>
          <a:xfrm>
            <a:off x="8900693" y="2578332"/>
            <a:ext cx="3085518" cy="37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lnSpc>
                <a:spcPct val="150000"/>
              </a:lnSpc>
              <a:defRPr sz="3200" u="sng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600" dirty="0">
                <a:solidFill>
                  <a:srgbClr val="C00000"/>
                </a:solidFill>
              </a:rPr>
              <a:t>Bellman Optimality Equation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20CE4-4AC9-3520-3B74-8E23E5BAD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8C20A-9FE3-4648-994C-2D245B9E3E0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EB7D7-90C8-D132-B603-8CFB97A3C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4382F-E7E7-EBE3-7B2E-8F1AEFEA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  <p:sp>
        <p:nvSpPr>
          <p:cNvPr id="8" name="Markov Decision Process">
            <a:extLst>
              <a:ext uri="{FF2B5EF4-FFF2-40B4-BE49-F238E27FC236}">
                <a16:creationId xmlns:a16="http://schemas.microsoft.com/office/drawing/2014/main" id="{74834FF0-1E59-4CA8-397D-FFE749E620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1238" y="37944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4000" dirty="0">
                <a:solidFill>
                  <a:srgbClr val="C00000"/>
                </a:solidFill>
              </a:rPr>
              <a:t>Recap: </a:t>
            </a:r>
            <a:r>
              <a:rPr lang="en-US" sz="4000" dirty="0">
                <a:solidFill>
                  <a:srgbClr val="000000"/>
                </a:solidFill>
                <a:effectLst/>
                <a:latin typeface="Helvetica Neue Light" panose="02000403000000020004" pitchFamily="2" charset="0"/>
              </a:rPr>
              <a:t>Value Functions and Bellman Equations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olving MDPs"/>
          <p:cNvSpPr txBox="1">
            <a:spLocks noGrp="1"/>
          </p:cNvSpPr>
          <p:nvPr>
            <p:ph type="title"/>
          </p:nvPr>
        </p:nvSpPr>
        <p:spPr>
          <a:xfrm>
            <a:off x="580597" y="39073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Solving MDPs</a:t>
            </a:r>
          </a:p>
        </p:txBody>
      </p:sp>
      <p:pic>
        <p:nvPicPr>
          <p:cNvPr id="29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31" y="2171228"/>
            <a:ext cx="4145723" cy="1375134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In previous lectures, we resorted to exact methods"/>
          <p:cNvSpPr txBox="1"/>
          <p:nvPr/>
        </p:nvSpPr>
        <p:spPr>
          <a:xfrm>
            <a:off x="580597" y="1567542"/>
            <a:ext cx="911132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/>
              <a:t>In previous lectures, we resorted to exact methods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6BD79-3714-825E-7187-E75E47EF8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C351C-2F4D-D74A-9359-DAED12A79A3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FFA99-35E0-08B5-28D0-8B0972EB3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B6E63-A3F7-46C5-DD92-83A15CE1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olving MDPs"/>
          <p:cNvSpPr txBox="1">
            <a:spLocks noGrp="1"/>
          </p:cNvSpPr>
          <p:nvPr>
            <p:ph type="title"/>
          </p:nvPr>
        </p:nvSpPr>
        <p:spPr>
          <a:xfrm>
            <a:off x="642258" y="43769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(Another look at) Policy Iteration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02778-C2B5-5A43-A8D2-EA5F2A47EFB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3D1B7E-7690-697B-43CF-D35261436E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42"/>
          <a:stretch/>
        </p:blipFill>
        <p:spPr>
          <a:xfrm>
            <a:off x="961803" y="1949450"/>
            <a:ext cx="10391997" cy="34099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64B6A4-A03C-D6A3-52EB-C9D9B2606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64" b="62607"/>
          <a:stretch/>
        </p:blipFill>
        <p:spPr>
          <a:xfrm>
            <a:off x="8488969" y="911606"/>
            <a:ext cx="3816446" cy="2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9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63984-108B-AF40-BBE6-0CE172A811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0E36EE-FB7E-14B8-393D-29C2DC662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43467"/>
            <a:ext cx="11076127" cy="514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6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E96-1EEA-1449-B681-60EF264835A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A751C6-F21D-9566-49FE-B168614E7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64819"/>
            <a:ext cx="7772400" cy="612836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E9FF0C-A5BF-6EB4-A3FD-DD0AD5E740E8}"/>
              </a:ext>
            </a:extLst>
          </p:cNvPr>
          <p:cNvSpPr/>
          <p:nvPr/>
        </p:nvSpPr>
        <p:spPr>
          <a:xfrm>
            <a:off x="6096000" y="2761439"/>
            <a:ext cx="2220097" cy="3645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68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A894D-D1B7-AF4F-B79A-91BB4F37A68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9482DB-F59A-FF1E-1660-753EAF74F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72466"/>
            <a:ext cx="7772400" cy="59130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6B14E3-D472-4EC5-81EE-5A9202656577}"/>
              </a:ext>
            </a:extLst>
          </p:cNvPr>
          <p:cNvSpPr/>
          <p:nvPr/>
        </p:nvSpPr>
        <p:spPr>
          <a:xfrm>
            <a:off x="6096000" y="1000897"/>
            <a:ext cx="3886200" cy="5405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EE7BC3-D53E-4760-0D22-827EB53D6F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87" t="50997" r="20610" b="21042"/>
          <a:stretch/>
        </p:blipFill>
        <p:spPr>
          <a:xfrm>
            <a:off x="6096000" y="5041557"/>
            <a:ext cx="5524038" cy="10990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D589E2-3A23-DAFD-5353-F88A5B4A4F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064" b="62607"/>
          <a:stretch/>
        </p:blipFill>
        <p:spPr>
          <a:xfrm>
            <a:off x="6739596" y="2207063"/>
            <a:ext cx="4250202" cy="23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13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F8EE-D18F-974F-A975-6371C760877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9482DB-F59A-FF1E-1660-753EAF74F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72466"/>
            <a:ext cx="7772400" cy="59130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A81ECF-230E-D637-319D-0250AC6DE15E}"/>
              </a:ext>
            </a:extLst>
          </p:cNvPr>
          <p:cNvSpPr/>
          <p:nvPr/>
        </p:nvSpPr>
        <p:spPr>
          <a:xfrm>
            <a:off x="6220496" y="940158"/>
            <a:ext cx="2756079" cy="2859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9C5D96-3A13-740A-7C5F-2BB5AA49F0AB}"/>
              </a:ext>
            </a:extLst>
          </p:cNvPr>
          <p:cNvSpPr/>
          <p:nvPr/>
        </p:nvSpPr>
        <p:spPr>
          <a:xfrm>
            <a:off x="6220497" y="3799267"/>
            <a:ext cx="2034862" cy="719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8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70EC9-32E3-265D-8FA3-13032498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355CF-302E-6443-BB52-155BE1616AB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9A509-93F0-74A7-8D5D-F1102569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DF676-0364-03B9-E767-E80E7253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A751C6-F21D-9566-49FE-B168614E7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64819"/>
            <a:ext cx="7772400" cy="612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23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olving MDPs"/>
          <p:cNvSpPr txBox="1">
            <a:spLocks noGrp="1"/>
          </p:cNvSpPr>
          <p:nvPr>
            <p:ph type="title"/>
          </p:nvPr>
        </p:nvSpPr>
        <p:spPr>
          <a:xfrm>
            <a:off x="580597" y="38249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Solving MDPs</a:t>
            </a:r>
          </a:p>
        </p:txBody>
      </p:sp>
      <p:pic>
        <p:nvPicPr>
          <p:cNvPr id="3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31" y="2171228"/>
            <a:ext cx="4145723" cy="1375134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All of these formulations require a model of the MDP!"/>
          <p:cNvSpPr txBox="1"/>
          <p:nvPr/>
        </p:nvSpPr>
        <p:spPr>
          <a:xfrm>
            <a:off x="5909750" y="2712110"/>
            <a:ext cx="5076862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All of these formulations require a </a:t>
            </a:r>
            <a:r>
              <a:rPr sz="1600" b="1" dirty="0">
                <a:solidFill>
                  <a:srgbClr val="C00000"/>
                </a:solidFill>
                <a:sym typeface="Helvetica Neue"/>
              </a:rPr>
              <a:t>model of the MDP!</a:t>
            </a:r>
          </a:p>
        </p:txBody>
      </p:sp>
      <p:sp>
        <p:nvSpPr>
          <p:cNvPr id="313" name="To solve unknown MDPs, we’ll use interactions with the environment"/>
          <p:cNvSpPr txBox="1"/>
          <p:nvPr/>
        </p:nvSpPr>
        <p:spPr>
          <a:xfrm>
            <a:off x="580597" y="3856679"/>
            <a:ext cx="911132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To solve unknown MDPs, we’ll use </a:t>
            </a:r>
            <a:r>
              <a:rPr sz="1600" b="1" dirty="0">
                <a:solidFill>
                  <a:srgbClr val="C00000"/>
                </a:solidFill>
                <a:sym typeface="Helvetica Neue"/>
              </a:rPr>
              <a:t>interactions</a:t>
            </a:r>
            <a:r>
              <a:rPr sz="1600" dirty="0"/>
              <a:t> with the environment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4" name="Limitations of exact methods (such as Policy/Value Iteration):…"/>
              <p:cNvSpPr txBox="1"/>
              <p:nvPr/>
            </p:nvSpPr>
            <p:spPr>
              <a:xfrm>
                <a:off x="580597" y="4460364"/>
                <a:ext cx="9111328" cy="134780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Limitations of exact methods (such as Policy/Value Iteration):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Update equations (i.e., Bellman equations) require access to dynamics model </a:t>
                </a:r>
                <a14:m>
                  <m:oMath xmlns:m="http://schemas.openxmlformats.org/officeDocument/2006/math"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Iteration over (and storage of) all states and actions requires small, discrete state-action space</a:t>
                </a:r>
              </a:p>
            </p:txBody>
          </p:sp>
        </mc:Choice>
        <mc:Fallback xmlns="">
          <p:sp>
            <p:nvSpPr>
              <p:cNvPr id="314" name="Limitations of exact methods (such as Policy/Value Iteration)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97" y="4460364"/>
                <a:ext cx="9111328" cy="1347805"/>
              </a:xfrm>
              <a:prstGeom prst="rect">
                <a:avLst/>
              </a:prstGeom>
              <a:blipFill>
                <a:blip r:embed="rId3"/>
                <a:stretch>
                  <a:fillRect l="-1113" t="-2804" b="-654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6" name="Function approximation"/>
          <p:cNvSpPr txBox="1"/>
          <p:nvPr/>
        </p:nvSpPr>
        <p:spPr>
          <a:xfrm>
            <a:off x="9427878" y="5549124"/>
            <a:ext cx="2152912" cy="259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27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350">
                <a:solidFill>
                  <a:srgbClr val="C00000"/>
                </a:solidFill>
              </a:rPr>
              <a:t>Function approximation</a:t>
            </a:r>
          </a:p>
        </p:txBody>
      </p:sp>
      <p:sp>
        <p:nvSpPr>
          <p:cNvPr id="317" name="In previous lectures, we resorted to exact methods"/>
          <p:cNvSpPr txBox="1"/>
          <p:nvPr/>
        </p:nvSpPr>
        <p:spPr>
          <a:xfrm>
            <a:off x="580597" y="1567542"/>
            <a:ext cx="911132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/>
              <a:t>In previous lectures, we resorted to exact methods</a:t>
            </a:r>
          </a:p>
        </p:txBody>
      </p:sp>
      <p:sp>
        <p:nvSpPr>
          <p:cNvPr id="2" name="Sampling-based approximations">
            <a:extLst>
              <a:ext uri="{FF2B5EF4-FFF2-40B4-BE49-F238E27FC236}">
                <a16:creationId xmlns:a16="http://schemas.microsoft.com/office/drawing/2014/main" id="{7D9D3D64-E5F4-18DB-1096-948736A0D713}"/>
              </a:ext>
            </a:extLst>
          </p:cNvPr>
          <p:cNvSpPr txBox="1"/>
          <p:nvPr/>
        </p:nvSpPr>
        <p:spPr>
          <a:xfrm>
            <a:off x="9427878" y="5017741"/>
            <a:ext cx="2764122" cy="259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27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350" dirty="0">
                <a:solidFill>
                  <a:srgbClr val="C00000"/>
                </a:solidFill>
              </a:rPr>
              <a:t>Sampling-based approximations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BEF44-9F51-62F8-F4B1-DC5AE969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F147A-1651-D44F-93CE-6E72C72C77C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C6E35-277A-908F-190B-DFDAB808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D4F0DE-5860-7F7C-4E4D-828A15AA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 animBg="1"/>
      <p:bldP spid="313" grpId="0" animBg="1"/>
      <p:bldP spid="314" grpId="0" animBg="1"/>
      <p:bldP spid="316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A0D8C-7D79-0653-8841-CDF58FD03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>
            <a:extLst>
              <a:ext uri="{FF2B5EF4-FFF2-40B4-BE49-F238E27FC236}">
                <a16:creationId xmlns:a16="http://schemas.microsoft.com/office/drawing/2014/main" id="{901148FB-62A8-E44E-256C-3E72B42F08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105" y="380884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176" name="What is Reinforcement Learning? (and the RL setting)">
            <a:extLst>
              <a:ext uri="{FF2B5EF4-FFF2-40B4-BE49-F238E27FC236}">
                <a16:creationId xmlns:a16="http://schemas.microsoft.com/office/drawing/2014/main" id="{B18D59B6-1FD5-1AFC-6E85-9FFDB2DA92F4}"/>
              </a:ext>
            </a:extLst>
          </p:cNvPr>
          <p:cNvSpPr txBox="1"/>
          <p:nvPr/>
        </p:nvSpPr>
        <p:spPr>
          <a:xfrm>
            <a:off x="733105" y="2305355"/>
            <a:ext cx="728923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>
                <a:solidFill>
                  <a:srgbClr val="000000">
                    <a:alpha val="30000"/>
                  </a:srgbClr>
                </a:solidFill>
              </a:rPr>
              <a:t>Recap: The RL problem and exact methods (based on dynamic programming)</a:t>
            </a:r>
            <a:endParaRPr sz="16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177" name="From exact methods to model-free control">
            <a:extLst>
              <a:ext uri="{FF2B5EF4-FFF2-40B4-BE49-F238E27FC236}">
                <a16:creationId xmlns:a16="http://schemas.microsoft.com/office/drawing/2014/main" id="{D0C4DE9B-500E-1750-458A-CBD48E0896EE}"/>
              </a:ext>
            </a:extLst>
          </p:cNvPr>
          <p:cNvSpPr txBox="1"/>
          <p:nvPr/>
        </p:nvSpPr>
        <p:spPr>
          <a:xfrm>
            <a:off x="733105" y="2762388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From exact methods to model-free control</a:t>
            </a:r>
          </a:p>
        </p:txBody>
      </p:sp>
      <p:sp>
        <p:nvSpPr>
          <p:cNvPr id="178" name="Monte Carlo Learning…">
            <a:extLst>
              <a:ext uri="{FF2B5EF4-FFF2-40B4-BE49-F238E27FC236}">
                <a16:creationId xmlns:a16="http://schemas.microsoft.com/office/drawing/2014/main" id="{784B0F96-5770-4825-AB90-68E35D08EDB1}"/>
              </a:ext>
            </a:extLst>
          </p:cNvPr>
          <p:cNvSpPr txBox="1"/>
          <p:nvPr/>
        </p:nvSpPr>
        <p:spPr>
          <a:xfrm>
            <a:off x="1095833" y="2984417"/>
            <a:ext cx="7913369" cy="742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Monte Carlo Learning</a:t>
            </a:r>
          </a:p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000000">
                    <a:alpha val="30000"/>
                  </a:srgbClr>
                </a:solidFill>
              </a:rPr>
              <a:t>Temporal-Difference (TD) Learning</a:t>
            </a:r>
          </a:p>
        </p:txBody>
      </p:sp>
      <p:sp>
        <p:nvSpPr>
          <p:cNvPr id="179" name="A taxonomy of RL algorithms &amp; important trade-offs">
            <a:extLst>
              <a:ext uri="{FF2B5EF4-FFF2-40B4-BE49-F238E27FC236}">
                <a16:creationId xmlns:a16="http://schemas.microsoft.com/office/drawing/2014/main" id="{3FCADB4C-155C-BA9C-F4D1-001872CAD1E3}"/>
              </a:ext>
            </a:extLst>
          </p:cNvPr>
          <p:cNvSpPr txBox="1"/>
          <p:nvPr/>
        </p:nvSpPr>
        <p:spPr>
          <a:xfrm>
            <a:off x="733105" y="3975510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>
                <a:solidFill>
                  <a:srgbClr val="000000">
                    <a:alpha val="30000"/>
                  </a:srgbClr>
                </a:solidFill>
              </a:rPr>
              <a:t>The skeleton of an RL algorithm</a:t>
            </a:r>
            <a:endParaRPr sz="16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6541D1-72E7-694A-E390-E394D42C7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9DAF-61B3-2744-B8C8-B72AA2FC67FC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39521-137C-3810-673D-97F47D4DF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92B46-FD0D-9166-79B7-50B09918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600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Monte Carlo Reinforcement Learning"/>
          <p:cNvSpPr txBox="1">
            <a:spLocks noGrp="1"/>
          </p:cNvSpPr>
          <p:nvPr>
            <p:ph type="title"/>
          </p:nvPr>
        </p:nvSpPr>
        <p:spPr>
          <a:xfrm>
            <a:off x="613818" y="440540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Monte Carlo Reinforcement Learning</a:t>
            </a:r>
          </a:p>
        </p:txBody>
      </p:sp>
      <p:sp>
        <p:nvSpPr>
          <p:cNvPr id="329" name="MC methods learn directly from episodes of experience…"/>
          <p:cNvSpPr txBox="1"/>
          <p:nvPr/>
        </p:nvSpPr>
        <p:spPr>
          <a:xfrm>
            <a:off x="613818" y="1858075"/>
            <a:ext cx="10190049" cy="2759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MC methods learn directly from episodes of experience </a:t>
            </a:r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MC is model-free: no knowledge of MDP transitions / rewards</a:t>
            </a:r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MC uses the simplest possible idea: value = mean return 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Recall that the return is the total discounted reward: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Caveat: can only apply MC to episodic MDPs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/>
              <a:t>All episodes must terminate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0" name="Equation"/>
              <p:cNvSpPr txBox="1"/>
              <p:nvPr/>
            </p:nvSpPr>
            <p:spPr>
              <a:xfrm>
                <a:off x="4563871" y="3616311"/>
                <a:ext cx="4011739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sz="2150"/>
              </a:p>
            </p:txBody>
          </p:sp>
        </mc:Choice>
        <mc:Fallback xmlns="">
          <p:sp>
            <p:nvSpPr>
              <p:cNvPr id="33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871" y="3616311"/>
                <a:ext cx="4011739" cy="330860"/>
              </a:xfrm>
              <a:prstGeom prst="rect">
                <a:avLst/>
              </a:prstGeom>
              <a:blipFill>
                <a:blip r:embed="rId2"/>
                <a:stretch>
                  <a:fillRect l="-1262" b="-1428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EB416-6A13-2BEC-903E-96B298F93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1364-C253-494A-BE90-9285DAC2EAF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D7E77-8115-5755-89D7-18BBF3F05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BB4C7-406C-D399-7B1A-3E8C3587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Monte Carlo Policy Evaluation"/>
          <p:cNvSpPr txBox="1">
            <a:spLocks noGrp="1"/>
          </p:cNvSpPr>
          <p:nvPr>
            <p:ph type="title"/>
          </p:nvPr>
        </p:nvSpPr>
        <p:spPr>
          <a:xfrm>
            <a:off x="613818" y="36800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Monte Carlo Policy Evaluation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4" name="Let’s consider Monte Carlo methods for learning the state-value function   from episodes of experience under policy…"/>
              <p:cNvSpPr txBox="1"/>
              <p:nvPr/>
            </p:nvSpPr>
            <p:spPr>
              <a:xfrm>
                <a:off x="613818" y="1858075"/>
                <a:ext cx="10190049" cy="33640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/>
                  <a:t>Let’s consider Monte Carlo methods for learning the state-value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600"/>
                  <a:t> from episodes of experience under policy </a:t>
                </a:r>
                <a14:m>
                  <m:oMath xmlns:m="http://schemas.openxmlformats.org/officeDocument/2006/math"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/>
                  <a:t>Recall that the value function is the expected return </a:t>
                </a:r>
              </a:p>
              <a:p>
                <a:pPr marL="508000" lvl="1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/>
                  <a:t>Monte-Carlo policy evaluation uses empirical mean return instead of expected return</a:t>
                </a:r>
              </a:p>
            </p:txBody>
          </p:sp>
        </mc:Choice>
        <mc:Fallback xmlns="">
          <p:sp>
            <p:nvSpPr>
              <p:cNvPr id="334" name="Let’s consider Monte Carlo methods for learning the state-value function   from episodes of experience under polic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8" y="1858075"/>
                <a:ext cx="10190049" cy="3364062"/>
              </a:xfrm>
              <a:prstGeom prst="rect">
                <a:avLst/>
              </a:prstGeom>
              <a:blipFill>
                <a:blip r:embed="rId2"/>
                <a:stretch>
                  <a:fillRect l="-623" b="-188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5" name="Equation"/>
              <p:cNvSpPr txBox="1"/>
              <p:nvPr/>
            </p:nvSpPr>
            <p:spPr>
              <a:xfrm>
                <a:off x="4552250" y="3204441"/>
                <a:ext cx="4011739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sz="2150"/>
              </a:p>
            </p:txBody>
          </p:sp>
        </mc:Choice>
        <mc:Fallback xmlns="">
          <p:sp>
            <p:nvSpPr>
              <p:cNvPr id="33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250" y="3204441"/>
                <a:ext cx="4011739" cy="330860"/>
              </a:xfrm>
              <a:prstGeom prst="rect">
                <a:avLst/>
              </a:prstGeom>
              <a:blipFill>
                <a:blip r:embed="rId3"/>
                <a:stretch>
                  <a:fillRect l="-1262" t="-3704" b="-1851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6" name="Equation"/>
              <p:cNvSpPr txBox="1"/>
              <p:nvPr/>
            </p:nvSpPr>
            <p:spPr>
              <a:xfrm>
                <a:off x="3644354" y="3699810"/>
                <a:ext cx="5423088" cy="63094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Low>
                            <m:limLow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lim>
                          </m:limLow>
                          <m:sSup>
                            <m:sSup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sup>
                          </m:sSup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sz="21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21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sz="21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sz="21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21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215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sSup>
                                        <m:sSupPr>
                                          <m:ctrlPr>
                                            <a:rPr sz="215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sz="215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p>
                                          <m:r>
                                            <a:rPr sz="215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sz="2150"/>
              </a:p>
            </p:txBody>
          </p:sp>
        </mc:Choice>
        <mc:Fallback xmlns="">
          <p:sp>
            <p:nvSpPr>
              <p:cNvPr id="33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354" y="3699810"/>
                <a:ext cx="5423088" cy="630942"/>
              </a:xfrm>
              <a:prstGeom prst="rect">
                <a:avLst/>
              </a:prstGeom>
              <a:blipFill>
                <a:blip r:embed="rId4"/>
                <a:stretch>
                  <a:fillRect l="-703" b="-12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6A6ED-BBB0-6003-5118-52F72F840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800E0-49A2-5643-A570-F980AA14A4B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7084A-B132-62BE-209B-C343EB42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3929A-FF4E-E50C-1C65-4A3773C0F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Monte Carlo Policy Evaluation"/>
          <p:cNvSpPr txBox="1">
            <a:spLocks noGrp="1"/>
          </p:cNvSpPr>
          <p:nvPr>
            <p:ph type="title"/>
          </p:nvPr>
        </p:nvSpPr>
        <p:spPr>
          <a:xfrm>
            <a:off x="469025" y="48099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Monte Carlo Policy Evaluation</a:t>
            </a:r>
          </a:p>
        </p:txBody>
      </p:sp>
      <p:sp>
        <p:nvSpPr>
          <p:cNvPr id="347" name="Every-visit"/>
          <p:cNvSpPr txBox="1"/>
          <p:nvPr/>
        </p:nvSpPr>
        <p:spPr>
          <a:xfrm>
            <a:off x="8458002" y="1746980"/>
            <a:ext cx="868828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000" b="1" u="sng">
                <a:solidFill>
                  <a:srgbClr val="000000"/>
                </a:solidFill>
              </a:defRPr>
            </a:lvl1pPr>
          </a:lstStyle>
          <a:p>
            <a:r>
              <a:rPr sz="1500"/>
              <a:t>Every-visit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" name="To evaluate state…"/>
              <p:cNvSpPr txBox="1"/>
              <p:nvPr/>
            </p:nvSpPr>
            <p:spPr>
              <a:xfrm>
                <a:off x="6423664" y="2197729"/>
                <a:ext cx="5647983" cy="27165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To evaluate state </a:t>
                </a:r>
                <a14:m>
                  <m:oMath xmlns:m="http://schemas.openxmlformats.org/officeDocument/2006/math">
                    <m:r>
                      <a:rPr lang="en-US"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Every</a:t>
                </a:r>
                <a:r>
                  <a:rPr lang="en-US" sz="1600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/>
                  <a:t>time-step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that state </a:t>
                </a:r>
                <a14:m>
                  <m:oMath xmlns:m="http://schemas.openxmlformats.org/officeDocument/2006/math">
                    <m:r>
                      <a:rPr lang="en-US"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is visited in an episode</a:t>
                </a:r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Increment counter </a:t>
                </a:r>
                <a14:m>
                  <m:oMath xmlns:m="http://schemas.openxmlformats.org/officeDocument/2006/math"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)+1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Increment total return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ar-AE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Value is estimated by mean return</a:t>
                </a:r>
                <a14:m>
                  <m:oMath xmlns:m="http://schemas.openxmlformats.org/officeDocument/2006/math">
                    <m:r>
                      <a:rPr lang="en-US" sz="195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195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By law of large numbers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ar-AE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9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600" dirty="0">
                    <a:solidFill>
                      <a:srgbClr val="000000"/>
                    </a:solidFill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en-US" sz="19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)→∞</m:t>
                    </m:r>
                  </m:oMath>
                </a14:m>
                <a:endParaRPr sz="1900" dirty="0"/>
              </a:p>
            </p:txBody>
          </p:sp>
        </mc:Choice>
        <mc:Fallback xmlns="">
          <p:sp>
            <p:nvSpPr>
              <p:cNvPr id="348" name="To evaluate state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664" y="2197729"/>
                <a:ext cx="5647983" cy="2716513"/>
              </a:xfrm>
              <a:prstGeom prst="rect">
                <a:avLst/>
              </a:prstGeom>
              <a:blipFill>
                <a:blip r:embed="rId2"/>
                <a:stretch>
                  <a:fillRect l="-897" b="-186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o evaluate state…">
                <a:extLst>
                  <a:ext uri="{FF2B5EF4-FFF2-40B4-BE49-F238E27FC236}">
                    <a16:creationId xmlns:a16="http://schemas.microsoft.com/office/drawing/2014/main" id="{4C273E10-138F-9FE1-16D6-D09075B2ABCF}"/>
                  </a:ext>
                </a:extLst>
              </p:cNvPr>
              <p:cNvSpPr txBox="1"/>
              <p:nvPr/>
            </p:nvSpPr>
            <p:spPr>
              <a:xfrm>
                <a:off x="469025" y="2197729"/>
                <a:ext cx="5314651" cy="27048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To evaluate state </a:t>
                </a:r>
                <a14:m>
                  <m:oMath xmlns:m="http://schemas.openxmlformats.org/officeDocument/2006/math">
                    <m:r>
                      <a:rPr lang="en-US"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The </a:t>
                </a: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first</a:t>
                </a:r>
                <a:r>
                  <a:rPr lang="en-US" sz="1600" dirty="0"/>
                  <a:t> time-step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that state </a:t>
                </a:r>
                <a14:m>
                  <m:oMath xmlns:m="http://schemas.openxmlformats.org/officeDocument/2006/math">
                    <m:r>
                      <a:rPr lang="en-US" sz="18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is visited in an episode</a:t>
                </a:r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Increment counter </a:t>
                </a:r>
                <a14:m>
                  <m:oMath xmlns:m="http://schemas.openxmlformats.org/officeDocument/2006/math"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)+1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Increment total return </a:t>
                </a:r>
                <a14:m>
                  <m:oMath xmlns:m="http://schemas.openxmlformats.org/officeDocument/2006/math"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)←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ar-AE" sz="160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Value is estimated by mean return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1950" dirty="0"/>
              </a:p>
              <a:p>
                <a:pPr marL="203200" indent="-203200" defTabSz="412750">
                  <a:lnSpc>
                    <a:spcPct val="15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By law of large numbers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9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ar-AE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19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1900" dirty="0">
                    <a:solidFill>
                      <a:srgbClr val="000000"/>
                    </a:solidFill>
                    <a:latin typeface="Helvetica Neue Light" panose="02000403000000020004" pitchFamily="2" charset="0"/>
                    <a:ea typeface="Helvetica Neue Light" panose="02000403000000020004" pitchFamily="2" charset="0"/>
                    <a:cs typeface="Helvetica Neue" panose="02000503000000020004" pitchFamily="2" charset="0"/>
                  </a:rPr>
                  <a:t>as</a:t>
                </a:r>
                <a:r>
                  <a:rPr lang="en-US" sz="1900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)→∞</m:t>
                    </m:r>
                  </m:oMath>
                </a14:m>
                <a:endParaRPr sz="1600" dirty="0"/>
              </a:p>
            </p:txBody>
          </p:sp>
        </mc:Choice>
        <mc:Fallback xmlns="">
          <p:sp>
            <p:nvSpPr>
              <p:cNvPr id="2" name="To evaluate state…">
                <a:extLst>
                  <a:ext uri="{FF2B5EF4-FFF2-40B4-BE49-F238E27FC236}">
                    <a16:creationId xmlns:a16="http://schemas.microsoft.com/office/drawing/2014/main" id="{4C273E10-138F-9FE1-16D6-D09075B2A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25" y="2197729"/>
                <a:ext cx="5314651" cy="2704843"/>
              </a:xfrm>
              <a:prstGeom prst="rect">
                <a:avLst/>
              </a:prstGeom>
              <a:blipFill>
                <a:blip r:embed="rId3"/>
                <a:stretch>
                  <a:fillRect l="-952" r="-2143" b="-375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irst-visit">
            <a:extLst>
              <a:ext uri="{FF2B5EF4-FFF2-40B4-BE49-F238E27FC236}">
                <a16:creationId xmlns:a16="http://schemas.microsoft.com/office/drawing/2014/main" id="{FFAFC2AE-4A2C-F8B3-27A4-DFD8743C6D45}"/>
              </a:ext>
            </a:extLst>
          </p:cNvPr>
          <p:cNvSpPr txBox="1"/>
          <p:nvPr/>
        </p:nvSpPr>
        <p:spPr>
          <a:xfrm>
            <a:off x="2320444" y="1746980"/>
            <a:ext cx="775853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000" b="1" u="sng">
                <a:solidFill>
                  <a:srgbClr val="000000"/>
                </a:solidFill>
              </a:defRPr>
            </a:lvl1pPr>
          </a:lstStyle>
          <a:p>
            <a:r>
              <a:rPr sz="1500"/>
              <a:t>First-visit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C6E2217-5B5A-F43F-438C-700D1869F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E78F5-A521-D146-BC20-0CF4CE3EA711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DBC135-9260-59CA-0233-F1499BC61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21CA45-7FF5-B293-D3C4-B4766303B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" grpId="0" animBg="1"/>
      <p:bldP spid="3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Example: Blackjack"/>
          <p:cNvSpPr txBox="1">
            <a:spLocks noGrp="1"/>
          </p:cNvSpPr>
          <p:nvPr>
            <p:ph type="title"/>
          </p:nvPr>
        </p:nvSpPr>
        <p:spPr>
          <a:xfrm>
            <a:off x="701570" y="37455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Example: Blackjack</a:t>
            </a:r>
          </a:p>
        </p:txBody>
      </p:sp>
      <p:sp>
        <p:nvSpPr>
          <p:cNvPr id="352" name="States (200 possible states):…"/>
          <p:cNvSpPr txBox="1"/>
          <p:nvPr/>
        </p:nvSpPr>
        <p:spPr>
          <a:xfrm>
            <a:off x="701570" y="1615054"/>
            <a:ext cx="5314651" cy="4675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States (200 possible states):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Current sum (12-21)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Dealer’s showing card (ace-10)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Do I have a ‘usable’ ace (yes-no)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Actions:</a:t>
            </a:r>
            <a:r>
              <a:rPr sz="1600" dirty="0">
                <a:solidFill>
                  <a:srgbClr val="C00000"/>
                </a:solidFill>
              </a:rPr>
              <a:t> 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Stand: stop receiving cards (and terminate)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Hit: take another card (no replacement)</a:t>
            </a:r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Reward:</a:t>
            </a:r>
            <a:r>
              <a:rPr sz="1600" dirty="0">
                <a:solidFill>
                  <a:srgbClr val="C00000"/>
                </a:solidFill>
              </a:rPr>
              <a:t> 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For stand:</a:t>
            </a:r>
          </a:p>
          <a:p>
            <a:pPr marL="812800" lvl="2" indent="-2032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+1 if sum of cards &gt; sum of dealer cards</a:t>
            </a:r>
          </a:p>
          <a:p>
            <a:pPr marL="812800" lvl="2" indent="-2032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0 if sum of cards = sum of dealer cards</a:t>
            </a:r>
          </a:p>
          <a:p>
            <a:pPr marL="812800" lvl="2" indent="-2032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-1 if sum of cards &lt; sum of dealer cards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For hit:</a:t>
            </a:r>
          </a:p>
          <a:p>
            <a:pPr marL="812800" lvl="2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-1 if sum of cards &gt; 21 (and terminate)</a:t>
            </a:r>
          </a:p>
          <a:p>
            <a:pPr marL="812800" lvl="2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0 otherwise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3" name="Transitions:…"/>
              <p:cNvSpPr txBox="1"/>
              <p:nvPr/>
            </p:nvSpPr>
            <p:spPr>
              <a:xfrm>
                <a:off x="6091457" y="1615054"/>
                <a:ext cx="5314651" cy="126534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Transitions:</a:t>
                </a:r>
              </a:p>
              <a:p>
                <a:pPr marL="508000" lvl="1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Automatically hit if sum of cards &lt; 12</a:t>
                </a:r>
              </a:p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Policy:</a:t>
                </a:r>
              </a:p>
              <a:p>
                <a:pPr marL="508000" lvl="1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Stand if sum of cards </a:t>
                </a:r>
                <a14:m>
                  <m:oMath xmlns:m="http://schemas.openxmlformats.org/officeDocument/2006/math"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≥20</m:t>
                    </m:r>
                  </m:oMath>
                </a14:m>
                <a:r>
                  <a:rPr sz="1600" dirty="0"/>
                  <a:t>, otherwise hit</a:t>
                </a:r>
              </a:p>
            </p:txBody>
          </p:sp>
        </mc:Choice>
        <mc:Fallback xmlns="">
          <p:sp>
            <p:nvSpPr>
              <p:cNvPr id="353" name="Transition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457" y="1615054"/>
                <a:ext cx="5314651" cy="1265346"/>
              </a:xfrm>
              <a:prstGeom prst="rect">
                <a:avLst/>
              </a:prstGeom>
              <a:blipFill>
                <a:blip r:embed="rId2"/>
                <a:stretch>
                  <a:fillRect l="-1190" t="-1980" b="-396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171" y="3204682"/>
            <a:ext cx="4023591" cy="301769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B6179-3D97-70C1-6E29-636F2108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8C489-C615-054D-A939-58884ABD6D1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E3E64-63A9-1054-49FA-E9A4ADFA4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7984F-A16D-0C26-DE32-2E752D0D2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Example: Blackjack"/>
          <p:cNvSpPr txBox="1">
            <a:spLocks noGrp="1"/>
          </p:cNvSpPr>
          <p:nvPr>
            <p:ph type="title"/>
          </p:nvPr>
        </p:nvSpPr>
        <p:spPr>
          <a:xfrm>
            <a:off x="659092" y="40163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Example: Blackjack</a:t>
            </a:r>
          </a:p>
        </p:txBody>
      </p:sp>
      <p:pic>
        <p:nvPicPr>
          <p:cNvPr id="3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9" y="1429848"/>
            <a:ext cx="7831631" cy="5026513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Small exercise:…"/>
          <p:cNvSpPr txBox="1"/>
          <p:nvPr/>
        </p:nvSpPr>
        <p:spPr>
          <a:xfrm>
            <a:off x="7803363" y="1549172"/>
            <a:ext cx="4211136" cy="226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 dirty="0"/>
              <a:t>Questions:</a:t>
            </a:r>
            <a:endParaRPr sz="1600" dirty="0"/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96333" indent="-296333" defTabSz="412750">
              <a:buSzPct val="100000"/>
              <a:buAutoNum type="arabicPeriod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Consider the diagrams on the right</a:t>
            </a:r>
          </a:p>
          <a:p>
            <a:pPr marL="740833" lvl="1" indent="-296333" defTabSz="412750">
              <a:buSzPct val="100000"/>
              <a:buAutoNum type="alphaLcPeriod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Why does the estimated value function jump up for the last two rows in the rear?</a:t>
            </a:r>
            <a:br>
              <a:rPr sz="1600" dirty="0"/>
            </a:br>
            <a:endParaRPr sz="1600" dirty="0"/>
          </a:p>
          <a:p>
            <a:pPr marL="740833" lvl="1" indent="-296333" defTabSz="412750">
              <a:buSzPct val="100000"/>
              <a:buAutoNum type="alphaLcPeriod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Why does it drop off for the whole last row on the left?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9FC37-EDC1-1EAF-B344-9D7D4F71C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3F05F-E7FE-A94C-9450-53D8171F41A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64036-B862-0B90-B258-8A16ECB33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A8847-E5DF-4392-8227-556CEF45E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Example: Blackjac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Incremental updates</a:t>
            </a:r>
            <a:endParaRPr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693ED38-5FA9-D024-B15F-0EA1D9DD68E3}"/>
              </a:ext>
            </a:extLst>
          </p:cNvPr>
          <p:cNvGrpSpPr/>
          <p:nvPr/>
        </p:nvGrpSpPr>
        <p:grpSpPr>
          <a:xfrm>
            <a:off x="603250" y="1539976"/>
            <a:ext cx="5492750" cy="4615126"/>
            <a:chOff x="603250" y="1625600"/>
            <a:chExt cx="5492750" cy="461512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D92DA97-7100-6D61-FED7-2B755A072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3250" y="1625600"/>
              <a:ext cx="5343181" cy="461512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From exact methods to model-free control">
                  <a:extLst>
                    <a:ext uri="{FF2B5EF4-FFF2-40B4-BE49-F238E27FC236}">
                      <a16:creationId xmlns:a16="http://schemas.microsoft.com/office/drawing/2014/main" id="{DF5FC37C-B3A0-3250-8661-F35E92725776}"/>
                    </a:ext>
                  </a:extLst>
                </p:cNvPr>
                <p:cNvSpPr txBox="1"/>
                <p:nvPr/>
              </p:nvSpPr>
              <p:spPr>
                <a:xfrm>
                  <a:off x="956885" y="1789532"/>
                  <a:ext cx="5139115" cy="543739"/>
                </a:xfrm>
                <a:prstGeom prst="rect">
                  <a:avLst/>
                </a:prstGeom>
                <a:ln w="12700">
                  <a:miter lim="400000"/>
                </a:ln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25400" tIns="25400" rIns="25400" bIns="25400" anchor="ctr">
                  <a:spAutoFit/>
                </a:bodyPr>
                <a:lstStyle>
                  <a:lvl1pPr algn="l" defTabSz="825500">
                    <a:defRPr sz="3200">
                      <a:solidFill>
                        <a:srgbClr val="000000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defRPr>
                  </a:lvl1pPr>
                </a:lstStyle>
                <a:p>
                  <a:r>
                    <a:rPr lang="en-US" sz="1600" dirty="0"/>
                    <a:t>The mean  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… </m:t>
                      </m:r>
                    </m:oMath>
                  </a14:m>
                  <a:r>
                    <a:rPr lang="en-US" sz="1600" dirty="0"/>
                    <a:t>of a sequence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, … </m:t>
                      </m:r>
                    </m:oMath>
                  </a14:m>
                  <a:r>
                    <a:rPr lang="en-US" sz="1600" dirty="0"/>
                    <a:t>  can be computed incrementally</a:t>
                  </a:r>
                </a:p>
              </p:txBody>
            </p:sp>
          </mc:Choice>
          <mc:Fallback xmlns="">
            <p:sp>
              <p:nvSpPr>
                <p:cNvPr id="6" name="From exact methods to model-free control">
                  <a:extLst>
                    <a:ext uri="{FF2B5EF4-FFF2-40B4-BE49-F238E27FC236}">
                      <a16:creationId xmlns:a16="http://schemas.microsoft.com/office/drawing/2014/main" id="{DF5FC37C-B3A0-3250-8661-F35E927257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885" y="1789532"/>
                  <a:ext cx="5139115" cy="543739"/>
                </a:xfrm>
                <a:prstGeom prst="rect">
                  <a:avLst/>
                </a:prstGeom>
                <a:blipFill>
                  <a:blip r:embed="rId3"/>
                  <a:stretch>
                    <a:fillRect l="-1970" t="-6818" b="-15909"/>
                  </a:stretch>
                </a:blipFill>
                <a:ln w="12700">
                  <a:miter lim="400000"/>
                </a:ln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From exact methods to model-free control">
                <a:extLst>
                  <a:ext uri="{FF2B5EF4-FFF2-40B4-BE49-F238E27FC236}">
                    <a16:creationId xmlns:a16="http://schemas.microsoft.com/office/drawing/2014/main" id="{41D0BF28-D420-7DEF-5416-218F047F029B}"/>
                  </a:ext>
                </a:extLst>
              </p:cNvPr>
              <p:cNvSpPr txBox="1"/>
              <p:nvPr/>
            </p:nvSpPr>
            <p:spPr>
              <a:xfrm>
                <a:off x="6300066" y="1539976"/>
                <a:ext cx="4829752" cy="141218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 anchor="ctr">
                <a:spAutoFit/>
              </a:bodyPr>
              <a:lstStyle>
                <a:lvl1pPr algn="l" defTabSz="82550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We incrementally update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ar-AE"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 after every episode </a:t>
                </a:r>
                <a14:m>
                  <m:oMath xmlns:m="http://schemas.openxmlformats.org/officeDocument/2006/math">
                    <m:r>
                      <a:rPr lang="ar-AE" sz="16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ar-AE" sz="1600" i="1">
                        <a:latin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ar-A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 sz="16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ar-A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ar-AE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ar-AE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1600" dirty="0"/>
              </a:p>
              <a:p>
                <a:r>
                  <a:rPr lang="en-US" sz="1600" dirty="0"/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For each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600" dirty="0"/>
                  <a:t> with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7" name="From exact methods to model-free control">
                <a:extLst>
                  <a:ext uri="{FF2B5EF4-FFF2-40B4-BE49-F238E27FC236}">
                    <a16:creationId xmlns:a16="http://schemas.microsoft.com/office/drawing/2014/main" id="{41D0BF28-D420-7DEF-5416-218F047F0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066" y="1539976"/>
                <a:ext cx="4829752" cy="1412181"/>
              </a:xfrm>
              <a:prstGeom prst="rect">
                <a:avLst/>
              </a:prstGeom>
              <a:blipFill>
                <a:blip r:embed="rId4"/>
                <a:stretch>
                  <a:fillRect l="-1832" t="-1786" r="-78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7FAD8F3-2C80-A7A3-35AC-6C8E408C12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940" y="2844927"/>
            <a:ext cx="4560936" cy="1264283"/>
          </a:xfrm>
          <a:prstGeom prst="rect">
            <a:avLst/>
          </a:prstGeom>
        </p:spPr>
      </p:pic>
      <p:sp>
        <p:nvSpPr>
          <p:cNvPr id="10" name="From exact methods to model-free control">
            <a:extLst>
              <a:ext uri="{FF2B5EF4-FFF2-40B4-BE49-F238E27FC236}">
                <a16:creationId xmlns:a16="http://schemas.microsoft.com/office/drawing/2014/main" id="{6ADB989D-6FED-EC2E-F8F0-F4F985A2E744}"/>
              </a:ext>
            </a:extLst>
          </p:cNvPr>
          <p:cNvSpPr txBox="1"/>
          <p:nvPr/>
        </p:nvSpPr>
        <p:spPr>
          <a:xfrm>
            <a:off x="6300066" y="4463175"/>
            <a:ext cx="5288684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1" name="From exact methods to model-free control">
            <a:extLst>
              <a:ext uri="{FF2B5EF4-FFF2-40B4-BE49-F238E27FC236}">
                <a16:creationId xmlns:a16="http://schemas.microsoft.com/office/drawing/2014/main" id="{FB3CB96E-6E9D-BB5D-EFC7-7E97B8A07829}"/>
              </a:ext>
            </a:extLst>
          </p:cNvPr>
          <p:cNvSpPr txBox="1"/>
          <p:nvPr/>
        </p:nvSpPr>
        <p:spPr>
          <a:xfrm>
            <a:off x="6300066" y="4463175"/>
            <a:ext cx="5288684" cy="1036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 non-stationary problems, it is often useful to track a running mean to forget old (and ultimately less relevant) episodes</a:t>
            </a:r>
          </a:p>
          <a:p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0A7C08-8687-B1B3-7AAC-4152D191F3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940" y="5499356"/>
            <a:ext cx="3865555" cy="531094"/>
          </a:xfrm>
          <a:prstGeom prst="rect">
            <a:avLst/>
          </a:prstGeom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878FB942-5F49-2DC4-6020-D45F3D5E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421F5-CBED-8D4D-9D26-7AF3505042F8}" type="datetime1">
              <a:rPr lang="en-US" smtClean="0"/>
              <a:t>8/13/26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CD4D4C11-D313-D933-FAEE-92C315BF9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B6D3034-17E0-9DB0-767E-833B338A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2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26F6F-0098-D3AD-62C2-6FBC79D83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>
            <a:extLst>
              <a:ext uri="{FF2B5EF4-FFF2-40B4-BE49-F238E27FC236}">
                <a16:creationId xmlns:a16="http://schemas.microsoft.com/office/drawing/2014/main" id="{A12209DC-4AF1-041F-C068-6D347998FE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105" y="4933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176" name="What is Reinforcement Learning? (and the RL setting)">
            <a:extLst>
              <a:ext uri="{FF2B5EF4-FFF2-40B4-BE49-F238E27FC236}">
                <a16:creationId xmlns:a16="http://schemas.microsoft.com/office/drawing/2014/main" id="{D0392668-9CE9-B256-9F01-34D00C269B12}"/>
              </a:ext>
            </a:extLst>
          </p:cNvPr>
          <p:cNvSpPr txBox="1"/>
          <p:nvPr/>
        </p:nvSpPr>
        <p:spPr>
          <a:xfrm>
            <a:off x="733105" y="2305355"/>
            <a:ext cx="7289231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>
                <a:solidFill>
                  <a:srgbClr val="000000">
                    <a:alpha val="30000"/>
                  </a:srgbClr>
                </a:solidFill>
              </a:rPr>
              <a:t>Recap: The RL problem and exact methods (based on dynamic programming)</a:t>
            </a:r>
            <a:endParaRPr sz="16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177" name="From exact methods to model-free control">
            <a:extLst>
              <a:ext uri="{FF2B5EF4-FFF2-40B4-BE49-F238E27FC236}">
                <a16:creationId xmlns:a16="http://schemas.microsoft.com/office/drawing/2014/main" id="{083CC1B7-E7B2-E5E9-E23F-ABE53B74B711}"/>
              </a:ext>
            </a:extLst>
          </p:cNvPr>
          <p:cNvSpPr txBox="1"/>
          <p:nvPr/>
        </p:nvSpPr>
        <p:spPr>
          <a:xfrm>
            <a:off x="733105" y="2762388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From exact methods to model-free control</a:t>
            </a:r>
          </a:p>
        </p:txBody>
      </p:sp>
      <p:sp>
        <p:nvSpPr>
          <p:cNvPr id="178" name="Monte Carlo Learning…">
            <a:extLst>
              <a:ext uri="{FF2B5EF4-FFF2-40B4-BE49-F238E27FC236}">
                <a16:creationId xmlns:a16="http://schemas.microsoft.com/office/drawing/2014/main" id="{452D1003-91A4-DB9D-3961-7E6076CA878A}"/>
              </a:ext>
            </a:extLst>
          </p:cNvPr>
          <p:cNvSpPr txBox="1"/>
          <p:nvPr/>
        </p:nvSpPr>
        <p:spPr>
          <a:xfrm>
            <a:off x="1095833" y="2984417"/>
            <a:ext cx="7913369" cy="742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000000">
                    <a:alpha val="30000"/>
                  </a:srgbClr>
                </a:solidFill>
              </a:rPr>
              <a:t>Monte Carlo Learning</a:t>
            </a:r>
          </a:p>
          <a:p>
            <a:pPr marL="177800" indent="-177800" defTabSz="41275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Temporal-Difference (TD) Learning</a:t>
            </a:r>
          </a:p>
        </p:txBody>
      </p:sp>
      <p:sp>
        <p:nvSpPr>
          <p:cNvPr id="179" name="A taxonomy of RL algorithms &amp; important trade-offs">
            <a:extLst>
              <a:ext uri="{FF2B5EF4-FFF2-40B4-BE49-F238E27FC236}">
                <a16:creationId xmlns:a16="http://schemas.microsoft.com/office/drawing/2014/main" id="{F20B4964-AD3C-9A96-E623-A893337E910F}"/>
              </a:ext>
            </a:extLst>
          </p:cNvPr>
          <p:cNvSpPr txBox="1"/>
          <p:nvPr/>
        </p:nvSpPr>
        <p:spPr>
          <a:xfrm>
            <a:off x="733105" y="3975510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>
                <a:solidFill>
                  <a:srgbClr val="000000">
                    <a:alpha val="30000"/>
                  </a:srgbClr>
                </a:solidFill>
              </a:rPr>
              <a:t>The skeleton of an RL algorithm</a:t>
            </a:r>
            <a:endParaRPr sz="16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B093BE-D39C-25AA-72DD-58F5D0DE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39DAF-61B3-2744-B8C8-B72AA2FC67FC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53310-39AD-AE13-E130-5D0BB5FD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EC9EC-BC51-B593-4929-90DAA6DA1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32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mporal-Difference Learning"/>
          <p:cNvSpPr txBox="1">
            <a:spLocks noGrp="1"/>
          </p:cNvSpPr>
          <p:nvPr>
            <p:ph type="title"/>
          </p:nvPr>
        </p:nvSpPr>
        <p:spPr>
          <a:xfrm>
            <a:off x="613818" y="39340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Temporal-Difference Learning</a:t>
            </a:r>
          </a:p>
        </p:txBody>
      </p:sp>
      <p:sp>
        <p:nvSpPr>
          <p:cNvPr id="405" name="TD is a combination of Monte Carlo and Dynamic Programming ideas…"/>
          <p:cNvSpPr txBox="1"/>
          <p:nvPr/>
        </p:nvSpPr>
        <p:spPr>
          <a:xfrm>
            <a:off x="613818" y="1894080"/>
            <a:ext cx="10190049" cy="2021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is a combination of Monte Carlo and Dynamic Programming ideas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Like MC, TD is model-free: no knowledge of MDP transitions / rewards. TD can learn from experience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Like DP, TD methods update estimates based in part on other learned estimates, without waiting for a final outcome (they </a:t>
            </a: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bootstrap</a:t>
            </a:r>
            <a:r>
              <a:rPr sz="1600" dirty="0"/>
              <a:t>)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updates a guess towards a guess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39C68-2A6D-6CEE-4F2B-6ADB3C644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9D8B3-132A-C940-9049-DAD6C30A48A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5ADB4-784F-64AA-8A15-A0776D10E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54FFF-1A63-26FB-5B2D-119EAE5A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Temporal-Difference Learning"/>
          <p:cNvSpPr txBox="1">
            <a:spLocks noGrp="1"/>
          </p:cNvSpPr>
          <p:nvPr>
            <p:ph type="title"/>
          </p:nvPr>
        </p:nvSpPr>
        <p:spPr>
          <a:xfrm>
            <a:off x="613818" y="37723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Temporal-Difference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9" name="To compare MC and TD, let us consider the task of learning   from experience under policy…"/>
              <p:cNvSpPr txBox="1"/>
              <p:nvPr/>
            </p:nvSpPr>
            <p:spPr>
              <a:xfrm>
                <a:off x="613818" y="1736039"/>
                <a:ext cx="10190050" cy="44172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t">
                <a:spAutoFit/>
              </a:bodyPr>
              <a:lstStyle/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To compare MC and TD, let us consider the task of learning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ar-AE" sz="20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r>
                  <a:rPr lang="ar-AE" sz="1600" dirty="0"/>
                  <a:t> </a:t>
                </a:r>
                <a:r>
                  <a:rPr lang="en-US" sz="1600" dirty="0"/>
                  <a:t>from experience under policy </a:t>
                </a:r>
                <a14:m>
                  <m:oMath xmlns:m="http://schemas.openxmlformats.org/officeDocument/2006/math">
                    <m:r>
                      <a:rPr lang="en-US"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Incremental every-visit Monte Carlo:</a:t>
                </a:r>
              </a:p>
              <a:p>
                <a:pPr marL="508000" lvl="1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Update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ar-AE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toward </a:t>
                </a:r>
                <a:r>
                  <a:rPr lang="en-US" sz="1600" i="1" dirty="0">
                    <a:sym typeface="Helvetica Neue"/>
                  </a:rPr>
                  <a:t>actual </a:t>
                </a:r>
                <a:r>
                  <a:rPr lang="en-US" sz="1600" dirty="0"/>
                  <a:t>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25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25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ar-AE" sz="2025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br>
                  <a:rPr lang="ar-AE" sz="1600" dirty="0"/>
                </a:br>
                <a:br>
                  <a:rPr lang="ar-AE" sz="1600" dirty="0"/>
                </a:br>
                <a:br>
                  <a:rPr lang="ar-AE" sz="1600" dirty="0"/>
                </a:br>
                <a:br>
                  <a:rPr lang="ar-AE" sz="1600" dirty="0"/>
                </a:br>
                <a:endParaRPr lang="ar-AE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Temporal-difference algorithm:</a:t>
                </a:r>
              </a:p>
              <a:p>
                <a:pPr marL="508000" lvl="1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Update value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ar-AE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toward estimated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ar-AE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br>
                  <a:rPr lang="ar-AE" sz="1600" dirty="0"/>
                </a:br>
                <a:br>
                  <a:rPr lang="ar-AE" sz="1600" dirty="0"/>
                </a:br>
                <a:br>
                  <a:rPr lang="ar-AE" sz="1600" dirty="0"/>
                </a:br>
                <a:br>
                  <a:rPr lang="ar-AE" sz="1600" dirty="0"/>
                </a:br>
                <a:br>
                  <a:rPr lang="ar-AE" sz="1600" dirty="0"/>
                </a:br>
                <a:endParaRPr lang="ar-AE" sz="1600" dirty="0"/>
              </a:p>
              <a:p>
                <a:pPr marL="508000" lvl="1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600" dirty="0"/>
                  <a:t>is called </a:t>
                </a: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TD target</a:t>
                </a:r>
              </a:p>
              <a:p>
                <a:pPr marL="508000" lvl="1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ar-AE"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600" dirty="0"/>
                  <a:t>is called </a:t>
                </a: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TD error</a:t>
                </a:r>
                <a:endParaRPr sz="1600" dirty="0">
                  <a:solidFill>
                    <a:srgbClr val="C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</mc:Choice>
        <mc:Fallback xmlns="">
          <p:sp>
            <p:nvSpPr>
              <p:cNvPr id="429" name="To compare MC and TD, let us consider the task of learning   from experience under policy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8" y="1736039"/>
                <a:ext cx="10190050" cy="4417299"/>
              </a:xfrm>
              <a:prstGeom prst="rect">
                <a:avLst/>
              </a:prstGeom>
              <a:blipFill>
                <a:blip r:embed="rId2"/>
                <a:stretch>
                  <a:fillRect l="-623"/>
                </a:stretch>
              </a:blip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" name="Equation"/>
              <p:cNvSpPr txBox="1"/>
              <p:nvPr/>
            </p:nvSpPr>
            <p:spPr>
              <a:xfrm>
                <a:off x="3937395" y="2780448"/>
                <a:ext cx="4288545" cy="5527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ar-AE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ar-AE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43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395" y="2780448"/>
                <a:ext cx="4288545" cy="552715"/>
              </a:xfrm>
              <a:prstGeom prst="rect">
                <a:avLst/>
              </a:prstGeom>
              <a:blipFill>
                <a:blip r:embed="rId3"/>
                <a:stretch>
                  <a:fillRect l="-1183" t="-22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1" name="Equation"/>
              <p:cNvSpPr txBox="1"/>
              <p:nvPr/>
            </p:nvSpPr>
            <p:spPr>
              <a:xfrm>
                <a:off x="3398209" y="4481740"/>
                <a:ext cx="6639318" cy="60253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ar-A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43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8209" y="4481740"/>
                <a:ext cx="6639318" cy="602537"/>
              </a:xfrm>
              <a:prstGeom prst="rect">
                <a:avLst/>
              </a:prstGeom>
              <a:blipFill>
                <a:blip r:embed="rId4"/>
                <a:stretch>
                  <a:fillRect l="-763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3" name="TD methods combine:…"/>
          <p:cNvSpPr txBox="1"/>
          <p:nvPr/>
        </p:nvSpPr>
        <p:spPr>
          <a:xfrm>
            <a:off x="8087058" y="5444580"/>
            <a:ext cx="2881879" cy="1036181"/>
          </a:xfrm>
          <a:prstGeom prst="rect">
            <a:avLst/>
          </a:prstGeom>
          <a:ln w="25400">
            <a:solidFill>
              <a:srgbClr val="C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>
            <a:spAutoFit/>
          </a:bodyPr>
          <a:lstStyle/>
          <a:p>
            <a:pPr algn="l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methods combine:</a:t>
            </a:r>
          </a:p>
          <a:p>
            <a:pPr marL="287073" indent="-287073">
              <a:buSzPct val="100000"/>
              <a:buAutoNum type="arabicParenR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87073" indent="-287073">
              <a:buSzPct val="100000"/>
              <a:buAutoNum type="arabicParenR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the sampling of Monte Carlo</a:t>
            </a:r>
          </a:p>
          <a:p>
            <a:pPr marL="287073" indent="-287073">
              <a:buSzPct val="100000"/>
              <a:buAutoNum type="arabicParenR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with the bootstrapping of DP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76D37-3DEA-CAA6-B40A-FF9F012B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7B2C4-398E-074A-9196-88B205755FE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873BC-7175-12EF-E4C9-11D26FA1D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861D8-5E0B-B937-F898-54C30170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4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" grpId="0"/>
      <p:bldP spid="4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Advantages and disadvantages of MC vs TD"/>
          <p:cNvSpPr txBox="1">
            <a:spLocks noGrp="1"/>
          </p:cNvSpPr>
          <p:nvPr>
            <p:ph type="title"/>
          </p:nvPr>
        </p:nvSpPr>
        <p:spPr>
          <a:xfrm>
            <a:off x="486229" y="466725"/>
            <a:ext cx="10961914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Advantages and disadvantages of MC vs TD</a:t>
            </a:r>
          </a:p>
        </p:txBody>
      </p:sp>
      <p:sp>
        <p:nvSpPr>
          <p:cNvPr id="441" name="TD can learn before knowing the final outcome…"/>
          <p:cNvSpPr txBox="1"/>
          <p:nvPr/>
        </p:nvSpPr>
        <p:spPr>
          <a:xfrm>
            <a:off x="591670" y="1935363"/>
            <a:ext cx="10190049" cy="2513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can learn </a:t>
            </a:r>
            <a:r>
              <a:rPr sz="1600" i="1" dirty="0">
                <a:sym typeface="Helvetica Neue"/>
              </a:rPr>
              <a:t>before </a:t>
            </a:r>
            <a:r>
              <a:rPr sz="1600" dirty="0"/>
              <a:t>knowing the final outcome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can learn online after every step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MC must wait until the end of the episode</a:t>
            </a:r>
            <a:br>
              <a:rPr sz="1600" dirty="0"/>
            </a:br>
            <a:br>
              <a:rPr sz="1600" dirty="0"/>
            </a:br>
            <a:endParaRPr sz="1600" dirty="0"/>
          </a:p>
          <a:p>
            <a:pPr marL="203200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can learn without the final outcome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can learn from incomplete sequences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MC can only learn from complete sequences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works in continuing (non-terminating) environments</a:t>
            </a:r>
          </a:p>
          <a:p>
            <a:pPr marL="508000" lvl="1" indent="-203200" defTabSz="412750"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MC only works in episodic (terminating) environments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0C675-5016-C59B-3314-C8FABD795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40065-5006-F948-BC98-09D863C4655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05DB0-8893-254D-4853-6A891997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8D58D-D711-EC19-2883-C2CE3D6AB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Bias-Variance Trade-off"/>
          <p:cNvSpPr txBox="1">
            <a:spLocks noGrp="1"/>
          </p:cNvSpPr>
          <p:nvPr>
            <p:ph type="title"/>
          </p:nvPr>
        </p:nvSpPr>
        <p:spPr>
          <a:xfrm>
            <a:off x="591670" y="49575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dirty="0"/>
              <a:t>Bias-Variance Trade-off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9" name="Return    is an unbiased estimate of…"/>
              <p:cNvSpPr txBox="1"/>
              <p:nvPr/>
            </p:nvSpPr>
            <p:spPr>
              <a:xfrm>
                <a:off x="591670" y="1935363"/>
                <a:ext cx="10190049" cy="242348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sz="1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sz="1600" dirty="0"/>
                  <a:t>  is an unbiased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600" dirty="0"/>
              </a:p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In theory</a:t>
                </a:r>
                <a:r>
                  <a:rPr lang="en-US" sz="1600" dirty="0"/>
                  <a:t>,</a:t>
                </a:r>
                <a:r>
                  <a:rPr sz="1600" dirty="0"/>
                  <a:t> the </a:t>
                </a:r>
                <a:r>
                  <a:rPr sz="1600" i="1" dirty="0">
                    <a:sym typeface="Helvetica Neue"/>
                  </a:rPr>
                  <a:t>true </a:t>
                </a:r>
                <a:r>
                  <a:rPr sz="1600" dirty="0"/>
                  <a:t>TD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sz="1600" dirty="0"/>
                  <a:t> is also an unbiased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600" dirty="0"/>
              </a:p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TD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acc>
                      <m:accPr>
                        <m:chr m:val="̂"/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d>
                      <m:dPr>
                        <m:ctrlPr>
                          <a:rPr lang="ar-AE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r>
                  <a:rPr sz="1600" dirty="0"/>
                  <a:t>is a biased estimate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sz="207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600" dirty="0"/>
              </a:p>
              <a:p>
                <a:pPr marL="203200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However, the TD target is much lower variance than the return </a:t>
                </a:r>
              </a:p>
              <a:p>
                <a:pPr marL="508000" lvl="1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The return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sz="1600" dirty="0"/>
                  <a:t> depends on a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full sequence</a:t>
                </a:r>
                <a:r>
                  <a:rPr sz="1600" dirty="0">
                    <a:solidFill>
                      <a:srgbClr val="C00000"/>
                    </a:solidFill>
                  </a:rPr>
                  <a:t> </a:t>
                </a:r>
                <a:r>
                  <a:rPr sz="1600" dirty="0"/>
                  <a:t>of random actions, transitions, rewards (i.e., evaluated at the end of the episode)</a:t>
                </a:r>
              </a:p>
              <a:p>
                <a:pPr marL="508000" lvl="1" indent="-203200" defTabSz="412750">
                  <a:lnSpc>
                    <a:spcPct val="120000"/>
                  </a:lnSpc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The TD error only depends on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one</a:t>
                </a:r>
                <a:r>
                  <a:rPr sz="1600" dirty="0"/>
                  <a:t> random action, transition, reward</a:t>
                </a:r>
              </a:p>
            </p:txBody>
          </p:sp>
        </mc:Choice>
        <mc:Fallback xmlns="">
          <p:sp>
            <p:nvSpPr>
              <p:cNvPr id="449" name="Return    is an unbiased estimate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70" y="1935363"/>
                <a:ext cx="10190049" cy="2423484"/>
              </a:xfrm>
              <a:prstGeom prst="rect">
                <a:avLst/>
              </a:prstGeom>
              <a:blipFill>
                <a:blip r:embed="rId2"/>
                <a:stretch>
                  <a:fillRect l="-622" b="-208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1FB6B-FE45-A70F-1B1D-77BC30AAD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1E8D8-0606-4949-B673-5574798707E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858CD-21D1-C769-2F7C-28A51E26D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7980C-7882-8867-54FB-36F49A59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Monte-Carlo Back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Monte-Carlo Backup</a:t>
            </a:r>
          </a:p>
        </p:txBody>
      </p:sp>
      <p:pic>
        <p:nvPicPr>
          <p:cNvPr id="45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699" y="2910933"/>
            <a:ext cx="10204602" cy="3171701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4" name="Equation"/>
              <p:cNvSpPr txBox="1"/>
              <p:nvPr/>
            </p:nvSpPr>
            <p:spPr>
              <a:xfrm>
                <a:off x="5624140" y="2496249"/>
                <a:ext cx="471860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5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140" y="2496249"/>
                <a:ext cx="471860" cy="500137"/>
              </a:xfrm>
              <a:prstGeom prst="rect">
                <a:avLst/>
              </a:prstGeom>
              <a:blipFill>
                <a:blip r:embed="rId3"/>
                <a:stretch>
                  <a:fillRect l="-13158" r="-2632" b="-1463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5" name="Equation"/>
              <p:cNvSpPr txBox="1"/>
              <p:nvPr/>
            </p:nvSpPr>
            <p:spPr>
              <a:xfrm>
                <a:off x="8865126" y="3384856"/>
                <a:ext cx="493533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/>
              </a:p>
            </p:txBody>
          </p:sp>
        </mc:Choice>
        <mc:Fallback xmlns="">
          <p:sp>
            <p:nvSpPr>
              <p:cNvPr id="45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126" y="3384856"/>
                <a:ext cx="493533" cy="500137"/>
              </a:xfrm>
              <a:prstGeom prst="rect">
                <a:avLst/>
              </a:prstGeom>
              <a:blipFill>
                <a:blip r:embed="rId4"/>
                <a:stretch>
                  <a:fillRect l="-7500" r="-5000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6" name="Equation"/>
              <p:cNvSpPr txBox="1"/>
              <p:nvPr/>
            </p:nvSpPr>
            <p:spPr>
              <a:xfrm>
                <a:off x="6280004" y="4221632"/>
                <a:ext cx="869405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004" y="4221632"/>
                <a:ext cx="869405" cy="500137"/>
              </a:xfrm>
              <a:prstGeom prst="rect">
                <a:avLst/>
              </a:prstGeom>
              <a:blipFill>
                <a:blip r:embed="rId5"/>
                <a:stretch>
                  <a:fillRect l="-5714" r="-2857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7" name="Equation"/>
              <p:cNvSpPr txBox="1"/>
              <p:nvPr/>
            </p:nvSpPr>
            <p:spPr>
              <a:xfrm>
                <a:off x="8333156" y="4246714"/>
                <a:ext cx="407676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5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156" y="4246714"/>
                <a:ext cx="407676" cy="500137"/>
              </a:xfrm>
              <a:prstGeom prst="rect">
                <a:avLst/>
              </a:prstGeom>
              <a:blipFill>
                <a:blip r:embed="rId6"/>
                <a:stretch>
                  <a:fillRect l="-12121" r="-6061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8" name="Terminal state"/>
          <p:cNvSpPr txBox="1"/>
          <p:nvPr/>
        </p:nvSpPr>
        <p:spPr>
          <a:xfrm>
            <a:off x="7782004" y="6109966"/>
            <a:ext cx="1155766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r>
              <a:rPr sz="1500"/>
              <a:t>Terminal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9" name="Equation"/>
              <p:cNvSpPr txBox="1"/>
              <p:nvPr/>
            </p:nvSpPr>
            <p:spPr>
              <a:xfrm>
                <a:off x="3952584" y="1641400"/>
                <a:ext cx="4843570" cy="6025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45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584" y="1641400"/>
                <a:ext cx="4843570" cy="602537"/>
              </a:xfrm>
              <a:prstGeom prst="rect">
                <a:avLst/>
              </a:prstGeom>
              <a:blipFill>
                <a:blip r:embed="rId7"/>
                <a:stretch>
                  <a:fillRect l="-1309" t="-2083" b="-208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14290-F357-1302-7711-14ACC2A8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7022D-AEE0-C243-BF9E-B1224797F0E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829CF-47B9-B8F0-8FC7-2D4484BC4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F501D-7AFA-2FDD-948D-545BA263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emporal-Difference Back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Temporal-Difference Backup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3" name="Equation"/>
              <p:cNvSpPr txBox="1"/>
              <p:nvPr/>
            </p:nvSpPr>
            <p:spPr>
              <a:xfrm>
                <a:off x="5763867" y="2524942"/>
                <a:ext cx="471860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6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867" y="2524942"/>
                <a:ext cx="471860" cy="500137"/>
              </a:xfrm>
              <a:prstGeom prst="rect">
                <a:avLst/>
              </a:prstGeom>
              <a:blipFill>
                <a:blip r:embed="rId3"/>
                <a:stretch>
                  <a:fillRect l="-13158" r="-2632" b="-1707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4" name="Equation"/>
              <p:cNvSpPr txBox="1"/>
              <p:nvPr/>
            </p:nvSpPr>
            <p:spPr>
              <a:xfrm>
                <a:off x="8865126" y="3384856"/>
                <a:ext cx="493533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/>
              </a:p>
            </p:txBody>
          </p:sp>
        </mc:Choice>
        <mc:Fallback xmlns="">
          <p:sp>
            <p:nvSpPr>
              <p:cNvPr id="46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126" y="3384856"/>
                <a:ext cx="493533" cy="500137"/>
              </a:xfrm>
              <a:prstGeom prst="rect">
                <a:avLst/>
              </a:prstGeom>
              <a:blipFill>
                <a:blip r:embed="rId4"/>
                <a:stretch>
                  <a:fillRect l="-7500" r="-5000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5" name="Equation"/>
              <p:cNvSpPr txBox="1"/>
              <p:nvPr/>
            </p:nvSpPr>
            <p:spPr>
              <a:xfrm>
                <a:off x="6492441" y="4348170"/>
                <a:ext cx="869405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250"/>
              </a:p>
            </p:txBody>
          </p:sp>
        </mc:Choice>
        <mc:Fallback xmlns="">
          <p:sp>
            <p:nvSpPr>
              <p:cNvPr id="46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441" y="4348170"/>
                <a:ext cx="869405" cy="500137"/>
              </a:xfrm>
              <a:prstGeom prst="rect">
                <a:avLst/>
              </a:prstGeom>
              <a:blipFill>
                <a:blip r:embed="rId5"/>
                <a:stretch>
                  <a:fillRect l="-5797" r="-4348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6" name="Equation"/>
              <p:cNvSpPr txBox="1"/>
              <p:nvPr/>
            </p:nvSpPr>
            <p:spPr>
              <a:xfrm>
                <a:off x="8294491" y="4234493"/>
                <a:ext cx="407676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/>
              </a:p>
            </p:txBody>
          </p:sp>
        </mc:Choice>
        <mc:Fallback xmlns="">
          <p:sp>
            <p:nvSpPr>
              <p:cNvPr id="46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491" y="4234493"/>
                <a:ext cx="407676" cy="500137"/>
              </a:xfrm>
              <a:prstGeom prst="rect">
                <a:avLst/>
              </a:prstGeom>
              <a:blipFill>
                <a:blip r:embed="rId6"/>
                <a:stretch>
                  <a:fillRect l="-15152" r="-3030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7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680" y="3025079"/>
            <a:ext cx="10136641" cy="312229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68" name="Equation"/>
              <p:cNvSpPr txBox="1"/>
              <p:nvPr/>
            </p:nvSpPr>
            <p:spPr>
              <a:xfrm>
                <a:off x="2701235" y="3511654"/>
                <a:ext cx="493533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6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1235" y="3511654"/>
                <a:ext cx="493533" cy="500137"/>
              </a:xfrm>
              <a:prstGeom prst="rect">
                <a:avLst/>
              </a:prstGeom>
              <a:blipFill>
                <a:blip r:embed="rId8"/>
                <a:stretch>
                  <a:fillRect l="-10000" r="-5000" b="-2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9" name="Equation"/>
              <p:cNvSpPr txBox="1"/>
              <p:nvPr/>
            </p:nvSpPr>
            <p:spPr>
              <a:xfrm>
                <a:off x="5017802" y="4352327"/>
                <a:ext cx="869405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6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802" y="4352327"/>
                <a:ext cx="869405" cy="500137"/>
              </a:xfrm>
              <a:prstGeom prst="rect">
                <a:avLst/>
              </a:prstGeom>
              <a:blipFill>
                <a:blip r:embed="rId9"/>
                <a:stretch>
                  <a:fillRect l="-5797" r="-4348" b="-1707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0" name="Equation"/>
              <p:cNvSpPr txBox="1"/>
              <p:nvPr/>
            </p:nvSpPr>
            <p:spPr>
              <a:xfrm>
                <a:off x="3556223" y="4437612"/>
                <a:ext cx="407676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 dirty="0"/>
              </a:p>
            </p:txBody>
          </p:sp>
        </mc:Choice>
        <mc:Fallback xmlns="">
          <p:sp>
            <p:nvSpPr>
              <p:cNvPr id="47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23" y="4437612"/>
                <a:ext cx="407676" cy="500137"/>
              </a:xfrm>
              <a:prstGeom prst="rect">
                <a:avLst/>
              </a:prstGeom>
              <a:blipFill>
                <a:blip r:embed="rId10"/>
                <a:stretch>
                  <a:fillRect l="-9091" r="-6061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1" name="Equation"/>
              <p:cNvSpPr txBox="1"/>
              <p:nvPr/>
            </p:nvSpPr>
            <p:spPr>
              <a:xfrm>
                <a:off x="3194768" y="1641400"/>
                <a:ext cx="6639318" cy="6025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2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ar-AE" sz="2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600" dirty="0"/>
              </a:p>
            </p:txBody>
          </p:sp>
        </mc:Choice>
        <mc:Fallback xmlns="">
          <p:sp>
            <p:nvSpPr>
              <p:cNvPr id="47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768" y="1641400"/>
                <a:ext cx="6639318" cy="602537"/>
              </a:xfrm>
              <a:prstGeom prst="rect">
                <a:avLst/>
              </a:prstGeom>
              <a:blipFill>
                <a:blip r:embed="rId11"/>
                <a:stretch>
                  <a:fillRect l="-763" t="-2083" b="-208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F81B4-029B-1F3D-D793-19CC3C27D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8203-F931-E64A-B62B-30C0A216ACC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3B6E5-3A58-1360-701C-AAB47945C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B1EC2-5360-5ACB-A2AE-73F21391B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Dynamic Programming Backu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Dynamic Programming Backup</a:t>
            </a:r>
          </a:p>
        </p:txBody>
      </p:sp>
      <p:grpSp>
        <p:nvGrpSpPr>
          <p:cNvPr id="479" name="Group"/>
          <p:cNvGrpSpPr/>
          <p:nvPr/>
        </p:nvGrpSpPr>
        <p:grpSpPr>
          <a:xfrm>
            <a:off x="1104002" y="2939293"/>
            <a:ext cx="9983997" cy="3172357"/>
            <a:chOff x="0" y="0"/>
            <a:chExt cx="19967993" cy="6344712"/>
          </a:xfrm>
        </p:grpSpPr>
        <p:pic>
          <p:nvPicPr>
            <p:cNvPr id="476" name="Image" descr="Image"/>
            <p:cNvPicPr>
              <a:picLocks noChangeAspect="1"/>
            </p:cNvPicPr>
            <p:nvPr/>
          </p:nvPicPr>
          <p:blipFill>
            <a:blip r:embed="rId2"/>
            <a:srcRect r="52045"/>
            <a:stretch>
              <a:fillRect/>
            </a:stretch>
          </p:blipFill>
          <p:spPr>
            <a:xfrm>
              <a:off x="0" y="1311"/>
              <a:ext cx="9787227" cy="6343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7" name="Image" descr="Image"/>
            <p:cNvPicPr>
              <a:picLocks noChangeAspect="1"/>
            </p:cNvPicPr>
            <p:nvPr/>
          </p:nvPicPr>
          <p:blipFill>
            <a:blip r:embed="rId3"/>
            <a:srcRect l="51962"/>
            <a:stretch>
              <a:fillRect/>
            </a:stretch>
          </p:blipFill>
          <p:spPr>
            <a:xfrm>
              <a:off x="10229136" y="0"/>
              <a:ext cx="9738858" cy="62445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8" name="Circle"/>
            <p:cNvSpPr/>
            <p:nvPr/>
          </p:nvSpPr>
          <p:spPr>
            <a:xfrm>
              <a:off x="9791072" y="441575"/>
              <a:ext cx="533294" cy="533294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sp>
        <p:nvSpPr>
          <p:cNvPr id="480" name="Shape"/>
          <p:cNvSpPr/>
          <p:nvPr/>
        </p:nvSpPr>
        <p:spPr>
          <a:xfrm>
            <a:off x="1767092" y="3074650"/>
            <a:ext cx="8940522" cy="17248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extrusionOk="0">
                <a:moveTo>
                  <a:pt x="10507" y="0"/>
                </a:moveTo>
                <a:cubicBezTo>
                  <a:pt x="8786" y="2176"/>
                  <a:pt x="7078" y="4631"/>
                  <a:pt x="5386" y="7361"/>
                </a:cubicBezTo>
                <a:cubicBezTo>
                  <a:pt x="3725" y="10043"/>
                  <a:pt x="2080" y="12988"/>
                  <a:pt x="454" y="16195"/>
                </a:cubicBezTo>
                <a:cubicBezTo>
                  <a:pt x="144" y="16362"/>
                  <a:pt x="-63" y="17930"/>
                  <a:pt x="17" y="19495"/>
                </a:cubicBezTo>
                <a:cubicBezTo>
                  <a:pt x="73" y="20587"/>
                  <a:pt x="263" y="21346"/>
                  <a:pt x="480" y="21346"/>
                </a:cubicBezTo>
                <a:lnTo>
                  <a:pt x="21097" y="21600"/>
                </a:lnTo>
                <a:cubicBezTo>
                  <a:pt x="21300" y="21312"/>
                  <a:pt x="21453" y="20431"/>
                  <a:pt x="21487" y="19347"/>
                </a:cubicBezTo>
                <a:cubicBezTo>
                  <a:pt x="21537" y="17730"/>
                  <a:pt x="21325" y="16209"/>
                  <a:pt x="21014" y="15960"/>
                </a:cubicBezTo>
                <a:lnTo>
                  <a:pt x="10507" y="0"/>
                </a:lnTo>
                <a:close/>
              </a:path>
            </a:pathLst>
          </a:custGeom>
          <a:solidFill>
            <a:srgbClr val="FFCCCC">
              <a:alpha val="70279"/>
            </a:srgbClr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" name="Equation"/>
              <p:cNvSpPr txBox="1"/>
              <p:nvPr/>
            </p:nvSpPr>
            <p:spPr>
              <a:xfrm>
                <a:off x="4007557" y="1645114"/>
                <a:ext cx="4176885" cy="48635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d>
                        <m:dPr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ar-AE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ar-AE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ar-AE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acc>
                            <m:accPr>
                              <m:chr m:val="̂"/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d>
                            <m:dPr>
                              <m:ctrlPr>
                                <a:rPr lang="ar-AE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ar-AE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ar-AE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2800" dirty="0"/>
              </a:p>
            </p:txBody>
          </p:sp>
        </mc:Choice>
        <mc:Fallback xmlns="">
          <p:sp>
            <p:nvSpPr>
              <p:cNvPr id="4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557" y="1645114"/>
                <a:ext cx="4176885" cy="486352"/>
              </a:xfrm>
              <a:prstGeom prst="rect">
                <a:avLst/>
              </a:prstGeom>
              <a:blipFill>
                <a:blip r:embed="rId4"/>
                <a:stretch>
                  <a:fillRect l="-909" t="-15385" b="-1282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5" name="Equation"/>
              <p:cNvSpPr txBox="1"/>
              <p:nvPr/>
            </p:nvSpPr>
            <p:spPr>
              <a:xfrm>
                <a:off x="6457415" y="2659944"/>
                <a:ext cx="471860" cy="50013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3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sz="3250"/>
              </a:p>
            </p:txBody>
          </p:sp>
        </mc:Choice>
        <mc:Fallback xmlns="">
          <p:sp>
            <p:nvSpPr>
              <p:cNvPr id="47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415" y="2659944"/>
                <a:ext cx="471860" cy="500137"/>
              </a:xfrm>
              <a:prstGeom prst="rect">
                <a:avLst/>
              </a:prstGeom>
              <a:blipFill>
                <a:blip r:embed="rId5"/>
                <a:stretch>
                  <a:fillRect l="-10526" r="-5263" b="-175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4FAD7-9F52-0963-9F4A-83B5EF0A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4B484-54BC-8548-9B58-B69BEA9B020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0B774-40BD-AF41-043D-03B4DF6B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84576-8989-495C-649F-7693DC52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Bootstrapping and sampling"/>
          <p:cNvSpPr txBox="1">
            <a:spLocks noGrp="1"/>
          </p:cNvSpPr>
          <p:nvPr>
            <p:ph type="title"/>
          </p:nvPr>
        </p:nvSpPr>
        <p:spPr>
          <a:xfrm>
            <a:off x="591670" y="40141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Bootstrapping and sampling</a:t>
            </a:r>
          </a:p>
        </p:txBody>
      </p:sp>
      <p:sp>
        <p:nvSpPr>
          <p:cNvPr id="485" name="Sampling: define the update through samples to approximate expectations…"/>
          <p:cNvSpPr txBox="1"/>
          <p:nvPr/>
        </p:nvSpPr>
        <p:spPr>
          <a:xfrm>
            <a:off x="591670" y="1935363"/>
            <a:ext cx="10190049" cy="268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Sampling:</a:t>
            </a:r>
            <a:r>
              <a:rPr sz="1600" dirty="0"/>
              <a:t> define the update through samples to approximate expectations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MC samples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samples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DP does not sample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/>
          </a:p>
          <a:p>
            <a:pPr marL="203200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Bootstrapping:</a:t>
            </a:r>
            <a:r>
              <a:rPr sz="1600" dirty="0">
                <a:solidFill>
                  <a:srgbClr val="C00000"/>
                </a:solidFill>
              </a:rPr>
              <a:t> </a:t>
            </a:r>
            <a:r>
              <a:rPr sz="1600" dirty="0"/>
              <a:t>define the update through an estimate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MC does not bootstrap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TD bootstraps</a:t>
            </a:r>
          </a:p>
          <a:p>
            <a:pPr marL="508000" lvl="1" indent="-203200" defTabSz="41275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DP bootstraps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078FC-6946-7524-4EED-5D8314BF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3E493-C8E3-1240-AEB1-111FF9F3ED2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EDC16-8A2A-090C-0F03-C7224029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567342-E3B3-00CF-843F-88941BD46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A unifying view of R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A unifying view of RL</a:t>
            </a:r>
          </a:p>
        </p:txBody>
      </p:sp>
      <p:pic>
        <p:nvPicPr>
          <p:cNvPr id="48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706" y="1237783"/>
            <a:ext cx="6280909" cy="561272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0A842-81E4-3896-631C-835A98734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608C8-3C5A-3942-B1EC-65EB9E0B343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A4999-6BE6-947E-6BF5-55E3EB1DE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FE534-9DB0-7CCD-F9BF-D12767434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(Review) Generalized Policy Iteration"/>
          <p:cNvSpPr txBox="1">
            <a:spLocks noGrp="1"/>
          </p:cNvSpPr>
          <p:nvPr>
            <p:ph type="title"/>
          </p:nvPr>
        </p:nvSpPr>
        <p:spPr>
          <a:xfrm>
            <a:off x="677611" y="39198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Generalized Policy Iteration</a:t>
            </a:r>
          </a:p>
        </p:txBody>
      </p:sp>
      <p:pic>
        <p:nvPicPr>
          <p:cNvPr id="506" name="Image" descr="Image"/>
          <p:cNvPicPr>
            <a:picLocks noChangeAspect="1"/>
          </p:cNvPicPr>
          <p:nvPr/>
        </p:nvPicPr>
        <p:blipFill>
          <a:blip r:embed="rId2"/>
          <a:srcRect t="3263" b="3263"/>
          <a:stretch>
            <a:fillRect/>
          </a:stretch>
        </p:blipFill>
        <p:spPr>
          <a:xfrm>
            <a:off x="3615355" y="2995615"/>
            <a:ext cx="4995245" cy="2807615"/>
          </a:xfrm>
          <a:prstGeom prst="rect">
            <a:avLst/>
          </a:prstGeom>
          <a:ln w="12700">
            <a:miter lim="400000"/>
          </a:ln>
        </p:spPr>
      </p:pic>
      <p:sp>
        <p:nvSpPr>
          <p:cNvPr id="507" name="In Week 3, we discussed Policy Iteration as consisting of two simultaneous, interactive processes: Policy Evaluation and Policy Improvement…"/>
          <p:cNvSpPr txBox="1"/>
          <p:nvPr/>
        </p:nvSpPr>
        <p:spPr>
          <a:xfrm>
            <a:off x="722031" y="1543749"/>
            <a:ext cx="10426760" cy="128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lang="en-US" sz="1600" dirty="0"/>
              <a:t>In previous lectures, </a:t>
            </a:r>
            <a:r>
              <a:rPr sz="1600" dirty="0"/>
              <a:t>we discussed Policy Iteration as consisting of two simultaneous, interactive processes: Policy </a:t>
            </a: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Evaluation</a:t>
            </a:r>
            <a:r>
              <a:rPr sz="1600" dirty="0"/>
              <a:t> and Policy </a:t>
            </a: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Improvement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1600" dirty="0">
              <a:solidFill>
                <a:schemeClr val="accent5">
                  <a:lumOff val="-29866"/>
                </a:schemeClr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We use the term </a:t>
            </a:r>
            <a:r>
              <a:rPr sz="1600" i="1" dirty="0">
                <a:sym typeface="Helvetica Neue"/>
              </a:rPr>
              <a:t>generalized policy iteration</a:t>
            </a:r>
            <a:r>
              <a:rPr sz="1600" dirty="0"/>
              <a:t> (GPI) to refer to the general idea of letting policy-evaluation and policy improvement processes interact, independent of the granularity and other details of the two processes.</a:t>
            </a:r>
          </a:p>
        </p:txBody>
      </p:sp>
      <p:sp>
        <p:nvSpPr>
          <p:cNvPr id="508" name="Policy Evaluation: Iterative policy evaluation…"/>
          <p:cNvSpPr txBox="1"/>
          <p:nvPr/>
        </p:nvSpPr>
        <p:spPr>
          <a:xfrm>
            <a:off x="3734605" y="5828887"/>
            <a:ext cx="4995268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Policy </a:t>
            </a: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Evaluation:</a:t>
            </a:r>
            <a:r>
              <a:rPr sz="1600" dirty="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</a:t>
            </a:r>
            <a:r>
              <a:rPr sz="1600" dirty="0"/>
              <a:t>Iterative policy evaluation</a:t>
            </a:r>
          </a:p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 dirty="0"/>
              <a:t>Policy </a:t>
            </a:r>
            <a:r>
              <a:rPr sz="1600" dirty="0">
                <a:solidFill>
                  <a:srgbClr val="C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Improvement:</a:t>
            </a:r>
            <a:r>
              <a:rPr sz="1600" dirty="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 </a:t>
            </a:r>
            <a:r>
              <a:rPr sz="1600" dirty="0"/>
              <a:t>Greedy policy improvement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DAD0C-A584-CA1E-ACE8-72AB9CD76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33782-323D-A040-B80F-16517726C18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30805-4144-EDB6-E3DF-EF85FD13D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97EE6-55D6-ED68-3CA2-8895C8D1D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PI with Monte-Carlo Evalua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GPI with Monte-Carlo Evaluation</a:t>
            </a:r>
          </a:p>
        </p:txBody>
      </p:sp>
      <p:pic>
        <p:nvPicPr>
          <p:cNvPr id="517" name="Image" descr="Image"/>
          <p:cNvPicPr>
            <a:picLocks noChangeAspect="1"/>
          </p:cNvPicPr>
          <p:nvPr/>
        </p:nvPicPr>
        <p:blipFill>
          <a:blip r:embed="rId2"/>
          <a:srcRect t="3263" b="3263"/>
          <a:stretch>
            <a:fillRect/>
          </a:stretch>
        </p:blipFill>
        <p:spPr>
          <a:xfrm>
            <a:off x="603250" y="1813858"/>
            <a:ext cx="4378997" cy="2461248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8" name="Policy Evaluation: Monte-Carlo policy evaluation of  ?…"/>
              <p:cNvSpPr txBox="1"/>
              <p:nvPr/>
            </p:nvSpPr>
            <p:spPr>
              <a:xfrm>
                <a:off x="603250" y="4710300"/>
                <a:ext cx="5256637" cy="8594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Evaluation: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/>
                  <a:t>Monte-Carlo policy evaluation of </a:t>
                </a:r>
                <a14:m>
                  <m:oMath xmlns:m="http://schemas.openxmlformats.org/officeDocument/2006/math"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600" dirty="0"/>
                  <a:t>?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Improvement: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/>
                  <a:t>Greedy policy improvement?</a:t>
                </a:r>
              </a:p>
            </p:txBody>
          </p:sp>
        </mc:Choice>
        <mc:Fallback xmlns="">
          <p:sp>
            <p:nvSpPr>
              <p:cNvPr id="518" name="Policy Evaluation: Monte-Carlo policy evaluation of  ?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4710300"/>
                <a:ext cx="5256637" cy="859466"/>
              </a:xfrm>
              <a:prstGeom prst="rect">
                <a:avLst/>
              </a:prstGeom>
              <a:blipFill>
                <a:blip r:embed="rId3"/>
                <a:stretch>
                  <a:fillRect l="-1928" r="-1446" b="-1029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9" name="Problem:…"/>
              <p:cNvSpPr txBox="1"/>
              <p:nvPr/>
            </p:nvSpPr>
            <p:spPr>
              <a:xfrm>
                <a:off x="6033397" y="1807803"/>
                <a:ext cx="5782684" cy="288745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r>
                  <a:rPr sz="1600" dirty="0">
                    <a:solidFill>
                      <a:srgbClr val="C00000"/>
                    </a:solidFill>
                  </a:rPr>
                  <a:t>Problem:</a:t>
                </a:r>
              </a:p>
              <a:p>
                <a:pPr defTabSz="412750">
                  <a:defRPr sz="320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Greedy policy improvement over </a:t>
                </a:r>
                <a14:m>
                  <m:oMath xmlns:m="http://schemas.openxmlformats.org/officeDocument/2006/math"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600" dirty="0"/>
                  <a:t> requires a model of the MDP!</a:t>
                </a:r>
                <a:br>
                  <a:rPr sz="1600" dirty="0"/>
                </a:br>
                <a:br>
                  <a:rPr sz="1600" dirty="0"/>
                </a:br>
                <a:br>
                  <a:rPr sz="1600" dirty="0"/>
                </a:br>
                <a:br>
                  <a:rPr sz="1600" dirty="0"/>
                </a:br>
                <a:br>
                  <a:rPr sz="1600" dirty="0"/>
                </a:br>
                <a:br>
                  <a:rPr sz="1600" dirty="0"/>
                </a:br>
                <a:r>
                  <a:rPr sz="1600" dirty="0"/>
                  <a:t>On the other hand, greedy policy improvement over </a:t>
                </a:r>
                <a14:m>
                  <m:oMath xmlns:m="http://schemas.openxmlformats.org/officeDocument/2006/math"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600" dirty="0"/>
                  <a:t> does not</a:t>
                </a:r>
              </a:p>
            </p:txBody>
          </p:sp>
        </mc:Choice>
        <mc:Fallback xmlns="">
          <p:sp>
            <p:nvSpPr>
              <p:cNvPr id="519" name="Problem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397" y="1807803"/>
                <a:ext cx="5782684" cy="2887457"/>
              </a:xfrm>
              <a:prstGeom prst="rect">
                <a:avLst/>
              </a:prstGeom>
              <a:blipFill>
                <a:blip r:embed="rId4"/>
                <a:stretch>
                  <a:fillRect l="-1754" t="-1316" b="-21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0" name="Equation"/>
              <p:cNvSpPr txBox="1"/>
              <p:nvPr/>
            </p:nvSpPr>
            <p:spPr>
              <a:xfrm>
                <a:off x="6082544" y="2927100"/>
                <a:ext cx="5903667" cy="4489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lim>
                      </m:limLow>
                      <m:d>
                        <m:d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limLow>
                            <m:limLow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𝒳</m:t>
                              </m:r>
                            </m:lim>
                          </m:limLow>
                          <m:r>
                            <a:rPr sz="165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sz="16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sz="16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sSub>
                                <m:sSubPr>
                                  <m:ctrlP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sz="165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sz="165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sz="16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16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sz="1650" dirty="0"/>
              </a:p>
            </p:txBody>
          </p:sp>
        </mc:Choice>
        <mc:Fallback xmlns="">
          <p:sp>
            <p:nvSpPr>
              <p:cNvPr id="52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44" y="2927100"/>
                <a:ext cx="5903667" cy="448969"/>
              </a:xfrm>
              <a:prstGeom prst="rect">
                <a:avLst/>
              </a:prstGeom>
              <a:blipFill>
                <a:blip r:embed="rId5"/>
                <a:stretch>
                  <a:fillRect l="-215" b="-277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1" name="Equation"/>
              <p:cNvSpPr txBox="1"/>
              <p:nvPr/>
            </p:nvSpPr>
            <p:spPr>
              <a:xfrm>
                <a:off x="7719376" y="4856545"/>
                <a:ext cx="2410725" cy="33220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arg</m:t>
                      </m:r>
                      <m:limLow>
                        <m:limLowPr>
                          <m:ctrlP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lim>
                          <m:r>
                            <a:rPr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lim>
                      </m:limLow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1650" dirty="0"/>
              </a:p>
            </p:txBody>
          </p:sp>
        </mc:Choice>
        <mc:Fallback xmlns="">
          <p:sp>
            <p:nvSpPr>
              <p:cNvPr id="52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376" y="4856545"/>
                <a:ext cx="2410725" cy="332207"/>
              </a:xfrm>
              <a:prstGeom prst="rect">
                <a:avLst/>
              </a:prstGeom>
              <a:blipFill>
                <a:blip r:embed="rId6"/>
                <a:stretch>
                  <a:fillRect l="-524" r="-3141" b="-1111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6DBA4-8BCB-93EF-F82D-95EE6880A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FC82-E434-9F4A-8047-2FB33827C17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4EBA9-05BB-FD14-1EB9-9CAB344C8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450EC-3802-FB5E-43CE-24EA6EBA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5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" grpId="0" animBg="1"/>
      <p:bldP spid="520" grpId="0" animBg="1"/>
      <p:bldP spid="5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PI with state-action value functi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GPI with state-action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0" name="Policy Evaluation: Monte-Carlo policy evaluation of…"/>
              <p:cNvSpPr txBox="1"/>
              <p:nvPr/>
            </p:nvSpPr>
            <p:spPr>
              <a:xfrm>
                <a:off x="551602" y="4690866"/>
                <a:ext cx="5506326" cy="8553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Evaluation: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/>
                  <a:t>Monte-Carlo policy evaluation of </a:t>
                </a:r>
                <a14:m>
                  <m:oMath xmlns:m="http://schemas.openxmlformats.org/officeDocument/2006/math"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Improvement: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/>
                  <a:t>Greedy policy improvement?</a:t>
                </a:r>
              </a:p>
            </p:txBody>
          </p:sp>
        </mc:Choice>
        <mc:Fallback xmlns="">
          <p:sp>
            <p:nvSpPr>
              <p:cNvPr id="530" name="Policy Evaluation: Monte-Carlo policy evaluation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02" y="4690866"/>
                <a:ext cx="5506326" cy="855362"/>
              </a:xfrm>
              <a:prstGeom prst="rect">
                <a:avLst/>
              </a:prstGeom>
              <a:blipFill>
                <a:blip r:embed="rId2"/>
                <a:stretch>
                  <a:fillRect l="-1839" b="-1029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1" name="Problem:…"/>
              <p:cNvSpPr txBox="1"/>
              <p:nvPr/>
            </p:nvSpPr>
            <p:spPr>
              <a:xfrm>
                <a:off x="6313014" y="1711806"/>
                <a:ext cx="5327384" cy="422192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r>
                  <a:rPr lang="en-US" sz="1600" dirty="0">
                    <a:solidFill>
                      <a:srgbClr val="C00000"/>
                    </a:solidFill>
                  </a:rPr>
                  <a:t>Problem:</a:t>
                </a:r>
              </a:p>
              <a:p>
                <a:pPr defTabSz="412750">
                  <a:defRPr sz="320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lang="en-US"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Exploration! Let’s consider an example: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Need to choose among two possible doors:</a:t>
                </a:r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You open the left door: </a:t>
                </a:r>
                <a14:m>
                  <m:oMath xmlns:m="http://schemas.openxmlformats.org/officeDocument/2006/math">
                    <m:r>
                      <a:rPr lang="en-US" sz="18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=0,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75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1875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left</m:t>
                    </m:r>
                    <m:r>
                      <a:rPr lang="en-US" sz="1875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)=0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You open the right door: </a:t>
                </a:r>
                <a14:m>
                  <m:oMath xmlns:m="http://schemas.openxmlformats.org/officeDocument/2006/math">
                    <m:r>
                      <a:rPr lang="en-US" sz="18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7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=1,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75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75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1875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right</m:t>
                    </m:r>
                    <m:r>
                      <a:rPr lang="en-US" sz="1875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)=1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You open the right door: </a:t>
                </a:r>
                <a14:m>
                  <m:oMath xmlns:m="http://schemas.openxmlformats.org/officeDocument/2006/math">
                    <m:r>
                      <a:rPr lang="en-US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=3,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185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right</m:t>
                    </m:r>
                    <m:r>
                      <a:rPr lang="en-US" sz="18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)=2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You open the right door: </a:t>
                </a:r>
                <a14:m>
                  <m:oMath xmlns:m="http://schemas.openxmlformats.org/officeDocument/2006/math">
                    <m:r>
                      <a:rPr lang="en-US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=2,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5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185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right</m:t>
                    </m:r>
                    <m:r>
                      <a:rPr lang="en-US" sz="185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)=2</m:t>
                    </m:r>
                  </m:oMath>
                </a14:m>
                <a:endParaRPr lang="en-US"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…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To estimate state-action values through samples, every </a:t>
                </a:r>
                <a:r>
                  <a:rPr lang="en-US"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state-action pair</a:t>
                </a:r>
                <a:r>
                  <a:rPr lang="en-US" sz="1600" dirty="0">
                    <a:solidFill>
                      <a:srgbClr val="C00000"/>
                    </a:solidFill>
                  </a:rPr>
                  <a:t> </a:t>
                </a:r>
                <a:r>
                  <a:rPr lang="en-US" sz="1600" dirty="0"/>
                  <a:t>needs to be visited (opposed to each state as in MC estimation of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)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sz="1600" dirty="0"/>
                  <a:t>Deterministic policies do not allow this exploration</a:t>
                </a:r>
                <a:endParaRPr sz="1600" dirty="0"/>
              </a:p>
            </p:txBody>
          </p:sp>
        </mc:Choice>
        <mc:Fallback xmlns="">
          <p:sp>
            <p:nvSpPr>
              <p:cNvPr id="531" name="Problem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014" y="1711806"/>
                <a:ext cx="5327384" cy="4221925"/>
              </a:xfrm>
              <a:prstGeom prst="rect">
                <a:avLst/>
              </a:prstGeom>
              <a:blipFill>
                <a:blip r:embed="rId3"/>
                <a:stretch>
                  <a:fillRect l="-1905" t="-599" b="-119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50" y="1590430"/>
            <a:ext cx="4437128" cy="28960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" descr="Image"/>
          <p:cNvPicPr>
            <a:picLocks noChangeAspect="1"/>
          </p:cNvPicPr>
          <p:nvPr/>
        </p:nvPicPr>
        <p:blipFill>
          <a:blip r:embed="rId5"/>
          <a:srcRect l="15202" r="15202"/>
          <a:stretch>
            <a:fillRect/>
          </a:stretch>
        </p:blipFill>
        <p:spPr>
          <a:xfrm>
            <a:off x="10705354" y="1590430"/>
            <a:ext cx="1110727" cy="119700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D6E55-AB60-E775-C0B0-B12A5817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33A2A-F2CB-1143-8514-911856E08F1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ACEBA-2EB8-7E5D-1D17-776EBEE6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B2BE8-CB84-CB1A-4C8A-A8520336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3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29" name="GPI with state-action value function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838200" y="593780"/>
                <a:ext cx="10515600" cy="1325563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>
                  <a:defRPr b="0"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</a:lstStyle>
              <a:p>
                <a:r>
                  <a:rPr lang="en-US" dirty="0"/>
                  <a:t>A simple (but effective) strategy: </a:t>
                </a:r>
                <a:br>
                  <a:rPr lang="en-US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-Greedy Exploration</a:t>
                </a:r>
              </a:p>
            </p:txBody>
          </p:sp>
        </mc:Choice>
        <mc:Fallback xmlns="">
          <p:sp>
            <p:nvSpPr>
              <p:cNvPr id="529" name="GPI with state-action value function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593780"/>
                <a:ext cx="10515600" cy="1325563"/>
              </a:xfrm>
              <a:prstGeom prst="rect">
                <a:avLst/>
              </a:prstGeom>
              <a:blipFill>
                <a:blip r:embed="rId2"/>
                <a:stretch>
                  <a:fillRect l="-2413" t="-15094"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96B7DEAD-E51A-80CA-EAFF-8EC7FF473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98" y="3715054"/>
            <a:ext cx="4754993" cy="9899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038BEC-0863-E2FE-9F5B-9894F18461BC}"/>
                  </a:ext>
                </a:extLst>
              </p:cNvPr>
              <p:cNvSpPr txBox="1"/>
              <p:nvPr/>
            </p:nvSpPr>
            <p:spPr>
              <a:xfrm>
                <a:off x="603250" y="2159106"/>
                <a:ext cx="6596040" cy="12859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With probability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1−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, choose the greedy action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With probability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, choose a random action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Ensures that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  <a:effectLst/>
                    <a:latin typeface="Helvetica Neue Light" panose="02000403000000020004" pitchFamily="2" charset="0"/>
                  </a:rPr>
                  <a:t>actions are tried with non-zero probability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038BEC-0863-E2FE-9F5B-9894F1846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50" y="2159106"/>
                <a:ext cx="6596040" cy="1285993"/>
              </a:xfrm>
              <a:prstGeom prst="rect">
                <a:avLst/>
              </a:prstGeom>
              <a:blipFill>
                <a:blip r:embed="rId4"/>
                <a:stretch>
                  <a:fillRect l="-577" b="-5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62CF7A2-AD7D-4E30-AD1F-EA54F27A6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352" y="1780504"/>
            <a:ext cx="4460793" cy="29245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Policy Evaluation: Monte-Carlo policy evaluation of…">
                <a:extLst>
                  <a:ext uri="{FF2B5EF4-FFF2-40B4-BE49-F238E27FC236}">
                    <a16:creationId xmlns:a16="http://schemas.microsoft.com/office/drawing/2014/main" id="{7122AEF7-114C-7E6D-E5E7-3D1F33A98266}"/>
                  </a:ext>
                </a:extLst>
              </p:cNvPr>
              <p:cNvSpPr txBox="1"/>
              <p:nvPr/>
            </p:nvSpPr>
            <p:spPr>
              <a:xfrm>
                <a:off x="6685674" y="4997890"/>
                <a:ext cx="5506326" cy="9169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Evaluation: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:r>
                  <a:rPr sz="1600" dirty="0"/>
                  <a:t>Monte-Carlo policy evaluation of </a:t>
                </a:r>
                <a14:m>
                  <m:oMath xmlns:m="http://schemas.openxmlformats.org/officeDocument/2006/math"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Policy </a:t>
                </a:r>
                <a:r>
                  <a:rPr sz="1600" dirty="0">
                    <a:solidFill>
                      <a:srgbClr val="C00000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Improvement:</a:t>
                </a:r>
                <a:r>
                  <a:rPr sz="1600" dirty="0">
                    <a:solidFill>
                      <a:schemeClr val="accent5">
                        <a:lumOff val="-29866"/>
                      </a:schemeClr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-</a:t>
                </a:r>
                <a:r>
                  <a:rPr sz="1600" dirty="0"/>
                  <a:t>Greedy policy improvement?</a:t>
                </a:r>
              </a:p>
            </p:txBody>
          </p:sp>
        </mc:Choice>
        <mc:Fallback xmlns="">
          <p:sp>
            <p:nvSpPr>
              <p:cNvPr id="8" name="Policy Evaluation: Monte-Carlo policy evaluation of…">
                <a:extLst>
                  <a:ext uri="{FF2B5EF4-FFF2-40B4-BE49-F238E27FC236}">
                    <a16:creationId xmlns:a16="http://schemas.microsoft.com/office/drawing/2014/main" id="{7122AEF7-114C-7E6D-E5E7-3D1F33A98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5674" y="4997890"/>
                <a:ext cx="5506326" cy="916918"/>
              </a:xfrm>
              <a:prstGeom prst="rect">
                <a:avLst/>
              </a:prstGeom>
              <a:blipFill>
                <a:blip r:embed="rId6"/>
                <a:stretch>
                  <a:fillRect l="-1839" b="-12329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9412B0-952F-9F44-1F87-95E10AE91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7EBF1-AB93-5F48-8611-8A9F32AC043A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F492152-85E2-871C-04F1-13DEF5EA8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2E6608F-E90A-5041-9B0B-6094D0C5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29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Example: Blackjac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Example: Blackjack</a:t>
            </a:r>
          </a:p>
        </p:txBody>
      </p:sp>
      <p:pic>
        <p:nvPicPr>
          <p:cNvPr id="5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3225" y="1362075"/>
            <a:ext cx="6650366" cy="471849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4CD0E-8C5C-9880-C429-01FAB9CE7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73D-A717-E443-A896-2DFEDE14096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95A81-0A4F-0F3D-B4E5-13052571A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36F5A-5C60-7740-8C17-68A44445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o recap…"/>
          <p:cNvSpPr txBox="1">
            <a:spLocks noGrp="1"/>
          </p:cNvSpPr>
          <p:nvPr>
            <p:ph type="title"/>
          </p:nvPr>
        </p:nvSpPr>
        <p:spPr>
          <a:xfrm>
            <a:off x="491697" y="402492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To recap…</a:t>
            </a:r>
          </a:p>
        </p:txBody>
      </p:sp>
      <p:sp>
        <p:nvSpPr>
          <p:cNvPr id="573" name="We introduced core ideas such as Monte-Carlo and Temporal-Difference Learning and derived ways to solve unknown MDPs"/>
          <p:cNvSpPr txBox="1"/>
          <p:nvPr/>
        </p:nvSpPr>
        <p:spPr>
          <a:xfrm>
            <a:off x="491697" y="3958714"/>
            <a:ext cx="7720529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We introduced core ideas such as Monte-Carlo and Temporal-Difference Learning and derived ways to solve unknown MDPs</a:t>
            </a:r>
          </a:p>
        </p:txBody>
      </p:sp>
      <p:sp>
        <p:nvSpPr>
          <p:cNvPr id="574" name="However, we did not discuss methods to deal with high-dimensional state/action spaces… more on this later!"/>
          <p:cNvSpPr txBox="1"/>
          <p:nvPr/>
        </p:nvSpPr>
        <p:spPr>
          <a:xfrm>
            <a:off x="491697" y="5486126"/>
            <a:ext cx="7720529" cy="543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/>
              <a:t>However, we did not discuss methods to deal with high-dimensional state/action spaces… more on this later!</a:t>
            </a:r>
          </a:p>
        </p:txBody>
      </p:sp>
      <p:pic>
        <p:nvPicPr>
          <p:cNvPr id="57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306" y="3805692"/>
            <a:ext cx="2965271" cy="2649816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We discussed the main limitations of exact methods (such as Policy/Value Iteration):…">
                <a:extLst>
                  <a:ext uri="{FF2B5EF4-FFF2-40B4-BE49-F238E27FC236}">
                    <a16:creationId xmlns:a16="http://schemas.microsoft.com/office/drawing/2014/main" id="{5E1FDB3F-40D6-F49E-10C9-081C6BC89A06}"/>
                  </a:ext>
                </a:extLst>
              </p:cNvPr>
              <p:cNvSpPr txBox="1"/>
              <p:nvPr/>
            </p:nvSpPr>
            <p:spPr>
              <a:xfrm>
                <a:off x="536147" y="1596514"/>
                <a:ext cx="9111328" cy="134780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>
                <a:spAutoFit/>
              </a:bodyPr>
              <a:lstStyle/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We discussed the main limitations of exact methods (such as Policy/Value Iteration):</a:t>
                </a:r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Update equations (i.e., Bellman equations) require access to dynamics model </a:t>
                </a:r>
                <a14:m>
                  <m:oMath xmlns:m="http://schemas.openxmlformats.org/officeDocument/2006/math">
                    <m:r>
                      <a:rPr sz="20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ctrlP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20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sz="2025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sz="1600" dirty="0"/>
              </a:p>
              <a:p>
                <a:pPr defTabSz="412750"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sz="1600" dirty="0"/>
              </a:p>
              <a:p>
                <a:pPr marL="203200" indent="-203200" defTabSz="412750">
                  <a:buSzPct val="70000"/>
                  <a:buChar char="•"/>
                  <a:defRPr sz="320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sz="1600" dirty="0"/>
                  <a:t>Iteration over (and storage of) all states and actions requires small, discrete state-action space</a:t>
                </a:r>
              </a:p>
            </p:txBody>
          </p:sp>
        </mc:Choice>
        <mc:Fallback xmlns="">
          <p:sp>
            <p:nvSpPr>
              <p:cNvPr id="2" name="We discussed the main limitations of exact methods (such as Policy/Value Iteration):…">
                <a:extLst>
                  <a:ext uri="{FF2B5EF4-FFF2-40B4-BE49-F238E27FC236}">
                    <a16:creationId xmlns:a16="http://schemas.microsoft.com/office/drawing/2014/main" id="{5E1FDB3F-40D6-F49E-10C9-081C6BC89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47" y="1596514"/>
                <a:ext cx="9111328" cy="1347805"/>
              </a:xfrm>
              <a:prstGeom prst="rect">
                <a:avLst/>
              </a:prstGeom>
              <a:blipFill>
                <a:blip r:embed="rId3"/>
                <a:stretch>
                  <a:fillRect l="-1114" t="-2804" b="-654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ampling-based approximations">
            <a:extLst>
              <a:ext uri="{FF2B5EF4-FFF2-40B4-BE49-F238E27FC236}">
                <a16:creationId xmlns:a16="http://schemas.microsoft.com/office/drawing/2014/main" id="{98ADA2FE-7760-82C8-8FD8-F140FAD99970}"/>
              </a:ext>
            </a:extLst>
          </p:cNvPr>
          <p:cNvSpPr txBox="1"/>
          <p:nvPr/>
        </p:nvSpPr>
        <p:spPr>
          <a:xfrm>
            <a:off x="9427878" y="2147014"/>
            <a:ext cx="2764122" cy="259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27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350">
                <a:solidFill>
                  <a:srgbClr val="C00000"/>
                </a:solidFill>
              </a:rPr>
              <a:t>Sampling-based approximations</a:t>
            </a:r>
          </a:p>
        </p:txBody>
      </p:sp>
      <p:sp>
        <p:nvSpPr>
          <p:cNvPr id="4" name="Function approximation">
            <a:extLst>
              <a:ext uri="{FF2B5EF4-FFF2-40B4-BE49-F238E27FC236}">
                <a16:creationId xmlns:a16="http://schemas.microsoft.com/office/drawing/2014/main" id="{434B0BBF-FC23-89EC-C5DB-467FCD5DC313}"/>
              </a:ext>
            </a:extLst>
          </p:cNvPr>
          <p:cNvSpPr txBox="1"/>
          <p:nvPr/>
        </p:nvSpPr>
        <p:spPr>
          <a:xfrm>
            <a:off x="9464304" y="2653296"/>
            <a:ext cx="2152912" cy="259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2700">
                <a:solidFill>
                  <a:schemeClr val="accent5">
                    <a:lumOff val="-29866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350">
                <a:solidFill>
                  <a:srgbClr val="C00000"/>
                </a:solidFill>
              </a:rPr>
              <a:t>Function approximation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E4D307-07E5-8503-6635-5E4F0A15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A9BD4-066A-E845-8A3D-20CB89E5AFC3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783B21-480D-1DF8-30F6-6722DD6FC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A5236C-5114-6B41-1180-B6A6EABBF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" grpId="0" animBg="1"/>
      <p:bldP spid="57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Outline"/>
          <p:cNvSpPr txBox="1">
            <a:spLocks noGrp="1"/>
          </p:cNvSpPr>
          <p:nvPr>
            <p:ph type="title"/>
          </p:nvPr>
        </p:nvSpPr>
        <p:spPr>
          <a:xfrm>
            <a:off x="733105" y="43975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Outline</a:t>
            </a:r>
          </a:p>
        </p:txBody>
      </p:sp>
      <p:sp>
        <p:nvSpPr>
          <p:cNvPr id="580" name="From exact methods to model-free control"/>
          <p:cNvSpPr txBox="1"/>
          <p:nvPr/>
        </p:nvSpPr>
        <p:spPr>
          <a:xfrm>
            <a:off x="733105" y="2762388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41275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600">
                <a:solidFill>
                  <a:srgbClr val="000000">
                    <a:alpha val="30000"/>
                  </a:srgbClr>
                </a:solidFill>
              </a:rPr>
              <a:t>From exact methods to model-free </a:t>
            </a:r>
            <a:r>
              <a:rPr sz="1600" b="1">
                <a:solidFill>
                  <a:srgbClr val="000000">
                    <a:alpha val="30000"/>
                  </a:srgbClr>
                </a:solidFill>
                <a:sym typeface="Helvetica Neue"/>
              </a:rPr>
              <a:t>control</a:t>
            </a:r>
          </a:p>
        </p:txBody>
      </p:sp>
      <p:sp>
        <p:nvSpPr>
          <p:cNvPr id="581" name="Monte Carlo Learning"/>
          <p:cNvSpPr txBox="1"/>
          <p:nvPr/>
        </p:nvSpPr>
        <p:spPr>
          <a:xfrm>
            <a:off x="1095833" y="3142913"/>
            <a:ext cx="7913369" cy="372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>
                <a:solidFill>
                  <a:srgbClr val="000000">
                    <a:alpha val="30000"/>
                  </a:srgbClr>
                </a:solidFill>
              </a:rPr>
              <a:t>Monte Carlo Learning</a:t>
            </a:r>
          </a:p>
        </p:txBody>
      </p:sp>
      <p:sp>
        <p:nvSpPr>
          <p:cNvPr id="583" name="Temporal-Difference (TD) Learning"/>
          <p:cNvSpPr txBox="1"/>
          <p:nvPr/>
        </p:nvSpPr>
        <p:spPr>
          <a:xfrm>
            <a:off x="1099914" y="3477621"/>
            <a:ext cx="3428824" cy="372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marL="355600" indent="-355600" algn="l" defTabSz="825500">
              <a:lnSpc>
                <a:spcPct val="15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600" dirty="0">
                <a:solidFill>
                  <a:srgbClr val="000000">
                    <a:alpha val="30000"/>
                  </a:srgbClr>
                </a:solidFill>
              </a:rPr>
              <a:t>Temporal-Difference (TD) Learning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F5ADB-AB4F-C8E4-91D2-888D91D65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5BFA7-ED34-AF4C-BBDE-42F5B5341E6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BA832-B94F-306E-2D3C-D344FFF3B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94D19-8F82-2B13-25F6-BE49BB85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38</a:t>
            </a:fld>
            <a:endParaRPr lang="en-US"/>
          </a:p>
        </p:txBody>
      </p:sp>
      <p:sp>
        <p:nvSpPr>
          <p:cNvPr id="2" name="What is Reinforcement Learning? (and the RL setting)">
            <a:extLst>
              <a:ext uri="{FF2B5EF4-FFF2-40B4-BE49-F238E27FC236}">
                <a16:creationId xmlns:a16="http://schemas.microsoft.com/office/drawing/2014/main" id="{6F5D6619-CADB-85C4-A407-58C93A96229F}"/>
              </a:ext>
            </a:extLst>
          </p:cNvPr>
          <p:cNvSpPr txBox="1"/>
          <p:nvPr/>
        </p:nvSpPr>
        <p:spPr>
          <a:xfrm>
            <a:off x="733105" y="2305355"/>
            <a:ext cx="6064637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>
                <a:solidFill>
                  <a:srgbClr val="000000">
                    <a:alpha val="30000"/>
                  </a:srgbClr>
                </a:solidFill>
              </a:rPr>
              <a:t>Recap: The RL problem</a:t>
            </a:r>
            <a:endParaRPr sz="1600" dirty="0">
              <a:solidFill>
                <a:srgbClr val="000000">
                  <a:alpha val="30000"/>
                </a:srgbClr>
              </a:solidFill>
            </a:endParaRPr>
          </a:p>
        </p:txBody>
      </p:sp>
      <p:sp>
        <p:nvSpPr>
          <p:cNvPr id="3" name="A taxonomy of RL algorithms &amp; important trade-offs">
            <a:extLst>
              <a:ext uri="{FF2B5EF4-FFF2-40B4-BE49-F238E27FC236}">
                <a16:creationId xmlns:a16="http://schemas.microsoft.com/office/drawing/2014/main" id="{F8338C70-E12A-51AE-DC9D-979F2040C38C}"/>
              </a:ext>
            </a:extLst>
          </p:cNvPr>
          <p:cNvSpPr txBox="1"/>
          <p:nvPr/>
        </p:nvSpPr>
        <p:spPr>
          <a:xfrm>
            <a:off x="733105" y="3975510"/>
            <a:ext cx="4935048" cy="297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 defTabSz="825500"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600" dirty="0"/>
              <a:t>The skeleton of an RL algorithm</a:t>
            </a:r>
            <a:endParaRPr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A taxonomy of RL"/>
          <p:cNvSpPr txBox="1">
            <a:spLocks noGrp="1"/>
          </p:cNvSpPr>
          <p:nvPr>
            <p:ph type="title"/>
          </p:nvPr>
        </p:nvSpPr>
        <p:spPr>
          <a:xfrm>
            <a:off x="696285" y="351366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dirty="0"/>
              <a:t>A taxonomy of RL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B16A2-05E4-70E9-7297-92F4B249D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16BDE-329D-F945-9CDD-DE57A01ADE4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81021-042E-A243-A0AE-A77CF0C14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A6D90-DDB2-C9C6-3247-4296BCB8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39</a:t>
            </a:fld>
            <a:endParaRPr lang="en-US"/>
          </a:p>
        </p:txBody>
      </p:sp>
      <p:sp>
        <p:nvSpPr>
          <p:cNvPr id="2" name="RL Algorithms">
            <a:extLst>
              <a:ext uri="{FF2B5EF4-FFF2-40B4-BE49-F238E27FC236}">
                <a16:creationId xmlns:a16="http://schemas.microsoft.com/office/drawing/2014/main" id="{3A65D786-B03C-9361-677E-ADADA995247F}"/>
              </a:ext>
            </a:extLst>
          </p:cNvPr>
          <p:cNvSpPr/>
          <p:nvPr/>
        </p:nvSpPr>
        <p:spPr>
          <a:xfrm>
            <a:off x="5273244" y="1669874"/>
            <a:ext cx="1635652" cy="408228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RL Algorithms</a:t>
            </a:r>
          </a:p>
        </p:txBody>
      </p:sp>
      <p:sp>
        <p:nvSpPr>
          <p:cNvPr id="3" name="Model-free">
            <a:extLst>
              <a:ext uri="{FF2B5EF4-FFF2-40B4-BE49-F238E27FC236}">
                <a16:creationId xmlns:a16="http://schemas.microsoft.com/office/drawing/2014/main" id="{B933BE19-8B54-C46C-DB44-1A6616844823}"/>
              </a:ext>
            </a:extLst>
          </p:cNvPr>
          <p:cNvSpPr/>
          <p:nvPr/>
        </p:nvSpPr>
        <p:spPr>
          <a:xfrm>
            <a:off x="3524954" y="2356290"/>
            <a:ext cx="1635652" cy="408227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Model-free</a:t>
            </a:r>
          </a:p>
        </p:txBody>
      </p:sp>
      <p:sp>
        <p:nvSpPr>
          <p:cNvPr id="7" name="Model-based">
            <a:extLst>
              <a:ext uri="{FF2B5EF4-FFF2-40B4-BE49-F238E27FC236}">
                <a16:creationId xmlns:a16="http://schemas.microsoft.com/office/drawing/2014/main" id="{0EACEE4F-FAED-D994-7378-2BF4B9460E20}"/>
              </a:ext>
            </a:extLst>
          </p:cNvPr>
          <p:cNvSpPr/>
          <p:nvPr/>
        </p:nvSpPr>
        <p:spPr>
          <a:xfrm>
            <a:off x="7021536" y="2356290"/>
            <a:ext cx="1635652" cy="408227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Model-based</a:t>
            </a:r>
          </a:p>
        </p:txBody>
      </p:sp>
      <p:sp>
        <p:nvSpPr>
          <p:cNvPr id="8" name="Policy optimization">
            <a:extLst>
              <a:ext uri="{FF2B5EF4-FFF2-40B4-BE49-F238E27FC236}">
                <a16:creationId xmlns:a16="http://schemas.microsoft.com/office/drawing/2014/main" id="{C7BADFA4-3A56-5D2C-A70E-AC6225E92983}"/>
              </a:ext>
            </a:extLst>
          </p:cNvPr>
          <p:cNvSpPr/>
          <p:nvPr/>
        </p:nvSpPr>
        <p:spPr>
          <a:xfrm>
            <a:off x="1120926" y="3190892"/>
            <a:ext cx="1635652" cy="408228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Policy optimization</a:t>
            </a:r>
          </a:p>
        </p:txBody>
      </p:sp>
      <p:sp>
        <p:nvSpPr>
          <p:cNvPr id="9" name="Value-based">
            <a:extLst>
              <a:ext uri="{FF2B5EF4-FFF2-40B4-BE49-F238E27FC236}">
                <a16:creationId xmlns:a16="http://schemas.microsoft.com/office/drawing/2014/main" id="{0B1B290A-0411-24E7-7C83-93D399F8DEB8}"/>
              </a:ext>
            </a:extLst>
          </p:cNvPr>
          <p:cNvSpPr/>
          <p:nvPr/>
        </p:nvSpPr>
        <p:spPr>
          <a:xfrm>
            <a:off x="3524954" y="3190892"/>
            <a:ext cx="1635652" cy="408228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dirty="0"/>
              <a:t>Value-based</a:t>
            </a:r>
          </a:p>
        </p:txBody>
      </p:sp>
      <p:sp>
        <p:nvSpPr>
          <p:cNvPr id="10" name="Connection Line">
            <a:extLst>
              <a:ext uri="{FF2B5EF4-FFF2-40B4-BE49-F238E27FC236}">
                <a16:creationId xmlns:a16="http://schemas.microsoft.com/office/drawing/2014/main" id="{402447CA-C154-782D-EACF-15BE97529EA1}"/>
              </a:ext>
            </a:extLst>
          </p:cNvPr>
          <p:cNvSpPr/>
          <p:nvPr/>
        </p:nvSpPr>
        <p:spPr>
          <a:xfrm>
            <a:off x="4381830" y="1874758"/>
            <a:ext cx="884920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0826" y="1434"/>
                  <a:pt x="3626" y="8634"/>
                  <a:pt x="0" y="21600"/>
                </a:cubicBezTo>
              </a:path>
            </a:pathLst>
          </a:custGeom>
          <a:noFill/>
          <a:ln w="127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1" name="Connection Line">
            <a:extLst>
              <a:ext uri="{FF2B5EF4-FFF2-40B4-BE49-F238E27FC236}">
                <a16:creationId xmlns:a16="http://schemas.microsoft.com/office/drawing/2014/main" id="{FB2EAD9B-7065-B9DA-ED10-F35BD76D1A64}"/>
              </a:ext>
            </a:extLst>
          </p:cNvPr>
          <p:cNvSpPr/>
          <p:nvPr/>
        </p:nvSpPr>
        <p:spPr>
          <a:xfrm>
            <a:off x="6912858" y="1874758"/>
            <a:ext cx="884920" cy="477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774" y="1434"/>
                  <a:pt x="17974" y="8634"/>
                  <a:pt x="21600" y="21600"/>
                </a:cubicBezTo>
              </a:path>
            </a:pathLst>
          </a:custGeom>
          <a:noFill/>
          <a:ln w="127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endParaRPr/>
          </a:p>
        </p:txBody>
      </p:sp>
      <p:cxnSp>
        <p:nvCxnSpPr>
          <p:cNvPr id="12" name="Connection Line">
            <a:extLst>
              <a:ext uri="{FF2B5EF4-FFF2-40B4-BE49-F238E27FC236}">
                <a16:creationId xmlns:a16="http://schemas.microsoft.com/office/drawing/2014/main" id="{007B4600-E7C1-86F6-B7A1-90412C479F7B}"/>
              </a:ext>
            </a:extLst>
          </p:cNvPr>
          <p:cNvCxnSpPr>
            <a:cxnSpLocks/>
          </p:cNvCxnSpPr>
          <p:nvPr/>
        </p:nvCxnSpPr>
        <p:spPr>
          <a:xfrm flipH="1">
            <a:off x="2338086" y="2665069"/>
            <a:ext cx="1186868" cy="503780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13" name="Connection Line">
            <a:extLst>
              <a:ext uri="{FF2B5EF4-FFF2-40B4-BE49-F238E27FC236}">
                <a16:creationId xmlns:a16="http://schemas.microsoft.com/office/drawing/2014/main" id="{DA233FC7-EFEA-EC57-314E-5ACC2A5C2FD3}"/>
              </a:ext>
            </a:extLst>
          </p:cNvPr>
          <p:cNvCxnSpPr>
            <a:cxnSpLocks/>
            <a:stCxn id="3" idx="2"/>
            <a:endCxn id="9" idx="0"/>
          </p:cNvCxnSpPr>
          <p:nvPr/>
        </p:nvCxnSpPr>
        <p:spPr>
          <a:xfrm>
            <a:off x="4342780" y="2764517"/>
            <a:ext cx="0" cy="426375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</p:cxnSp>
      <p:sp>
        <p:nvSpPr>
          <p:cNvPr id="14" name="Learn the model">
            <a:extLst>
              <a:ext uri="{FF2B5EF4-FFF2-40B4-BE49-F238E27FC236}">
                <a16:creationId xmlns:a16="http://schemas.microsoft.com/office/drawing/2014/main" id="{8FC34F9F-348F-5FDF-CC85-D6CC1D118F44}"/>
              </a:ext>
            </a:extLst>
          </p:cNvPr>
          <p:cNvSpPr/>
          <p:nvPr/>
        </p:nvSpPr>
        <p:spPr>
          <a:xfrm>
            <a:off x="7021536" y="3190892"/>
            <a:ext cx="1635652" cy="408228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Learn the model</a:t>
            </a:r>
          </a:p>
        </p:txBody>
      </p:sp>
      <p:cxnSp>
        <p:nvCxnSpPr>
          <p:cNvPr id="15" name="Connection Line">
            <a:extLst>
              <a:ext uri="{FF2B5EF4-FFF2-40B4-BE49-F238E27FC236}">
                <a16:creationId xmlns:a16="http://schemas.microsoft.com/office/drawing/2014/main" id="{5AD7DAEF-497D-9171-ABF3-FFAA14F8338E}"/>
              </a:ext>
            </a:extLst>
          </p:cNvPr>
          <p:cNvCxnSpPr>
            <a:cxnSpLocks/>
            <a:stCxn id="7" idx="2"/>
            <a:endCxn id="14" idx="0"/>
          </p:cNvCxnSpPr>
          <p:nvPr/>
        </p:nvCxnSpPr>
        <p:spPr>
          <a:xfrm>
            <a:off x="7839362" y="2764517"/>
            <a:ext cx="0" cy="426375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16" name="Connection Line">
            <a:extLst>
              <a:ext uri="{FF2B5EF4-FFF2-40B4-BE49-F238E27FC236}">
                <a16:creationId xmlns:a16="http://schemas.microsoft.com/office/drawing/2014/main" id="{67BD4161-9A8D-FFF9-E98E-D7FB6C162938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8657188" y="2665069"/>
            <a:ext cx="1736870" cy="525823"/>
          </a:xfrm>
          <a:prstGeom prst="straightConnector1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use dynamics">
                <a:extLst>
                  <a:ext uri="{FF2B5EF4-FFF2-40B4-BE49-F238E27FC236}">
                    <a16:creationId xmlns:a16="http://schemas.microsoft.com/office/drawing/2014/main" id="{A96EC53B-517B-4DFA-481A-06F7CFE2FC3C}"/>
                  </a:ext>
                </a:extLst>
              </p:cNvPr>
              <p:cNvSpPr txBox="1"/>
              <p:nvPr/>
            </p:nvSpPr>
            <p:spPr>
              <a:xfrm>
                <a:off x="8731359" y="2330023"/>
                <a:ext cx="2346540" cy="301365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>
                    <a:solidFill>
                      <a:srgbClr val="000000"/>
                    </a:solidFill>
                  </a:rPr>
                  <a:t>use dynamics </a:t>
                </a:r>
                <a14:m>
                  <m:oMath xmlns:m="http://schemas.openxmlformats.org/officeDocument/2006/math">
                    <m:r>
                      <a:rPr lang="en-US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7" name="use dynamics">
                <a:extLst>
                  <a:ext uri="{FF2B5EF4-FFF2-40B4-BE49-F238E27FC236}">
                    <a16:creationId xmlns:a16="http://schemas.microsoft.com/office/drawing/2014/main" id="{A96EC53B-517B-4DFA-481A-06F7CFE2F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359" y="2330023"/>
                <a:ext cx="2346540" cy="301365"/>
              </a:xfrm>
              <a:prstGeom prst="rect">
                <a:avLst/>
              </a:prstGeom>
              <a:blipFill>
                <a:blip r:embed="rId2"/>
                <a:stretch>
                  <a:fillRect l="-3226" t="-12000" r="-5914" b="-320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do not use dynamics">
                <a:extLst>
                  <a:ext uri="{FF2B5EF4-FFF2-40B4-BE49-F238E27FC236}">
                    <a16:creationId xmlns:a16="http://schemas.microsoft.com/office/drawing/2014/main" id="{92724593-DB4D-D450-357E-A8995C187EC3}"/>
                  </a:ext>
                </a:extLst>
              </p:cNvPr>
              <p:cNvSpPr txBox="1"/>
              <p:nvPr/>
            </p:nvSpPr>
            <p:spPr>
              <a:xfrm>
                <a:off x="539726" y="2328121"/>
                <a:ext cx="2878737" cy="301365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/>
                    </a:solidFill>
                  </a:rPr>
                  <a:t>do not use dynamics </a:t>
                </a:r>
                <a14:m>
                  <m:oMath xmlns:m="http://schemas.openxmlformats.org/officeDocument/2006/math">
                    <m:r>
                      <a:rPr lang="en-US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do not use dynamics">
                <a:extLst>
                  <a:ext uri="{FF2B5EF4-FFF2-40B4-BE49-F238E27FC236}">
                    <a16:creationId xmlns:a16="http://schemas.microsoft.com/office/drawing/2014/main" id="{92724593-DB4D-D450-357E-A8995C187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26" y="2328121"/>
                <a:ext cx="2878737" cy="301365"/>
              </a:xfrm>
              <a:prstGeom prst="rect">
                <a:avLst/>
              </a:prstGeom>
              <a:blipFill>
                <a:blip r:embed="rId3"/>
                <a:stretch>
                  <a:fillRect l="-2632" t="-12500" r="-4386" b="-37500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Given the model">
            <a:extLst>
              <a:ext uri="{FF2B5EF4-FFF2-40B4-BE49-F238E27FC236}">
                <a16:creationId xmlns:a16="http://schemas.microsoft.com/office/drawing/2014/main" id="{8DCDA226-28E2-C468-40E3-7FF1E264A71E}"/>
              </a:ext>
            </a:extLst>
          </p:cNvPr>
          <p:cNvSpPr/>
          <p:nvPr/>
        </p:nvSpPr>
        <p:spPr>
          <a:xfrm>
            <a:off x="9576232" y="3190892"/>
            <a:ext cx="1635652" cy="408228"/>
          </a:xfrm>
          <a:prstGeom prst="roundRect">
            <a:avLst>
              <a:gd name="adj" fmla="val 23333"/>
            </a:avLst>
          </a:prstGeom>
          <a:noFill/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412750">
              <a:defRPr sz="14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t>Given the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is known">
                <a:extLst>
                  <a:ext uri="{FF2B5EF4-FFF2-40B4-BE49-F238E27FC236}">
                    <a16:creationId xmlns:a16="http://schemas.microsoft.com/office/drawing/2014/main" id="{124958E4-739A-5D20-151B-68ACDB023B5A}"/>
                  </a:ext>
                </a:extLst>
              </p:cNvPr>
              <p:cNvSpPr txBox="1"/>
              <p:nvPr/>
            </p:nvSpPr>
            <p:spPr>
              <a:xfrm>
                <a:off x="9499508" y="3808817"/>
                <a:ext cx="1981055" cy="295594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l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14:m>
                  <m:oMath xmlns:m="http://schemas.openxmlformats.org/officeDocument/2006/math">
                    <m:r>
                      <a:rPr lang="ar-AE" sz="1625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ar-AE" sz="1625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ar-AE" sz="1625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ar-AE" sz="1625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ar-AE" dirty="0">
                    <a:solidFill>
                      <a:srgbClr val="000000"/>
                    </a:solidFill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</a:rPr>
                  <a:t>is known</a:t>
                </a:r>
              </a:p>
            </p:txBody>
          </p:sp>
        </mc:Choice>
        <mc:Fallback xmlns="">
          <p:sp>
            <p:nvSpPr>
              <p:cNvPr id="20" name="is known">
                <a:extLst>
                  <a:ext uri="{FF2B5EF4-FFF2-40B4-BE49-F238E27FC236}">
                    <a16:creationId xmlns:a16="http://schemas.microsoft.com/office/drawing/2014/main" id="{124958E4-739A-5D20-151B-68ACDB023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9508" y="3808817"/>
                <a:ext cx="1981055" cy="295594"/>
              </a:xfrm>
              <a:prstGeom prst="rect">
                <a:avLst/>
              </a:prstGeom>
              <a:blipFill>
                <a:blip r:embed="rId4"/>
                <a:stretch>
                  <a:fillRect l="-1911" t="-4167" r="-3185" b="-20833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directly maximize the RL objective">
                <a:extLst>
                  <a:ext uri="{FF2B5EF4-FFF2-40B4-BE49-F238E27FC236}">
                    <a16:creationId xmlns:a16="http://schemas.microsoft.com/office/drawing/2014/main" id="{38363120-0C8F-1CFF-4891-5344F46AEC5B}"/>
                  </a:ext>
                </a:extLst>
              </p:cNvPr>
              <p:cNvSpPr txBox="1"/>
              <p:nvPr/>
            </p:nvSpPr>
            <p:spPr>
              <a:xfrm>
                <a:off x="945879" y="3716715"/>
                <a:ext cx="1985746" cy="1184422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25400" tIns="25400" rIns="25400" bIns="25400"/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/>
                    </a:solidFill>
                  </a:rPr>
                  <a:t>directly maximize the RL objective</a:t>
                </a:r>
              </a:p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𝔼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𝜏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∼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𝜋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𝜏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ar-AE" sz="1400">
                          <a:solidFill>
                            <a:schemeClr val="tx1"/>
                          </a:solidFill>
                          <a:latin typeface="Cambria Math"/>
                        </a:rPr>
                        <m:t>​</m:t>
                      </m:r>
                      <m:d>
                        <m:dPr>
                          <m:begChr m:val="["/>
                          <m:endChr m:val="]"/>
                          <m:ctrlPr>
                            <a:rPr lang="ar-AE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ar-AE" sz="1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nary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ar-AE" sz="1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14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ar-A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directly maximize the RL objective">
                <a:extLst>
                  <a:ext uri="{FF2B5EF4-FFF2-40B4-BE49-F238E27FC236}">
                    <a16:creationId xmlns:a16="http://schemas.microsoft.com/office/drawing/2014/main" id="{38363120-0C8F-1CFF-4891-5344F46AE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879" y="3716715"/>
                <a:ext cx="1985746" cy="1184422"/>
              </a:xfrm>
              <a:prstGeom prst="rect">
                <a:avLst/>
              </a:prstGeom>
              <a:blipFill>
                <a:blip r:embed="rId5"/>
                <a:stretch>
                  <a:fillRect l="-637" t="-4255" r="-5732" b="-98936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estimate">
                <a:extLst>
                  <a:ext uri="{FF2B5EF4-FFF2-40B4-BE49-F238E27FC236}">
                    <a16:creationId xmlns:a16="http://schemas.microsoft.com/office/drawing/2014/main" id="{9711CE57-5875-CA47-F522-C92F794DE00E}"/>
                  </a:ext>
                </a:extLst>
              </p:cNvPr>
              <p:cNvSpPr txBox="1"/>
              <p:nvPr/>
            </p:nvSpPr>
            <p:spPr>
              <a:xfrm>
                <a:off x="6910069" y="3769349"/>
                <a:ext cx="1858586" cy="505267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25400" tIns="25400" rIns="25400" bIns="25400">
                <a:spAutoFit/>
              </a:bodyPr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/>
                    </a:solidFill>
                  </a:rPr>
                  <a:t>estimate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≈</m:t>
                      </m:r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𝑇</m:t>
                      </m:r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+1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∣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estimate">
                <a:extLst>
                  <a:ext uri="{FF2B5EF4-FFF2-40B4-BE49-F238E27FC236}">
                    <a16:creationId xmlns:a16="http://schemas.microsoft.com/office/drawing/2014/main" id="{9711CE57-5875-CA47-F522-C92F794DE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0069" y="3769349"/>
                <a:ext cx="1858586" cy="505267"/>
              </a:xfrm>
              <a:prstGeom prst="rect">
                <a:avLst/>
              </a:prstGeom>
              <a:blipFill>
                <a:blip r:embed="rId6"/>
                <a:stretch>
                  <a:fillRect l="-2041" t="-4878" r="-6803" b="-19512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policy implicitly defined via…">
                <a:extLst>
                  <a:ext uri="{FF2B5EF4-FFF2-40B4-BE49-F238E27FC236}">
                    <a16:creationId xmlns:a16="http://schemas.microsoft.com/office/drawing/2014/main" id="{2AE4B147-F640-BE1F-FD68-0521AF867B8C}"/>
                  </a:ext>
                </a:extLst>
              </p:cNvPr>
              <p:cNvSpPr txBox="1"/>
              <p:nvPr/>
            </p:nvSpPr>
            <p:spPr>
              <a:xfrm>
                <a:off x="3267264" y="3769349"/>
                <a:ext cx="2151031" cy="505267"/>
              </a:xfrm>
              <a:prstGeom prst="rect">
                <a:avLst/>
              </a:prstGeom>
              <a:noFill/>
              <a:ln w="635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>
                <a:spAutoFit/>
              </a:bodyPr>
              <a:lstStyle/>
              <a:p>
                <a:pPr algn="ctr" defTabSz="412750">
                  <a:defRPr sz="1350">
                    <a:solidFill>
                      <a:srgbClr val="000000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pPr>
                <a:r>
                  <a:rPr lang="en-US" dirty="0">
                    <a:solidFill>
                      <a:srgbClr val="000000"/>
                    </a:solidFill>
                  </a:rPr>
                  <a:t>policy implicitly defined via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𝑉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) </m:t>
                      </m:r>
                      <m:r>
                        <m:rPr>
                          <m:nor/>
                        </m:rPr>
                        <a:rPr lang="en-US" sz="1600" i="0">
                          <a:solidFill>
                            <a:schemeClr val="tx1"/>
                          </a:solidFill>
                          <a:latin typeface="Cambria Math"/>
                        </a:rPr>
                        <m:t>or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 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𝑄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𝑢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policy implicitly defined via…">
                <a:extLst>
                  <a:ext uri="{FF2B5EF4-FFF2-40B4-BE49-F238E27FC236}">
                    <a16:creationId xmlns:a16="http://schemas.microsoft.com/office/drawing/2014/main" id="{2AE4B147-F640-BE1F-FD68-0521AF867B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7264" y="3769349"/>
                <a:ext cx="2151031" cy="505267"/>
              </a:xfrm>
              <a:prstGeom prst="rect">
                <a:avLst/>
              </a:prstGeom>
              <a:blipFill>
                <a:blip r:embed="rId7"/>
                <a:stretch>
                  <a:fillRect t="-4878" b="-12195"/>
                </a:stretch>
              </a:blipFill>
              <a:ln w="635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B8DA43-36E2-81C6-1052-502C7DAB7437}"/>
                  </a:ext>
                </a:extLst>
              </p:cNvPr>
              <p:cNvSpPr txBox="1"/>
              <p:nvPr/>
            </p:nvSpPr>
            <p:spPr>
              <a:xfrm>
                <a:off x="2913935" y="4500851"/>
                <a:ext cx="3118339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nor/>
                        </m:rPr>
                        <a:rPr lang="en-US" sz="160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set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 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𝜋</m:t>
                      </m:r>
                      <m:r>
                        <a:rPr lang="en-US" sz="160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)=</m:t>
                      </m:r>
                      <m:sSub>
                        <m:sSubPr>
                          <m:ctrlPr>
                            <a:rPr lang="en-US" sz="1600" i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 i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argmax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𝑄</m:t>
                      </m:r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ar-AE" sz="160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ar-AE" sz="1600">
                          <a:solidFill>
                            <a:schemeClr val="tx1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ar-AE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EB8DA43-36E2-81C6-1052-502C7DAB7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3935" y="4500851"/>
                <a:ext cx="3118339" cy="338554"/>
              </a:xfrm>
              <a:prstGeom prst="rect">
                <a:avLst/>
              </a:prstGeom>
              <a:blipFill>
                <a:blip r:embed="rId8"/>
                <a:stretch>
                  <a:fillRect t="-71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46399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The skeleton of an RL algorith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skeleton of an RL algorithm </a:t>
            </a:r>
          </a:p>
        </p:txBody>
      </p:sp>
      <p:sp>
        <p:nvSpPr>
          <p:cNvPr id="685" name="Generate samples"/>
          <p:cNvSpPr/>
          <p:nvPr/>
        </p:nvSpPr>
        <p:spPr>
          <a:xfrm>
            <a:off x="2216970" y="3371321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endParaRPr sz="2000" dirty="0"/>
          </a:p>
        </p:txBody>
      </p:sp>
      <p:sp>
        <p:nvSpPr>
          <p:cNvPr id="686" name="Rounded Rectangle"/>
          <p:cNvSpPr/>
          <p:nvPr/>
        </p:nvSpPr>
        <p:spPr>
          <a:xfrm>
            <a:off x="5594630" y="2037953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2000" dirty="0"/>
          </a:p>
        </p:txBody>
      </p:sp>
      <p:sp>
        <p:nvSpPr>
          <p:cNvPr id="687" name="Rounded Rectangle"/>
          <p:cNvSpPr/>
          <p:nvPr/>
        </p:nvSpPr>
        <p:spPr>
          <a:xfrm>
            <a:off x="5594630" y="4704687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2000" dirty="0"/>
          </a:p>
        </p:txBody>
      </p:sp>
      <p:cxnSp>
        <p:nvCxnSpPr>
          <p:cNvPr id="688" name="Connection Line"/>
          <p:cNvCxnSpPr>
            <a:cxnSpLocks/>
            <a:endCxn id="686" idx="1"/>
          </p:cNvCxnSpPr>
          <p:nvPr/>
        </p:nvCxnSpPr>
        <p:spPr>
          <a:xfrm flipV="1">
            <a:off x="3759198" y="2450321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89" name="Connection Line"/>
          <p:cNvCxnSpPr>
            <a:cxnSpLocks/>
            <a:endCxn id="687" idx="1"/>
          </p:cNvCxnSpPr>
          <p:nvPr/>
        </p:nvCxnSpPr>
        <p:spPr>
          <a:xfrm>
            <a:off x="3759198" y="4217070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690" name="Line"/>
          <p:cNvSpPr/>
          <p:nvPr/>
        </p:nvSpPr>
        <p:spPr>
          <a:xfrm>
            <a:off x="6709104" y="2878123"/>
            <a:ext cx="1" cy="1811128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E7658193-E30A-AA5C-12B4-E5B48EB0F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4081-DEC8-B74A-BF1A-2DAB807F338C}" type="datetime1">
              <a:rPr lang="en-US" smtClean="0"/>
              <a:t>8/13/26</a:t>
            </a:fld>
            <a:endParaRPr lang="en-US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4EF61FA-E6A6-F76E-AEA7-842625214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8F1B739-F41E-7416-7812-C53FC08B5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40</a:t>
            </a:fld>
            <a:endParaRPr lang="en-US"/>
          </a:p>
        </p:txBody>
      </p:sp>
      <p:sp>
        <p:nvSpPr>
          <p:cNvPr id="2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ECE98129-667F-E2CE-12E0-5EBC51A0F1C9}"/>
              </a:ext>
            </a:extLst>
          </p:cNvPr>
          <p:cNvSpPr txBox="1"/>
          <p:nvPr/>
        </p:nvSpPr>
        <p:spPr>
          <a:xfrm>
            <a:off x="10164886" y="333810"/>
            <a:ext cx="1811962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The skeleton of an RL algorith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skeleton of an RL algorithm </a:t>
            </a:r>
          </a:p>
        </p:txBody>
      </p:sp>
      <p:pic>
        <p:nvPicPr>
          <p:cNvPr id="682" name="Image" descr="Image"/>
          <p:cNvPicPr>
            <a:picLocks noChangeAspect="1"/>
          </p:cNvPicPr>
          <p:nvPr/>
        </p:nvPicPr>
        <p:blipFill>
          <a:blip r:embed="rId2"/>
          <a:srcRect r="68146"/>
          <a:stretch>
            <a:fillRect/>
          </a:stretch>
        </p:blipFill>
        <p:spPr>
          <a:xfrm>
            <a:off x="1111729" y="3265180"/>
            <a:ext cx="659217" cy="97605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83" name="Equation"/>
              <p:cNvSpPr txBox="1"/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blipFill>
                <a:blip r:embed="rId3"/>
                <a:stretch>
                  <a:fillRect l="-957" r="-3349" b="-3214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4" name="Equation"/>
              <p:cNvSpPr txBox="1"/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blipFill>
                <a:blip r:embed="rId4"/>
                <a:stretch>
                  <a:fillRect l="-3571" r="-8333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5" name="Generate samples"/>
          <p:cNvSpPr/>
          <p:nvPr/>
        </p:nvSpPr>
        <p:spPr>
          <a:xfrm>
            <a:off x="2216970" y="3371321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2000" dirty="0"/>
              <a:t>Generate samples</a:t>
            </a:r>
          </a:p>
        </p:txBody>
      </p:sp>
      <p:sp>
        <p:nvSpPr>
          <p:cNvPr id="686" name="Rounded Rectangle"/>
          <p:cNvSpPr/>
          <p:nvPr/>
        </p:nvSpPr>
        <p:spPr>
          <a:xfrm>
            <a:off x="5594630" y="2037953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2000" dirty="0"/>
          </a:p>
        </p:txBody>
      </p:sp>
      <p:sp>
        <p:nvSpPr>
          <p:cNvPr id="687" name="Rounded Rectangle"/>
          <p:cNvSpPr/>
          <p:nvPr/>
        </p:nvSpPr>
        <p:spPr>
          <a:xfrm>
            <a:off x="5594630" y="4704687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2000" dirty="0"/>
          </a:p>
        </p:txBody>
      </p:sp>
      <p:cxnSp>
        <p:nvCxnSpPr>
          <p:cNvPr id="688" name="Connection Line"/>
          <p:cNvCxnSpPr>
            <a:cxnSpLocks/>
            <a:endCxn id="686" idx="1"/>
          </p:cNvCxnSpPr>
          <p:nvPr/>
        </p:nvCxnSpPr>
        <p:spPr>
          <a:xfrm flipV="1">
            <a:off x="3759198" y="2450321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89" name="Connection Line"/>
          <p:cNvCxnSpPr>
            <a:cxnSpLocks/>
            <a:endCxn id="687" idx="1"/>
          </p:cNvCxnSpPr>
          <p:nvPr/>
        </p:nvCxnSpPr>
        <p:spPr>
          <a:xfrm>
            <a:off x="3759198" y="4217070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690" name="Line"/>
          <p:cNvSpPr/>
          <p:nvPr/>
        </p:nvSpPr>
        <p:spPr>
          <a:xfrm>
            <a:off x="6709104" y="2878123"/>
            <a:ext cx="1" cy="1811128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EF779-B2C1-3A0F-0D5B-29D5857A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F3D3-FDF9-554D-B07F-B907436F0960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7680F2-9021-010E-4A88-B4D1653FC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03AF08E-0038-1EAA-B81F-9CDD98C6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41</a:t>
            </a:fld>
            <a:endParaRPr lang="en-US"/>
          </a:p>
        </p:txBody>
      </p:sp>
      <p:sp>
        <p:nvSpPr>
          <p:cNvPr id="2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7E1F0C77-9291-4C40-4E92-FDC00AD9F79D}"/>
              </a:ext>
            </a:extLst>
          </p:cNvPr>
          <p:cNvSpPr txBox="1"/>
          <p:nvPr/>
        </p:nvSpPr>
        <p:spPr>
          <a:xfrm>
            <a:off x="10164886" y="333810"/>
            <a:ext cx="1811962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6558290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The skeleton of an RL algorith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skeleton of an RL algorithm </a:t>
            </a:r>
          </a:p>
        </p:txBody>
      </p:sp>
      <p:pic>
        <p:nvPicPr>
          <p:cNvPr id="682" name="Image" descr="Image"/>
          <p:cNvPicPr>
            <a:picLocks noChangeAspect="1"/>
          </p:cNvPicPr>
          <p:nvPr/>
        </p:nvPicPr>
        <p:blipFill>
          <a:blip r:embed="rId2"/>
          <a:srcRect r="68146"/>
          <a:stretch>
            <a:fillRect/>
          </a:stretch>
        </p:blipFill>
        <p:spPr>
          <a:xfrm>
            <a:off x="1111729" y="3265180"/>
            <a:ext cx="659217" cy="97605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83" name="Equation"/>
              <p:cNvSpPr txBox="1"/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blipFill>
                <a:blip r:embed="rId3"/>
                <a:stretch>
                  <a:fillRect l="-957" r="-3349" b="-3214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4" name="Equation"/>
              <p:cNvSpPr txBox="1"/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blipFill>
                <a:blip r:embed="rId4"/>
                <a:stretch>
                  <a:fillRect l="-3571" r="-8333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5" name="Generate samples"/>
          <p:cNvSpPr/>
          <p:nvPr/>
        </p:nvSpPr>
        <p:spPr>
          <a:xfrm>
            <a:off x="2216970" y="3371321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2000" dirty="0"/>
              <a:t>Generate samples</a:t>
            </a:r>
          </a:p>
        </p:txBody>
      </p:sp>
      <p:sp>
        <p:nvSpPr>
          <p:cNvPr id="686" name="Rounded Rectangle"/>
          <p:cNvSpPr/>
          <p:nvPr/>
        </p:nvSpPr>
        <p:spPr>
          <a:xfrm>
            <a:off x="5594630" y="2037953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2000" dirty="0"/>
              <a:t>Fit a model / estimate return</a:t>
            </a:r>
            <a:endParaRPr sz="2000" dirty="0"/>
          </a:p>
        </p:txBody>
      </p:sp>
      <p:sp>
        <p:nvSpPr>
          <p:cNvPr id="687" name="Rounded Rectangle"/>
          <p:cNvSpPr/>
          <p:nvPr/>
        </p:nvSpPr>
        <p:spPr>
          <a:xfrm>
            <a:off x="5594630" y="4704687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sz="2000" dirty="0"/>
          </a:p>
        </p:txBody>
      </p:sp>
      <p:cxnSp>
        <p:nvCxnSpPr>
          <p:cNvPr id="688" name="Connection Line"/>
          <p:cNvCxnSpPr>
            <a:cxnSpLocks/>
            <a:endCxn id="686" idx="1"/>
          </p:cNvCxnSpPr>
          <p:nvPr/>
        </p:nvCxnSpPr>
        <p:spPr>
          <a:xfrm flipV="1">
            <a:off x="3759198" y="2450321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89" name="Connection Line"/>
          <p:cNvCxnSpPr>
            <a:cxnSpLocks/>
            <a:endCxn id="687" idx="1"/>
          </p:cNvCxnSpPr>
          <p:nvPr/>
        </p:nvCxnSpPr>
        <p:spPr>
          <a:xfrm>
            <a:off x="3759198" y="4217070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690" name="Line"/>
          <p:cNvSpPr/>
          <p:nvPr/>
        </p:nvSpPr>
        <p:spPr>
          <a:xfrm>
            <a:off x="6709104" y="2878123"/>
            <a:ext cx="1" cy="1811128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D65A1-14BE-57E7-0834-2B6442A83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398" y="2052405"/>
            <a:ext cx="2699164" cy="121277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097EB-151F-62D1-1999-D09A2E2E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F572-8644-554A-A840-5198B3417244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FBFD5-552B-BD98-A7A0-03CB1851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24EE7E-44A5-EA8A-6E57-89ECA625C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42</a:t>
            </a:fld>
            <a:endParaRPr lang="en-US"/>
          </a:p>
        </p:txBody>
      </p:sp>
      <p:sp>
        <p:nvSpPr>
          <p:cNvPr id="2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F6E192AA-6BFD-82FB-6703-128F4A967F33}"/>
              </a:ext>
            </a:extLst>
          </p:cNvPr>
          <p:cNvSpPr txBox="1"/>
          <p:nvPr/>
        </p:nvSpPr>
        <p:spPr>
          <a:xfrm>
            <a:off x="10164886" y="333810"/>
            <a:ext cx="1811962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990157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The skeleton of an RL algorith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The skeleton of an RL algorithm </a:t>
            </a:r>
          </a:p>
        </p:txBody>
      </p:sp>
      <p:pic>
        <p:nvPicPr>
          <p:cNvPr id="682" name="Image" descr="Image"/>
          <p:cNvPicPr>
            <a:picLocks noChangeAspect="1"/>
          </p:cNvPicPr>
          <p:nvPr/>
        </p:nvPicPr>
        <p:blipFill>
          <a:blip r:embed="rId2"/>
          <a:srcRect r="68146"/>
          <a:stretch>
            <a:fillRect/>
          </a:stretch>
        </p:blipFill>
        <p:spPr>
          <a:xfrm>
            <a:off x="1111729" y="3265180"/>
            <a:ext cx="659217" cy="976055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83" name="Equation"/>
              <p:cNvSpPr txBox="1"/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00" y="4329941"/>
                <a:ext cx="2642647" cy="330860"/>
              </a:xfrm>
              <a:prstGeom prst="rect">
                <a:avLst/>
              </a:prstGeom>
              <a:blipFill>
                <a:blip r:embed="rId3"/>
                <a:stretch>
                  <a:fillRect l="-957" r="-3349" b="-3214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4" name="Equation"/>
              <p:cNvSpPr txBox="1"/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457200"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150" dirty="0"/>
              </a:p>
            </p:txBody>
          </p:sp>
        </mc:Choice>
        <mc:Fallback xmlns="">
          <p:sp>
            <p:nvSpPr>
              <p:cNvPr id="68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576" y="2889967"/>
                <a:ext cx="1059521" cy="330860"/>
              </a:xfrm>
              <a:prstGeom prst="rect">
                <a:avLst/>
              </a:prstGeom>
              <a:blipFill>
                <a:blip r:embed="rId4"/>
                <a:stretch>
                  <a:fillRect l="-3571" r="-8333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5" name="Generate samples"/>
          <p:cNvSpPr/>
          <p:nvPr/>
        </p:nvSpPr>
        <p:spPr>
          <a:xfrm>
            <a:off x="2216970" y="3371321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 defTabSz="82550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 algn="ctr"/>
            <a:r>
              <a:rPr sz="2000" dirty="0"/>
              <a:t>Generate samples</a:t>
            </a:r>
          </a:p>
        </p:txBody>
      </p:sp>
      <p:sp>
        <p:nvSpPr>
          <p:cNvPr id="686" name="Rounded Rectangle"/>
          <p:cNvSpPr/>
          <p:nvPr/>
        </p:nvSpPr>
        <p:spPr>
          <a:xfrm>
            <a:off x="5594630" y="2037953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2000" dirty="0"/>
              <a:t>Fit a model / estimate return</a:t>
            </a:r>
            <a:endParaRPr sz="2000" dirty="0"/>
          </a:p>
        </p:txBody>
      </p:sp>
      <p:sp>
        <p:nvSpPr>
          <p:cNvPr id="687" name="Rounded Rectangle"/>
          <p:cNvSpPr/>
          <p:nvPr/>
        </p:nvSpPr>
        <p:spPr>
          <a:xfrm>
            <a:off x="5594630" y="4704687"/>
            <a:ext cx="2196732" cy="824734"/>
          </a:xfrm>
          <a:prstGeom prst="roundRect">
            <a:avLst>
              <a:gd name="adj" fmla="val 15998"/>
            </a:avLst>
          </a:prstGeom>
          <a:ln w="254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defRPr sz="28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r>
              <a:rPr lang="en-US" sz="2000" dirty="0"/>
              <a:t>Improve the policy</a:t>
            </a:r>
            <a:endParaRPr sz="2000" dirty="0"/>
          </a:p>
        </p:txBody>
      </p:sp>
      <p:cxnSp>
        <p:nvCxnSpPr>
          <p:cNvPr id="688" name="Connection Line"/>
          <p:cNvCxnSpPr>
            <a:cxnSpLocks/>
            <a:endCxn id="686" idx="1"/>
          </p:cNvCxnSpPr>
          <p:nvPr/>
        </p:nvCxnSpPr>
        <p:spPr>
          <a:xfrm flipV="1">
            <a:off x="3759198" y="2450321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</p:cxnSp>
      <p:cxnSp>
        <p:nvCxnSpPr>
          <p:cNvPr id="689" name="Connection Line"/>
          <p:cNvCxnSpPr>
            <a:cxnSpLocks/>
            <a:endCxn id="687" idx="1"/>
          </p:cNvCxnSpPr>
          <p:nvPr/>
        </p:nvCxnSpPr>
        <p:spPr>
          <a:xfrm>
            <a:off x="3759198" y="4217070"/>
            <a:ext cx="1835432" cy="899984"/>
          </a:xfrm>
          <a:prstGeom prst="straightConnector1">
            <a:avLst/>
          </a:prstGeom>
          <a:ln w="25400">
            <a:solidFill>
              <a:srgbClr val="000000"/>
            </a:solidFill>
            <a:miter lim="400000"/>
            <a:headEnd type="triangle"/>
          </a:ln>
        </p:spPr>
      </p:cxnSp>
      <p:sp>
        <p:nvSpPr>
          <p:cNvPr id="690" name="Line"/>
          <p:cNvSpPr/>
          <p:nvPr/>
        </p:nvSpPr>
        <p:spPr>
          <a:xfrm>
            <a:off x="6709104" y="2878123"/>
            <a:ext cx="1" cy="1811128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D65A1-14BE-57E7-0834-2B6442A83B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398" y="2052405"/>
            <a:ext cx="2699164" cy="12127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133D11-430D-1C54-3EBB-DBD250490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0438" y="4679726"/>
            <a:ext cx="4236572" cy="121495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2EC6E-9228-79C5-1603-9D9C5D26C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DE0A4-DFF5-724E-817C-EF90643FD6D2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4376D0-111C-5820-20B9-96A4401C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0A0593-A602-99EA-6B7A-9DB48C9CE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092D1-893C-1486-4BC4-2216E2C0DD7A}"/>
              </a:ext>
            </a:extLst>
          </p:cNvPr>
          <p:cNvSpPr/>
          <p:nvPr/>
        </p:nvSpPr>
        <p:spPr>
          <a:xfrm>
            <a:off x="9422433" y="5029246"/>
            <a:ext cx="142809" cy="127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553F06-FE40-0278-8C63-63EDF06A77E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227" t="6194" r="42398" b="69947"/>
          <a:stretch/>
        </p:blipFill>
        <p:spPr>
          <a:xfrm>
            <a:off x="9422433" y="4953068"/>
            <a:ext cx="124521" cy="194742"/>
          </a:xfrm>
          <a:prstGeom prst="rect">
            <a:avLst/>
          </a:prstGeom>
        </p:spPr>
      </p:pic>
      <p:sp>
        <p:nvSpPr>
          <p:cNvPr id="9" name="Why even bother using less efficient algorithms? Wall-clock time is not the same as efficiency!">
            <a:extLst>
              <a:ext uri="{FF2B5EF4-FFF2-40B4-BE49-F238E27FC236}">
                <a16:creationId xmlns:a16="http://schemas.microsoft.com/office/drawing/2014/main" id="{ED63C084-A3AA-B97A-5A78-9CBAE101E34B}"/>
              </a:ext>
            </a:extLst>
          </p:cNvPr>
          <p:cNvSpPr txBox="1"/>
          <p:nvPr/>
        </p:nvSpPr>
        <p:spPr>
          <a:xfrm>
            <a:off x="10164886" y="333810"/>
            <a:ext cx="1811962" cy="250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l" defTabSz="825500">
              <a:lnSpc>
                <a:spcPct val="120000"/>
              </a:lnSpc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1200" dirty="0"/>
              <a:t>Adapted from CS 185/285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0534976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Next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t>Next time</a:t>
            </a:r>
          </a:p>
        </p:txBody>
      </p:sp>
      <p:sp>
        <p:nvSpPr>
          <p:cNvPr id="733" name="MPC"/>
          <p:cNvSpPr txBox="1"/>
          <p:nvPr/>
        </p:nvSpPr>
        <p:spPr>
          <a:xfrm>
            <a:off x="2607089" y="2378797"/>
            <a:ext cx="7415084" cy="520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marL="406400" indent="-406400" algn="l" defTabSz="825500">
              <a:lnSpc>
                <a:spcPct val="120000"/>
              </a:lnSpc>
              <a:buSzPct val="70000"/>
              <a:buChar char="•"/>
              <a:defRPr sz="3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lang="en-US" sz="28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Value-based RL</a:t>
            </a:r>
            <a:endParaRPr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65DBC-E91A-BDC7-7080-1570A6A2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CDCDB-DEAC-F24C-99BD-78C20D345CA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D76CE-F4DA-D3FF-AE20-C9B06E15A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D3165-1187-DF0E-DBC2-37E9A59D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DD998B-DDF4-43A4-8742-5AE47805ED40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purl.org/dc/elements/1.1/"/>
    <ds:schemaRef ds:uri="ec38afac-11fd-4f05-b2a5-9d8ac7fc116b"/>
    <ds:schemaRef ds:uri="d1af692f-475c-46b5-a87d-a47813ac899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321C71F-50EC-42A2-9BEA-F0A21830E09E}">
  <ds:schemaRefs>
    <ds:schemaRef ds:uri="d1af692f-475c-46b5-a87d-a47813ac8995"/>
    <ds:schemaRef ds:uri="ec38afac-11fd-4f05-b2a5-9d8ac7fc11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7491A99-A98F-4E5B-91C4-75EDF7F9A3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52154</TotalTime>
  <Words>2414</Words>
  <Application>Microsoft Macintosh PowerPoint</Application>
  <PresentationFormat>Widescreen</PresentationFormat>
  <Paragraphs>452</Paragraphs>
  <Slides>44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Helvetica Neue</vt:lpstr>
      <vt:lpstr>Helvetica Neue Light</vt:lpstr>
      <vt:lpstr>Helvetica Neue Medium</vt:lpstr>
      <vt:lpstr>Source Sans Pro</vt:lpstr>
      <vt:lpstr>Trebuchet MS</vt:lpstr>
      <vt:lpstr>Office Theme</vt:lpstr>
      <vt:lpstr>AA203 Optimal and Learning-based Control</vt:lpstr>
      <vt:lpstr>Course overview</vt:lpstr>
      <vt:lpstr>Outline</vt:lpstr>
      <vt:lpstr>Recap: Markov Decision Process</vt:lpstr>
      <vt:lpstr>Recap: Value Functions and Bellman Equations</vt:lpstr>
      <vt:lpstr>Recap: Value Functions and Bellman Equations</vt:lpstr>
      <vt:lpstr>Solving MDPs</vt:lpstr>
      <vt:lpstr>(Another look at) Policy Iteration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MDPs</vt:lpstr>
      <vt:lpstr>Outline</vt:lpstr>
      <vt:lpstr>Monte Carlo Reinforcement Learning</vt:lpstr>
      <vt:lpstr>Monte Carlo Policy Evaluation</vt:lpstr>
      <vt:lpstr>Monte Carlo Policy Evaluation</vt:lpstr>
      <vt:lpstr>Example: Blackjack</vt:lpstr>
      <vt:lpstr>Example: Blackjack</vt:lpstr>
      <vt:lpstr>Incremental updates</vt:lpstr>
      <vt:lpstr>Outline</vt:lpstr>
      <vt:lpstr>Temporal-Difference Learning</vt:lpstr>
      <vt:lpstr>Temporal-Difference Learning</vt:lpstr>
      <vt:lpstr>Advantages and disadvantages of MC vs TD</vt:lpstr>
      <vt:lpstr>Bias-Variance Trade-off</vt:lpstr>
      <vt:lpstr>Monte-Carlo Backup</vt:lpstr>
      <vt:lpstr>Temporal-Difference Backup</vt:lpstr>
      <vt:lpstr>Dynamic Programming Backup</vt:lpstr>
      <vt:lpstr>Bootstrapping and sampling</vt:lpstr>
      <vt:lpstr>A unifying view of RL</vt:lpstr>
      <vt:lpstr>Generalized Policy Iteration</vt:lpstr>
      <vt:lpstr>GPI with Monte-Carlo Evaluation</vt:lpstr>
      <vt:lpstr>GPI with state-action value function</vt:lpstr>
      <vt:lpstr>A simple (but effective) strategy:  ϵ-Greedy Exploration</vt:lpstr>
      <vt:lpstr>Example: Blackjack</vt:lpstr>
      <vt:lpstr>To recap…</vt:lpstr>
      <vt:lpstr>Outline</vt:lpstr>
      <vt:lpstr>A taxonomy of RL</vt:lpstr>
      <vt:lpstr>The skeleton of an RL algorithm </vt:lpstr>
      <vt:lpstr>The skeleton of an RL algorithm </vt:lpstr>
      <vt:lpstr>The skeleton of an RL algorithm </vt:lpstr>
      <vt:lpstr>The skeleton of an RL algorithm 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340</cp:revision>
  <cp:lastPrinted>2019-01-07T20:05:58Z</cp:lastPrinted>
  <dcterms:created xsi:type="dcterms:W3CDTF">2017-01-06T12:29:52Z</dcterms:created>
  <dcterms:modified xsi:type="dcterms:W3CDTF">2026-08-13T21:23:25Z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2026-08-11T01:32:24Z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1df38e35-3392-4fcc-9d54-cae2787ae310</vt:lpwstr>
  </property>
  <property fmtid="{D5CDD505-2E9C-101B-9397-08002B2CF9AE}" pid="8" name="MSIP_Label_defa4170-0d19-0005-0004-bc88714345d2_ActionId">
    <vt:lpwstr>bcb1af10-3908-4c41-9b9a-9861a637247d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50, 3, 0, 1</vt:lpwstr>
  </property>
</Properties>
</file>