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88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257"/>
            <p14:sldId id="288"/>
            <p14:sldId id="258"/>
            <p14:sldId id="259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2"/>
            <p14:sldId id="281"/>
            <p14:sldId id="283"/>
            <p14:sldId id="284"/>
            <p14:sldId id="285"/>
            <p14:sldId id="286"/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574"/>
    <p:restoredTop sz="88105"/>
  </p:normalViewPr>
  <p:slideViewPr>
    <p:cSldViewPr snapToGrid="0">
      <p:cViewPr varScale="1">
        <p:scale>
          <a:sx n="110" d="100"/>
          <a:sy n="110" d="100"/>
        </p:scale>
        <p:origin x="1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delSld modSection">
      <pc:chgData name="Daniele Gammelli" userId="292b8a31-f1ba-4b4c-b196-a231dc095d13" providerId="ADAL" clId="{6E670754-AB6A-5789-AA0A-6F6FD9CE3EEA}" dt="2026-08-13T21:23:45.221" v="0" actId="2696"/>
      <pc:docMkLst>
        <pc:docMk/>
      </pc:docMkLst>
      <pc:sldChg chg="del">
        <pc:chgData name="Daniele Gammelli" userId="292b8a31-f1ba-4b4c-b196-a231dc095d13" providerId="ADAL" clId="{6E670754-AB6A-5789-AA0A-6F6FD9CE3EEA}" dt="2026-08-13T21:23:45.221" v="0" actId="2696"/>
        <pc:sldMkLst>
          <pc:docMk/>
          <pc:sldMk cId="0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84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55EDC-421D-4CD9-8BE3-08A44D956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0965C0-D1C7-E467-121A-FD5A019B51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591A38-2E89-CC57-BDBA-95D40E4A91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A8BA6-0B46-891B-4889-D0AB71F1C9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54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5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86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26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5/27/2026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7CD6704-485E-A2C3-3C9B-57DEC9A34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369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B1AECA0-4924-8588-418F-02D9D3B71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694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5/27/2026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5/27/2026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5/27/2026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5/27/2026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5/27/2026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5/27/2026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5/27/2026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5/27/2026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5/27/2026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tif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4.tif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5.tif"/><Relationship Id="rId4" Type="http://schemas.openxmlformats.org/officeDocument/2006/relationships/image" Target="../media/image12.png"/><Relationship Id="rId9" Type="http://schemas.openxmlformats.org/officeDocument/2006/relationships/image" Target="../media/image11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27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"/><Relationship Id="rId2" Type="http://schemas.openxmlformats.org/officeDocument/2006/relationships/image" Target="../media/image35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37.t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94.png"/><Relationship Id="rId18" Type="http://schemas.openxmlformats.org/officeDocument/2006/relationships/image" Target="../media/image99.png"/><Relationship Id="rId3" Type="http://schemas.openxmlformats.org/officeDocument/2006/relationships/image" Target="../media/image84.png"/><Relationship Id="rId7" Type="http://schemas.openxmlformats.org/officeDocument/2006/relationships/image" Target="../media/image82.png"/><Relationship Id="rId12" Type="http://schemas.openxmlformats.org/officeDocument/2006/relationships/image" Target="../media/image88.png"/><Relationship Id="rId17" Type="http://schemas.openxmlformats.org/officeDocument/2006/relationships/image" Target="../media/image9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9.png"/><Relationship Id="rId5" Type="http://schemas.openxmlformats.org/officeDocument/2006/relationships/image" Target="../media/image660.png"/><Relationship Id="rId15" Type="http://schemas.openxmlformats.org/officeDocument/2006/relationships/image" Target="../media/image96.png"/><Relationship Id="rId10" Type="http://schemas.openxmlformats.org/officeDocument/2006/relationships/image" Target="../media/image86.png"/><Relationship Id="rId19" Type="http://schemas.openxmlformats.org/officeDocument/2006/relationships/image" Target="../media/image100.png"/><Relationship Id="rId4" Type="http://schemas.openxmlformats.org/officeDocument/2006/relationships/image" Target="../media/image85.png"/><Relationship Id="rId9" Type="http://schemas.openxmlformats.org/officeDocument/2006/relationships/image" Target="../media/image87.png"/><Relationship Id="rId14" Type="http://schemas.openxmlformats.org/officeDocument/2006/relationships/image" Target="../media/image9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9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mPfTpjtdgg?feature=oembed" TargetMode="External"/><Relationship Id="rId5" Type="http://schemas.openxmlformats.org/officeDocument/2006/relationships/image" Target="../media/image43.tif"/><Relationship Id="rId4" Type="http://schemas.openxmlformats.org/officeDocument/2006/relationships/image" Target="../media/image1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/>
              <a:t>AA203</a:t>
            </a:r>
            <a:br>
              <a:rPr lang="en-US" sz="4800"/>
            </a:br>
            <a:r>
              <a:rPr lang="en-US" sz="480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Model-free Reinforcement Learning: Value-based Methods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15EB0-859B-8F49-BAC1-B9771EAA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overview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2F1A6-CE8E-F247-8F94-6C91E06E5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FC02E8-F080-8C4D-9827-FD29FB686390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08159E4-F76B-AF48-ACBA-A9406062575D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CD1227-A9D0-1044-8E5A-1E1450389921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D4E527-0DD0-0145-8383-CB96670F0E0A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76BDC580-E5E7-B841-B2CC-8D3DD0F326F6}"/>
                </a:ext>
              </a:extLst>
            </p:cNvPr>
            <p:cNvCxnSpPr>
              <a:cxnSpLocks/>
              <a:stCxn id="7" idx="2"/>
              <a:endCxn id="10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id="{1F3F29AF-ADD3-8545-A48F-8844C2DE0849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>
              <a:extLst>
                <a:ext uri="{FF2B5EF4-FFF2-40B4-BE49-F238E27FC236}">
                  <a16:creationId xmlns:a16="http://schemas.microsoft.com/office/drawing/2014/main" id="{0D0B3B7E-BA89-3A47-90EF-9AC28A2A57DD}"/>
                </a:ext>
              </a:extLst>
            </p:cNvPr>
            <p:cNvCxnSpPr>
              <a:cxnSpLocks/>
              <a:stCxn id="10" idx="2"/>
              <a:endCxn id="13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DBFF4A7-7A79-4D47-9FB6-51723308636A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A1AFB6-6135-2748-9654-25742D8481A0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318DE2-C5EF-2D45-8BA9-48E3C38CF59F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90C56BC-249B-954B-9C8E-2CF880AED83D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23" name="Elbow Connector 22">
              <a:extLst>
                <a:ext uri="{FF2B5EF4-FFF2-40B4-BE49-F238E27FC236}">
                  <a16:creationId xmlns:a16="http://schemas.microsoft.com/office/drawing/2014/main" id="{F356C1F8-239F-224C-B68F-7FEF03C2138F}"/>
                </a:ext>
              </a:extLst>
            </p:cNvPr>
            <p:cNvCxnSpPr>
              <a:cxnSpLocks/>
              <a:stCxn id="7" idx="2"/>
              <a:endCxn id="15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8015047E-6A13-FC43-A315-69FCAC0DD633}"/>
                </a:ext>
              </a:extLst>
            </p:cNvPr>
            <p:cNvCxnSpPr>
              <a:cxnSpLocks/>
              <a:stCxn id="15" idx="2"/>
              <a:endCxn id="17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049E8514-8C99-6B47-A95B-CB9E244D9595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65FE300-9F3D-2348-B1CA-40319A58DBA2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0BD4215-7DBB-694B-AEEF-8410F5B3DE7D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id="{7B96D170-6F26-A647-982B-C3E39217A824}"/>
                </a:ext>
              </a:extLst>
            </p:cNvPr>
            <p:cNvCxnSpPr>
              <a:cxnSpLocks/>
              <a:stCxn id="10" idx="3"/>
              <a:endCxn id="18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id="{2DA3809E-B837-9344-9064-BE668AFC2D1B}"/>
                </a:ext>
              </a:extLst>
            </p:cNvPr>
            <p:cNvCxnSpPr>
              <a:cxnSpLocks/>
              <a:stCxn id="15" idx="1"/>
              <a:endCxn id="18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60F783-B6BC-B549-95D9-5B6D4DE656D0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220A9DD-65A8-E245-B704-10F2D9CBAFFC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50" name="Elbow Connector 49">
              <a:extLst>
                <a:ext uri="{FF2B5EF4-FFF2-40B4-BE49-F238E27FC236}">
                  <a16:creationId xmlns:a16="http://schemas.microsoft.com/office/drawing/2014/main" id="{1A761A74-15ED-654D-A9D2-E96C3FA93B61}"/>
                </a:ext>
              </a:extLst>
            </p:cNvPr>
            <p:cNvCxnSpPr>
              <a:cxnSpLocks/>
              <a:stCxn id="7" idx="0"/>
              <a:endCxn id="45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BCE122-E5AF-F245-BC72-050C52A3E997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FBDD4E9-6136-2A45-8D22-FE929F393D53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1B2459BD-F4FF-6748-A528-AAF8E6026457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BFC8CE76-6BCF-594D-99AD-8FE0C1822182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53" name="Elbow Connector 52">
                  <a:extLst>
                    <a:ext uri="{FF2B5EF4-FFF2-40B4-BE49-F238E27FC236}">
                      <a16:creationId xmlns:a16="http://schemas.microsoft.com/office/drawing/2014/main" id="{46539B03-025C-1C40-878E-064D58DC4EE7}"/>
                    </a:ext>
                  </a:extLst>
                </p:cNvPr>
                <p:cNvCxnSpPr>
                  <a:cxnSpLocks/>
                  <a:stCxn id="45" idx="3"/>
                  <a:endCxn id="46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190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1019E0F-2F16-0544-8491-1C8D30122397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" name="Elbow Connector 7">
              <a:extLst>
                <a:ext uri="{FF2B5EF4-FFF2-40B4-BE49-F238E27FC236}">
                  <a16:creationId xmlns:a16="http://schemas.microsoft.com/office/drawing/2014/main" id="{6E0BE9E2-31AB-B240-A24D-2776EC5EF061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495E0BE3-2198-2A42-8259-F5E056FC7C15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91762BC-B081-3045-9AB4-125BDE48B386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9C3463D-E10B-D941-B86F-F87B3170D262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 control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1B614BB-27B7-E04F-8F62-37A9E767B23C}"/>
                </a:ext>
              </a:extLst>
            </p:cNvPr>
            <p:cNvSpPr/>
            <p:nvPr/>
          </p:nvSpPr>
          <p:spPr>
            <a:xfrm>
              <a:off x="2850972" y="2560581"/>
              <a:ext cx="1885675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0D48959-DA94-684E-B5F7-08F0AFF0756A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49" name="Elbow Connector 48">
              <a:extLst>
                <a:ext uri="{FF2B5EF4-FFF2-40B4-BE49-F238E27FC236}">
                  <a16:creationId xmlns:a16="http://schemas.microsoft.com/office/drawing/2014/main" id="{BEBDDB02-25C2-3C47-9423-D5C5D517C079}"/>
                </a:ext>
              </a:extLst>
            </p:cNvPr>
            <p:cNvCxnSpPr>
              <a:cxnSpLocks/>
              <a:stCxn id="42" idx="2"/>
              <a:endCxn id="44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>
              <a:extLst>
                <a:ext uri="{FF2B5EF4-FFF2-40B4-BE49-F238E27FC236}">
                  <a16:creationId xmlns:a16="http://schemas.microsoft.com/office/drawing/2014/main" id="{EB5D429F-18CB-6048-AFB3-3DE38CFC8670}"/>
                </a:ext>
              </a:extLst>
            </p:cNvPr>
            <p:cNvCxnSpPr>
              <a:cxnSpLocks/>
              <a:stCxn id="42" idx="2"/>
              <a:endCxn id="43" idx="0"/>
            </p:cNvCxnSpPr>
            <p:nvPr/>
          </p:nvCxnSpPr>
          <p:spPr>
            <a:xfrm rot="16200000" flipH="1">
              <a:off x="3121092" y="1887863"/>
              <a:ext cx="402598" cy="942836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lbow Connector 51">
              <a:extLst>
                <a:ext uri="{FF2B5EF4-FFF2-40B4-BE49-F238E27FC236}">
                  <a16:creationId xmlns:a16="http://schemas.microsoft.com/office/drawing/2014/main" id="{45CC049D-4BA9-4F4E-B8B0-C9C8619C5FB1}"/>
                </a:ext>
              </a:extLst>
            </p:cNvPr>
            <p:cNvCxnSpPr>
              <a:cxnSpLocks/>
              <a:stCxn id="42" idx="3"/>
              <a:endCxn id="7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0" name="ImitationLearning"/>
          <p:cNvSpPr/>
          <p:nvPr/>
        </p:nvSpPr>
        <p:spPr>
          <a:xfrm>
            <a:off x="9714944" y="520000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Imitation Learning</a:t>
            </a:r>
          </a:p>
        </p:txBody>
      </p:sp>
      <p:cxnSp>
        <p:nvCxnSpPr>
          <p:cNvPr id="901" name="ImitBusV"/>
          <p:cNvCxnSpPr/>
          <p:nvPr/>
        </p:nvCxnSpPr>
        <p:spPr>
          <a:xfrm>
            <a:off x="9415275" y="773093"/>
            <a:ext cx="1" cy="79173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2" name="ImitArrow"/>
          <p:cNvCxnSpPr>
            <a:cxnSpLocks/>
            <a:endCxn id="900" idx="1"/>
          </p:cNvCxnSpPr>
          <p:nvPr/>
        </p:nvCxnSpPr>
        <p:spPr>
          <a:xfrm>
            <a:off x="9415275" y="773093"/>
            <a:ext cx="299669" cy="0"/>
          </a:xfrm>
          <a:prstGeom prst="line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E3CD5-3AC3-6D76-72CD-0C7968C9E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BF77B8-98FA-3BC9-F1F2-DABB61A13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3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EA91B-0F81-39C3-E7D4-8FED7323B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078F6-995A-4DD8-564B-ADDD6DAEA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DBB69-C469-372A-0981-D1D4ED694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6974D-6F55-4D81-44C3-1C16954D3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833880-15E4-F9D7-4F03-B0CA4B99D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C28B02-6B4B-AEF3-7D3F-2ACB2255B57C}"/>
              </a:ext>
            </a:extLst>
          </p:cNvPr>
          <p:cNvSpPr txBox="1"/>
          <p:nvPr/>
        </p:nvSpPr>
        <p:spPr>
          <a:xfrm>
            <a:off x="889730" y="1464519"/>
            <a:ext cx="100501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defTabSz="412750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1600" dirty="0"/>
              <a:t> R. Sutton, and A. Barto, </a:t>
            </a:r>
            <a:r>
              <a:rPr lang="en-US" sz="1600" i="1" dirty="0"/>
              <a:t>Reinforcement Learning: An Introduction</a:t>
            </a:r>
            <a:r>
              <a:rPr lang="en-US" sz="1600" dirty="0"/>
              <a:t>, 2018</a:t>
            </a:r>
          </a:p>
          <a:p>
            <a:pPr marL="285750" indent="-285750" algn="l" defTabSz="412750"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1600" dirty="0"/>
              <a:t> RL Course by David Silver, Advanced Topics (COMPM050/COMPGI13)</a:t>
            </a:r>
          </a:p>
        </p:txBody>
      </p:sp>
    </p:spTree>
    <p:extLst>
      <p:ext uri="{BB962C8B-B14F-4D97-AF65-F5344CB8AC3E}">
        <p14:creationId xmlns:p14="http://schemas.microsoft.com/office/powerpoint/2010/main" val="3385815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176" name="Review"/>
          <p:cNvSpPr txBox="1">
            <a:spLocks noGrp="1"/>
          </p:cNvSpPr>
          <p:nvPr>
            <p:ph type="title"/>
          </p:nvPr>
        </p:nvSpPr>
        <p:spPr>
          <a:xfrm>
            <a:off x="626137" y="32602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Review</a:t>
            </a:r>
          </a:p>
        </p:txBody>
      </p:sp>
      <p:pic>
        <p:nvPicPr>
          <p:cNvPr id="17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300" y="2230233"/>
            <a:ext cx="4145722" cy="1375134"/>
          </a:xfrm>
          <a:prstGeom prst="rect">
            <a:avLst/>
          </a:prstGeom>
          <a:ln w="635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In previous lectures, we made the distinction between prediction (given a policy  , estimate  ) and control (learn the optimal policy  )"/>
              <p:cNvSpPr txBox="1"/>
              <p:nvPr/>
            </p:nvSpPr>
            <p:spPr>
              <a:xfrm>
                <a:off x="639451" y="1632353"/>
                <a:ext cx="10857884" cy="658648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In previous lectures, we made the distinction between </a:t>
                </a:r>
                <a:r>
                  <a:rPr i="1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/>
                  </a:rPr>
                  <a:t>prediction</a:t>
                </a:r>
                <a:r>
                  <a:rPr i="1" dirty="0">
                    <a:latin typeface="+mn-lt"/>
                    <a:ea typeface="+mn-ea"/>
                    <a:cs typeface="+mn-cs"/>
                    <a:sym typeface="Helvetica Neue"/>
                  </a:rPr>
                  <a:t> (</a:t>
                </a:r>
                <a:r>
                  <a:rPr dirty="0"/>
                  <a:t>given a policy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dirty="0"/>
                  <a:t>, estimate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i="1" dirty="0">
                    <a:latin typeface="+mn-lt"/>
                    <a:ea typeface="+mn-ea"/>
                    <a:cs typeface="+mn-cs"/>
                    <a:sym typeface="Helvetica Neue"/>
                  </a:rPr>
                  <a:t>) </a:t>
                </a:r>
                <a:r>
                  <a:rPr dirty="0"/>
                  <a:t>and </a:t>
                </a:r>
                <a:r>
                  <a:rPr i="1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  <a:sym typeface="Helvetica Neue"/>
                  </a:rPr>
                  <a:t>control</a:t>
                </a:r>
                <a:r>
                  <a:rPr i="1" dirty="0">
                    <a:latin typeface="+mn-lt"/>
                    <a:ea typeface="+mn-ea"/>
                    <a:cs typeface="+mn-cs"/>
                    <a:sym typeface="Helvetica Neue"/>
                  </a:rPr>
                  <a:t> (</a:t>
                </a:r>
                <a:r>
                  <a:rPr dirty="0"/>
                  <a:t>learn the optimal policy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i="1" dirty="0">
                    <a:latin typeface="+mn-lt"/>
                    <a:ea typeface="+mn-ea"/>
                    <a:cs typeface="+mn-cs"/>
                    <a:sym typeface="Helvetica Neue"/>
                  </a:rPr>
                  <a:t>)</a:t>
                </a:r>
              </a:p>
            </p:txBody>
          </p:sp>
        </mc:Choice>
        <mc:Fallback xmlns="">
          <p:sp>
            <p:nvSpPr>
              <p:cNvPr id="178" name="In previous lectures, we made the distinction between prediction (given a policy  , estimate  ) and control (learn the optimal policy  )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451" y="1632353"/>
                <a:ext cx="10857884" cy="658648"/>
              </a:xfrm>
              <a:prstGeom prst="rect">
                <a:avLst/>
              </a:prstGeom>
              <a:blipFill>
                <a:blip r:embed="rId3"/>
                <a:stretch>
                  <a:fillRect l="-935" r="-117" b="-9434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9" name="Motivated by Dynamic Programming, we discussed exact methods for solving MDPs:…"/>
          <p:cNvSpPr txBox="1"/>
          <p:nvPr/>
        </p:nvSpPr>
        <p:spPr>
          <a:xfrm>
            <a:off x="626137" y="2405852"/>
            <a:ext cx="5981730" cy="103550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Motivated by Dynamic Programming, we discussed </a:t>
            </a:r>
            <a:r>
              <a:rPr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exact methods</a:t>
            </a:r>
            <a:r>
              <a:rPr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dirty="0"/>
              <a:t>for solving MDPs: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Policy Iteration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Value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Limitation: Update equations (i.e., Bellman equations) require access to dynamics model"/>
              <p:cNvSpPr txBox="1"/>
              <p:nvPr/>
            </p:nvSpPr>
            <p:spPr>
              <a:xfrm>
                <a:off x="626137" y="3998653"/>
                <a:ext cx="9557873" cy="351378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25400" tIns="25400" rIns="25400" bIns="25400" anchor="ctr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Limitation:</a:t>
                </a:r>
                <a:r>
                  <a:rPr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</a:t>
                </a:r>
                <a:r>
                  <a:rPr dirty="0"/>
                  <a:t>Update equations (i.e., Bellman equations) require access to dynamics model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180" name="Limitation: Update equations (i.e., Bellman equations) require access to dynamics model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37" y="3998653"/>
                <a:ext cx="9557873" cy="351378"/>
              </a:xfrm>
              <a:prstGeom prst="rect">
                <a:avLst/>
              </a:prstGeom>
              <a:blipFill>
                <a:blip r:embed="rId4"/>
                <a:stretch>
                  <a:fillRect l="-1061" b="-2069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1" name="We saw how to use sampling and bootstrapping to approximate the expectations in the update equations:…"/>
          <p:cNvSpPr txBox="1"/>
          <p:nvPr/>
        </p:nvSpPr>
        <p:spPr>
          <a:xfrm>
            <a:off x="639451" y="4471407"/>
            <a:ext cx="9796838" cy="788668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We saw how to use </a:t>
            </a: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sampling and bootstrapping</a:t>
            </a:r>
            <a:r>
              <a:rPr dirty="0">
                <a:solidFill>
                  <a:srgbClr val="C00000"/>
                </a:solidFill>
              </a:rPr>
              <a:t> </a:t>
            </a:r>
            <a:r>
              <a:rPr dirty="0"/>
              <a:t>to approximate the expectations in the update equations: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Monte Carlo (MC) Learning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Temporal-Difference (TD) Learning</a:t>
            </a:r>
          </a:p>
        </p:txBody>
      </p:sp>
      <p:grpSp>
        <p:nvGrpSpPr>
          <p:cNvPr id="196" name="Group"/>
          <p:cNvGrpSpPr/>
          <p:nvPr/>
        </p:nvGrpSpPr>
        <p:grpSpPr>
          <a:xfrm>
            <a:off x="6835060" y="4725266"/>
            <a:ext cx="5035669" cy="2015612"/>
            <a:chOff x="0" y="0"/>
            <a:chExt cx="5035668" cy="2015612"/>
          </a:xfrm>
        </p:grpSpPr>
        <p:grpSp>
          <p:nvGrpSpPr>
            <p:cNvPr id="194" name="Group"/>
            <p:cNvGrpSpPr/>
            <p:nvPr/>
          </p:nvGrpSpPr>
          <p:grpSpPr>
            <a:xfrm>
              <a:off x="0" y="0"/>
              <a:ext cx="5035668" cy="2015612"/>
              <a:chOff x="0" y="0"/>
              <a:chExt cx="5035668" cy="2015611"/>
            </a:xfrm>
          </p:grpSpPr>
          <p:sp>
            <p:nvSpPr>
              <p:cNvPr id="182" name="Rectangle"/>
              <p:cNvSpPr/>
              <p:nvPr/>
            </p:nvSpPr>
            <p:spPr>
              <a:xfrm>
                <a:off x="2284018" y="783389"/>
                <a:ext cx="1064932" cy="735541"/>
              </a:xfrm>
              <a:prstGeom prst="rect">
                <a:avLst/>
              </a:prstGeom>
              <a:solidFill>
                <a:srgbClr val="FFFFFF"/>
              </a:solidFill>
              <a:ln w="635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12750">
                  <a:defRPr sz="16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83" name="Image" descr="Image"/>
              <p:cNvPicPr>
                <a:picLocks noChangeAspect="1"/>
              </p:cNvPicPr>
              <p:nvPr/>
            </p:nvPicPr>
            <p:blipFill>
              <a:blip r:embed="rId5"/>
              <a:srcRect r="68146"/>
              <a:stretch>
                <a:fillRect/>
              </a:stretch>
            </p:blipFill>
            <p:spPr>
              <a:xfrm>
                <a:off x="0" y="0"/>
                <a:ext cx="1336065" cy="1978214"/>
              </a:xfrm>
              <a:prstGeom prst="rect">
                <a:avLst/>
              </a:prstGeom>
              <a:ln w="6350" cap="flat">
                <a:noFill/>
                <a:miter lim="400000"/>
              </a:ln>
              <a:effectLst/>
            </p:spPr>
          </p:pic>
          <p:pic>
            <p:nvPicPr>
              <p:cNvPr id="184" name="Image" descr="Image"/>
              <p:cNvPicPr>
                <a:picLocks noChangeAspect="1"/>
              </p:cNvPicPr>
              <p:nvPr/>
            </p:nvPicPr>
            <p:blipFill>
              <a:blip r:embed="rId5"/>
              <a:srcRect l="67637"/>
              <a:stretch>
                <a:fillRect/>
              </a:stretch>
            </p:blipFill>
            <p:spPr>
              <a:xfrm>
                <a:off x="3678248" y="37397"/>
                <a:ext cx="1357420" cy="1978214"/>
              </a:xfrm>
              <a:prstGeom prst="rect">
                <a:avLst/>
              </a:prstGeom>
              <a:ln w="6350" cap="flat">
                <a:noFill/>
                <a:miter lim="400000"/>
              </a:ln>
              <a:effectLst/>
            </p:spPr>
          </p:pic>
          <p:sp>
            <p:nvSpPr>
              <p:cNvPr id="199" name="Connection Line"/>
              <p:cNvSpPr/>
              <p:nvPr/>
            </p:nvSpPr>
            <p:spPr>
              <a:xfrm>
                <a:off x="1494790" y="580390"/>
                <a:ext cx="2023110" cy="3263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0423"/>
                    </a:move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86" name="Group"/>
              <p:cNvSpPr txBox="1"/>
              <p:nvPr/>
            </p:nvSpPr>
            <p:spPr>
              <a:xfrm>
                <a:off x="2055731" y="279008"/>
                <a:ext cx="731056" cy="213729"/>
              </a:xfrm>
              <a:prstGeom prst="rect">
                <a:avLst/>
              </a:prstGeom>
              <a:noFill/>
              <a:ln w="635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>
                <a:lvl1pPr defTabSz="412750">
                  <a:defRPr sz="1000">
                    <a:solidFill>
                      <a:srgbClr val="000000"/>
                    </a:solidFill>
                  </a:defRPr>
                </a:lvl1pPr>
              </a:lstStyle>
              <a:p>
                <a:r>
                  <a:t>take action</a:t>
                </a:r>
              </a:p>
            </p:txBody>
          </p:sp>
          <p:sp>
            <p:nvSpPr>
              <p:cNvPr id="200" name="Connection Line"/>
              <p:cNvSpPr/>
              <p:nvPr/>
            </p:nvSpPr>
            <p:spPr>
              <a:xfrm>
                <a:off x="1499235" y="1308100"/>
                <a:ext cx="1297940" cy="3232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0624"/>
                    </a:lnTo>
                    <a:lnTo>
                      <a:pt x="21600" y="20624"/>
                    </a:lnTo>
                    <a:lnTo>
                      <a:pt x="21600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88" name="Group"/>
              <p:cNvSpPr txBox="1"/>
              <p:nvPr/>
            </p:nvSpPr>
            <p:spPr>
              <a:xfrm>
                <a:off x="1012862" y="1648839"/>
                <a:ext cx="1174012" cy="213729"/>
              </a:xfrm>
              <a:prstGeom prst="rect">
                <a:avLst/>
              </a:prstGeom>
              <a:noFill/>
              <a:ln w="635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>
                <a:lvl1pPr defTabSz="412750">
                  <a:defRPr sz="1000">
                    <a:solidFill>
                      <a:srgbClr val="000000"/>
                    </a:solidFill>
                  </a:defRPr>
                </a:lvl1pPr>
              </a:lstStyle>
              <a:p>
                <a:r>
                  <a:t>observe state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9" name="Equation"/>
                  <p:cNvSpPr txBox="1"/>
                  <p:nvPr/>
                </p:nvSpPr>
                <p:spPr>
                  <a:xfrm>
                    <a:off x="2700877" y="291801"/>
                    <a:ext cx="104513" cy="115374"/>
                  </a:xfrm>
                  <a:prstGeom prst="rect">
                    <a:avLst/>
                  </a:prstGeom>
                  <a:noFill/>
                  <a:ln w="635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457200" latinLnBrk="1">
                      <a:defRPr sz="900">
                        <a:solidFill>
                          <a:srgbClr val="000000"/>
                        </a:solidFill>
                      </a:defRPr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sz="1300" dirty="0"/>
                  </a:p>
                </p:txBody>
              </p:sp>
            </mc:Choice>
            <mc:Fallback xmlns="">
              <p:sp>
                <p:nvSpPr>
                  <p:cNvPr id="189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00877" y="291801"/>
                    <a:ext cx="104513" cy="11537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3333" r="-77778" b="-80000"/>
                    </a:stretch>
                  </a:blipFill>
                  <a:ln w="635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0" name="Equation"/>
                  <p:cNvSpPr txBox="1"/>
                  <p:nvPr/>
                </p:nvSpPr>
                <p:spPr>
                  <a:xfrm>
                    <a:off x="1792566" y="1634484"/>
                    <a:ext cx="123068" cy="133124"/>
                  </a:xfrm>
                  <a:prstGeom prst="rect">
                    <a:avLst/>
                  </a:prstGeom>
                  <a:noFill/>
                  <a:ln w="635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457200" latinLnBrk="1">
                      <a:defRPr sz="900">
                        <a:solidFill>
                          <a:srgbClr val="000000"/>
                        </a:solidFill>
                      </a:defRPr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sz="1500" dirty="0"/>
                  </a:p>
                </p:txBody>
              </p:sp>
            </mc:Choice>
            <mc:Fallback xmlns="">
              <p:sp>
                <p:nvSpPr>
                  <p:cNvPr id="190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2566" y="1634484"/>
                    <a:ext cx="123068" cy="13312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40000" r="-70000" b="-83333"/>
                    </a:stretch>
                  </a:blipFill>
                  <a:ln w="635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01" name="Connection Line"/>
              <p:cNvSpPr/>
              <p:nvPr/>
            </p:nvSpPr>
            <p:spPr>
              <a:xfrm>
                <a:off x="2813050" y="1284605"/>
                <a:ext cx="708660" cy="3327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2" name="Equation"/>
                  <p:cNvSpPr txBox="1"/>
                  <p:nvPr/>
                </p:nvSpPr>
                <p:spPr>
                  <a:xfrm>
                    <a:off x="3259153" y="1800787"/>
                    <a:ext cx="242380" cy="137182"/>
                  </a:xfrm>
                  <a:prstGeom prst="rect">
                    <a:avLst/>
                  </a:prstGeom>
                  <a:noFill/>
                  <a:ln w="635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457200" latinLnBrk="1">
                      <a:defRPr sz="900">
                        <a:solidFill>
                          <a:srgbClr val="000000"/>
                        </a:solidFill>
                      </a:defRPr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oMath>
                      </m:oMathPara>
                    </a14:m>
                    <a:endParaRPr sz="1500"/>
                  </a:p>
                </p:txBody>
              </p:sp>
            </mc:Choice>
            <mc:Fallback xmlns="">
              <p:sp>
                <p:nvSpPr>
                  <p:cNvPr id="192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59153" y="1800787"/>
                    <a:ext cx="242380" cy="13718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4286" r="-42857" b="-90909"/>
                    </a:stretch>
                  </a:blipFill>
                  <a:ln w="635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3" name="Equation"/>
                  <p:cNvSpPr txBox="1"/>
                  <p:nvPr/>
                </p:nvSpPr>
                <p:spPr>
                  <a:xfrm>
                    <a:off x="3247025" y="1631316"/>
                    <a:ext cx="266574" cy="137181"/>
                  </a:xfrm>
                  <a:prstGeom prst="rect">
                    <a:avLst/>
                  </a:prstGeom>
                  <a:noFill/>
                  <a:ln w="635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457200" latinLnBrk="1">
                      <a:defRPr sz="900">
                        <a:solidFill>
                          <a:srgbClr val="000000"/>
                        </a:solidFill>
                      </a:defRPr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oMath>
                      </m:oMathPara>
                    </a14:m>
                    <a:endParaRPr sz="1500" dirty="0"/>
                  </a:p>
                </p:txBody>
              </p:sp>
            </mc:Choice>
            <mc:Fallback xmlns="">
              <p:sp>
                <p:nvSpPr>
                  <p:cNvPr id="193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47025" y="1631316"/>
                    <a:ext cx="266574" cy="137181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3043" r="-43478" b="-83333"/>
                    </a:stretch>
                  </a:blipFill>
                  <a:ln w="635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95" name="Line"/>
            <p:cNvSpPr/>
            <p:nvPr/>
          </p:nvSpPr>
          <p:spPr>
            <a:xfrm flipV="1">
              <a:off x="2803042" y="1260638"/>
              <a:ext cx="1" cy="616554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500B06-5C2D-5309-7DD9-56B9CFE50F8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F700E-3BDA-4E56-925B-837A71088C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0DB28F-D6E0-8BA3-F4DE-91A2D1A2A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04" name="Dynamic Programming backup"/>
          <p:cNvSpPr txBox="1"/>
          <p:nvPr/>
        </p:nvSpPr>
        <p:spPr>
          <a:xfrm>
            <a:off x="1847644" y="753166"/>
            <a:ext cx="278226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Dynamic Programming backup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Equation"/>
              <p:cNvSpPr txBox="1"/>
              <p:nvPr/>
            </p:nvSpPr>
            <p:spPr>
              <a:xfrm>
                <a:off x="2063131" y="1103634"/>
                <a:ext cx="2351285" cy="277961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acc>
                        <m:accPr>
                          <m:chr m:val="̂"/>
                          <m:ctrlPr>
                            <a:rPr sz="1600">
                              <a:latin typeface="Cambria Math"/>
                            </a:rPr>
                          </m:ctrlPr>
                        </m:accPr>
                        <m:e>
                          <m:r>
                            <a:rPr sz="1600">
                              <a:latin typeface="Cambria Math"/>
                            </a:rPr>
                            <m:t>𝑉</m:t>
                          </m:r>
                        </m:e>
                      </m:acc>
                      <m:r>
                        <a:rPr sz="16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sz="16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16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sz="16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sz="1600">
                          <a:latin typeface="Cambria Math"/>
                        </a:rPr>
                        <m:t>)←</m:t>
                      </m:r>
                      <m:r>
                        <a:rPr sz="1600">
                          <a:latin typeface="Cambria Math"/>
                        </a:rPr>
                        <m:t>𝔼</m:t>
                      </m:r>
                      <m:r>
                        <a:rPr sz="1600">
                          <a:latin typeface="Cambria Math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sz="160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sz="1600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sz="1600">
                              <a:latin typeface="Cambria Math"/>
                            </a:rPr>
                            <m:t>+</m:t>
                          </m:r>
                          <m:r>
                            <a:rPr sz="1600">
                              <a:latin typeface="Cambria Math"/>
                            </a:rPr>
                            <m:t>𝛾</m:t>
                          </m:r>
                          <m:acc>
                            <m:accPr>
                              <m:chr m:val="̂"/>
                              <m:ctrlPr>
                                <a:rPr sz="160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sz="1600">
                                  <a:latin typeface="Cambria Math"/>
                                </a:rPr>
                                <m:t>𝑉</m:t>
                              </m:r>
                            </m:e>
                          </m:acc>
                          <m:r>
                            <a:rPr sz="160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sz="16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sz="160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00">
                                  <a:latin typeface="Cambria Math"/>
                                </a:rPr>
                                <m:t>𝑡</m:t>
                              </m:r>
                              <m:r>
                                <a:rPr sz="1600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sz="1600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20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131" y="1103634"/>
                <a:ext cx="2351285" cy="277961"/>
              </a:xfrm>
              <a:prstGeom prst="rect">
                <a:avLst/>
              </a:prstGeom>
              <a:blipFill>
                <a:blip r:embed="rId2"/>
                <a:stretch>
                  <a:fillRect l="-2688" t="-8696" b="-30435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6" name="Monte Carlo backup"/>
          <p:cNvSpPr txBox="1"/>
          <p:nvPr/>
        </p:nvSpPr>
        <p:spPr>
          <a:xfrm>
            <a:off x="8452329" y="753166"/>
            <a:ext cx="1888748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Monte Carlo backup</a:t>
            </a:r>
          </a:p>
        </p:txBody>
      </p:sp>
      <p:sp>
        <p:nvSpPr>
          <p:cNvPr id="207" name="Temporal-Difference backup"/>
          <p:cNvSpPr txBox="1"/>
          <p:nvPr/>
        </p:nvSpPr>
        <p:spPr>
          <a:xfrm>
            <a:off x="8005572" y="3893304"/>
            <a:ext cx="278226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Temporal-Difference backup</a:t>
            </a:r>
          </a:p>
        </p:txBody>
      </p:sp>
      <p:grpSp>
        <p:nvGrpSpPr>
          <p:cNvPr id="214" name="Group"/>
          <p:cNvGrpSpPr/>
          <p:nvPr/>
        </p:nvGrpSpPr>
        <p:grpSpPr>
          <a:xfrm>
            <a:off x="6735371" y="1567783"/>
            <a:ext cx="5322665" cy="2141616"/>
            <a:chOff x="0" y="0"/>
            <a:chExt cx="5322664" cy="2141615"/>
          </a:xfrm>
        </p:grpSpPr>
        <p:pic>
          <p:nvPicPr>
            <p:cNvPr id="208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44032"/>
              <a:ext cx="5322664" cy="1654342"/>
            </a:xfrm>
            <a:prstGeom prst="rect">
              <a:avLst/>
            </a:prstGeom>
            <a:ln w="6350" cap="flat">
              <a:noFill/>
              <a:miter lim="400000"/>
            </a:ln>
            <a:effectLst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9" name="Equation"/>
                <p:cNvSpPr txBox="1"/>
                <p:nvPr/>
              </p:nvSpPr>
              <p:spPr>
                <a:xfrm>
                  <a:off x="2388293" y="0"/>
                  <a:ext cx="139478" cy="150874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700" dirty="0"/>
                </a:p>
              </p:txBody>
            </p:sp>
          </mc:Choice>
          <mc:Fallback xmlns="">
            <p:sp>
              <p:nvSpPr>
                <p:cNvPr id="20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88293" y="0"/>
                  <a:ext cx="139478" cy="150874"/>
                </a:xfrm>
                <a:prstGeom prst="rect">
                  <a:avLst/>
                </a:prstGeom>
                <a:blipFill>
                  <a:blip r:embed="rId4"/>
                  <a:stretch>
                    <a:fillRect l="-33333" r="-58333" b="-92308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0" name="Equation"/>
                <p:cNvSpPr txBox="1"/>
                <p:nvPr/>
              </p:nvSpPr>
              <p:spPr>
                <a:xfrm>
                  <a:off x="4125570" y="381289"/>
                  <a:ext cx="136670" cy="150874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700" dirty="0"/>
                </a:p>
              </p:txBody>
            </p:sp>
          </mc:Choice>
          <mc:Fallback xmlns="">
            <p:sp>
              <p:nvSpPr>
                <p:cNvPr id="210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5570" y="381289"/>
                  <a:ext cx="136670" cy="150874"/>
                </a:xfrm>
                <a:prstGeom prst="rect">
                  <a:avLst/>
                </a:prstGeom>
                <a:blipFill>
                  <a:blip r:embed="rId5"/>
                  <a:stretch>
                    <a:fillRect l="-36364" r="-81818" b="-92308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1" name="Equation"/>
                <p:cNvSpPr txBox="1"/>
                <p:nvPr/>
              </p:nvSpPr>
              <p:spPr>
                <a:xfrm>
                  <a:off x="2868113" y="893687"/>
                  <a:ext cx="302116" cy="155472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1700"/>
                </a:p>
              </p:txBody>
            </p:sp>
          </mc:Choice>
          <mc:Fallback xmlns="">
            <p:sp>
              <p:nvSpPr>
                <p:cNvPr id="21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8113" y="893687"/>
                  <a:ext cx="302116" cy="155472"/>
                </a:xfrm>
                <a:prstGeom prst="rect">
                  <a:avLst/>
                </a:prstGeom>
                <a:blipFill>
                  <a:blip r:embed="rId6"/>
                  <a:stretch>
                    <a:fillRect l="-16667" r="-50000" b="-92308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2" name="Equation"/>
                <p:cNvSpPr txBox="1"/>
                <p:nvPr/>
              </p:nvSpPr>
              <p:spPr>
                <a:xfrm>
                  <a:off x="3808052" y="834394"/>
                  <a:ext cx="112058" cy="150874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700"/>
                </a:p>
              </p:txBody>
            </p:sp>
          </mc:Choice>
          <mc:Fallback xmlns="">
            <p:sp>
              <p:nvSpPr>
                <p:cNvPr id="21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08052" y="834394"/>
                  <a:ext cx="112058" cy="150874"/>
                </a:xfrm>
                <a:prstGeom prst="rect">
                  <a:avLst/>
                </a:prstGeom>
                <a:blipFill>
                  <a:blip r:embed="rId7"/>
                  <a:stretch>
                    <a:fillRect l="-40000" r="-70000" b="-84615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3" name="Terminal state"/>
            <p:cNvSpPr txBox="1"/>
            <p:nvPr/>
          </p:nvSpPr>
          <p:spPr>
            <a:xfrm>
              <a:off x="3093986" y="1646145"/>
              <a:ext cx="1392656" cy="495470"/>
            </a:xfrm>
            <a:prstGeom prst="rect">
              <a:avLst/>
            </a:prstGeom>
            <a:noFill/>
            <a:ln w="635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>
                <a:defRPr sz="1150">
                  <a:solidFill>
                    <a:srgbClr val="000000"/>
                  </a:solidFill>
                </a:defRPr>
              </a:lvl1pPr>
            </a:lstStyle>
            <a:p>
              <a:r>
                <a:t>Terminal state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5" name="Equation"/>
              <p:cNvSpPr txBox="1"/>
              <p:nvPr/>
            </p:nvSpPr>
            <p:spPr>
              <a:xfrm>
                <a:off x="7979499" y="1108096"/>
                <a:ext cx="2808333" cy="277961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acc>
                        <m:accPr>
                          <m:chr m:val="̂"/>
                          <m:ctrlPr>
                            <a:rPr sz="1600">
                              <a:latin typeface="Cambria Math"/>
                            </a:rPr>
                          </m:ctrlPr>
                        </m:accPr>
                        <m:e>
                          <m:r>
                            <a:rPr sz="1600">
                              <a:latin typeface="Cambria Math"/>
                            </a:rPr>
                            <m:t>𝑉</m:t>
                          </m:r>
                        </m:e>
                      </m:acc>
                      <m:r>
                        <a:rPr sz="16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sz="16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16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sz="16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sz="1600">
                          <a:latin typeface="Cambria Math"/>
                        </a:rPr>
                        <m:t>)←</m:t>
                      </m:r>
                      <m:acc>
                        <m:accPr>
                          <m:chr m:val="̂"/>
                          <m:ctrlPr>
                            <a:rPr sz="1600">
                              <a:latin typeface="Cambria Math"/>
                            </a:rPr>
                          </m:ctrlPr>
                        </m:accPr>
                        <m:e>
                          <m:r>
                            <a:rPr sz="1600">
                              <a:latin typeface="Cambria Math"/>
                            </a:rPr>
                            <m:t>𝑉</m:t>
                          </m:r>
                        </m:e>
                      </m:acc>
                      <m:r>
                        <a:rPr sz="16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sz="16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16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sz="16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sz="1600">
                          <a:latin typeface="Cambria Math"/>
                        </a:rPr>
                        <m:t>)+</m:t>
                      </m:r>
                      <m:r>
                        <a:rPr sz="160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ar-AE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𝑉</m:t>
                              </m:r>
                            </m:e>
                          </m:acc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21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499" y="1108096"/>
                <a:ext cx="2808333" cy="277961"/>
              </a:xfrm>
              <a:prstGeom prst="rect">
                <a:avLst/>
              </a:prstGeom>
              <a:blipFill>
                <a:blip r:embed="rId8"/>
                <a:stretch>
                  <a:fillRect l="-2252" t="-13636" b="-36364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6" name="Equation"/>
              <p:cNvSpPr txBox="1"/>
              <p:nvPr/>
            </p:nvSpPr>
            <p:spPr>
              <a:xfrm>
                <a:off x="7468707" y="4204369"/>
                <a:ext cx="3855992" cy="277961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acc>
                        <m:accPr>
                          <m:chr m:val="̂"/>
                          <m:ctrlPr>
                            <a:rPr sz="1600">
                              <a:latin typeface="Cambria Math"/>
                            </a:rPr>
                          </m:ctrlPr>
                        </m:accPr>
                        <m:e>
                          <m:r>
                            <a:rPr sz="1600">
                              <a:latin typeface="Cambria Math"/>
                            </a:rPr>
                            <m:t>𝑉</m:t>
                          </m:r>
                        </m:e>
                      </m:acc>
                      <m:r>
                        <a:rPr sz="16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sz="16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16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sz="16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sz="1600">
                          <a:latin typeface="Cambria Math"/>
                        </a:rPr>
                        <m:t>)←</m:t>
                      </m:r>
                      <m:acc>
                        <m:accPr>
                          <m:chr m:val="̂"/>
                          <m:ctrlPr>
                            <a:rPr sz="1600">
                              <a:latin typeface="Cambria Math"/>
                            </a:rPr>
                          </m:ctrlPr>
                        </m:accPr>
                        <m:e>
                          <m:r>
                            <a:rPr sz="1600">
                              <a:latin typeface="Cambria Math"/>
                            </a:rPr>
                            <m:t>𝑉</m:t>
                          </m:r>
                        </m:e>
                      </m:acc>
                      <m:r>
                        <a:rPr sz="16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sz="16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16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sz="16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sz="1600">
                          <a:latin typeface="Cambria Math"/>
                        </a:rPr>
                        <m:t>)+</m:t>
                      </m:r>
                      <m:r>
                        <a:rPr sz="160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ar-AE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6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ar-AE" sz="16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𝛾</m:t>
                          </m:r>
                          <m:acc>
                            <m:accPr>
                              <m:chr m:val="̂"/>
                              <m:ctrlP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𝑉</m:t>
                              </m:r>
                            </m:e>
                          </m:acc>
                          <m:r>
                            <a:rPr lang="ar-AE" sz="16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 sz="16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)</m:t>
                          </m:r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𝑉</m:t>
                              </m:r>
                            </m:e>
                          </m:acc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21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707" y="4204369"/>
                <a:ext cx="3855992" cy="277961"/>
              </a:xfrm>
              <a:prstGeom prst="rect">
                <a:avLst/>
              </a:prstGeom>
              <a:blipFill>
                <a:blip r:embed="rId9"/>
                <a:stretch>
                  <a:fillRect l="-1645" t="-13636" b="-31818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7" name="Sampling: define the update through samples to approximate expectations…"/>
          <p:cNvSpPr txBox="1"/>
          <p:nvPr/>
        </p:nvSpPr>
        <p:spPr>
          <a:xfrm>
            <a:off x="231118" y="3893304"/>
            <a:ext cx="6911686" cy="266251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algn="l" defTabSz="412750">
              <a:lnSpc>
                <a:spcPct val="12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Sampling:</a:t>
            </a:r>
            <a:r>
              <a:rPr dirty="0">
                <a:solidFill>
                  <a:srgbClr val="C00000"/>
                </a:solidFill>
              </a:rPr>
              <a:t> </a:t>
            </a:r>
            <a:r>
              <a:rPr dirty="0"/>
              <a:t>define the update through samples to approximate expectations</a:t>
            </a:r>
          </a:p>
          <a:p>
            <a:pPr marL="508000" lvl="1" indent="-203200" algn="l" defTabSz="412750">
              <a:lnSpc>
                <a:spcPct val="12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MC samples</a:t>
            </a:r>
          </a:p>
          <a:p>
            <a:pPr marL="508000" lvl="1" indent="-203200" algn="l" defTabSz="412750">
              <a:lnSpc>
                <a:spcPct val="12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TD samples</a:t>
            </a:r>
          </a:p>
          <a:p>
            <a:pPr marL="508000" lvl="1" indent="-203200" algn="l" defTabSz="412750">
              <a:lnSpc>
                <a:spcPct val="12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DP does not sample</a:t>
            </a:r>
          </a:p>
          <a:p>
            <a:pPr marL="508000" lvl="1" indent="-203200" algn="l" defTabSz="412750">
              <a:lnSpc>
                <a:spcPct val="12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dirty="0"/>
          </a:p>
          <a:p>
            <a:pPr marL="203200" indent="-203200" algn="l" defTabSz="412750">
              <a:lnSpc>
                <a:spcPct val="12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Bootstrapping:</a:t>
            </a:r>
            <a:r>
              <a:rPr dirty="0"/>
              <a:t> define the update through an estimate</a:t>
            </a:r>
          </a:p>
          <a:p>
            <a:pPr marL="508000" lvl="1" indent="-203200" algn="l" defTabSz="412750">
              <a:lnSpc>
                <a:spcPct val="12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MC does not bootstrap</a:t>
            </a:r>
          </a:p>
          <a:p>
            <a:pPr marL="508000" lvl="1" indent="-203200" algn="l" defTabSz="412750">
              <a:lnSpc>
                <a:spcPct val="12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TD bootstraps</a:t>
            </a:r>
          </a:p>
          <a:p>
            <a:pPr marL="508000" lvl="1" indent="-203200" algn="l" defTabSz="412750">
              <a:lnSpc>
                <a:spcPct val="12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DP bootstraps</a:t>
            </a:r>
          </a:p>
        </p:txBody>
      </p:sp>
      <p:sp>
        <p:nvSpPr>
          <p:cNvPr id="219" name="For prediction:"/>
          <p:cNvSpPr txBox="1"/>
          <p:nvPr/>
        </p:nvSpPr>
        <p:spPr>
          <a:xfrm>
            <a:off x="192140" y="594146"/>
            <a:ext cx="10857884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For prediction:</a:t>
            </a:r>
          </a:p>
        </p:txBody>
      </p:sp>
      <p:grpSp>
        <p:nvGrpSpPr>
          <p:cNvPr id="226" name="Group"/>
          <p:cNvGrpSpPr/>
          <p:nvPr/>
        </p:nvGrpSpPr>
        <p:grpSpPr>
          <a:xfrm>
            <a:off x="581866" y="1533423"/>
            <a:ext cx="5313819" cy="1821169"/>
            <a:chOff x="0" y="-132735"/>
            <a:chExt cx="5313818" cy="1821169"/>
          </a:xfrm>
        </p:grpSpPr>
        <p:grpSp>
          <p:nvGrpSpPr>
            <p:cNvPr id="223" name="Group"/>
            <p:cNvGrpSpPr/>
            <p:nvPr/>
          </p:nvGrpSpPr>
          <p:grpSpPr>
            <a:xfrm>
              <a:off x="0" y="0"/>
              <a:ext cx="5313818" cy="1688434"/>
              <a:chOff x="0" y="0"/>
              <a:chExt cx="5313817" cy="1688434"/>
            </a:xfrm>
          </p:grpSpPr>
          <p:pic>
            <p:nvPicPr>
              <p:cNvPr id="220" name="Image" descr="Image"/>
              <p:cNvPicPr>
                <a:picLocks noChangeAspect="1"/>
              </p:cNvPicPr>
              <p:nvPr/>
            </p:nvPicPr>
            <p:blipFill>
              <a:blip r:embed="rId3"/>
              <a:srcRect r="52045"/>
              <a:stretch>
                <a:fillRect/>
              </a:stretch>
            </p:blipFill>
            <p:spPr>
              <a:xfrm>
                <a:off x="0" y="349"/>
                <a:ext cx="2604545" cy="1688085"/>
              </a:xfrm>
              <a:prstGeom prst="rect">
                <a:avLst/>
              </a:prstGeom>
              <a:ln w="6350" cap="flat">
                <a:noFill/>
                <a:miter lim="400000"/>
              </a:ln>
              <a:effectLst/>
            </p:spPr>
          </p:pic>
          <p:pic>
            <p:nvPicPr>
              <p:cNvPr id="221" name="Image" descr="Image"/>
              <p:cNvPicPr>
                <a:picLocks noChangeAspect="1"/>
              </p:cNvPicPr>
              <p:nvPr/>
            </p:nvPicPr>
            <p:blipFill>
              <a:blip r:embed="rId10"/>
              <a:srcRect l="51962"/>
              <a:stretch>
                <a:fillRect/>
              </a:stretch>
            </p:blipFill>
            <p:spPr>
              <a:xfrm>
                <a:off x="2722144" y="0"/>
                <a:ext cx="2591674" cy="1661789"/>
              </a:xfrm>
              <a:prstGeom prst="rect">
                <a:avLst/>
              </a:prstGeom>
              <a:ln w="6350" cap="flat">
                <a:noFill/>
                <a:miter lim="400000"/>
              </a:ln>
              <a:effectLst/>
            </p:spPr>
          </p:pic>
          <p:sp>
            <p:nvSpPr>
              <p:cNvPr id="222" name="Circle"/>
              <p:cNvSpPr/>
              <p:nvPr/>
            </p:nvSpPr>
            <p:spPr>
              <a:xfrm>
                <a:off x="2605568" y="117510"/>
                <a:ext cx="141918" cy="141918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defTabSz="412750">
                  <a:defRPr sz="16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</p:grpSp>
        <p:sp>
          <p:nvSpPr>
            <p:cNvPr id="224" name="Shape"/>
            <p:cNvSpPr/>
            <p:nvPr/>
          </p:nvSpPr>
          <p:spPr>
            <a:xfrm>
              <a:off x="352918" y="72041"/>
              <a:ext cx="4758445" cy="91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600" extrusionOk="0">
                  <a:moveTo>
                    <a:pt x="10507" y="0"/>
                  </a:moveTo>
                  <a:cubicBezTo>
                    <a:pt x="8786" y="2176"/>
                    <a:pt x="7078" y="4631"/>
                    <a:pt x="5386" y="7361"/>
                  </a:cubicBezTo>
                  <a:cubicBezTo>
                    <a:pt x="3725" y="10043"/>
                    <a:pt x="2080" y="12988"/>
                    <a:pt x="454" y="16195"/>
                  </a:cubicBezTo>
                  <a:cubicBezTo>
                    <a:pt x="144" y="16362"/>
                    <a:pt x="-63" y="17930"/>
                    <a:pt x="17" y="19495"/>
                  </a:cubicBezTo>
                  <a:cubicBezTo>
                    <a:pt x="73" y="20587"/>
                    <a:pt x="263" y="21346"/>
                    <a:pt x="480" y="21346"/>
                  </a:cubicBezTo>
                  <a:lnTo>
                    <a:pt x="21097" y="21600"/>
                  </a:lnTo>
                  <a:cubicBezTo>
                    <a:pt x="21300" y="21312"/>
                    <a:pt x="21453" y="20431"/>
                    <a:pt x="21487" y="19347"/>
                  </a:cubicBezTo>
                  <a:cubicBezTo>
                    <a:pt x="21537" y="17730"/>
                    <a:pt x="21325" y="16209"/>
                    <a:pt x="21014" y="15960"/>
                  </a:cubicBezTo>
                  <a:lnTo>
                    <a:pt x="10507" y="0"/>
                  </a:lnTo>
                  <a:close/>
                </a:path>
              </a:pathLst>
            </a:custGeom>
            <a:solidFill>
              <a:srgbClr val="FFCCCC">
                <a:alpha val="70279"/>
              </a:srgbClr>
            </a:solidFill>
            <a:ln w="635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5" name="Equation"/>
                <p:cNvSpPr txBox="1"/>
                <p:nvPr/>
              </p:nvSpPr>
              <p:spPr>
                <a:xfrm>
                  <a:off x="2809017" y="-132735"/>
                  <a:ext cx="143580" cy="155311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750" dirty="0"/>
                </a:p>
              </p:txBody>
            </p:sp>
          </mc:Choice>
          <mc:Fallback xmlns="">
            <p:sp>
              <p:nvSpPr>
                <p:cNvPr id="225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017" y="-132735"/>
                  <a:ext cx="143580" cy="155311"/>
                </a:xfrm>
                <a:prstGeom prst="rect">
                  <a:avLst/>
                </a:prstGeom>
                <a:blipFill>
                  <a:blip r:embed="rId11"/>
                  <a:stretch>
                    <a:fillRect l="-30769" r="-61538" b="-100000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5" name="Group"/>
          <p:cNvGrpSpPr/>
          <p:nvPr/>
        </p:nvGrpSpPr>
        <p:grpSpPr>
          <a:xfrm>
            <a:off x="6731227" y="4572520"/>
            <a:ext cx="5330953" cy="1872559"/>
            <a:chOff x="0" y="-119268"/>
            <a:chExt cx="5330951" cy="18725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7" name="Equation"/>
                <p:cNvSpPr txBox="1"/>
                <p:nvPr/>
              </p:nvSpPr>
              <p:spPr>
                <a:xfrm>
                  <a:off x="4121784" y="300458"/>
                  <a:ext cx="136644" cy="150844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700"/>
                </a:p>
              </p:txBody>
            </p:sp>
          </mc:Choice>
          <mc:Fallback xmlns="">
            <p:sp>
              <p:nvSpPr>
                <p:cNvPr id="22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1784" y="300458"/>
                  <a:ext cx="136644" cy="150844"/>
                </a:xfrm>
                <a:prstGeom prst="rect">
                  <a:avLst/>
                </a:prstGeom>
                <a:blipFill>
                  <a:blip r:embed="rId12"/>
                  <a:stretch>
                    <a:fillRect l="-33333" r="-75000" b="-84615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8" name="Equation"/>
                <p:cNvSpPr txBox="1"/>
                <p:nvPr/>
              </p:nvSpPr>
              <p:spPr>
                <a:xfrm>
                  <a:off x="2873967" y="807074"/>
                  <a:ext cx="302058" cy="155442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1700"/>
                </a:p>
              </p:txBody>
            </p:sp>
          </mc:Choice>
          <mc:Fallback xmlns="">
            <p:sp>
              <p:nvSpPr>
                <p:cNvPr id="228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73967" y="807074"/>
                  <a:ext cx="302058" cy="155442"/>
                </a:xfrm>
                <a:prstGeom prst="rect">
                  <a:avLst/>
                </a:prstGeom>
                <a:blipFill>
                  <a:blip r:embed="rId13"/>
                  <a:stretch>
                    <a:fillRect l="-16667" r="-50000" b="-78571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9" name="Equation"/>
                <p:cNvSpPr txBox="1"/>
                <p:nvPr/>
              </p:nvSpPr>
              <p:spPr>
                <a:xfrm>
                  <a:off x="3821682" y="747290"/>
                  <a:ext cx="112036" cy="150844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700"/>
                </a:p>
              </p:txBody>
            </p:sp>
          </mc:Choice>
          <mc:Fallback xmlns="">
            <p:sp>
              <p:nvSpPr>
                <p:cNvPr id="22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1682" y="747290"/>
                  <a:ext cx="112036" cy="150844"/>
                </a:xfrm>
                <a:prstGeom prst="rect">
                  <a:avLst/>
                </a:prstGeom>
                <a:blipFill>
                  <a:blip r:embed="rId14"/>
                  <a:stretch>
                    <a:fillRect l="-40000" r="-70000" b="-92308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30" name="Image" descr="Image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111248"/>
              <a:ext cx="5330951" cy="1642042"/>
            </a:xfrm>
            <a:prstGeom prst="rect">
              <a:avLst/>
            </a:prstGeom>
            <a:ln w="6350" cap="flat">
              <a:noFill/>
              <a:miter lim="400000"/>
            </a:ln>
            <a:effectLst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1" name="Equation"/>
                <p:cNvSpPr txBox="1"/>
                <p:nvPr/>
              </p:nvSpPr>
              <p:spPr>
                <a:xfrm>
                  <a:off x="960530" y="423765"/>
                  <a:ext cx="136644" cy="150844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700" dirty="0"/>
                </a:p>
              </p:txBody>
            </p:sp>
          </mc:Choice>
          <mc:Fallback xmlns="">
            <p:sp>
              <p:nvSpPr>
                <p:cNvPr id="23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0530" y="423765"/>
                  <a:ext cx="136644" cy="150844"/>
                </a:xfrm>
                <a:prstGeom prst="rect">
                  <a:avLst/>
                </a:prstGeom>
                <a:blipFill>
                  <a:blip r:embed="rId15"/>
                  <a:stretch>
                    <a:fillRect l="-33333" r="-66667" b="-92308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2" name="Equation"/>
                <p:cNvSpPr txBox="1"/>
                <p:nvPr/>
              </p:nvSpPr>
              <p:spPr>
                <a:xfrm>
                  <a:off x="2157653" y="854112"/>
                  <a:ext cx="302058" cy="155442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1700"/>
                </a:p>
              </p:txBody>
            </p:sp>
          </mc:Choice>
          <mc:Fallback xmlns="">
            <p:sp>
              <p:nvSpPr>
                <p:cNvPr id="23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7653" y="854112"/>
                  <a:ext cx="302058" cy="155442"/>
                </a:xfrm>
                <a:prstGeom prst="rect">
                  <a:avLst/>
                </a:prstGeom>
                <a:blipFill>
                  <a:blip r:embed="rId16"/>
                  <a:stretch>
                    <a:fillRect l="-16000" r="-44000" b="-92308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3" name="Equation"/>
                <p:cNvSpPr txBox="1"/>
                <p:nvPr/>
              </p:nvSpPr>
              <p:spPr>
                <a:xfrm>
                  <a:off x="1463087" y="856424"/>
                  <a:ext cx="112036" cy="150844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700"/>
                </a:p>
              </p:txBody>
            </p:sp>
          </mc:Choice>
          <mc:Fallback xmlns="">
            <p:sp>
              <p:nvSpPr>
                <p:cNvPr id="23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3087" y="856424"/>
                  <a:ext cx="112036" cy="150844"/>
                </a:xfrm>
                <a:prstGeom prst="rect">
                  <a:avLst/>
                </a:prstGeom>
                <a:blipFill>
                  <a:blip r:embed="rId17"/>
                  <a:stretch>
                    <a:fillRect l="-50000" r="-70000" b="-92308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4" name="Equation"/>
                <p:cNvSpPr txBox="1"/>
                <p:nvPr/>
              </p:nvSpPr>
              <p:spPr>
                <a:xfrm>
                  <a:off x="2366422" y="-119268"/>
                  <a:ext cx="139450" cy="150844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700" dirty="0"/>
                </a:p>
              </p:txBody>
            </p:sp>
          </mc:Choice>
          <mc:Fallback xmlns="">
            <p:sp>
              <p:nvSpPr>
                <p:cNvPr id="23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6422" y="-119268"/>
                  <a:ext cx="139450" cy="150844"/>
                </a:xfrm>
                <a:prstGeom prst="rect">
                  <a:avLst/>
                </a:prstGeom>
                <a:blipFill>
                  <a:blip r:embed="rId18"/>
                  <a:stretch>
                    <a:fillRect l="-33333" r="-58333" b="-100000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70E449-C0CB-DE11-580D-828AD14011A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C536FF-EF49-E040-8FF0-20199010B3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0D709-7E6F-A782-579C-6C5D4B0C9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38" name="Image" descr="Image"/>
          <p:cNvPicPr>
            <a:picLocks noChangeAspect="1"/>
          </p:cNvPicPr>
          <p:nvPr/>
        </p:nvPicPr>
        <p:blipFill>
          <a:blip r:embed="rId3"/>
          <a:srcRect t="3263" b="3263"/>
          <a:stretch>
            <a:fillRect/>
          </a:stretch>
        </p:blipFill>
        <p:spPr>
          <a:xfrm>
            <a:off x="524857" y="1749426"/>
            <a:ext cx="5602010" cy="3148652"/>
          </a:xfrm>
          <a:prstGeom prst="rect">
            <a:avLst/>
          </a:prstGeom>
          <a:ln w="6350">
            <a:miter lim="400000"/>
          </a:ln>
        </p:spPr>
      </p:pic>
      <p:sp>
        <p:nvSpPr>
          <p:cNvPr id="240" name="For control:"/>
          <p:cNvSpPr txBox="1"/>
          <p:nvPr/>
        </p:nvSpPr>
        <p:spPr>
          <a:xfrm>
            <a:off x="192140" y="594146"/>
            <a:ext cx="10857884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For control: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1" name="Policy Evaluation: Monte-Carlo policy evaluation of…"/>
              <p:cNvSpPr txBox="1"/>
              <p:nvPr/>
            </p:nvSpPr>
            <p:spPr>
              <a:xfrm>
                <a:off x="6867432" y="5059760"/>
                <a:ext cx="4774256" cy="68672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25400" tIns="25400" rIns="25400" bIns="25400" anchor="ctr">
                <a:spAutoFit/>
              </a:bodyPr>
              <a:lstStyle/>
              <a:p>
                <a:pPr algn="l" defTabSz="228600">
                  <a:defRPr sz="1166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Policy </a:t>
                </a:r>
                <a:r>
                  <a:rPr lang="en-US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Evaluation:</a:t>
                </a:r>
                <a:r>
                  <a:rPr lang="en-US" dirty="0">
                    <a:solidFill>
                      <a:srgbClr val="1F4E79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</a:t>
                </a:r>
                <a:r>
                  <a:rPr lang="en-US" dirty="0"/>
                  <a:t>Monte-Carlo policy evaluation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ar-AE" sz="1425" b="0" i="1" smtClean="0">
                            <a:solidFill>
                              <a:srgbClr val="ED220B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AE" sz="1425" b="0" i="1" smtClean="0">
                            <a:solidFill>
                              <a:srgbClr val="ED220B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ar-AE" sz="1425" i="1">
                        <a:solidFill>
                          <a:srgbClr val="ED220B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425" i="1">
                        <a:solidFill>
                          <a:srgbClr val="ED220B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AE" sz="1425" i="1">
                        <a:solidFill>
                          <a:srgbClr val="ED220B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ar-AE" sz="1425" i="1">
                        <a:solidFill>
                          <a:srgbClr val="ED220B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ar-AE" sz="1425" i="1">
                        <a:solidFill>
                          <a:srgbClr val="ED220B"/>
                        </a:solidFill>
                        <a:latin typeface="Cambria Math" panose="02040503050406030204" pitchFamily="18" charset="0"/>
                      </a:rPr>
                      <m:t>)≈</m:t>
                    </m:r>
                    <m:r>
                      <a:rPr lang="ar-AE" sz="1425" i="1">
                        <a:solidFill>
                          <a:srgbClr val="ED220B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ar-AE" sz="1425" i="1">
                        <a:solidFill>
                          <a:srgbClr val="ED220B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425" i="1">
                        <a:solidFill>
                          <a:srgbClr val="ED220B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AE" sz="1425" i="1">
                        <a:solidFill>
                          <a:srgbClr val="ED220B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ar-AE" sz="1425" i="1">
                        <a:solidFill>
                          <a:srgbClr val="ED220B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ar-AE" sz="1425" i="1">
                        <a:solidFill>
                          <a:srgbClr val="ED220B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 dirty="0"/>
              </a:p>
              <a:p>
                <a:pPr algn="l" defTabSz="228600">
                  <a:defRPr sz="1166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dirty="0"/>
              </a:p>
              <a:p>
                <a:pPr algn="l" defTabSz="228600">
                  <a:defRPr sz="1166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Policy </a:t>
                </a:r>
                <a:r>
                  <a:rPr lang="en-US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Improvement: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>
                    <a:latin typeface="Times Roman"/>
                    <a:ea typeface="Times Roman"/>
                    <a:cs typeface="Times Roman"/>
                    <a:sym typeface="Times Roman"/>
                  </a:rPr>
                  <a:t>-</a:t>
                </a:r>
                <a:r>
                  <a:rPr lang="en-US" dirty="0"/>
                  <a:t>Greedy policy improvement</a:t>
                </a:r>
                <a:endParaRPr dirty="0"/>
              </a:p>
            </p:txBody>
          </p:sp>
        </mc:Choice>
        <mc:Fallback xmlns="">
          <p:sp>
            <p:nvSpPr>
              <p:cNvPr id="241" name="Policy Evaluation: Monte-Carlo policy evaluation of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7432" y="5059760"/>
                <a:ext cx="4774256" cy="686726"/>
              </a:xfrm>
              <a:prstGeom prst="rect">
                <a:avLst/>
              </a:prstGeom>
              <a:blipFill>
                <a:blip r:embed="rId4"/>
                <a:stretch>
                  <a:fillRect l="-1326" t="-1818" r="-1061" b="-7273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2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0146" y="1924112"/>
            <a:ext cx="4674512" cy="3009777"/>
          </a:xfrm>
          <a:prstGeom prst="rect">
            <a:avLst/>
          </a:prstGeom>
          <a:ln w="6350">
            <a:miter lim="400000"/>
          </a:ln>
        </p:spPr>
      </p:pic>
      <p:sp>
        <p:nvSpPr>
          <p:cNvPr id="243" name="Generalized Policy Iteration"/>
          <p:cNvSpPr txBox="1"/>
          <p:nvPr/>
        </p:nvSpPr>
        <p:spPr>
          <a:xfrm>
            <a:off x="1780498" y="1094915"/>
            <a:ext cx="278226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412750">
              <a:defRPr sz="1600" u="sng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Generalized Policy Iteration</a:t>
            </a:r>
          </a:p>
        </p:txBody>
      </p:sp>
      <p:sp>
        <p:nvSpPr>
          <p:cNvPr id="244" name="“Monte-Carlo Control”"/>
          <p:cNvSpPr txBox="1"/>
          <p:nvPr/>
        </p:nvSpPr>
        <p:spPr>
          <a:xfrm>
            <a:off x="7766272" y="1094915"/>
            <a:ext cx="278226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 u="sng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u="none"/>
              <a:t>“</a:t>
            </a:r>
            <a:r>
              <a:t>Monte-Carlo Control</a:t>
            </a:r>
            <a:r>
              <a:rPr u="none"/>
              <a:t>”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FC793B-944E-B605-2B40-E3C99F4722D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286A61-066A-8493-05EB-EED996B4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A5B4BA-8DCF-E044-37CD-67757C55F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71" name="Outlin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Outline</a:t>
            </a:r>
          </a:p>
        </p:txBody>
      </p:sp>
      <p:sp>
        <p:nvSpPr>
          <p:cNvPr id="272" name="Tabular methods"/>
          <p:cNvSpPr txBox="1"/>
          <p:nvPr/>
        </p:nvSpPr>
        <p:spPr>
          <a:xfrm>
            <a:off x="733104" y="2307834"/>
            <a:ext cx="6064636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Tabular methods</a:t>
            </a:r>
          </a:p>
        </p:txBody>
      </p:sp>
      <p:sp>
        <p:nvSpPr>
          <p:cNvPr id="273" name="On-policy &amp; Off-policy…"/>
          <p:cNvSpPr txBox="1"/>
          <p:nvPr/>
        </p:nvSpPr>
        <p:spPr>
          <a:xfrm>
            <a:off x="994680" y="2662439"/>
            <a:ext cx="7913370" cy="1029612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On-policy &amp; Off-policy</a:t>
            </a:r>
          </a:p>
          <a:p>
            <a:pPr marL="482600" lvl="1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SARSA</a:t>
            </a:r>
          </a:p>
          <a:p>
            <a:pPr marL="482600" lvl="1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Q-learning</a:t>
            </a:r>
          </a:p>
        </p:txBody>
      </p:sp>
      <p:sp>
        <p:nvSpPr>
          <p:cNvPr id="274" name="Value function approximation"/>
          <p:cNvSpPr txBox="1"/>
          <p:nvPr/>
        </p:nvSpPr>
        <p:spPr>
          <a:xfrm>
            <a:off x="716246" y="3796826"/>
            <a:ext cx="4935048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Value function approximation</a:t>
            </a:r>
          </a:p>
        </p:txBody>
      </p:sp>
      <p:sp>
        <p:nvSpPr>
          <p:cNvPr id="275" name="Deep (Value-based) RL Methods &amp; Applications"/>
          <p:cNvSpPr txBox="1"/>
          <p:nvPr/>
        </p:nvSpPr>
        <p:spPr>
          <a:xfrm>
            <a:off x="716246" y="4194158"/>
            <a:ext cx="4935048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Deep (Value-based) RL Methods &amp; Applications</a:t>
            </a:r>
          </a:p>
        </p:txBody>
      </p:sp>
      <p:sp>
        <p:nvSpPr>
          <p:cNvPr id="277" name="Value-based Methods"/>
          <p:cNvSpPr txBox="1"/>
          <p:nvPr/>
        </p:nvSpPr>
        <p:spPr>
          <a:xfrm>
            <a:off x="733104" y="1927232"/>
            <a:ext cx="6064636" cy="328295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412750">
              <a:defRPr sz="1600" b="1" u="sng">
                <a:solidFill>
                  <a:srgbClr val="000000"/>
                </a:solidFill>
              </a:defRPr>
            </a:lvl1pPr>
          </a:lstStyle>
          <a:p>
            <a:r>
              <a:rPr sz="1800" dirty="0"/>
              <a:t>Value-based Methods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8A6DDD-2E65-9D52-A087-078042B63BB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BE503D-3CEC-8E00-E6BA-070132758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2D527-339A-F030-EA58-858010B3F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80" name="Temporal-Difference Control"/>
          <p:cNvSpPr txBox="1">
            <a:spLocks noGrp="1"/>
          </p:cNvSpPr>
          <p:nvPr>
            <p:ph type="title"/>
          </p:nvPr>
        </p:nvSpPr>
        <p:spPr>
          <a:xfrm>
            <a:off x="580596" y="373431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Temporal-Difference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2" name="TD learning has several advantages over MC…"/>
              <p:cNvSpPr txBox="1"/>
              <p:nvPr/>
            </p:nvSpPr>
            <p:spPr>
              <a:xfrm>
                <a:off x="580596" y="1698994"/>
                <a:ext cx="9111328" cy="237623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TD learning has several advantages over MC</a:t>
                </a:r>
              </a:p>
              <a:p>
                <a:pPr marL="508000" lvl="1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Lower variance</a:t>
                </a:r>
              </a:p>
              <a:p>
                <a:pPr marL="508000" lvl="1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Online</a:t>
                </a:r>
              </a:p>
              <a:p>
                <a:pPr marL="508000" lvl="1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Incomplete sequences</a:t>
                </a:r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Natural idea: use TD instead of MC in our GPI scheme</a:t>
                </a:r>
              </a:p>
              <a:p>
                <a:pPr marL="508000" lvl="1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Apply TD to estimate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 marL="508000" lvl="1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Use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t>-greedy policy improvement</a:t>
                </a:r>
              </a:p>
              <a:p>
                <a:pPr marL="508000" lvl="1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Update every time-step</a:t>
                </a:r>
              </a:p>
            </p:txBody>
          </p:sp>
        </mc:Choice>
        <mc:Fallback xmlns="">
          <p:sp>
            <p:nvSpPr>
              <p:cNvPr id="282" name="TD learning has several advantages over MC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96" y="1698994"/>
                <a:ext cx="9111328" cy="2376236"/>
              </a:xfrm>
              <a:prstGeom prst="rect">
                <a:avLst/>
              </a:prstGeom>
              <a:blipFill>
                <a:blip r:embed="rId2"/>
                <a:stretch>
                  <a:fillRect l="-695" t="-1587" b="-2116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CC4688-537F-FCF1-5478-9E5C5FED5F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FB45DA-817A-FC0F-1B3E-D89EBA0FC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42371-1D52-A6DF-6F0B-475F7AC0D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7AB0D5-0162-441B-8ADA-E34F59CA3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5429" y="1698994"/>
            <a:ext cx="4348371" cy="39304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85" name="Updating action-value functions with Sarsa"/>
          <p:cNvSpPr txBox="1">
            <a:spLocks noGrp="1"/>
          </p:cNvSpPr>
          <p:nvPr>
            <p:ph type="title"/>
          </p:nvPr>
        </p:nvSpPr>
        <p:spPr>
          <a:xfrm>
            <a:off x="603250" y="38932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Updating action-value functions with Sarsa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7" name="Uses every element of the quintuple of events,  , that make up a transition from one state–action pair to the next through the following update rule"/>
              <p:cNvSpPr txBox="1"/>
              <p:nvPr/>
            </p:nvSpPr>
            <p:spPr>
              <a:xfrm>
                <a:off x="603250" y="1690566"/>
                <a:ext cx="10985500" cy="611463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Uses every element of the quintuple of events,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t>, that make up a transition from one state–action pair to the next through the following update rule</a:t>
                </a:r>
              </a:p>
            </p:txBody>
          </p:sp>
        </mc:Choice>
        <mc:Fallback xmlns="">
          <p:sp>
            <p:nvSpPr>
              <p:cNvPr id="287" name="Uses every element of the quintuple of events,  , that make up a transition from one state–action pair to the next through the following update ru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50" y="1690566"/>
                <a:ext cx="10985500" cy="611463"/>
              </a:xfrm>
              <a:prstGeom prst="rect">
                <a:avLst/>
              </a:prstGeom>
              <a:blipFill>
                <a:blip r:embed="rId2"/>
                <a:stretch>
                  <a:fillRect l="-577" b="-100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8" name="In RL literature,   is often expressed as   : hence the name"/>
              <p:cNvSpPr txBox="1"/>
              <p:nvPr/>
            </p:nvSpPr>
            <p:spPr>
              <a:xfrm>
                <a:off x="692038" y="3323598"/>
                <a:ext cx="6522239" cy="682720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In RL literature,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t> is often expressed as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t> : hence the name</a:t>
                </a:r>
              </a:p>
            </p:txBody>
          </p:sp>
        </mc:Choice>
        <mc:Fallback xmlns="">
          <p:sp>
            <p:nvSpPr>
              <p:cNvPr id="288" name="In RL literature,   is often expressed as   : hence the nam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038" y="3323598"/>
                <a:ext cx="6522239" cy="682720"/>
              </a:xfrm>
              <a:prstGeom prst="rect">
                <a:avLst/>
              </a:prstGeom>
              <a:blipFill>
                <a:blip r:embed="rId3"/>
                <a:stretch>
                  <a:fillRect l="-973" b="-3636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9" name="Temporal-Difference backup"/>
          <p:cNvSpPr txBox="1"/>
          <p:nvPr/>
        </p:nvSpPr>
        <p:spPr>
          <a:xfrm>
            <a:off x="8614624" y="2291268"/>
            <a:ext cx="278226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Temporal-Difference backup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0" name="Equation"/>
              <p:cNvSpPr txBox="1"/>
              <p:nvPr/>
            </p:nvSpPr>
            <p:spPr>
              <a:xfrm>
                <a:off x="8066183" y="2625361"/>
                <a:ext cx="3855992" cy="277961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acc>
                        <m:accPr>
                          <m:chr m:val="̂"/>
                          <m:ctrlPr>
                            <a:rPr sz="1600">
                              <a:latin typeface="Cambria Math"/>
                            </a:rPr>
                          </m:ctrlPr>
                        </m:accPr>
                        <m:e>
                          <m:r>
                            <a:rPr sz="1600">
                              <a:latin typeface="Cambria Math"/>
                            </a:rPr>
                            <m:t>𝑉</m:t>
                          </m:r>
                        </m:e>
                      </m:acc>
                      <m:r>
                        <a:rPr sz="16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sz="16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16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sz="16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sz="1600">
                          <a:latin typeface="Cambria Math"/>
                        </a:rPr>
                        <m:t>)←</m:t>
                      </m:r>
                      <m:acc>
                        <m:accPr>
                          <m:chr m:val="̂"/>
                          <m:ctrlPr>
                            <a:rPr sz="1600">
                              <a:latin typeface="Cambria Math"/>
                            </a:rPr>
                          </m:ctrlPr>
                        </m:accPr>
                        <m:e>
                          <m:r>
                            <a:rPr sz="1600">
                              <a:latin typeface="Cambria Math"/>
                            </a:rPr>
                            <m:t>𝑉</m:t>
                          </m:r>
                        </m:e>
                      </m:acc>
                      <m:r>
                        <a:rPr sz="16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sz="16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16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sz="16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sz="1600">
                          <a:latin typeface="Cambria Math"/>
                        </a:rPr>
                        <m:t>)+</m:t>
                      </m:r>
                      <m:r>
                        <a:rPr sz="160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ar-AE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6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ar-AE" sz="16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𝛾</m:t>
                          </m:r>
                          <m:acc>
                            <m:accPr>
                              <m:chr m:val="̂"/>
                              <m:ctrlP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𝑉</m:t>
                              </m:r>
                            </m:e>
                          </m:acc>
                          <m:r>
                            <a:rPr lang="ar-AE" sz="16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 sz="16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 sz="16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)</m:t>
                          </m:r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𝑉</m:t>
                              </m:r>
                            </m:e>
                          </m:acc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6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ar-A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6183" y="2625361"/>
                <a:ext cx="3855992" cy="277961"/>
              </a:xfrm>
              <a:prstGeom prst="rect">
                <a:avLst/>
              </a:prstGeom>
              <a:blipFill>
                <a:blip r:embed="rId4"/>
                <a:stretch>
                  <a:fillRect l="-1645" t="-17391" r="-2961" b="-3913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1" name="Rounded Rectangle"/>
          <p:cNvSpPr/>
          <p:nvPr/>
        </p:nvSpPr>
        <p:spPr>
          <a:xfrm>
            <a:off x="8029378" y="2268564"/>
            <a:ext cx="3855992" cy="821994"/>
          </a:xfrm>
          <a:prstGeom prst="roundRect">
            <a:avLst>
              <a:gd name="adj" fmla="val 15000"/>
            </a:avLst>
          </a:prstGeom>
          <a:ln w="635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292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4026" y="3407892"/>
            <a:ext cx="4172652" cy="3352870"/>
          </a:xfrm>
          <a:prstGeom prst="rect">
            <a:avLst/>
          </a:prstGeom>
          <a:ln w="635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4" name="Equation"/>
              <p:cNvSpPr txBox="1"/>
              <p:nvPr/>
            </p:nvSpPr>
            <p:spPr>
              <a:xfrm>
                <a:off x="1197580" y="2525672"/>
                <a:ext cx="6380529" cy="307777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sz="2000">
                          <a:latin typeface="Cambria Math"/>
                        </a:rPr>
                        <m:t>𝑄</m:t>
                      </m:r>
                      <m:r>
                        <a:rPr sz="20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0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sz="200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00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sz="2000">
                          <a:latin typeface="Cambria Math"/>
                        </a:rPr>
                        <m:t>)←</m:t>
                      </m:r>
                      <m:r>
                        <a:rPr sz="2000">
                          <a:latin typeface="Cambria Math"/>
                        </a:rPr>
                        <m:t>𝑄</m:t>
                      </m:r>
                      <m:r>
                        <a:rPr sz="20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0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sz="200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00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sz="2000">
                          <a:latin typeface="Cambria Math"/>
                        </a:rPr>
                        <m:t>)+</m:t>
                      </m:r>
                      <m:r>
                        <a:rPr sz="200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ar-AE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𝛾</m:t>
                          </m:r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𝑄</m:t>
                          </m:r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)</m:t>
                          </m:r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𝑄</m:t>
                          </m:r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29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580" y="2525672"/>
                <a:ext cx="6380529" cy="307777"/>
              </a:xfrm>
              <a:prstGeom prst="rect">
                <a:avLst/>
              </a:prstGeom>
              <a:blipFill>
                <a:blip r:embed="rId6"/>
                <a:stretch>
                  <a:fillRect l="-1392" b="-26923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4D3945-8C54-EDE7-354A-087E476F69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602219-0131-E7BB-A726-E666447FF4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CAC25A-5C8C-B736-6C91-5AB86782A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96" name="Sarsa algorithm"/>
          <p:cNvSpPr txBox="1">
            <a:spLocks noGrp="1"/>
          </p:cNvSpPr>
          <p:nvPr>
            <p:ph type="title"/>
          </p:nvPr>
        </p:nvSpPr>
        <p:spPr>
          <a:xfrm>
            <a:off x="560407" y="376700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Sarsa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8" name="Initialize  , arbitrarily, and…"/>
              <p:cNvSpPr txBox="1"/>
              <p:nvPr/>
            </p:nvSpPr>
            <p:spPr>
              <a:xfrm>
                <a:off x="2460699" y="2399991"/>
                <a:ext cx="7392125" cy="2917533"/>
              </a:xfrm>
              <a:prstGeom prst="rect">
                <a:avLst/>
              </a:prstGeom>
              <a:ln w="127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Initialize </a:t>
                </a: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),∀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,∀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t>, arbitrarily, and </a:t>
                </a: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sz="1750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terminal−state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,⋅)=0</m:t>
                    </m:r>
                  </m:oMath>
                </a14:m>
                <a:r>
                  <a:t> 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Repeat (for each episode): </a:t>
                </a:r>
              </a:p>
              <a:p>
                <a:pPr lvl="1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Initialize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</a:t>
                </a:r>
              </a:p>
              <a:p>
                <a:pPr lvl="1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using policy derived from Q (e.g., </a:t>
                </a: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t>-greedy) </a:t>
                </a:r>
              </a:p>
              <a:p>
                <a:pPr lvl="1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Repeat (for each step of episode): </a:t>
                </a:r>
              </a:p>
              <a:p>
                <a:pPr lvl="2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Take 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, observe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/>
              </a:p>
              <a:p>
                <a:pPr lvl="2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t>using policy derived from Q (e.g., </a:t>
                </a: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t>-greedy)</a:t>
                </a:r>
              </a:p>
              <a:p>
                <a:pPr lvl="2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)←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t> </a:t>
                </a:r>
              </a:p>
              <a:p>
                <a:pPr lvl="2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/>
              </a:p>
              <a:p>
                <a:pPr lvl="1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until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is terminal</a:t>
                </a:r>
              </a:p>
            </p:txBody>
          </p:sp>
        </mc:Choice>
        <mc:Fallback xmlns="">
          <p:sp>
            <p:nvSpPr>
              <p:cNvPr id="298" name="Initialize  , arbitrarily, and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699" y="2399991"/>
                <a:ext cx="7392125" cy="2917533"/>
              </a:xfrm>
              <a:prstGeom prst="rect">
                <a:avLst/>
              </a:prstGeom>
              <a:blipFill>
                <a:blip r:embed="rId2"/>
                <a:stretch>
                  <a:fillRect l="-1199"/>
                </a:stretch>
              </a:blipFill>
              <a:ln w="127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A369AA-11BA-8B1F-F854-F37CDD7EFB0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A0507A-9369-BB1F-43D8-6C1161C7F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140A4B-1A0B-40B7-4C95-E74733B70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01" name="Windy Gridworld examp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Windy Gridworld example</a:t>
            </a:r>
          </a:p>
        </p:txBody>
      </p:sp>
      <p:pic>
        <p:nvPicPr>
          <p:cNvPr id="303" name="Image" descr="Image"/>
          <p:cNvPicPr>
            <a:picLocks noChangeAspect="1"/>
          </p:cNvPicPr>
          <p:nvPr/>
        </p:nvPicPr>
        <p:blipFill>
          <a:blip r:embed="rId2"/>
          <a:srcRect r="20844"/>
          <a:stretch>
            <a:fillRect/>
          </a:stretch>
        </p:blipFill>
        <p:spPr>
          <a:xfrm>
            <a:off x="1110752" y="1980505"/>
            <a:ext cx="5417067" cy="2896914"/>
          </a:xfrm>
          <a:prstGeom prst="rect">
            <a:avLst/>
          </a:prstGeom>
          <a:ln w="635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4" name="Reward -1 until goal is reached"/>
              <p:cNvSpPr txBox="1"/>
              <p:nvPr/>
            </p:nvSpPr>
            <p:spPr>
              <a:xfrm>
                <a:off x="7994650" y="2833456"/>
                <a:ext cx="3536802" cy="1191089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Reward -1 until goal is reached</a:t>
                </a:r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𝜖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/>
              </a:p>
            </p:txBody>
          </p:sp>
        </mc:Choice>
        <mc:Fallback xmlns="">
          <p:sp>
            <p:nvSpPr>
              <p:cNvPr id="304" name="Reward -1 until goal is reached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650" y="2833456"/>
                <a:ext cx="3536802" cy="1191089"/>
              </a:xfrm>
              <a:prstGeom prst="rect">
                <a:avLst/>
              </a:prstGeom>
              <a:blipFill>
                <a:blip r:embed="rId3"/>
                <a:stretch>
                  <a:fillRect l="-1786" t="-3191" b="-4255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290E32-B657-AE38-E353-C7E8835F2F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5A550B-7D0F-D631-1F64-E1D8F33040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B2715B-FB87-D26C-9C62-9345CDB3D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07" name="Windy Gridworld examp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Windy Gridworld example</a:t>
            </a:r>
          </a:p>
        </p:txBody>
      </p:sp>
      <p:pic>
        <p:nvPicPr>
          <p:cNvPr id="30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220" y="2000429"/>
            <a:ext cx="6161204" cy="3885351"/>
          </a:xfrm>
          <a:prstGeom prst="rect">
            <a:avLst/>
          </a:prstGeom>
          <a:ln w="6350">
            <a:miter lim="400000"/>
          </a:ln>
        </p:spPr>
      </p:pic>
      <p:sp>
        <p:nvSpPr>
          <p:cNvPr id="310" name="Question:…"/>
          <p:cNvSpPr txBox="1"/>
          <p:nvPr/>
        </p:nvSpPr>
        <p:spPr>
          <a:xfrm>
            <a:off x="7754996" y="2833456"/>
            <a:ext cx="3536802" cy="1036181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dirty="0">
                <a:solidFill>
                  <a:srgbClr val="C00000"/>
                </a:solidFill>
              </a:rPr>
              <a:t>Question:</a:t>
            </a:r>
          </a:p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Would MC methods easily apply to this problem? And why?</a:t>
            </a:r>
            <a:endParaRPr lang="en-US" dirty="0"/>
          </a:p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i="1" dirty="0"/>
              <a:t>Tip: consider termination criteria </a:t>
            </a:r>
            <a:endParaRPr i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1A096B-6AD2-C092-46E2-9C3E4076A0D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9D9963-5347-0836-CC11-B8B135BE7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E969A6-105E-7FA7-B8EA-4AB022354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13" name="Sarsa algorithm for ?-policy control"/>
          <p:cNvSpPr txBox="1">
            <a:spLocks noGrp="1"/>
          </p:cNvSpPr>
          <p:nvPr>
            <p:ph type="title"/>
          </p:nvPr>
        </p:nvSpPr>
        <p:spPr>
          <a:xfrm>
            <a:off x="730270" y="360051"/>
            <a:ext cx="10515600" cy="1325563"/>
          </a:xfrm>
          <a:prstGeom prst="rect">
            <a:avLst/>
          </a:prstGeom>
        </p:spPr>
        <p:txBody>
          <a:bodyPr/>
          <a:lstStyle/>
          <a:p>
            <a: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Sarsa algorithm for </a:t>
            </a:r>
            <a:r>
              <a:rPr dirty="0">
                <a:solidFill>
                  <a:srgbClr val="C00000"/>
                </a:solidFill>
              </a:rPr>
              <a:t>?</a:t>
            </a:r>
            <a:r>
              <a:rPr dirty="0"/>
              <a:t>-policy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5" name="Initialize  , arbitrarily, and…"/>
              <p:cNvSpPr txBox="1"/>
              <p:nvPr/>
            </p:nvSpPr>
            <p:spPr>
              <a:xfrm>
                <a:off x="2399938" y="2987908"/>
                <a:ext cx="7392126" cy="2917534"/>
              </a:xfrm>
              <a:prstGeom prst="rect">
                <a:avLst/>
              </a:prstGeom>
              <a:ln w="127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Initialize </a:t>
                </a: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),∀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,∀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t>, arbitrarily, and </a:t>
                </a: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sz="1750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terminal−state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,⋅)=0</m:t>
                    </m:r>
                  </m:oMath>
                </a14:m>
                <a:r>
                  <a:t> 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Repeat (for each episode): </a:t>
                </a:r>
              </a:p>
              <a:p>
                <a:pPr lvl="1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Initialize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</a:t>
                </a:r>
              </a:p>
              <a:p>
                <a:pPr lvl="1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using policy derived from Q (e.g., </a:t>
                </a: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t>-greedy) </a:t>
                </a:r>
              </a:p>
              <a:p>
                <a:pPr lvl="1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Repeat (for each step of episode): </a:t>
                </a:r>
              </a:p>
              <a:p>
                <a:pPr lvl="2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Take 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, observe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/>
              </a:p>
              <a:p>
                <a:pPr lvl="2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t>using policy derived from Q (e.g., </a:t>
                </a: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t>-greedy)</a:t>
                </a:r>
              </a:p>
              <a:p>
                <a:pPr lvl="2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)←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t> </a:t>
                </a:r>
              </a:p>
              <a:p>
                <a:pPr lvl="2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/>
              </a:p>
              <a:p>
                <a:pPr lvl="1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until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is terminal</a:t>
                </a:r>
              </a:p>
            </p:txBody>
          </p:sp>
        </mc:Choice>
        <mc:Fallback xmlns="">
          <p:sp>
            <p:nvSpPr>
              <p:cNvPr id="315" name="Initialize  , arbitrarily, and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938" y="2987908"/>
                <a:ext cx="7392126" cy="2917534"/>
              </a:xfrm>
              <a:prstGeom prst="rect">
                <a:avLst/>
              </a:prstGeom>
              <a:blipFill>
                <a:blip r:embed="rId2"/>
                <a:stretch>
                  <a:fillRect l="-1199"/>
                </a:stretch>
              </a:blipFill>
              <a:ln w="127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6" name="On-policy: evaluate or improve the policy that is used to make decisions…"/>
          <p:cNvSpPr txBox="1"/>
          <p:nvPr/>
        </p:nvSpPr>
        <p:spPr>
          <a:xfrm>
            <a:off x="730270" y="1610630"/>
            <a:ext cx="9111328" cy="789481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On-policy</a:t>
            </a:r>
            <a:r>
              <a:rPr dirty="0">
                <a:solidFill>
                  <a:srgbClr val="C00000"/>
                </a:solidFill>
              </a:rPr>
              <a:t>:</a:t>
            </a:r>
            <a:r>
              <a:rPr dirty="0"/>
              <a:t> evaluate or improve the policy that is used to make decisions</a:t>
            </a:r>
          </a:p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dirty="0"/>
          </a:p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Off-policy</a:t>
            </a:r>
            <a:r>
              <a:rPr dirty="0">
                <a:solidFill>
                  <a:srgbClr val="C00000"/>
                </a:solidFill>
              </a:rPr>
              <a:t>: </a:t>
            </a:r>
            <a:r>
              <a:rPr dirty="0"/>
              <a:t>evaluate or improve a policy different from that used to generate the data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F14440-8493-7C6F-CDC9-A99E715ECFB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C776FB-E866-14ED-B142-FBBD7FB7A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2CF58E-3702-56CB-1C02-FB8BBDA99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19" name="Off-policy learning"/>
          <p:cNvSpPr txBox="1">
            <a:spLocks noGrp="1"/>
          </p:cNvSpPr>
          <p:nvPr>
            <p:ph type="title"/>
          </p:nvPr>
        </p:nvSpPr>
        <p:spPr>
          <a:xfrm>
            <a:off x="603250" y="36500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Off-policy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1" name="Evaluate target policy   to compute   or   while following behavior policy  , i.e.,…"/>
              <p:cNvSpPr txBox="1"/>
              <p:nvPr/>
            </p:nvSpPr>
            <p:spPr>
              <a:xfrm>
                <a:off x="603250" y="1690566"/>
                <a:ext cx="10985500" cy="3010311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Evaluate target policy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to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while following behavior policy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, i.e.,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950" dirty="0">
                    <a:solidFill>
                      <a:srgbClr val="000000"/>
                    </a:solidFill>
                  </a:rPr>
                  <a:t>					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}∼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dirty="0"/>
                  <a:t>, “the data we observe is obtained under policy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dirty="0"/>
                  <a:t>”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Why is this important? </a:t>
                </a:r>
              </a:p>
              <a:p>
                <a:pPr marL="508000" lvl="1" indent="-203200" algn="l" defTabSz="412750">
                  <a:lnSpc>
                    <a:spcPct val="15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Learn from observing humans or other agents </a:t>
                </a:r>
              </a:p>
              <a:p>
                <a:pPr marL="508000" lvl="1" indent="-203200" algn="l" defTabSz="412750">
                  <a:lnSpc>
                    <a:spcPct val="15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Re-use experience generated from old policies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dirty="0"/>
              </a:p>
              <a:p>
                <a:pPr marL="508000" lvl="1" indent="-203200" algn="l" defTabSz="412750">
                  <a:lnSpc>
                    <a:spcPct val="15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Learn about </a:t>
                </a:r>
                <a:r>
                  <a:rPr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optimal</a:t>
                </a:r>
                <a:r>
                  <a:rPr dirty="0"/>
                  <a:t> policy while following </a:t>
                </a:r>
                <a:r>
                  <a:rPr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exploratory</a:t>
                </a:r>
                <a:r>
                  <a:rPr dirty="0"/>
                  <a:t> policy</a:t>
                </a:r>
              </a:p>
            </p:txBody>
          </p:sp>
        </mc:Choice>
        <mc:Fallback xmlns="">
          <p:sp>
            <p:nvSpPr>
              <p:cNvPr id="321" name="Evaluate target policy   to compute   or   while following behavior policy  , i.e.,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50" y="1690566"/>
                <a:ext cx="10985500" cy="3010311"/>
              </a:xfrm>
              <a:prstGeom prst="rect">
                <a:avLst/>
              </a:prstGeom>
              <a:blipFill>
                <a:blip r:embed="rId2"/>
                <a:stretch>
                  <a:fillRect l="-924" b="-2092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2" name="Image" descr="Image"/>
          <p:cNvPicPr>
            <a:picLocks noChangeAspect="1"/>
          </p:cNvPicPr>
          <p:nvPr/>
        </p:nvPicPr>
        <p:blipFill>
          <a:blip r:embed="rId3"/>
          <a:srcRect t="3263" b="3263"/>
          <a:stretch>
            <a:fillRect/>
          </a:stretch>
        </p:blipFill>
        <p:spPr>
          <a:xfrm>
            <a:off x="7208648" y="3195721"/>
            <a:ext cx="4380102" cy="2461870"/>
          </a:xfrm>
          <a:prstGeom prst="rect">
            <a:avLst/>
          </a:prstGeom>
          <a:ln w="6350">
            <a:miter lim="400000"/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17BAEB-02B5-B6E4-BD82-1D4409A35A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C1A4E2-B95F-B9BC-ABF6-585B8D40C6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3E5870-A41F-AB95-F4A6-DF5E18E08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25" name="Off-policy learning of action-values"/>
          <p:cNvSpPr txBox="1">
            <a:spLocks noGrp="1"/>
          </p:cNvSpPr>
          <p:nvPr>
            <p:ph type="title"/>
          </p:nvPr>
        </p:nvSpPr>
        <p:spPr>
          <a:xfrm>
            <a:off x="603250" y="38881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Off-policy learning of action-values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" name="We consider off-policy learning of action-values…"/>
              <p:cNvSpPr txBox="1"/>
              <p:nvPr/>
            </p:nvSpPr>
            <p:spPr>
              <a:xfrm>
                <a:off x="603250" y="1690566"/>
                <a:ext cx="10985500" cy="1726370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We consider off-policy learning of action-values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As in Sarsa, we use the behavior policy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dirty="0"/>
                  <a:t> to obtain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, but we consider an alternative successor action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</a:t>
                </a:r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And update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towards value of </a:t>
                </a:r>
                <a:r>
                  <a:rPr lang="en-US" dirty="0"/>
                  <a:t>the </a:t>
                </a:r>
                <a:r>
                  <a:rPr dirty="0"/>
                  <a:t>alternative action</a:t>
                </a:r>
              </a:p>
            </p:txBody>
          </p:sp>
        </mc:Choice>
        <mc:Fallback xmlns="">
          <p:sp>
            <p:nvSpPr>
              <p:cNvPr id="327" name="We consider off-policy learning of action-values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50" y="1690566"/>
                <a:ext cx="10985500" cy="1726370"/>
              </a:xfrm>
              <a:prstGeom prst="rect">
                <a:avLst/>
              </a:prstGeom>
              <a:blipFill>
                <a:blip r:embed="rId2"/>
                <a:stretch>
                  <a:fillRect l="-577" b="-3623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8" name="Equation"/>
              <p:cNvSpPr txBox="1"/>
              <p:nvPr/>
            </p:nvSpPr>
            <p:spPr>
              <a:xfrm>
                <a:off x="2971971" y="4216637"/>
                <a:ext cx="6381812" cy="307777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lang="ar-AE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ar-AE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)←</m:t>
                      </m:r>
                      <m:r>
                        <a:rPr lang="ar-A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ar-A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ar-A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ar-AE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ar-AE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ar-AE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d>
                            <m:dPr>
                              <m:ctrlPr>
                                <a:rPr lang="ar-AE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ar-AE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sSub>
                            <m:sSubPr>
                              <m:ctrlP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ar-AE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sz="2000" dirty="0"/>
              </a:p>
            </p:txBody>
          </p:sp>
        </mc:Choice>
        <mc:Fallback xmlns="">
          <p:sp>
            <p:nvSpPr>
              <p:cNvPr id="32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971" y="4216637"/>
                <a:ext cx="6381812" cy="307777"/>
              </a:xfrm>
              <a:prstGeom prst="rect">
                <a:avLst/>
              </a:prstGeom>
              <a:blipFill>
                <a:blip r:embed="rId3"/>
                <a:stretch>
                  <a:fillRect l="-994" b="-32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6F405-F425-006D-9A1E-4453295500D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5520A6-0C15-7D44-44E7-F11CF7CB1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CE0132-6A7D-08B9-D620-2A1021255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31" name="Q-learning"/>
          <p:cNvSpPr txBox="1">
            <a:spLocks noGrp="1"/>
          </p:cNvSpPr>
          <p:nvPr>
            <p:ph type="title"/>
          </p:nvPr>
        </p:nvSpPr>
        <p:spPr>
          <a:xfrm>
            <a:off x="595132" y="40691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Q-learning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3" name="Specifically, in Q-learning…"/>
              <p:cNvSpPr txBox="1"/>
              <p:nvPr/>
            </p:nvSpPr>
            <p:spPr>
              <a:xfrm>
                <a:off x="715367" y="1647782"/>
                <a:ext cx="10985500" cy="2897909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Specifically, in Q-learning</a:t>
                </a:r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The target policy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is chosen as the </a:t>
                </a:r>
                <a:r>
                  <a:rPr lang="en-US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greedy</a:t>
                </a:r>
                <a:r>
                  <a:rPr lang="en-US" dirty="0"/>
                  <a:t> policy </a:t>
                </a:r>
                <a:r>
                  <a:rPr lang="en-US" dirty="0" err="1"/>
                  <a:t>w.r.t.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/>
              </a:p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limLow>
                        <m:limLowPr>
                          <m:ctrlPr>
                            <a:rPr lang="en-US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argmax</m:t>
                          </m:r>
                        </m:e>
                        <m:lim>
                          <m:sSubSup>
                            <m:sSubSup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lim>
                      </m:limLow>
                      <m:r>
                        <a:rPr lang="ar-AE" sz="195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The behavior policy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is chosen as the </a:t>
                </a:r>
                <a14:m>
                  <m:oMath xmlns:m="http://schemas.openxmlformats.org/officeDocument/2006/math">
                    <m:r>
                      <a:rPr lang="en-US" sz="1925" i="1">
                        <a:solidFill>
                          <a:srgbClr val="B41700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-greedy</a:t>
                </a:r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dirty="0"/>
                  <a:t>policy </a:t>
                </a:r>
                <a:r>
                  <a:rPr lang="en-US" dirty="0" err="1"/>
                  <a:t>w.r.t.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Which leads to the following Q-learning target and update:</a:t>
                </a:r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</p:txBody>
          </p:sp>
        </mc:Choice>
        <mc:Fallback xmlns="">
          <p:sp>
            <p:nvSpPr>
              <p:cNvPr id="333" name="Specifically, in Q-learning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67" y="1647782"/>
                <a:ext cx="10985500" cy="2897909"/>
              </a:xfrm>
              <a:prstGeom prst="rect">
                <a:avLst/>
              </a:prstGeom>
              <a:blipFill>
                <a:blip r:embed="rId3"/>
                <a:stretch>
                  <a:fillRect l="-924" t="-1304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4" name="Equation"/>
              <p:cNvSpPr txBox="1"/>
              <p:nvPr/>
            </p:nvSpPr>
            <p:spPr>
              <a:xfrm>
                <a:off x="5458851" y="4912221"/>
                <a:ext cx="6524670" cy="434158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ar-AE" smtClean="0">
                          <a:latin typeface="Cambria Math"/>
                        </a:rPr>
                        <m:t>𝑄</m:t>
                      </m:r>
                      <m:r>
                        <a:rPr lang="ar-AE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)←</m:t>
                      </m:r>
                      <m:r>
                        <a:rPr lang="ar-AE">
                          <a:latin typeface="Cambria Math"/>
                        </a:rPr>
                        <m:t>𝑄</m:t>
                      </m:r>
                      <m:r>
                        <a:rPr lang="ar-AE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)+</m:t>
                      </m:r>
                      <m:r>
                        <a:rPr lang="ar-AE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ar-A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ar-AE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𝛾</m:t>
                          </m:r>
                          <m: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limLow>
                            <m:limLow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lim>
                              <m:sSubSup>
                                <m:sSubSupPr>
                                  <m:ctrlPr>
                                    <a:rPr lang="ar-A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ar-A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ar-A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lim>
                          </m:limLow>
                          <m:r>
                            <a:rPr lang="ar-AE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𝑄</m:t>
                          </m:r>
                          <m:r>
                            <a:rPr lang="ar-AE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ar-AE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𝑢</m:t>
                          </m:r>
                          <m:sSub>
                            <m:sSubPr>
                              <m:ctrlP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)</m:t>
                          </m:r>
                          <m:r>
                            <a:rPr lang="ar-AE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ar-AE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𝑄</m:t>
                          </m:r>
                          <m:r>
                            <a:rPr lang="ar-AE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sz="2400" dirty="0"/>
              </a:p>
            </p:txBody>
          </p:sp>
        </mc:Choice>
        <mc:Fallback xmlns="">
          <p:sp>
            <p:nvSpPr>
              <p:cNvPr id="33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8851" y="4912221"/>
                <a:ext cx="6524670" cy="434158"/>
              </a:xfrm>
              <a:prstGeom prst="rect">
                <a:avLst/>
              </a:prstGeom>
              <a:blipFill>
                <a:blip r:embed="rId4"/>
                <a:stretch>
                  <a:fillRect l="-194" t="-5714" b="-14286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5" name="Equation"/>
              <p:cNvSpPr txBox="1"/>
              <p:nvPr/>
            </p:nvSpPr>
            <p:spPr>
              <a:xfrm>
                <a:off x="715367" y="4507877"/>
                <a:ext cx="4253793" cy="1424749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r>
                            <a:rPr lang="ar-AE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  <m:r>
                            <a:rPr lang="ar-AE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+</m:t>
                      </m:r>
                      <m:r>
                        <a:rPr lang="ar-AE">
                          <a:latin typeface="Cambria Math"/>
                        </a:rPr>
                        <m:t>𝛾</m:t>
                      </m:r>
                      <m:r>
                        <a:rPr lang="ar-AE">
                          <a:latin typeface="Cambria Math"/>
                        </a:rPr>
                        <m:t>𝑄</m:t>
                      </m:r>
                      <m:r>
                        <a:rPr lang="ar-AE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  <m:r>
                            <a:rPr lang="ar-AE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,</m:t>
                      </m:r>
                      <m:r>
                        <a:rPr lang="ar-AE">
                          <a:latin typeface="Cambria Math"/>
                        </a:rPr>
                        <m:t>𝑢</m:t>
                      </m:r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  <m:r>
                            <a:rPr lang="ar-AE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ar-AE" sz="24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ar-AE">
                          <a:latin typeface="Cambria Math"/>
                        </a:rPr>
                        <m:t>= </m:t>
                      </m:r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  <m:r>
                            <a:rPr lang="ar-AE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+</m:t>
                      </m:r>
                      <m:r>
                        <a:rPr lang="ar-AE">
                          <a:latin typeface="Cambria Math"/>
                        </a:rPr>
                        <m:t>𝛾</m:t>
                      </m:r>
                      <m:r>
                        <a:rPr lang="ar-AE">
                          <a:latin typeface="Cambria Math"/>
                        </a:rPr>
                        <m:t>𝑄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>
                              <a:latin typeface="Cambria Math"/>
                            </a:rPr>
                            <m:t>,</m:t>
                          </m:r>
                          <m:limLow>
                            <m:limLow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sSubSup>
                                <m:sSubSupPr>
                                  <m:ctrlPr>
                                    <a:rPr lang="ar-AE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ar-AE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ar-AE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lim>
                          </m:limLow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AE" smtClean="0">
                              <a:latin typeface="Cambria Math"/>
                            </a:rPr>
                            <m:t>𝑄</m:t>
                          </m:r>
                          <m:r>
                            <a:rPr lang="ar-AE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>
                              <a:latin typeface="Cambria Math"/>
                            </a:rPr>
                            <m:t>,</m:t>
                          </m:r>
                          <m:r>
                            <a:rPr lang="ar-AE">
                              <a:latin typeface="Cambria Math"/>
                            </a:rPr>
                            <m:t>𝑢</m:t>
                          </m:r>
                          <m:sSub>
                            <m:sSubPr>
                              <m:ctrlPr>
                                <a:rPr lang="ar-AE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ar-AE"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ar-AE" sz="24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ar-AE">
                          <a:latin typeface="Cambria Math"/>
                        </a:rPr>
                        <m:t>= </m:t>
                      </m:r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  <m:r>
                            <a:rPr lang="ar-AE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+</m:t>
                      </m:r>
                      <m:r>
                        <a:rPr lang="ar-AE">
                          <a:latin typeface="Cambria Math"/>
                        </a:rPr>
                        <m:t>𝛾</m:t>
                      </m:r>
                      <m:limLow>
                        <m:limLow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lim>
                          <m:sSubSup>
                            <m:sSubSupPr>
                              <m:ctrlPr>
                                <a:rPr lang="ar-A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A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ar-A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lim>
                      </m:limLow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AE">
                          <a:latin typeface="Cambria Math"/>
                        </a:rPr>
                        <m:t>𝑄</m:t>
                      </m:r>
                      <m:r>
                        <a:rPr lang="ar-AE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  <m:r>
                            <a:rPr lang="ar-AE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,</m:t>
                      </m:r>
                      <m:r>
                        <a:rPr lang="ar-AE">
                          <a:latin typeface="Cambria Math"/>
                        </a:rPr>
                        <m:t>𝑢</m:t>
                      </m:r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′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  <m:r>
                            <a:rPr lang="ar-AE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2400" dirty="0"/>
              </a:p>
            </p:txBody>
          </p:sp>
        </mc:Choice>
        <mc:Fallback xmlns="">
          <p:sp>
            <p:nvSpPr>
              <p:cNvPr id="33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67" y="4507877"/>
                <a:ext cx="4253793" cy="1424749"/>
              </a:xfrm>
              <a:prstGeom prst="rect">
                <a:avLst/>
              </a:prstGeom>
              <a:blipFill>
                <a:blip r:embed="rId5"/>
                <a:stretch>
                  <a:fillRect l="-2679" t="-4386" r="-2381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349A15-3CB6-DFBA-6606-4EDB3A7F59A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5/27/2026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39058F-2343-F9CA-26A3-F9F05E560D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35FCE-3D73-44FA-BE7B-578ED81B9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38" name="Q-learning algorithm for off-policy control"/>
          <p:cNvSpPr txBox="1">
            <a:spLocks noGrp="1"/>
          </p:cNvSpPr>
          <p:nvPr>
            <p:ph type="title"/>
          </p:nvPr>
        </p:nvSpPr>
        <p:spPr>
          <a:xfrm>
            <a:off x="615779" y="477744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Q-learning algorithm for off-policy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0" name="Initialize  , arbitrarily, and…"/>
              <p:cNvSpPr txBox="1"/>
              <p:nvPr/>
            </p:nvSpPr>
            <p:spPr>
              <a:xfrm>
                <a:off x="2399938" y="1803307"/>
                <a:ext cx="7392126" cy="2509548"/>
              </a:xfrm>
              <a:prstGeom prst="rect">
                <a:avLst/>
              </a:prstGeom>
              <a:ln w="127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Initialize </a:t>
                </a: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),∀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,∀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t>, arbitrarily, and </a:t>
                </a: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sz="1750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terminal−state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,⋅)=0</m:t>
                    </m:r>
                  </m:oMath>
                </a14:m>
                <a:r>
                  <a:t> 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Repeat (for each episode): </a:t>
                </a:r>
              </a:p>
              <a:p>
                <a:pPr lvl="1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Initialize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</a:t>
                </a:r>
              </a:p>
              <a:p>
                <a:pPr lvl="1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Repeat (for each step of episode): </a:t>
                </a:r>
              </a:p>
              <a:p>
                <a:pPr lvl="2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using policy derived from Q (e.g., </a:t>
                </a: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t>-greedy)</a:t>
                </a:r>
              </a:p>
              <a:p>
                <a:pPr lvl="2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Take 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, observe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/>
              </a:p>
              <a:p>
                <a:pPr lvl="2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14:m>
                  <m:oMath xmlns:m="http://schemas.openxmlformats.org/officeDocument/2006/math"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)←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limLow>
                          <m:limLow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lim>
                            <m:sSubSup>
                              <m:sSubSupPr>
                                <m:ctrlP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  <m:sup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lim>
                        </m:limLow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  <m:sup>
                                <m:r>
                                  <a:rPr sz="17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e>
                        </m:d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t> </a:t>
                </a:r>
              </a:p>
              <a:p>
                <a:pPr lvl="1" algn="l" defTabSz="412750">
                  <a:defRPr sz="1600">
                    <a:solidFill>
                      <a:srgbClr val="000000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pPr>
                <a:r>
                  <a:t>until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is terminal</a:t>
                </a:r>
              </a:p>
            </p:txBody>
          </p:sp>
        </mc:Choice>
        <mc:Fallback xmlns="">
          <p:sp>
            <p:nvSpPr>
              <p:cNvPr id="340" name="Initialize  , arbitrarily, and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938" y="1803307"/>
                <a:ext cx="7392126" cy="2509548"/>
              </a:xfrm>
              <a:prstGeom prst="rect">
                <a:avLst/>
              </a:prstGeom>
              <a:blipFill>
                <a:blip r:embed="rId2"/>
                <a:stretch>
                  <a:fillRect l="-1199"/>
                </a:stretch>
              </a:blipFill>
              <a:ln w="127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428" y="4853250"/>
            <a:ext cx="6499144" cy="1090180"/>
          </a:xfrm>
          <a:prstGeom prst="rect">
            <a:avLst/>
          </a:prstGeom>
          <a:ln w="6350">
            <a:miter lim="400000"/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FFF572-813E-0784-C19E-C23F0B8658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08752E-5DB5-3E0B-A0FA-70A6422906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B4AAD6-B75C-B7FE-89AC-8450245B2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44" name="Differences between Sarsa and Q-learning"/>
          <p:cNvSpPr txBox="1">
            <a:spLocks noGrp="1"/>
          </p:cNvSpPr>
          <p:nvPr>
            <p:ph type="title"/>
          </p:nvPr>
        </p:nvSpPr>
        <p:spPr>
          <a:xfrm>
            <a:off x="553772" y="41017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Differences between Sarsa and Q-learning</a:t>
            </a:r>
          </a:p>
        </p:txBody>
      </p:sp>
      <p:pic>
        <p:nvPicPr>
          <p:cNvPr id="34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66" y="1373522"/>
            <a:ext cx="5802083" cy="2625943"/>
          </a:xfrm>
          <a:prstGeom prst="rect">
            <a:avLst/>
          </a:prstGeom>
          <a:ln w="6350">
            <a:miter lim="400000"/>
          </a:ln>
        </p:spPr>
      </p:pic>
      <p:pic>
        <p:nvPicPr>
          <p:cNvPr id="34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54" y="3876510"/>
            <a:ext cx="4508500" cy="2959100"/>
          </a:xfrm>
          <a:prstGeom prst="rect">
            <a:avLst/>
          </a:prstGeom>
          <a:ln w="635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8" name="Reward -1 until goal is reached, -100 if on “The Cliff”"/>
              <p:cNvSpPr txBox="1"/>
              <p:nvPr/>
            </p:nvSpPr>
            <p:spPr>
              <a:xfrm>
                <a:off x="6526136" y="1802196"/>
                <a:ext cx="5968640" cy="1191089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Reward -1 until goal is reached, -100 if on “The Cliff”</a:t>
                </a:r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𝜖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/>
              </a:p>
            </p:txBody>
          </p:sp>
        </mc:Choice>
        <mc:Fallback xmlns="">
          <p:sp>
            <p:nvSpPr>
              <p:cNvPr id="348" name="Reward -1 until goal is reached, -100 if on “The Cliff”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6136" y="1802196"/>
                <a:ext cx="5968640" cy="1191089"/>
              </a:xfrm>
              <a:prstGeom prst="rect">
                <a:avLst/>
              </a:prstGeom>
              <a:blipFill>
                <a:blip r:embed="rId4"/>
                <a:stretch>
                  <a:fillRect l="-1274" t="-4255" b="-4255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9" name="Sarsa converges to the optimal  -greedy policy…"/>
              <p:cNvSpPr txBox="1"/>
              <p:nvPr/>
            </p:nvSpPr>
            <p:spPr>
              <a:xfrm>
                <a:off x="6526136" y="4348969"/>
                <a:ext cx="5234577" cy="940748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Sarsa converges to the </a:t>
                </a:r>
                <a:r>
                  <a:rPr lang="en-US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optimal </a:t>
                </a:r>
                <a14:m>
                  <m:oMath xmlns:m="http://schemas.openxmlformats.org/officeDocument/2006/math">
                    <m:r>
                      <a:rPr lang="en-US" sz="1925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-greedy policy</a:t>
                </a:r>
                <a:endParaRPr dirty="0">
                  <a:solidFill>
                    <a:schemeClr val="accent5">
                      <a:lumOff val="-29866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Q-learning converges to the </a:t>
                </a:r>
                <a:r>
                  <a:rPr lang="en-US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optimal policy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1925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925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ar-AE" sz="1925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dirty="0"/>
                  <a:t> / value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349" name="Sarsa converges to the optimal  -greedy policy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6136" y="4348969"/>
                <a:ext cx="5234577" cy="940748"/>
              </a:xfrm>
              <a:prstGeom prst="rect">
                <a:avLst/>
              </a:prstGeom>
              <a:blipFill>
                <a:blip r:embed="rId5"/>
                <a:stretch>
                  <a:fillRect l="-1214" t="-1333" b="-5333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1" name="(Policy achieved by Sarsa)"/>
          <p:cNvSpPr txBox="1"/>
          <p:nvPr/>
        </p:nvSpPr>
        <p:spPr>
          <a:xfrm>
            <a:off x="718572" y="1854102"/>
            <a:ext cx="950720" cy="35191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defTabSz="412750">
              <a:defRPr sz="1000">
                <a:solidFill>
                  <a:srgbClr val="0F98D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(Policy achieved by Sarsa)</a:t>
            </a:r>
          </a:p>
        </p:txBody>
      </p:sp>
      <p:sp>
        <p:nvSpPr>
          <p:cNvPr id="352" name="(Policy achieved by Q-learning)"/>
          <p:cNvSpPr txBox="1"/>
          <p:nvPr/>
        </p:nvSpPr>
        <p:spPr>
          <a:xfrm>
            <a:off x="553772" y="2602502"/>
            <a:ext cx="950720" cy="3519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defTabSz="412750">
              <a:defRPr sz="1000">
                <a:solidFill>
                  <a:srgbClr val="F0475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(Policy achieved by Q-learning)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538F9-CADD-11DB-5B03-197660C60DE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E19A4C-AD51-F8BC-8E34-E8AF7535BE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260EB6-91B4-9CF1-169E-B56CC110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54" name="Outline"/>
          <p:cNvSpPr txBox="1">
            <a:spLocks noGrp="1"/>
          </p:cNvSpPr>
          <p:nvPr>
            <p:ph type="title"/>
          </p:nvPr>
        </p:nvSpPr>
        <p:spPr>
          <a:xfrm>
            <a:off x="716246" y="50036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Outline</a:t>
            </a:r>
          </a:p>
        </p:txBody>
      </p:sp>
      <p:sp>
        <p:nvSpPr>
          <p:cNvPr id="355" name="Tabular methods"/>
          <p:cNvSpPr txBox="1"/>
          <p:nvPr/>
        </p:nvSpPr>
        <p:spPr>
          <a:xfrm>
            <a:off x="733104" y="2305354"/>
            <a:ext cx="6064636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solidFill>
                  <a:srgbClr val="000000">
                    <a:alpha val="30000"/>
                  </a:srgbClr>
                </a:solidFill>
              </a:rPr>
              <a:t>Tabular methods</a:t>
            </a:r>
          </a:p>
        </p:txBody>
      </p:sp>
      <p:sp>
        <p:nvSpPr>
          <p:cNvPr id="356" name="On-policy &amp; Off-policy…"/>
          <p:cNvSpPr txBox="1"/>
          <p:nvPr/>
        </p:nvSpPr>
        <p:spPr>
          <a:xfrm>
            <a:off x="994680" y="2662439"/>
            <a:ext cx="7913370" cy="1111394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rgbClr val="000000">
                    <a:alpha val="30000"/>
                  </a:srgbClr>
                </a:solidFill>
              </a:rPr>
              <a:t>On-policy &amp; Off-policy</a:t>
            </a:r>
          </a:p>
          <a:p>
            <a:pPr marL="482600" lvl="1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rgbClr val="000000">
                    <a:alpha val="30000"/>
                  </a:srgbClr>
                </a:solidFill>
              </a:rPr>
              <a:t>SARSA</a:t>
            </a:r>
          </a:p>
          <a:p>
            <a:pPr marL="482600" lvl="1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rgbClr val="000000">
                    <a:alpha val="30000"/>
                  </a:srgbClr>
                </a:solidFill>
              </a:rPr>
              <a:t>Q-learning</a:t>
            </a:r>
          </a:p>
        </p:txBody>
      </p:sp>
      <p:sp>
        <p:nvSpPr>
          <p:cNvPr id="357" name="Value function approximation"/>
          <p:cNvSpPr txBox="1"/>
          <p:nvPr/>
        </p:nvSpPr>
        <p:spPr>
          <a:xfrm>
            <a:off x="716246" y="3796826"/>
            <a:ext cx="4935048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Value function approximation</a:t>
            </a:r>
          </a:p>
        </p:txBody>
      </p:sp>
      <p:sp>
        <p:nvSpPr>
          <p:cNvPr id="358" name="Deep (Value-based) RL Methods &amp; Applications"/>
          <p:cNvSpPr txBox="1"/>
          <p:nvPr/>
        </p:nvSpPr>
        <p:spPr>
          <a:xfrm>
            <a:off x="716246" y="4191678"/>
            <a:ext cx="4935048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>
                <a:solidFill>
                  <a:srgbClr val="000000">
                    <a:alpha val="30000"/>
                  </a:srgbClr>
                </a:solidFill>
              </a:rPr>
              <a:t>Deep (Value-based) RL Methods &amp; Applications</a:t>
            </a:r>
          </a:p>
        </p:txBody>
      </p:sp>
      <p:sp>
        <p:nvSpPr>
          <p:cNvPr id="360" name="Value-based Methods"/>
          <p:cNvSpPr txBox="1"/>
          <p:nvPr/>
        </p:nvSpPr>
        <p:spPr>
          <a:xfrm>
            <a:off x="733104" y="1927232"/>
            <a:ext cx="6064636" cy="328295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412750">
              <a:defRPr sz="1600" b="1" u="sng">
                <a:solidFill>
                  <a:srgbClr val="000000"/>
                </a:solidFill>
              </a:defRPr>
            </a:lvl1pPr>
          </a:lstStyle>
          <a:p>
            <a:r>
              <a:rPr sz="1800" dirty="0"/>
              <a:t>Value-based Methods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2716AD-87A9-3548-1679-EB78D79256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D29114-9DE8-D40F-5480-A2092D46C1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4CDB7D-A575-0940-C9B6-1DFEEC867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63" name="Solving large-scale problems with RL"/>
          <p:cNvSpPr txBox="1">
            <a:spLocks noGrp="1"/>
          </p:cNvSpPr>
          <p:nvPr>
            <p:ph type="title"/>
          </p:nvPr>
        </p:nvSpPr>
        <p:spPr>
          <a:xfrm>
            <a:off x="603250" y="383450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Solving large-scale problems with RL </a:t>
            </a:r>
          </a:p>
        </p:txBody>
      </p:sp>
      <p:sp>
        <p:nvSpPr>
          <p:cNvPr id="365" name="Reinforcement learning can be used to solve large problems, e.g.,"/>
          <p:cNvSpPr txBox="1"/>
          <p:nvPr/>
        </p:nvSpPr>
        <p:spPr>
          <a:xfrm>
            <a:off x="603250" y="1690566"/>
            <a:ext cx="10985500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Reinforcement learning can be used to solve </a:t>
            </a:r>
            <a:r>
              <a:rPr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large</a:t>
            </a:r>
            <a:r>
              <a:rPr i="1" dirty="0"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dirty="0"/>
              <a:t>problems, e.g., </a:t>
            </a:r>
          </a:p>
        </p:txBody>
      </p:sp>
      <p:pic>
        <p:nvPicPr>
          <p:cNvPr id="36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61" y="2289016"/>
            <a:ext cx="1881318" cy="1340118"/>
          </a:xfrm>
          <a:prstGeom prst="rect">
            <a:avLst/>
          </a:prstGeom>
          <a:ln w="6350">
            <a:miter lim="400000"/>
          </a:ln>
        </p:spPr>
      </p:pic>
      <p:pic>
        <p:nvPicPr>
          <p:cNvPr id="36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757" y="2158820"/>
            <a:ext cx="1823436" cy="1823436"/>
          </a:xfrm>
          <a:prstGeom prst="rect">
            <a:avLst/>
          </a:prstGeom>
          <a:ln w="6350">
            <a:miter lim="400000"/>
          </a:ln>
        </p:spPr>
      </p:pic>
      <p:pic>
        <p:nvPicPr>
          <p:cNvPr id="368" name="Image" descr="Image"/>
          <p:cNvPicPr>
            <a:picLocks noChangeAspect="1"/>
          </p:cNvPicPr>
          <p:nvPr/>
        </p:nvPicPr>
        <p:blipFill>
          <a:blip r:embed="rId4"/>
          <a:srcRect l="51192" r="24264"/>
          <a:stretch>
            <a:fillRect/>
          </a:stretch>
        </p:blipFill>
        <p:spPr>
          <a:xfrm>
            <a:off x="8694013" y="2268413"/>
            <a:ext cx="2023986" cy="1381372"/>
          </a:xfrm>
          <a:prstGeom prst="rect">
            <a:avLst/>
          </a:prstGeom>
          <a:ln w="635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9" name="Backgammon:   states"/>
              <p:cNvSpPr txBox="1"/>
              <p:nvPr/>
            </p:nvSpPr>
            <p:spPr>
              <a:xfrm>
                <a:off x="939612" y="3891085"/>
                <a:ext cx="2475280" cy="34379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 anchor="ctr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Backgammon: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r>
                  <a:t> states</a:t>
                </a:r>
              </a:p>
            </p:txBody>
          </p:sp>
        </mc:Choice>
        <mc:Fallback xmlns="">
          <p:sp>
            <p:nvSpPr>
              <p:cNvPr id="369" name="Backgammon:   state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612" y="3891085"/>
                <a:ext cx="2475280" cy="343796"/>
              </a:xfrm>
              <a:prstGeom prst="rect">
                <a:avLst/>
              </a:prstGeom>
              <a:blipFill>
                <a:blip r:embed="rId5"/>
                <a:stretch>
                  <a:fillRect l="-3571" r="-3571" b="-21429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0" name="Go:   states"/>
              <p:cNvSpPr txBox="1"/>
              <p:nvPr/>
            </p:nvSpPr>
            <p:spPr>
              <a:xfrm>
                <a:off x="5193996" y="3891085"/>
                <a:ext cx="6064636" cy="34379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 anchor="ctr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Go: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170</m:t>
                        </m:r>
                      </m:sup>
                    </m:sSup>
                  </m:oMath>
                </a14:m>
                <a:r>
                  <a:rPr dirty="0"/>
                  <a:t> states</a:t>
                </a:r>
              </a:p>
            </p:txBody>
          </p:sp>
        </mc:Choice>
        <mc:Fallback xmlns="">
          <p:sp>
            <p:nvSpPr>
              <p:cNvPr id="370" name="Go:   state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996" y="3891085"/>
                <a:ext cx="6064636" cy="343796"/>
              </a:xfrm>
              <a:prstGeom prst="rect">
                <a:avLst/>
              </a:prstGeom>
              <a:blipFill>
                <a:blip r:embed="rId6"/>
                <a:stretch>
                  <a:fillRect l="-1461" b="-21429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1" name="All those problems where we have a continuous state space"/>
          <p:cNvSpPr txBox="1"/>
          <p:nvPr/>
        </p:nvSpPr>
        <p:spPr>
          <a:xfrm>
            <a:off x="8697297" y="3761404"/>
            <a:ext cx="2475280" cy="7878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All those problems where we have a continuous state space  </a:t>
            </a:r>
          </a:p>
        </p:txBody>
      </p:sp>
      <p:sp>
        <p:nvSpPr>
          <p:cNvPr id="372" name="How can we scale the methods for model-free RL we developed over the last lectures?"/>
          <p:cNvSpPr txBox="1"/>
          <p:nvPr/>
        </p:nvSpPr>
        <p:spPr>
          <a:xfrm>
            <a:off x="476654" y="4944505"/>
            <a:ext cx="10985500" cy="372731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lvl="1" algn="l" defTabSz="412750">
              <a:lnSpc>
                <a:spcPct val="150000"/>
              </a:lnSpc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How can we scale the methods we developed over the last lectures?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156690-9660-A0A5-6E8D-406DE7D2FEF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1DA3C5-0FCD-C26C-570D-5D087A213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50D79-8385-1221-8425-8F1A7FA6A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75" name="Value function approximation"/>
          <p:cNvSpPr txBox="1">
            <a:spLocks noGrp="1"/>
          </p:cNvSpPr>
          <p:nvPr>
            <p:ph type="title"/>
          </p:nvPr>
        </p:nvSpPr>
        <p:spPr>
          <a:xfrm>
            <a:off x="603250" y="36329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Value function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7" name="So far we used lookup tables to represent value functions:…"/>
              <p:cNvSpPr txBox="1"/>
              <p:nvPr/>
            </p:nvSpPr>
            <p:spPr>
              <a:xfrm>
                <a:off x="603250" y="1690566"/>
                <a:ext cx="10985500" cy="4124142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So far</a:t>
                </a:r>
                <a:r>
                  <a:rPr lang="en-US" dirty="0"/>
                  <a:t>,</a:t>
                </a:r>
                <a:r>
                  <a:rPr dirty="0"/>
                  <a:t> we used </a:t>
                </a:r>
                <a:r>
                  <a:rPr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lookup tables </a:t>
                </a:r>
                <a:r>
                  <a:rPr dirty="0"/>
                  <a:t>to represent value functions: </a:t>
                </a:r>
              </a:p>
              <a:p>
                <a:pPr marL="508000" lvl="1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One entry for every state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dirty="0"/>
                  <a:t> in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  <a:p>
                <a:pPr marL="508000" lvl="1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One entry for every state-action pair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in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  <a:p>
                <a:pPr marL="203200" indent="-203200" algn="l" defTabSz="412750">
                  <a:lnSpc>
                    <a:spcPct val="15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marL="203200" indent="-203200" algn="l" defTabSz="412750">
                  <a:lnSpc>
                    <a:spcPct val="12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In large MDPs, </a:t>
                </a:r>
                <a:r>
                  <a:rPr lang="en-US" dirty="0"/>
                  <a:t>a </a:t>
                </a:r>
                <a:r>
                  <a:rPr dirty="0"/>
                  <a:t>lookup table might be prohibitive. For two main reasons:</a:t>
                </a:r>
              </a:p>
              <a:p>
                <a:pPr marL="508000" lvl="1" indent="-203200" algn="l" defTabSz="412750">
                  <a:lnSpc>
                    <a:spcPct val="12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Memory: too many actions/states to store</a:t>
                </a:r>
              </a:p>
              <a:p>
                <a:pPr marL="508000" lvl="1" indent="-203200" algn="l" defTabSz="412750">
                  <a:lnSpc>
                    <a:spcPct val="12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Sparsity/Curse of dimensionality: learning the value of each state/action pair individually </a:t>
                </a:r>
                <a:r>
                  <a:rPr lang="en-US" dirty="0"/>
                  <a:t>requires exponentially more exploration</a:t>
                </a:r>
                <a:endParaRPr dirty="0"/>
              </a:p>
              <a:p>
                <a:pPr algn="l" defTabSz="412750">
                  <a:lnSpc>
                    <a:spcPct val="120000"/>
                  </a:lnSpc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lnSpc>
                    <a:spcPct val="120000"/>
                  </a:lnSpc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Solution:</a:t>
                </a:r>
              </a:p>
              <a:p>
                <a:pPr marL="203200" indent="-203200" algn="l" defTabSz="412750">
                  <a:lnSpc>
                    <a:spcPct val="15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Estimate the value function through function approximation, i.e., define a parametric function with parameters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sz="200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sz="2000">
                                  <a:latin typeface="Cambria Math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sz="2000">
                          <a:latin typeface="Cambria Math"/>
                        </a:rPr>
                        <m:t>(</m:t>
                      </m:r>
                      <m:r>
                        <a:rPr sz="2000">
                          <a:latin typeface="Cambria Math"/>
                        </a:rPr>
                        <m:t>𝑥</m:t>
                      </m:r>
                      <m:r>
                        <a:rPr sz="2000">
                          <a:latin typeface="Cambria Math"/>
                        </a:rPr>
                        <m:t>,</m:t>
                      </m:r>
                      <m:r>
                        <a:rPr sz="2000">
                          <a:latin typeface="Cambria Math"/>
                        </a:rPr>
                        <m:t>𝑢</m:t>
                      </m:r>
                      <m:r>
                        <a:rPr sz="2000">
                          <a:latin typeface="Cambria Math"/>
                        </a:rPr>
                        <m:t>)≈</m:t>
                      </m:r>
                      <m:r>
                        <a:rPr sz="2000">
                          <a:latin typeface="Cambria Math"/>
                        </a:rPr>
                        <m:t>𝑄</m:t>
                      </m:r>
                      <m:r>
                        <a:rPr sz="2000">
                          <a:latin typeface="Cambria Math"/>
                        </a:rPr>
                        <m:t>(</m:t>
                      </m:r>
                      <m:r>
                        <a:rPr sz="2000">
                          <a:latin typeface="Cambria Math"/>
                        </a:rPr>
                        <m:t>𝑥</m:t>
                      </m:r>
                      <m:r>
                        <a:rPr sz="2000">
                          <a:latin typeface="Cambria Math"/>
                        </a:rPr>
                        <m:t>,</m:t>
                      </m:r>
                      <m:r>
                        <a:rPr sz="2000">
                          <a:latin typeface="Cambria Math"/>
                        </a:rPr>
                        <m:t>𝑢</m:t>
                      </m:r>
                      <m:r>
                        <a:rPr sz="20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sz="200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sz="2000">
                                  <a:latin typeface="Cambria Math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sz="2000">
                          <a:latin typeface="Cambria Math"/>
                        </a:rPr>
                        <m:t>(</m:t>
                      </m:r>
                      <m:r>
                        <a:rPr sz="2000">
                          <a:latin typeface="Cambria Math"/>
                        </a:rPr>
                        <m:t>𝑥</m:t>
                      </m:r>
                      <m:r>
                        <a:rPr sz="2000">
                          <a:latin typeface="Cambria Math"/>
                        </a:rPr>
                        <m:t>)≈</m:t>
                      </m:r>
                      <m:r>
                        <a:rPr sz="2000">
                          <a:latin typeface="Cambria Math"/>
                        </a:rPr>
                        <m:t>𝑉</m:t>
                      </m:r>
                      <m:r>
                        <a:rPr sz="2000">
                          <a:latin typeface="Cambria Math"/>
                        </a:rPr>
                        <m:t>(</m:t>
                      </m:r>
                      <m:r>
                        <a:rPr sz="2000">
                          <a:latin typeface="Cambria Math"/>
                        </a:rPr>
                        <m:t>𝑥</m:t>
                      </m:r>
                      <m:r>
                        <a:rPr sz="20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377" name="So far we used lookup tables to represent value functions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50" y="1690566"/>
                <a:ext cx="10985500" cy="4124142"/>
              </a:xfrm>
              <a:prstGeom prst="rect">
                <a:avLst/>
              </a:prstGeom>
              <a:blipFill>
                <a:blip r:embed="rId2"/>
                <a:stretch>
                  <a:fillRect l="-924" t="-613" b="-92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" name="Represent the value function compactly (depends only on parameters  )…"/>
              <p:cNvSpPr txBox="1"/>
              <p:nvPr/>
            </p:nvSpPr>
            <p:spPr>
              <a:xfrm>
                <a:off x="1758966" y="5728084"/>
                <a:ext cx="9111327" cy="89033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dirty="0"/>
                  <a:t> Represent the value function compactly (depends only on parameters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dirty="0"/>
                  <a:t>)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dirty="0"/>
                  <a:t> Generalize </a:t>
                </a:r>
                <a:r>
                  <a:rPr i="1" dirty="0">
                    <a:latin typeface="+mn-lt"/>
                    <a:ea typeface="+mn-ea"/>
                    <a:cs typeface="+mn-cs"/>
                    <a:sym typeface="Helvetica Neue"/>
                  </a:rPr>
                  <a:t>across states </a:t>
                </a:r>
                <a:r>
                  <a:rPr dirty="0"/>
                  <a:t>(</a:t>
                </a:r>
                <a:r>
                  <a:rPr lang="en-US" dirty="0"/>
                  <a:t>thus </a:t>
                </a:r>
                <a:r>
                  <a:rPr dirty="0"/>
                  <a:t>avoid having to visit the entire state-action space by generalizing from seen to unseen states)</a:t>
                </a:r>
              </a:p>
            </p:txBody>
          </p:sp>
        </mc:Choice>
        <mc:Fallback xmlns="">
          <p:sp>
            <p:nvSpPr>
              <p:cNvPr id="378" name="Represent the value function compactly (depends only on parameters  )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8966" y="5728084"/>
                <a:ext cx="9111327" cy="890336"/>
              </a:xfrm>
              <a:prstGeom prst="rect">
                <a:avLst/>
              </a:prstGeom>
              <a:blipFill>
                <a:blip r:embed="rId3"/>
                <a:stretch>
                  <a:fillRect l="-1114" b="-7042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324F6-7406-2F6C-9C1C-AC796A706E1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BC5F90-902E-AFFC-4C27-D1BFCF9219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5ABA98-23D1-200C-8D60-5E13FA08C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81" name="Different types of value function approximations"/>
          <p:cNvSpPr txBox="1">
            <a:spLocks noGrp="1"/>
          </p:cNvSpPr>
          <p:nvPr>
            <p:ph type="title"/>
          </p:nvPr>
        </p:nvSpPr>
        <p:spPr>
          <a:xfrm>
            <a:off x="505062" y="244613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3600" dirty="0"/>
              <a:t>Different types of value function approximations</a:t>
            </a:r>
          </a:p>
        </p:txBody>
      </p:sp>
      <p:grpSp>
        <p:nvGrpSpPr>
          <p:cNvPr id="386" name="Group"/>
          <p:cNvGrpSpPr/>
          <p:nvPr/>
        </p:nvGrpSpPr>
        <p:grpSpPr>
          <a:xfrm>
            <a:off x="1062083" y="1823682"/>
            <a:ext cx="2051760" cy="3217462"/>
            <a:chOff x="0" y="0"/>
            <a:chExt cx="2051759" cy="3217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3" name="Rectangle"/>
                <p:cNvSpPr/>
                <p:nvPr/>
              </p:nvSpPr>
              <p:spPr>
                <a:xfrm>
                  <a:off x="0" y="736193"/>
                  <a:ext cx="2051760" cy="1750736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25400" tIns="25400" rIns="25400" bIns="25400" numCol="1" anchor="ctr">
                  <a:noAutofit/>
                </a:bodyPr>
                <a:lstStyle>
                  <a:lvl1pPr defTabSz="412750">
                    <a:defRPr sz="28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sz="33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383" name="Rectang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736193"/>
                  <a:ext cx="2051760" cy="175073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4" name="Line"/>
            <p:cNvSpPr/>
            <p:nvPr/>
          </p:nvSpPr>
          <p:spPr>
            <a:xfrm flipV="1">
              <a:off x="1025188" y="0"/>
              <a:ext cx="1" cy="717474"/>
            </a:xfrm>
            <a:prstGeom prst="line">
              <a:avLst/>
            </a:prstGeom>
            <a:noFill/>
            <a:ln w="3175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p:sp>
          <p:nvSpPr>
            <p:cNvPr id="385" name="Line"/>
            <p:cNvSpPr/>
            <p:nvPr/>
          </p:nvSpPr>
          <p:spPr>
            <a:xfrm flipV="1">
              <a:off x="1025880" y="2499986"/>
              <a:ext cx="1" cy="717475"/>
            </a:xfrm>
            <a:prstGeom prst="line">
              <a:avLst/>
            </a:prstGeom>
            <a:noFill/>
            <a:ln w="3175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7" name="Equation"/>
              <p:cNvSpPr txBox="1"/>
              <p:nvPr/>
            </p:nvSpPr>
            <p:spPr>
              <a:xfrm>
                <a:off x="1929962" y="5183280"/>
                <a:ext cx="316000" cy="301334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5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sz="5250"/>
              </a:p>
            </p:txBody>
          </p:sp>
        </mc:Choice>
        <mc:Fallback xmlns="">
          <p:sp>
            <p:nvSpPr>
              <p:cNvPr id="38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9962" y="5183280"/>
                <a:ext cx="316000" cy="301334"/>
              </a:xfrm>
              <a:prstGeom prst="rect">
                <a:avLst/>
              </a:prstGeom>
              <a:blipFill>
                <a:blip r:embed="rId3"/>
                <a:stretch>
                  <a:fillRect l="-52000" r="-64000" b="-148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8" name="Equation"/>
              <p:cNvSpPr txBox="1"/>
              <p:nvPr/>
            </p:nvSpPr>
            <p:spPr>
              <a:xfrm>
                <a:off x="1737803" y="1373386"/>
                <a:ext cx="700320" cy="379206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acc>
                        <m:accPr>
                          <m:chr m:val="̂"/>
                          <m:ctrlPr>
                            <a:rPr sz="2400">
                              <a:latin typeface="Cambria Math"/>
                            </a:rPr>
                          </m:ctrlPr>
                        </m:accPr>
                        <m:e>
                          <m:r>
                            <a:rPr sz="2400">
                              <a:latin typeface="Cambria Math"/>
                            </a:rPr>
                            <m:t>𝑉</m:t>
                          </m:r>
                        </m:e>
                      </m:acc>
                      <m:r>
                        <a:rPr sz="2400">
                          <a:latin typeface="Cambria Math"/>
                        </a:rPr>
                        <m:t>(</m:t>
                      </m:r>
                      <m:r>
                        <a:rPr sz="2400">
                          <a:latin typeface="Cambria Math"/>
                        </a:rPr>
                        <m:t>𝑥</m:t>
                      </m:r>
                      <m:r>
                        <a:rPr sz="24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38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803" y="1373386"/>
                <a:ext cx="700320" cy="379206"/>
              </a:xfrm>
              <a:prstGeom prst="rect">
                <a:avLst/>
              </a:prstGeom>
              <a:blipFill>
                <a:blip r:embed="rId4"/>
                <a:stretch>
                  <a:fillRect l="-14286" t="-26667" r="-10714" b="-33333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9" name="Rectangle"/>
              <p:cNvSpPr/>
              <p:nvPr/>
            </p:nvSpPr>
            <p:spPr>
              <a:xfrm>
                <a:off x="5288750" y="2550594"/>
                <a:ext cx="2051760" cy="175073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 anchor="ctr"/>
              <a:lstStyle>
                <a:lvl1pPr defTabSz="412750">
                  <a:defRPr sz="28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sz="337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89" name="Rectang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750" y="2550594"/>
                <a:ext cx="2051760" cy="17507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0" name="Line"/>
          <p:cNvSpPr/>
          <p:nvPr/>
        </p:nvSpPr>
        <p:spPr>
          <a:xfrm flipV="1">
            <a:off x="6313938" y="1814400"/>
            <a:ext cx="1" cy="717475"/>
          </a:xfrm>
          <a:prstGeom prst="line">
            <a:avLst/>
          </a:prstGeom>
          <a:ln w="3175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/>
          </a:p>
        </p:txBody>
      </p:sp>
      <p:sp>
        <p:nvSpPr>
          <p:cNvPr id="391" name="Line"/>
          <p:cNvSpPr/>
          <p:nvPr/>
        </p:nvSpPr>
        <p:spPr>
          <a:xfrm flipV="1">
            <a:off x="5848635" y="4311128"/>
            <a:ext cx="1" cy="717474"/>
          </a:xfrm>
          <a:prstGeom prst="line">
            <a:avLst/>
          </a:prstGeom>
          <a:ln w="3175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2" name="Equation"/>
              <p:cNvSpPr txBox="1"/>
              <p:nvPr/>
            </p:nvSpPr>
            <p:spPr>
              <a:xfrm>
                <a:off x="5690635" y="5174000"/>
                <a:ext cx="316000" cy="301334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5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sz="5250"/>
              </a:p>
            </p:txBody>
          </p:sp>
        </mc:Choice>
        <mc:Fallback xmlns="">
          <p:sp>
            <p:nvSpPr>
              <p:cNvPr id="39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635" y="5174000"/>
                <a:ext cx="316000" cy="301334"/>
              </a:xfrm>
              <a:prstGeom prst="rect">
                <a:avLst/>
              </a:prstGeom>
              <a:blipFill>
                <a:blip r:embed="rId6"/>
                <a:stretch>
                  <a:fillRect l="-52000" r="-64000" b="-148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3" name="Equation"/>
              <p:cNvSpPr txBox="1"/>
              <p:nvPr/>
            </p:nvSpPr>
            <p:spPr>
              <a:xfrm>
                <a:off x="5807825" y="1389454"/>
                <a:ext cx="1013611" cy="381643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acc>
                        <m:accPr>
                          <m:chr m:val="̂"/>
                          <m:ctrlPr>
                            <a:rPr sz="2400">
                              <a:latin typeface="Cambria Math"/>
                            </a:rPr>
                          </m:ctrlPr>
                        </m:accPr>
                        <m:e>
                          <m:r>
                            <a:rPr sz="2400">
                              <a:latin typeface="Cambria Math"/>
                            </a:rPr>
                            <m:t>𝑄</m:t>
                          </m:r>
                        </m:e>
                      </m:acc>
                      <m:r>
                        <a:rPr sz="2400">
                          <a:latin typeface="Cambria Math"/>
                        </a:rPr>
                        <m:t>(</m:t>
                      </m:r>
                      <m:r>
                        <a:rPr sz="2400">
                          <a:latin typeface="Cambria Math"/>
                        </a:rPr>
                        <m:t>𝑥</m:t>
                      </m:r>
                      <m:r>
                        <a:rPr sz="2400">
                          <a:latin typeface="Cambria Math"/>
                        </a:rPr>
                        <m:t>,</m:t>
                      </m:r>
                      <m:r>
                        <a:rPr sz="2400">
                          <a:latin typeface="Cambria Math"/>
                        </a:rPr>
                        <m:t>𝑢</m:t>
                      </m:r>
                      <m:r>
                        <a:rPr sz="24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39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7825" y="1389454"/>
                <a:ext cx="1013611" cy="381643"/>
              </a:xfrm>
              <a:prstGeom prst="rect">
                <a:avLst/>
              </a:prstGeom>
              <a:blipFill>
                <a:blip r:embed="rId7"/>
                <a:stretch>
                  <a:fillRect l="-12346" t="-22581" r="-6173" b="-32258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4" name="Rectangle"/>
              <p:cNvSpPr/>
              <p:nvPr/>
            </p:nvSpPr>
            <p:spPr>
              <a:xfrm>
                <a:off x="9029684" y="2550612"/>
                <a:ext cx="2051760" cy="175073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 anchor="ctr"/>
              <a:lstStyle>
                <a:lvl1pPr defTabSz="412750">
                  <a:defRPr sz="2800">
                    <a:solidFill>
                      <a:srgbClr val="0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sz="337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94" name="Rectang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9684" y="2550612"/>
                <a:ext cx="2051760" cy="17507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5" name="Line"/>
          <p:cNvSpPr/>
          <p:nvPr/>
        </p:nvSpPr>
        <p:spPr>
          <a:xfrm flipV="1">
            <a:off x="9093071" y="1814420"/>
            <a:ext cx="1" cy="717475"/>
          </a:xfrm>
          <a:prstGeom prst="line">
            <a:avLst/>
          </a:prstGeom>
          <a:ln w="3175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/>
          </a:p>
        </p:txBody>
      </p:sp>
      <p:sp>
        <p:nvSpPr>
          <p:cNvPr id="396" name="Line"/>
          <p:cNvSpPr/>
          <p:nvPr/>
        </p:nvSpPr>
        <p:spPr>
          <a:xfrm flipV="1">
            <a:off x="10055564" y="4314406"/>
            <a:ext cx="1" cy="717475"/>
          </a:xfrm>
          <a:prstGeom prst="line">
            <a:avLst/>
          </a:prstGeom>
          <a:ln w="3175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7" name="Equation"/>
              <p:cNvSpPr txBox="1"/>
              <p:nvPr/>
            </p:nvSpPr>
            <p:spPr>
              <a:xfrm>
                <a:off x="9897563" y="5174018"/>
                <a:ext cx="316000" cy="301334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5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sz="5250"/>
              </a:p>
            </p:txBody>
          </p:sp>
        </mc:Choice>
        <mc:Fallback xmlns="">
          <p:sp>
            <p:nvSpPr>
              <p:cNvPr id="39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7563" y="5174018"/>
                <a:ext cx="316000" cy="301334"/>
              </a:xfrm>
              <a:prstGeom prst="rect">
                <a:avLst/>
              </a:prstGeom>
              <a:blipFill>
                <a:blip r:embed="rId6"/>
                <a:stretch>
                  <a:fillRect l="-50000" r="-57692" b="-148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8" name="Line"/>
          <p:cNvSpPr/>
          <p:nvPr/>
        </p:nvSpPr>
        <p:spPr>
          <a:xfrm flipV="1">
            <a:off x="6777554" y="4311128"/>
            <a:ext cx="1" cy="717475"/>
          </a:xfrm>
          <a:prstGeom prst="line">
            <a:avLst/>
          </a:prstGeom>
          <a:ln w="3175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" name="Equation"/>
              <p:cNvSpPr txBox="1"/>
              <p:nvPr/>
            </p:nvSpPr>
            <p:spPr>
              <a:xfrm>
                <a:off x="6619554" y="5174000"/>
                <a:ext cx="288703" cy="301372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5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sz="5250"/>
              </a:p>
            </p:txBody>
          </p:sp>
        </mc:Choice>
        <mc:Fallback xmlns="">
          <p:sp>
            <p:nvSpPr>
              <p:cNvPr id="39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554" y="5174000"/>
                <a:ext cx="288703" cy="301372"/>
              </a:xfrm>
              <a:prstGeom prst="rect">
                <a:avLst/>
              </a:prstGeom>
              <a:blipFill>
                <a:blip r:embed="rId9"/>
                <a:stretch>
                  <a:fillRect l="-56522" r="-86957" b="-148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0" name="Equation"/>
              <p:cNvSpPr txBox="1"/>
              <p:nvPr/>
            </p:nvSpPr>
            <p:spPr>
              <a:xfrm>
                <a:off x="8165036" y="1390488"/>
                <a:ext cx="1141274" cy="381643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acc>
                        <m:accPr>
                          <m:chr m:val="̂"/>
                          <m:ctrlPr>
                            <a:rPr sz="2400">
                              <a:latin typeface="Cambria Math"/>
                            </a:rPr>
                          </m:ctrlPr>
                        </m:accPr>
                        <m:e>
                          <m:r>
                            <a:rPr sz="2400">
                              <a:latin typeface="Cambria Math"/>
                            </a:rPr>
                            <m:t>𝑄</m:t>
                          </m:r>
                        </m:e>
                      </m:acc>
                      <m:r>
                        <a:rPr sz="2400">
                          <a:latin typeface="Cambria Math"/>
                        </a:rPr>
                        <m:t>(</m:t>
                      </m:r>
                      <m:r>
                        <a:rPr sz="2400">
                          <a:latin typeface="Cambria Math"/>
                        </a:rPr>
                        <m:t>𝑥</m:t>
                      </m:r>
                      <m:r>
                        <a:rPr sz="240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sz="24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40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sz="240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sz="24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2800"/>
              </a:p>
            </p:txBody>
          </p:sp>
        </mc:Choice>
        <mc:Fallback xmlns="">
          <p:sp>
            <p:nvSpPr>
              <p:cNvPr id="40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5036" y="1390488"/>
                <a:ext cx="1141274" cy="381643"/>
              </a:xfrm>
              <a:prstGeom prst="rect">
                <a:avLst/>
              </a:prstGeom>
              <a:blipFill>
                <a:blip r:embed="rId10"/>
                <a:stretch>
                  <a:fillRect l="-9890" t="-22581" r="-6593" b="-32258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1" name="Line"/>
          <p:cNvSpPr/>
          <p:nvPr/>
        </p:nvSpPr>
        <p:spPr>
          <a:xfrm flipV="1">
            <a:off x="9839121" y="1814420"/>
            <a:ext cx="1" cy="717475"/>
          </a:xfrm>
          <a:prstGeom prst="line">
            <a:avLst/>
          </a:prstGeom>
          <a:ln w="3175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2" name="Equation"/>
              <p:cNvSpPr txBox="1"/>
              <p:nvPr/>
            </p:nvSpPr>
            <p:spPr>
              <a:xfrm>
                <a:off x="9264926" y="1390488"/>
                <a:ext cx="1148391" cy="381643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acc>
                        <m:accPr>
                          <m:chr m:val="̂"/>
                          <m:ctrlPr>
                            <a:rPr sz="2400">
                              <a:latin typeface="Cambria Math"/>
                            </a:rPr>
                          </m:ctrlPr>
                        </m:accPr>
                        <m:e>
                          <m:r>
                            <a:rPr sz="2400">
                              <a:latin typeface="Cambria Math"/>
                            </a:rPr>
                            <m:t>𝑄</m:t>
                          </m:r>
                        </m:e>
                      </m:acc>
                      <m:r>
                        <a:rPr sz="2400">
                          <a:latin typeface="Cambria Math"/>
                        </a:rPr>
                        <m:t>(</m:t>
                      </m:r>
                      <m:r>
                        <a:rPr sz="2400">
                          <a:latin typeface="Cambria Math"/>
                        </a:rPr>
                        <m:t>𝑥</m:t>
                      </m:r>
                      <m:r>
                        <a:rPr sz="240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sz="24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40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sz="240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sz="24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2800"/>
              </a:p>
            </p:txBody>
          </p:sp>
        </mc:Choice>
        <mc:Fallback xmlns="">
          <p:sp>
            <p:nvSpPr>
              <p:cNvPr id="40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4926" y="1390488"/>
                <a:ext cx="1148391" cy="381643"/>
              </a:xfrm>
              <a:prstGeom prst="rect">
                <a:avLst/>
              </a:prstGeom>
              <a:blipFill>
                <a:blip r:embed="rId11"/>
                <a:stretch>
                  <a:fillRect l="-10989" t="-22581" r="-6593" b="-32258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3" name="Line"/>
          <p:cNvSpPr/>
          <p:nvPr/>
        </p:nvSpPr>
        <p:spPr>
          <a:xfrm flipV="1">
            <a:off x="11020662" y="1814420"/>
            <a:ext cx="1" cy="717475"/>
          </a:xfrm>
          <a:prstGeom prst="line">
            <a:avLst/>
          </a:prstGeom>
          <a:ln w="3175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4" name="Equation"/>
              <p:cNvSpPr txBox="1"/>
              <p:nvPr/>
            </p:nvSpPr>
            <p:spPr>
              <a:xfrm>
                <a:off x="10845875" y="1389473"/>
                <a:ext cx="1232389" cy="381643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acc>
                        <m:accPr>
                          <m:chr m:val="̂"/>
                          <m:ctrlPr>
                            <a:rPr sz="2400">
                              <a:latin typeface="Cambria Math"/>
                            </a:rPr>
                          </m:ctrlPr>
                        </m:accPr>
                        <m:e>
                          <m:r>
                            <a:rPr sz="2400">
                              <a:latin typeface="Cambria Math"/>
                            </a:rPr>
                            <m:t>𝑄</m:t>
                          </m:r>
                        </m:e>
                      </m:acc>
                      <m:r>
                        <a:rPr sz="2400">
                          <a:latin typeface="Cambria Math"/>
                        </a:rPr>
                        <m:t>(</m:t>
                      </m:r>
                      <m:r>
                        <a:rPr sz="2400">
                          <a:latin typeface="Cambria Math"/>
                        </a:rPr>
                        <m:t>𝑥</m:t>
                      </m:r>
                      <m:r>
                        <a:rPr sz="240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sz="24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40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sz="2400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sz="24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2800"/>
              </a:p>
            </p:txBody>
          </p:sp>
        </mc:Choice>
        <mc:Fallback xmlns="">
          <p:sp>
            <p:nvSpPr>
              <p:cNvPr id="40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5875" y="1389473"/>
                <a:ext cx="1232389" cy="381643"/>
              </a:xfrm>
              <a:prstGeom prst="rect">
                <a:avLst/>
              </a:prstGeom>
              <a:blipFill>
                <a:blip r:embed="rId12"/>
                <a:stretch>
                  <a:fillRect l="-9184" t="-22581" r="-6122" b="-32258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5" name="Equation"/>
              <p:cNvSpPr txBox="1"/>
              <p:nvPr/>
            </p:nvSpPr>
            <p:spPr>
              <a:xfrm>
                <a:off x="10306542" y="2155536"/>
                <a:ext cx="246698" cy="35243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sz="2500"/>
              </a:p>
            </p:txBody>
          </p:sp>
        </mc:Choice>
        <mc:Fallback xmlns="">
          <p:sp>
            <p:nvSpPr>
              <p:cNvPr id="40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6542" y="2155536"/>
                <a:ext cx="246698" cy="35243"/>
              </a:xfrm>
              <a:prstGeom prst="rect">
                <a:avLst/>
              </a:prstGeom>
              <a:blipFill>
                <a:blip r:embed="rId13"/>
                <a:stretch>
                  <a:fillRect l="-5000" r="-10000" b="-550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6" name="There are many possible function approximators…"/>
          <p:cNvSpPr txBox="1"/>
          <p:nvPr/>
        </p:nvSpPr>
        <p:spPr>
          <a:xfrm>
            <a:off x="603250" y="5982345"/>
            <a:ext cx="10985500" cy="54020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508000" indent="-203200" algn="l" defTabSz="82550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</a:lstStyle>
          <a:p>
            <a:r>
              <a:rPr dirty="0"/>
              <a:t>There are many possible function approximators</a:t>
            </a:r>
          </a:p>
          <a:p>
            <a:pPr lvl="1"/>
            <a:r>
              <a:rPr dirty="0"/>
              <a:t>Linear regression, Neural network, Random forest, Nearest neighbor, etc.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E9D2F4-DA43-0548-9857-988C860648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8D5007-4381-7C8A-C27B-830FF2772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3400EC-6804-3F83-F0D4-EA7DB9D5D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09" name="Approximating value fn. by (stochastic) gradient descent"/>
          <p:cNvSpPr txBox="1">
            <a:spLocks noGrp="1"/>
          </p:cNvSpPr>
          <p:nvPr>
            <p:ph type="title"/>
          </p:nvPr>
        </p:nvSpPr>
        <p:spPr>
          <a:xfrm>
            <a:off x="554698" y="402653"/>
            <a:ext cx="10799102" cy="1325563"/>
          </a:xfrm>
          <a:prstGeom prst="rect">
            <a:avLst/>
          </a:prstGeom>
        </p:spPr>
        <p:txBody>
          <a:bodyPr>
            <a:normAutofit/>
          </a:bodyPr>
          <a:lstStyle>
            <a:lvl1pPr defTabSz="1072869">
              <a:defRPr sz="3740" b="0" spc="-74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3600" dirty="0"/>
              <a:t>Approximating value fn. by (stochastic) gradient descent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1" name="Goal: find the parameter vector   that minimizes the “error” between the estimated value   and the true value  , e.g., MSE"/>
              <p:cNvSpPr txBox="1"/>
              <p:nvPr/>
            </p:nvSpPr>
            <p:spPr>
              <a:xfrm>
                <a:off x="696449" y="1728216"/>
                <a:ext cx="10985500" cy="607408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Goal: find the parameter vector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that minimizes the “error” between the estimated value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95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acc>
                          <m:accPr>
                            <m:chr m:val="̂"/>
                            <m:ctrlPr>
                              <a:rPr lang="ar-AE" sz="195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ar-AE" sz="1950">
                                <a:latin typeface="Cambria Math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ar-AE" sz="1950">
                            <a:latin typeface="Cambria Math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ar-AE" sz="1950">
                            <a:latin typeface="Cambria Math"/>
                          </a:rPr>
                        </m:ctrlPr>
                      </m:dPr>
                      <m:e>
                        <m:r>
                          <a:rPr lang="ar-AE" sz="195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and the true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AE" dirty="0"/>
                  <a:t>, </a:t>
                </a:r>
                <a:r>
                  <a:rPr lang="en-US" dirty="0"/>
                  <a:t>e.g., MSE</a:t>
                </a:r>
                <a:endParaRPr dirty="0"/>
              </a:p>
            </p:txBody>
          </p:sp>
        </mc:Choice>
        <mc:Fallback xmlns="">
          <p:sp>
            <p:nvSpPr>
              <p:cNvPr id="411" name="Goal: find the parameter vector   that minimizes the “error” between the estimated value   and the true value  , e.g., MS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49" y="1728216"/>
                <a:ext cx="10985500" cy="607408"/>
              </a:xfrm>
              <a:prstGeom prst="rect">
                <a:avLst/>
              </a:prstGeom>
              <a:blipFill>
                <a:blip r:embed="rId2"/>
                <a:stretch>
                  <a:fillRect l="-808" t="-6250" b="-16667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2" name="Text"/>
              <p:cNvSpPr txBox="1"/>
              <p:nvPr/>
            </p:nvSpPr>
            <p:spPr>
              <a:xfrm>
                <a:off x="696449" y="2430796"/>
                <a:ext cx="10985500" cy="515013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>
                <a:lvl1pPr defTabSz="412750">
                  <a:defRPr sz="18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sz="2000">
                          <a:latin typeface="Cambria Math"/>
                        </a:rPr>
                        <m:t>𝐽</m:t>
                      </m:r>
                      <m:r>
                        <a:rPr sz="2000">
                          <a:latin typeface="Cambria Math"/>
                        </a:rPr>
                        <m:t>(</m:t>
                      </m:r>
                      <m:r>
                        <a:rPr sz="2000">
                          <a:latin typeface="Cambria Math"/>
                        </a:rPr>
                        <m:t>𝜃</m:t>
                      </m:r>
                      <m:r>
                        <a:rPr sz="2000">
                          <a:latin typeface="Cambria Math"/>
                        </a:rPr>
                        <m:t>)=</m:t>
                      </m:r>
                      <m:sSub>
                        <m:sSubPr>
                          <m:ctrlPr>
                            <a:rPr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000">
                              <a:latin typeface="Cambria Math"/>
                            </a:rPr>
                            <m:t>𝔼</m:t>
                          </m:r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𝜋</m:t>
                          </m:r>
                        </m:sub>
                      </m:sSub>
                      <m:r>
                        <a:rPr sz="2000">
                          <a:latin typeface="Cambria Math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200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2000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sz="2000">
                                          <a:latin typeface="Cambria Math"/>
                                        </a:rPr>
                                        <m:t>𝜋</m:t>
                                      </m:r>
                                    </m:sub>
                                  </m:sSub>
                                  <m:r>
                                    <a:rPr sz="200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sz="200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sz="2000">
                                      <a:latin typeface="Cambria Math"/>
                                    </a:rPr>
                                    <m:t>)−</m:t>
                                  </m:r>
                                  <m:sSub>
                                    <m:sSubPr>
                                      <m:ctrlPr>
                                        <a:rPr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sz="2000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sz="2000">
                                              <a:latin typeface="Cambria Math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sz="2000">
                                          <a:latin typeface="Cambria Math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r>
                                    <a:rPr sz="200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sz="200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sz="200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sz="200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412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49" y="2430796"/>
                <a:ext cx="10985500" cy="5150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3" name="Gradient descent converges to a local minimum…"/>
              <p:cNvSpPr txBox="1"/>
              <p:nvPr/>
            </p:nvSpPr>
            <p:spPr>
              <a:xfrm>
                <a:off x="696449" y="3282722"/>
                <a:ext cx="10985500" cy="2584169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Gradient descent converges to a local minimum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ar-AE" sz="2000" smtClean="0">
                          <a:latin typeface="Cambria Math"/>
                        </a:rPr>
                        <m:t>𝛥𝜃</m:t>
                      </m:r>
                      <m:r>
                        <a:rPr lang="ar-AE" sz="2000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ar-AE" sz="200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ar-AE" sz="200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ar-AE" sz="200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ar-AE" sz="2000">
                          <a:latin typeface="Cambria Math"/>
                        </a:rPr>
                        <m:t>𝛼</m:t>
                      </m:r>
                      <m:sSub>
                        <m:sSubPr>
                          <m:ctrlPr>
                            <a:rPr lang="ar-AE"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2000"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lang="ar-AE" sz="2000"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lang="ar-AE" sz="2000">
                          <a:latin typeface="Cambria Math"/>
                        </a:rPr>
                        <m:t>𝐽</m:t>
                      </m:r>
                      <m:r>
                        <a:rPr lang="ar-AE" sz="2000">
                          <a:latin typeface="Cambria Math"/>
                        </a:rPr>
                        <m:t>(</m:t>
                      </m:r>
                      <m:r>
                        <a:rPr lang="ar-AE" sz="2000">
                          <a:latin typeface="Cambria Math"/>
                        </a:rPr>
                        <m:t>𝜃</m:t>
                      </m:r>
                      <m:r>
                        <a:rPr lang="ar-AE" sz="20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ar-AE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ar-AE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</m:t>
                      </m:r>
                      <m:r>
                        <a:rPr lang="ar-AE" sz="2000">
                          <a:latin typeface="Cambria Math"/>
                        </a:rPr>
                        <m:t>=</m:t>
                      </m:r>
                      <m:r>
                        <a:rPr lang="ar-AE" sz="2000">
                          <a:latin typeface="Cambria Math"/>
                        </a:rPr>
                        <m:t>𝛼</m:t>
                      </m:r>
                      <m:sSub>
                        <m:sSubPr>
                          <m:ctrlPr>
                            <a:rPr lang="ar-AE"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2000">
                              <a:latin typeface="Cambria Math"/>
                            </a:rPr>
                            <m:t>𝔼</m:t>
                          </m:r>
                        </m:e>
                        <m:sub>
                          <m:r>
                            <a:rPr lang="ar-AE" sz="2000">
                              <a:latin typeface="Cambria Math"/>
                            </a:rPr>
                            <m:t>𝜋</m:t>
                          </m:r>
                        </m:sub>
                      </m:sSub>
                      <m:r>
                        <a:rPr lang="ar-AE" sz="2000">
                          <a:latin typeface="Cambria Math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200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ar-AE" sz="200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ar-AE" sz="2000">
                                      <a:latin typeface="Cambria Math"/>
                                    </a:rPr>
                                    <m:t>𝜋</m:t>
                                  </m:r>
                                </m:sub>
                              </m:sSub>
                              <m:r>
                                <a:rPr lang="ar-AE" sz="2000">
                                  <a:latin typeface="Cambria Math"/>
                                </a:rPr>
                                <m:t>(</m:t>
                              </m:r>
                              <m:r>
                                <a:rPr lang="ar-AE" sz="200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ar-AE" sz="2000">
                                  <a:latin typeface="Cambria Math"/>
                                </a:rPr>
                                <m:t>)−</m:t>
                              </m:r>
                              <m:sSub>
                                <m:sSubPr>
                                  <m:ctrlPr>
                                    <a:rPr lang="ar-AE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ar-AE" sz="200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ar-AE" sz="2000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ar-AE" sz="2000">
                                      <a:latin typeface="Cambria Math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a:rPr lang="ar-AE" sz="2000">
                                  <a:latin typeface="Cambria Math"/>
                                </a:rPr>
                                <m:t>(</m:t>
                              </m:r>
                              <m:r>
                                <a:rPr lang="ar-AE" sz="200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ar-AE" sz="2000">
                                  <a:latin typeface="Cambria Math"/>
                                </a:rPr>
                                <m:t>)</m:t>
                              </m:r>
                            </m:e>
                          </m:d>
                          <m:sSub>
                            <m:sSubPr>
                              <m:ctrlPr>
                                <a:rPr lang="ar-AE" sz="20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latin typeface="Cambria Math"/>
                                </a:rPr>
                                <m:t>𝛻</m:t>
                              </m:r>
                            </m:e>
                            <m:sub>
                              <m:r>
                                <a:rPr lang="ar-AE" sz="2000"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ar-AE" sz="200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ar-AE" sz="200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ar-AE" sz="2000"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lang="ar-AE" sz="2000">
                              <a:latin typeface="Cambria Math"/>
                            </a:rPr>
                            <m:t>(</m:t>
                          </m:r>
                          <m:r>
                            <a:rPr lang="ar-AE" sz="2000">
                              <a:latin typeface="Cambria Math"/>
                            </a:rPr>
                            <m:t>𝑥</m:t>
                          </m:r>
                          <m:r>
                            <a:rPr lang="ar-AE" sz="2000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algn="ctr"/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Stochastic GD samples the gradient 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000">
                          <a:latin typeface="Cambria Math"/>
                        </a:rPr>
                        <m:t>𝛥𝜃</m:t>
                      </m:r>
                      <m:r>
                        <a:rPr lang="en-US" sz="2000">
                          <a:latin typeface="Cambria Math"/>
                        </a:rPr>
                        <m:t>=</m:t>
                      </m:r>
                      <m:r>
                        <a:rPr lang="en-US" sz="200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0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ar-AE" sz="2000">
                                  <a:latin typeface="Cambria Math"/>
                                </a:rPr>
                                <m:t>𝜋</m:t>
                              </m:r>
                            </m:sub>
                          </m:sSub>
                          <m:r>
                            <a:rPr lang="ar-AE" sz="2000">
                              <a:latin typeface="Cambria Math"/>
                            </a:rPr>
                            <m:t>(</m:t>
                          </m:r>
                          <m:r>
                            <a:rPr lang="ar-AE" sz="2000">
                              <a:latin typeface="Cambria Math"/>
                            </a:rPr>
                            <m:t>𝑥</m:t>
                          </m:r>
                          <m:r>
                            <a:rPr lang="ar-AE" sz="2000">
                              <a:latin typeface="Cambria Math"/>
                            </a:rPr>
                            <m:t>)−</m:t>
                          </m:r>
                          <m:sSub>
                            <m:sSubPr>
                              <m:ctrlPr>
                                <a:rPr lang="ar-AE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ar-AE" sz="200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ar-AE" sz="200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ar-AE" sz="2000"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lang="ar-AE" sz="2000">
                              <a:latin typeface="Cambria Math"/>
                            </a:rPr>
                            <m:t>(</m:t>
                          </m:r>
                          <m:r>
                            <a:rPr lang="ar-AE" sz="2000">
                              <a:latin typeface="Cambria Math"/>
                            </a:rPr>
                            <m:t>𝑥</m:t>
                          </m:r>
                          <m:r>
                            <a:rPr lang="ar-AE" sz="2000">
                              <a:latin typeface="Cambria Math"/>
                            </a:rPr>
                            <m:t>)</m:t>
                          </m:r>
                        </m:e>
                      </m:d>
                      <m:sSub>
                        <m:sSubPr>
                          <m:ctrlPr>
                            <a:rPr lang="ar-AE"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2000"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lang="ar-AE" sz="2000">
                              <a:latin typeface="Cambria Math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ar-AE" sz="200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ar-AE" sz="2000">
                                  <a:latin typeface="Cambria Math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ar-AE" sz="2000"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lang="ar-AE" sz="2000">
                          <a:latin typeface="Cambria Math"/>
                        </a:rPr>
                        <m:t>(</m:t>
                      </m:r>
                      <m:r>
                        <a:rPr lang="ar-AE" sz="2000">
                          <a:latin typeface="Cambria Math"/>
                        </a:rPr>
                        <m:t>𝑥</m:t>
                      </m:r>
                      <m:r>
                        <a:rPr lang="ar-AE" sz="20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413" name="Gradient descent converges to a local minimum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49" y="3282722"/>
                <a:ext cx="10985500" cy="2584169"/>
              </a:xfrm>
              <a:prstGeom prst="rect">
                <a:avLst/>
              </a:prstGeom>
              <a:blipFill>
                <a:blip r:embed="rId4"/>
                <a:stretch>
                  <a:fillRect l="-808" t="-1471" b="-1471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EF06E4-58F5-7A83-7AA5-505FCF3D95E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5596BA-3C89-CDA8-0553-E10DC3E676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9B6E9-9FA9-0037-11F3-C7047CC08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16" name="In the previous slide, we assumed to know the true value function     in RL there is no supervisor, only reward"/>
              <p:cNvSpPr txBox="1"/>
              <p:nvPr/>
            </p:nvSpPr>
            <p:spPr>
              <a:xfrm>
                <a:off x="696449" y="1728216"/>
                <a:ext cx="10985500" cy="344453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In the previous slide, we assumed to know the true value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dirty="0"/>
                  <a:t>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dirty="0"/>
                  <a:t> in RL there is no supervisor, only reward</a:t>
                </a:r>
                <a:r>
                  <a:rPr lang="en-US" dirty="0"/>
                  <a:t> fn.</a:t>
                </a:r>
                <a:endParaRPr dirty="0"/>
              </a:p>
            </p:txBody>
          </p:sp>
        </mc:Choice>
        <mc:Fallback xmlns="">
          <p:sp>
            <p:nvSpPr>
              <p:cNvPr id="416" name="In the previous slide, we assumed to know the true value function     in RL there is no supervisor, only reward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49" y="1728216"/>
                <a:ext cx="10985500" cy="344453"/>
              </a:xfrm>
              <a:prstGeom prst="rect">
                <a:avLst/>
              </a:prstGeom>
              <a:blipFill>
                <a:blip r:embed="rId2"/>
                <a:stretch>
                  <a:fillRect l="-808" b="-21429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7" name="In practice, we use a target for…"/>
              <p:cNvSpPr txBox="1"/>
              <p:nvPr/>
            </p:nvSpPr>
            <p:spPr>
              <a:xfrm>
                <a:off x="696449" y="2297654"/>
                <a:ext cx="10985500" cy="2954399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In practice, we use a </a:t>
                </a:r>
                <a:r>
                  <a:rPr i="1" dirty="0">
                    <a:latin typeface="+mn-lt"/>
                    <a:ea typeface="+mn-ea"/>
                    <a:cs typeface="+mn-cs"/>
                    <a:sym typeface="Helvetica Neue"/>
                  </a:rPr>
                  <a:t>target</a:t>
                </a:r>
                <a:r>
                  <a:rPr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Monte-Carlo: the target is the return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sz="2000">
                          <a:latin typeface="Cambria Math"/>
                        </a:rPr>
                        <m:t>𝛥𝜃</m:t>
                      </m:r>
                      <m:r>
                        <a:rPr sz="2000">
                          <a:latin typeface="Cambria Math"/>
                        </a:rPr>
                        <m:t>=</m:t>
                      </m:r>
                      <m:r>
                        <a:rPr sz="200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ar-AE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ar-AE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ar-AE" sz="20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ar-AE" sz="20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  <m:sSub>
                        <m:sSubPr>
                          <m:ctrlPr>
                            <a:rPr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000"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sz="200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sz="2000">
                                  <a:latin typeface="Cambria Math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sz="20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0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sz="20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  <a:p>
                <a:pPr algn="ctr"/>
                <a:endParaRPr sz="2800"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Temporal-Difference: the target is the TD target </a:t>
                </a:r>
                <a:endParaRPr lang="en-US"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sz="2000">
                          <a:latin typeface="Cambria Math"/>
                        </a:rPr>
                        <m:t>𝛥𝜃</m:t>
                      </m:r>
                      <m:r>
                        <a:rPr sz="2000">
                          <a:latin typeface="Cambria Math"/>
                        </a:rPr>
                        <m:t>=</m:t>
                      </m:r>
                      <m:r>
                        <a:rPr sz="200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ar-AE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𝛾</m:t>
                          </m:r>
                          <m:sSub>
                            <m:sSubPr>
                              <m:ctrlPr>
                                <a:rPr lang="ar-AE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ar-AE" sz="200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ar-AE" sz="200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)</m:t>
                          </m:r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ar-AE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ar-AE" sz="20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ar-AE" sz="20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  <m:sSub>
                        <m:sSubPr>
                          <m:ctrlPr>
                            <a:rPr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000"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sz="200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sz="2000">
                                  <a:latin typeface="Cambria Math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sz="20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0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sz="20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417" name="In practice, we use a target for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49" y="2297654"/>
                <a:ext cx="10985500" cy="2954399"/>
              </a:xfrm>
              <a:prstGeom prst="rect">
                <a:avLst/>
              </a:prstGeom>
              <a:blipFill>
                <a:blip r:embed="rId3"/>
                <a:stretch>
                  <a:fillRect l="-808" b="-1282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F183A-B528-AC3E-C8D7-B79F8BF2201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DC61C6-434D-FE31-D09E-FDAACED65E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E40EA0-4736-198D-E3F1-93905282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24</a:t>
            </a:fld>
            <a:endParaRPr lang="en-US"/>
          </a:p>
        </p:txBody>
      </p:sp>
      <p:sp>
        <p:nvSpPr>
          <p:cNvPr id="8" name="Approximating value fn. by (stochastic) gradient descent">
            <a:extLst>
              <a:ext uri="{FF2B5EF4-FFF2-40B4-BE49-F238E27FC236}">
                <a16:creationId xmlns:a16="http://schemas.microsoft.com/office/drawing/2014/main" id="{5E1700E1-DFF4-5071-4D68-8ABCCA5E246C}"/>
              </a:ext>
            </a:extLst>
          </p:cNvPr>
          <p:cNvSpPr txBox="1">
            <a:spLocks/>
          </p:cNvSpPr>
          <p:nvPr/>
        </p:nvSpPr>
        <p:spPr>
          <a:xfrm>
            <a:off x="554698" y="402653"/>
            <a:ext cx="1079910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0728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40" b="0" kern="1200" spc="-74">
                <a:solidFill>
                  <a:schemeClr val="tx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3600" dirty="0"/>
              <a:t>Approximating value fn. by (stochastic) gradient descent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22" name="Tabular"/>
              <p:cNvSpPr txBox="1"/>
              <p:nvPr/>
            </p:nvSpPr>
            <p:spPr>
              <a:xfrm>
                <a:off x="2768237" y="2470372"/>
                <a:ext cx="1824740" cy="30418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Tabular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ar-AE">
                            <a:latin typeface="Cambria Math"/>
                          </a:rPr>
                        </m:ctrlPr>
                      </m:accPr>
                      <m:e>
                        <m:r>
                          <a:rPr lang="ar-AE">
                            <a:latin typeface="Cambria Math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ar-AE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ar-AE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422" name="Tabular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237" y="2470372"/>
                <a:ext cx="1824740" cy="304186"/>
              </a:xfrm>
              <a:prstGeom prst="rect">
                <a:avLst/>
              </a:prstGeom>
              <a:blipFill>
                <a:blip r:embed="rId3"/>
                <a:stretch>
                  <a:fillRect l="-4828" t="-12000" b="-280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3" name="Intui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Intuition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5" name="Fn. Approx."/>
              <p:cNvSpPr txBox="1"/>
              <p:nvPr/>
            </p:nvSpPr>
            <p:spPr>
              <a:xfrm>
                <a:off x="8107817" y="2468913"/>
                <a:ext cx="1824740" cy="30418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Fn. Approx.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acc>
                          <m:accPr>
                            <m:chr m:val="̂"/>
                            <m:ctrlPr>
                              <a:rPr lang="ar-AE" sz="160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ar-AE" sz="1600">
                                <a:latin typeface="Cambria Math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ar-AE" sz="1600">
                            <a:latin typeface="Cambria Math"/>
                          </a:rPr>
                          <m:t>𝜃</m:t>
                        </m:r>
                      </m:sub>
                    </m:sSub>
                    <m:r>
                      <a:rPr lang="ar-AE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425" name="Fn. Approx.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7817" y="2468913"/>
                <a:ext cx="1824740" cy="304186"/>
              </a:xfrm>
              <a:prstGeom prst="rect">
                <a:avLst/>
              </a:prstGeom>
              <a:blipFill>
                <a:blip r:embed="rId4"/>
                <a:stretch>
                  <a:fillRect l="-5556" t="-12000" b="-280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6" name="MC"/>
          <p:cNvSpPr txBox="1"/>
          <p:nvPr/>
        </p:nvSpPr>
        <p:spPr>
          <a:xfrm>
            <a:off x="358744" y="3494807"/>
            <a:ext cx="182474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MC</a:t>
            </a:r>
          </a:p>
        </p:txBody>
      </p:sp>
      <p:sp>
        <p:nvSpPr>
          <p:cNvPr id="427" name="TD"/>
          <p:cNvSpPr txBox="1"/>
          <p:nvPr/>
        </p:nvSpPr>
        <p:spPr>
          <a:xfrm>
            <a:off x="358744" y="5378730"/>
            <a:ext cx="182474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TD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8" name="1) Compute return"/>
              <p:cNvSpPr txBox="1"/>
              <p:nvPr/>
            </p:nvSpPr>
            <p:spPr>
              <a:xfrm>
                <a:off x="1438061" y="2962114"/>
                <a:ext cx="4515735" cy="36381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1) Compute return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+…,∀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428" name="1) Compute retur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061" y="2962114"/>
                <a:ext cx="4515735" cy="363814"/>
              </a:xfrm>
              <a:prstGeom prst="rect">
                <a:avLst/>
              </a:prstGeom>
              <a:blipFill>
                <a:blip r:embed="rId5"/>
                <a:stretch>
                  <a:fillRect l="-2247" b="-13333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9" name="2) Update estimate"/>
              <p:cNvSpPr txBox="1"/>
              <p:nvPr/>
            </p:nvSpPr>
            <p:spPr>
              <a:xfrm>
                <a:off x="1438061" y="3494807"/>
                <a:ext cx="4120632" cy="1079013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2) Update estimate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  </m:t>
                      </m:r>
                      <m:acc>
                        <m:accPr>
                          <m:chr m:val="̂"/>
                          <m:ctrlPr>
                            <a:rPr lang="ar-AE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ar-AE">
                              <a:latin typeface="Cambria Math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>
                          <a:latin typeface="Cambria Math"/>
                        </a:rPr>
                        <m:t>←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̂"/>
                                    <m:ctrlPr>
                                      <a:rPr lang="ar-AE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ar-AE">
                                        <a:latin typeface="Cambria Math"/>
                                      </a:rPr>
                                      <m:t>𝑉</m:t>
                                    </m:r>
                                  </m:e>
                                </m:acc>
                                <m:r>
                                  <a:rPr lang="ar-AE">
                                    <a:latin typeface="Cambria Math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ar-AE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ar-AE"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ar-AE">
                                    <a:latin typeface="Cambria Math"/>
                                  </a:rPr>
                                  <m:t>)+</m:t>
                                </m:r>
                                <m:r>
                                  <a:rPr lang="ar-AE">
                                    <a:latin typeface="Cambria Math"/>
                                  </a:rPr>
                                  <m:t>𝛼</m:t>
                                </m:r>
                                <m:d>
                                  <m:dPr>
                                    <m:ctrlPr>
                                      <a:rPr lang="ar-AE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ar-AE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𝐺</m:t>
                                        </m:r>
                                      </m:e>
                                      <m:sub>
                                        <m:r>
                                          <a:rPr lang="ar-AE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lang="ar-AE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̂"/>
                                        <m:ctrlPr>
                                          <a:rPr lang="ar-AE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ar-AE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𝑉</m:t>
                                        </m:r>
                                      </m:e>
                                    </m:acc>
                                    <m:r>
                                      <a:rPr lang="ar-AE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ar-AE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ar-AE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lang="ar-AE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)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3600" dirty="0"/>
              </a:p>
            </p:txBody>
          </p:sp>
        </mc:Choice>
        <mc:Fallback xmlns="">
          <p:sp>
            <p:nvSpPr>
              <p:cNvPr id="429" name="2) Update estimat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061" y="3494807"/>
                <a:ext cx="4120632" cy="1079013"/>
              </a:xfrm>
              <a:prstGeom prst="rect">
                <a:avLst/>
              </a:prstGeom>
              <a:blipFill>
                <a:blip r:embed="rId6"/>
                <a:stretch>
                  <a:fillRect l="-2462" t="-3529" b="-4706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" name="1) Compute target"/>
              <p:cNvSpPr txBox="1"/>
              <p:nvPr/>
            </p:nvSpPr>
            <p:spPr>
              <a:xfrm>
                <a:off x="1438061" y="4900572"/>
                <a:ext cx="3844136" cy="36798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1) Compute target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9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sz="19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ar-AE" sz="19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ar-AE" sz="200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ar-AE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𝑉</m:t>
                        </m:r>
                      </m:e>
                    </m:acc>
                    <m:r>
                      <a:rPr lang="ar-AE" sz="19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ar-AE" sz="19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,∀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430" name="1) Compute targe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061" y="4900572"/>
                <a:ext cx="3844136" cy="367986"/>
              </a:xfrm>
              <a:prstGeom prst="rect">
                <a:avLst/>
              </a:prstGeom>
              <a:blipFill>
                <a:blip r:embed="rId7"/>
                <a:stretch>
                  <a:fillRect l="-2632" t="-6667" b="-26667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1" name="2) Update estimate"/>
              <p:cNvSpPr txBox="1"/>
              <p:nvPr/>
            </p:nvSpPr>
            <p:spPr>
              <a:xfrm>
                <a:off x="1438059" y="5348174"/>
                <a:ext cx="4810355" cy="1079013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2) Update estimate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r>
                  <a:rPr lang="en-US" dirty="0"/>
                  <a:t>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ar-AE">
                            <a:latin typeface="Cambria Math"/>
                          </a:rPr>
                        </m:ctrlPr>
                      </m:accPr>
                      <m:e>
                        <m:r>
                          <a:rPr lang="ar-AE">
                            <a:latin typeface="Cambria Math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ar-AE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ar-AE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>
                        <a:latin typeface="Cambria Math"/>
                      </a:rPr>
                      <m:t>←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̂"/>
                                  <m:ctrlPr>
                                    <a:rPr lang="ar-AE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ar-AE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</m:acc>
                              <m:r>
                                <a:rPr lang="ar-AE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ar-AE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ar-AE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ar-AE">
                                  <a:latin typeface="Cambria Math"/>
                                </a:rPr>
                                <m:t>)+</m:t>
                              </m:r>
                              <m:r>
                                <a:rPr lang="ar-AE">
                                  <a:latin typeface="Cambria Math"/>
                                </a:rPr>
                                <m:t>𝛼</m:t>
                              </m:r>
                              <m:d>
                                <m:dPr>
                                  <m:ctrlPr>
                                    <a:rPr lang="ar-A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ar-AE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ar-AE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ar-A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ar-A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ar-A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ar-AE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ar-AE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</m:acc>
                                  <m:r>
                                    <a:rPr lang="ar-A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ar-AE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ar-AE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ar-AE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</m:sSub>
                                  <m:r>
                                    <a:rPr lang="ar-A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ar-AE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ar-AE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ar-AE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</m:acc>
                                  <m:r>
                                    <a:rPr lang="ar-AE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ar-AE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ar-AE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ar-AE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sz="3600" dirty="0"/>
              </a:p>
            </p:txBody>
          </p:sp>
        </mc:Choice>
        <mc:Fallback xmlns="">
          <p:sp>
            <p:nvSpPr>
              <p:cNvPr id="431" name="2) Update estimat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059" y="5348174"/>
                <a:ext cx="4810355" cy="1079013"/>
              </a:xfrm>
              <a:prstGeom prst="rect">
                <a:avLst/>
              </a:prstGeom>
              <a:blipFill>
                <a:blip r:embed="rId8"/>
                <a:stretch>
                  <a:fillRect l="-2105" t="-2326" b="-4651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2" name="1) Collect dataset"/>
              <p:cNvSpPr txBox="1"/>
              <p:nvPr/>
            </p:nvSpPr>
            <p:spPr>
              <a:xfrm>
                <a:off x="6964780" y="2931716"/>
                <a:ext cx="4515734" cy="35852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1) Collect dataset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={(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432" name="1) Collect datase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780" y="2931716"/>
                <a:ext cx="4515734" cy="358524"/>
              </a:xfrm>
              <a:prstGeom prst="rect">
                <a:avLst/>
              </a:prstGeom>
              <a:blipFill>
                <a:blip r:embed="rId9"/>
                <a:stretch>
                  <a:fillRect l="-2247" b="-16667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3" name="2) Update"/>
              <p:cNvSpPr txBox="1"/>
              <p:nvPr/>
            </p:nvSpPr>
            <p:spPr>
              <a:xfrm>
                <a:off x="6964780" y="3469187"/>
                <a:ext cx="4120632" cy="910249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2) Update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/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>
                          <a:latin typeface="Cambria Math"/>
                        </a:rPr>
                        <m:t>𝜃</m:t>
                      </m:r>
                      <m:r>
                        <a:rPr lang="en-US" smtClean="0">
                          <a:latin typeface="Cambria Math"/>
                        </a:rPr>
                        <m:t>←</m:t>
                      </m:r>
                      <m:r>
                        <a:rPr lang="en-US">
                          <a:latin typeface="Cambria Math"/>
                        </a:rPr>
                        <m:t>𝜃</m:t>
                      </m:r>
                      <m:r>
                        <a:rPr lang="en-US">
                          <a:latin typeface="Cambria Math"/>
                        </a:rPr>
                        <m:t>+</m:t>
                      </m:r>
                      <m:r>
                        <a:rPr lang="en-US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ar-A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ar-A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ar-AE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ar-AE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lang="ar-AE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ar-AE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ar-AE">
                                  <a:latin typeface="Cambria Math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3600" dirty="0"/>
              </a:p>
            </p:txBody>
          </p:sp>
        </mc:Choice>
        <mc:Fallback xmlns="">
          <p:sp>
            <p:nvSpPr>
              <p:cNvPr id="433" name="2) Updat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780" y="3469187"/>
                <a:ext cx="4120632" cy="910249"/>
              </a:xfrm>
              <a:prstGeom prst="rect">
                <a:avLst/>
              </a:prstGeom>
              <a:blipFill>
                <a:blip r:embed="rId10"/>
                <a:stretch>
                  <a:fillRect l="-2462" b="-6944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4" name="1) Collect dataset"/>
              <p:cNvSpPr txBox="1"/>
              <p:nvPr/>
            </p:nvSpPr>
            <p:spPr>
              <a:xfrm>
                <a:off x="6973316" y="4900572"/>
                <a:ext cx="4578456" cy="368371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1) Collect dataset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={(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9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sz="19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lang="ar-AE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ar-AE" sz="20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ar-AE" sz="20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ar-AE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sub>
                    </m:sSub>
                    <m:r>
                      <a:rPr lang="ar-AE" sz="19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 sz="19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9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9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)}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434" name="1) Collect datase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316" y="4900572"/>
                <a:ext cx="4578456" cy="368371"/>
              </a:xfrm>
              <a:prstGeom prst="rect">
                <a:avLst/>
              </a:prstGeom>
              <a:blipFill>
                <a:blip r:embed="rId11"/>
                <a:stretch>
                  <a:fillRect l="-2216" t="-6667" b="-200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5" name="2) Update estimate"/>
              <p:cNvSpPr txBox="1"/>
              <p:nvPr/>
            </p:nvSpPr>
            <p:spPr>
              <a:xfrm>
                <a:off x="6964780" y="5317775"/>
                <a:ext cx="4586992" cy="856388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2) Update estimate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>
                          <a:latin typeface="Cambria Math"/>
                        </a:rPr>
                        <m:t>𝜃</m:t>
                      </m:r>
                      <m:r>
                        <a:rPr>
                          <a:latin typeface="Cambria Math"/>
                        </a:rPr>
                        <m:t>←</m:t>
                      </m:r>
                      <m:r>
                        <a:rPr>
                          <a:latin typeface="Cambria Math"/>
                        </a:rPr>
                        <m:t>𝜃</m:t>
                      </m:r>
                      <m:r>
                        <a:rPr>
                          <a:latin typeface="Cambria Math"/>
                        </a:rPr>
                        <m:t>+</m:t>
                      </m:r>
                      <m:r>
                        <a:rPr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ar-A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ar-AE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𝛾</m:t>
                          </m:r>
                          <m:sSub>
                            <m:sSubPr>
                              <m:ctrlPr>
                                <a:rPr lang="ar-A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ar-AE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ar-AE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lang="ar-AE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)</m:t>
                          </m:r>
                          <m:r>
                            <a:rPr lang="ar-AE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ar-A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ar-AE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ar-AE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lang="ar-AE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  <m:sSub>
                        <m:sSubPr>
                          <m:ctrlPr>
                            <a:rPr>
                              <a:latin typeface="Cambria Math"/>
                            </a:rPr>
                          </m:ctrlPr>
                        </m:sSubPr>
                        <m:e>
                          <m:r>
                            <a:rPr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>
                              <a:latin typeface="Cambria Math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>
                                  <a:latin typeface="Cambria Math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>
                              <a:latin typeface="Cambria Math"/>
                            </a:rPr>
                          </m:ctrlPr>
                        </m:sSubPr>
                        <m:e>
                          <m:r>
                            <a:rPr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3600" dirty="0"/>
              </a:p>
            </p:txBody>
          </p:sp>
        </mc:Choice>
        <mc:Fallback xmlns="">
          <p:sp>
            <p:nvSpPr>
              <p:cNvPr id="435" name="2) Update estimat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780" y="5317775"/>
                <a:ext cx="4586992" cy="856388"/>
              </a:xfrm>
              <a:prstGeom prst="rect">
                <a:avLst/>
              </a:prstGeom>
              <a:blipFill>
                <a:blip r:embed="rId12"/>
                <a:stretch>
                  <a:fillRect l="-2210" t="-4348" b="-5797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6" name="Circle"/>
          <p:cNvSpPr/>
          <p:nvPr/>
        </p:nvSpPr>
        <p:spPr>
          <a:xfrm>
            <a:off x="1817666" y="1915706"/>
            <a:ext cx="109118" cy="109118"/>
          </a:xfrm>
          <a:prstGeom prst="ellipse">
            <a:avLst/>
          </a:prstGeom>
          <a:solidFill>
            <a:srgbClr val="000000"/>
          </a:solidFill>
          <a:ln w="635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37" name="Circle"/>
          <p:cNvSpPr/>
          <p:nvPr/>
        </p:nvSpPr>
        <p:spPr>
          <a:xfrm>
            <a:off x="3453572" y="1543856"/>
            <a:ext cx="109117" cy="109117"/>
          </a:xfrm>
          <a:prstGeom prst="ellipse">
            <a:avLst/>
          </a:prstGeom>
          <a:solidFill>
            <a:srgbClr val="000000"/>
          </a:solidFill>
          <a:ln w="635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38" name="Circle"/>
          <p:cNvSpPr/>
          <p:nvPr/>
        </p:nvSpPr>
        <p:spPr>
          <a:xfrm>
            <a:off x="5198719" y="1846372"/>
            <a:ext cx="109117" cy="109118"/>
          </a:xfrm>
          <a:prstGeom prst="ellipse">
            <a:avLst/>
          </a:prstGeom>
          <a:solidFill>
            <a:srgbClr val="000000"/>
          </a:solidFill>
          <a:ln w="635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39" name="Circle"/>
          <p:cNvSpPr/>
          <p:nvPr/>
        </p:nvSpPr>
        <p:spPr>
          <a:xfrm>
            <a:off x="9020187" y="1356729"/>
            <a:ext cx="109118" cy="109117"/>
          </a:xfrm>
          <a:prstGeom prst="ellipse">
            <a:avLst/>
          </a:prstGeom>
          <a:solidFill>
            <a:srgbClr val="000000"/>
          </a:solidFill>
          <a:ln w="635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54" name="Connection Line"/>
          <p:cNvSpPr/>
          <p:nvPr/>
        </p:nvSpPr>
        <p:spPr>
          <a:xfrm>
            <a:off x="1897139" y="1471969"/>
            <a:ext cx="1560072" cy="4518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345" extrusionOk="0">
                <a:moveTo>
                  <a:pt x="0" y="17345"/>
                </a:moveTo>
                <a:cubicBezTo>
                  <a:pt x="6270" y="160"/>
                  <a:pt x="13470" y="-4255"/>
                  <a:pt x="21600" y="4100"/>
                </a:cubicBezTo>
              </a:path>
            </a:pathLst>
          </a:custGeom>
          <a:ln w="12700">
            <a:solidFill>
              <a:srgbClr val="000000"/>
            </a:solidFill>
            <a:miter lim="400000"/>
          </a:ln>
        </p:spPr>
        <p:txBody>
          <a:bodyPr/>
          <a:lstStyle/>
          <a:p>
            <a:endParaRPr/>
          </a:p>
        </p:txBody>
      </p:sp>
      <p:cxnSp>
        <p:nvCxnSpPr>
          <p:cNvPr id="441" name="Connection Line"/>
          <p:cNvCxnSpPr>
            <a:stCxn id="437" idx="0"/>
            <a:endCxn id="438" idx="0"/>
          </p:cNvCxnSpPr>
          <p:nvPr/>
        </p:nvCxnSpPr>
        <p:spPr>
          <a:xfrm>
            <a:off x="3508130" y="1598414"/>
            <a:ext cx="1745148" cy="302516"/>
          </a:xfrm>
          <a:prstGeom prst="straightConnector1">
            <a:avLst/>
          </a:prstGeom>
          <a:ln w="12700">
            <a:solidFill>
              <a:srgbClr val="000000"/>
            </a:solidFill>
            <a:miter lim="400000"/>
          </a:ln>
        </p:spPr>
      </p:cxnSp>
      <p:sp>
        <p:nvSpPr>
          <p:cNvPr id="455" name="Connection Line"/>
          <p:cNvSpPr/>
          <p:nvPr/>
        </p:nvSpPr>
        <p:spPr>
          <a:xfrm>
            <a:off x="7415645" y="1392362"/>
            <a:ext cx="1678958" cy="323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564" extrusionOk="0">
                <a:moveTo>
                  <a:pt x="0" y="19564"/>
                </a:moveTo>
                <a:cubicBezTo>
                  <a:pt x="6841" y="4296"/>
                  <a:pt x="14041" y="-2036"/>
                  <a:pt x="21600" y="569"/>
                </a:cubicBezTo>
              </a:path>
            </a:pathLst>
          </a:custGeom>
          <a:ln w="12700">
            <a:solidFill>
              <a:srgbClr val="000000"/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443" name="…"/>
          <p:cNvSpPr txBox="1"/>
          <p:nvPr/>
        </p:nvSpPr>
        <p:spPr>
          <a:xfrm>
            <a:off x="6069514" y="1552701"/>
            <a:ext cx="182474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4" name="Equation"/>
              <p:cNvSpPr txBox="1"/>
              <p:nvPr/>
            </p:nvSpPr>
            <p:spPr>
              <a:xfrm>
                <a:off x="1384722" y="1952150"/>
                <a:ext cx="159848" cy="142432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sz="1600"/>
              </a:p>
            </p:txBody>
          </p:sp>
        </mc:Choice>
        <mc:Fallback xmlns="">
          <p:sp>
            <p:nvSpPr>
              <p:cNvPr id="44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722" y="1952150"/>
                <a:ext cx="159848" cy="142432"/>
              </a:xfrm>
              <a:prstGeom prst="rect">
                <a:avLst/>
              </a:prstGeom>
              <a:blipFill>
                <a:blip r:embed="rId13"/>
                <a:stretch>
                  <a:fillRect l="-28571" r="-50000" b="-84615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5" name="Equation"/>
              <p:cNvSpPr txBox="1"/>
              <p:nvPr/>
            </p:nvSpPr>
            <p:spPr>
              <a:xfrm>
                <a:off x="3607901" y="1340072"/>
                <a:ext cx="145412" cy="140412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1600"/>
              </a:p>
            </p:txBody>
          </p:sp>
        </mc:Choice>
        <mc:Fallback xmlns="">
          <p:sp>
            <p:nvSpPr>
              <p:cNvPr id="44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901" y="1340072"/>
                <a:ext cx="145412" cy="140412"/>
              </a:xfrm>
              <a:prstGeom prst="rect">
                <a:avLst/>
              </a:prstGeom>
              <a:blipFill>
                <a:blip r:embed="rId14"/>
                <a:stretch>
                  <a:fillRect l="-41667" r="-58333" b="-100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6" name="Equation"/>
              <p:cNvSpPr txBox="1"/>
              <p:nvPr/>
            </p:nvSpPr>
            <p:spPr>
              <a:xfrm>
                <a:off x="5242076" y="2086474"/>
                <a:ext cx="160425" cy="140412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sz="1600"/>
              </a:p>
            </p:txBody>
          </p:sp>
        </mc:Choice>
        <mc:Fallback xmlns="">
          <p:sp>
            <p:nvSpPr>
              <p:cNvPr id="44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076" y="2086474"/>
                <a:ext cx="160425" cy="140412"/>
              </a:xfrm>
              <a:prstGeom prst="rect">
                <a:avLst/>
              </a:prstGeom>
              <a:blipFill>
                <a:blip r:embed="rId15"/>
                <a:stretch>
                  <a:fillRect l="-28571" r="-50000" b="-91667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7" name="Equation"/>
              <p:cNvSpPr txBox="1"/>
              <p:nvPr/>
            </p:nvSpPr>
            <p:spPr>
              <a:xfrm>
                <a:off x="8994822" y="1627763"/>
                <a:ext cx="179892" cy="140412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sz="1600"/>
              </a:p>
            </p:txBody>
          </p:sp>
        </mc:Choice>
        <mc:Fallback xmlns="">
          <p:sp>
            <p:nvSpPr>
              <p:cNvPr id="44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4822" y="1627763"/>
                <a:ext cx="179892" cy="140412"/>
              </a:xfrm>
              <a:prstGeom prst="rect">
                <a:avLst/>
              </a:prstGeom>
              <a:blipFill>
                <a:blip r:embed="rId16"/>
                <a:stretch>
                  <a:fillRect l="-26667" r="-40000" b="-91667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8" name="Equation"/>
              <p:cNvSpPr txBox="1"/>
              <p:nvPr/>
            </p:nvSpPr>
            <p:spPr>
              <a:xfrm>
                <a:off x="2122589" y="1880934"/>
                <a:ext cx="385750" cy="142432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sz="1600"/>
              </a:p>
            </p:txBody>
          </p:sp>
        </mc:Choice>
        <mc:Fallback xmlns="">
          <p:sp>
            <p:nvSpPr>
              <p:cNvPr id="44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589" y="1880934"/>
                <a:ext cx="385750" cy="142432"/>
              </a:xfrm>
              <a:prstGeom prst="rect">
                <a:avLst/>
              </a:prstGeom>
              <a:blipFill>
                <a:blip r:embed="rId17"/>
                <a:stretch>
                  <a:fillRect l="-16129" r="-29032" b="-91667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9" name="Equation"/>
              <p:cNvSpPr txBox="1"/>
              <p:nvPr/>
            </p:nvSpPr>
            <p:spPr>
              <a:xfrm>
                <a:off x="3577502" y="1829715"/>
                <a:ext cx="371478" cy="140412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1600"/>
              </a:p>
            </p:txBody>
          </p:sp>
        </mc:Choice>
        <mc:Fallback xmlns="">
          <p:sp>
            <p:nvSpPr>
              <p:cNvPr id="44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7502" y="1829715"/>
                <a:ext cx="371478" cy="140412"/>
              </a:xfrm>
              <a:prstGeom prst="rect">
                <a:avLst/>
              </a:prstGeom>
              <a:blipFill>
                <a:blip r:embed="rId18"/>
                <a:stretch>
                  <a:fillRect l="-12903" r="-29032" b="-91667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0" name="Equation"/>
              <p:cNvSpPr txBox="1"/>
              <p:nvPr/>
            </p:nvSpPr>
            <p:spPr>
              <a:xfrm>
                <a:off x="7627444" y="1702826"/>
                <a:ext cx="729560" cy="140412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sz="1600"/>
              </a:p>
            </p:txBody>
          </p:sp>
        </mc:Choice>
        <mc:Fallback xmlns="">
          <p:sp>
            <p:nvSpPr>
              <p:cNvPr id="45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7444" y="1702826"/>
                <a:ext cx="729560" cy="140412"/>
              </a:xfrm>
              <a:prstGeom prst="rect">
                <a:avLst/>
              </a:prstGeom>
              <a:blipFill>
                <a:blip r:embed="rId19"/>
                <a:stretch>
                  <a:fillRect l="-6780" r="-23729" b="-100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1" name="Line"/>
          <p:cNvSpPr/>
          <p:nvPr/>
        </p:nvSpPr>
        <p:spPr>
          <a:xfrm>
            <a:off x="1032329" y="2845848"/>
            <a:ext cx="9993632" cy="1"/>
          </a:xfrm>
          <a:prstGeom prst="lin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endParaRPr/>
          </a:p>
        </p:txBody>
      </p:sp>
      <p:sp>
        <p:nvSpPr>
          <p:cNvPr id="452" name="Line"/>
          <p:cNvSpPr/>
          <p:nvPr/>
        </p:nvSpPr>
        <p:spPr>
          <a:xfrm flipH="1">
            <a:off x="1219216" y="2703615"/>
            <a:ext cx="1" cy="4079212"/>
          </a:xfrm>
          <a:prstGeom prst="lin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endParaRPr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9C61BD-E410-5260-5309-27929F2252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2970" y="6536943"/>
            <a:ext cx="2743200" cy="365125"/>
          </a:xfrm>
        </p:spPr>
        <p:txBody>
          <a:bodyPr/>
          <a:lstStyle/>
          <a:p>
            <a:r>
              <a:rPr lang="en-US" dirty="0"/>
              <a:t>5/27/2026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A2D072-6282-A3CE-72B8-8DA78BD673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969C95-C4D0-77C4-912B-623184A11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62" name="Action-value function approximation"/>
          <p:cNvSpPr txBox="1">
            <a:spLocks noGrp="1"/>
          </p:cNvSpPr>
          <p:nvPr>
            <p:ph type="title"/>
          </p:nvPr>
        </p:nvSpPr>
        <p:spPr>
          <a:xfrm>
            <a:off x="696449" y="31963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Action-value function approximation</a:t>
            </a:r>
          </a:p>
        </p:txBody>
      </p:sp>
      <p:sp>
        <p:nvSpPr>
          <p:cNvPr id="464" name="Exactly the same intuitions apply when we try to approximate the action value function:"/>
          <p:cNvSpPr txBox="1"/>
          <p:nvPr/>
        </p:nvSpPr>
        <p:spPr>
          <a:xfrm>
            <a:off x="696449" y="1728216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Exactly the same intuitions apply when we try to approximate the action value function: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5" name="Text"/>
              <p:cNvSpPr txBox="1"/>
              <p:nvPr/>
            </p:nvSpPr>
            <p:spPr>
              <a:xfrm>
                <a:off x="696449" y="2776624"/>
                <a:ext cx="10985500" cy="398699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>
                <a:lvl1pPr defTabSz="412750">
                  <a:defRPr sz="18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sz="2000">
                          <a:latin typeface="Cambria Math"/>
                        </a:rPr>
                        <m:t>𝐽</m:t>
                      </m:r>
                      <m:r>
                        <a:rPr sz="2000">
                          <a:latin typeface="Cambria Math"/>
                        </a:rPr>
                        <m:t>(</m:t>
                      </m:r>
                      <m:r>
                        <a:rPr sz="2000">
                          <a:latin typeface="Cambria Math"/>
                        </a:rPr>
                        <m:t>𝜃</m:t>
                      </m:r>
                      <m:r>
                        <a:rPr sz="2000">
                          <a:latin typeface="Cambria Math"/>
                        </a:rPr>
                        <m:t>)=</m:t>
                      </m:r>
                      <m:sSub>
                        <m:sSubPr>
                          <m:ctrlPr>
                            <a:rPr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000">
                              <a:latin typeface="Cambria Math"/>
                            </a:rPr>
                            <m:t>𝔼</m:t>
                          </m:r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𝜋</m:t>
                          </m:r>
                        </m:sub>
                      </m:sSub>
                      <m:r>
                        <a:rPr sz="2000">
                          <a:latin typeface="Cambria Math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0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sz="2000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sz="2000">
                                  <a:latin typeface="Cambria Math"/>
                                </a:rPr>
                                <m:t>𝜋</m:t>
                              </m:r>
                            </m:sub>
                          </m:sSub>
                          <m:r>
                            <a:rPr sz="2000">
                              <a:latin typeface="Cambria Math"/>
                            </a:rPr>
                            <m:t>(</m:t>
                          </m:r>
                          <m:r>
                            <a:rPr sz="2000">
                              <a:latin typeface="Cambria Math"/>
                            </a:rPr>
                            <m:t>𝑥</m:t>
                          </m:r>
                          <m:r>
                            <a:rPr sz="2000">
                              <a:latin typeface="Cambria Math"/>
                            </a:rPr>
                            <m:t>,</m:t>
                          </m:r>
                          <m:r>
                            <a:rPr sz="2000">
                              <a:latin typeface="Cambria Math"/>
                            </a:rPr>
                            <m:t>𝑢</m:t>
                          </m:r>
                          <m:r>
                            <a:rPr sz="2000">
                              <a:latin typeface="Cambria Math"/>
                            </a:rPr>
                            <m:t>)−</m:t>
                          </m:r>
                          <m:sSub>
                            <m:sSubPr>
                              <m:ctrlPr>
                                <a:rPr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sz="200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sz="2000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sz="2000"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sz="2000">
                              <a:latin typeface="Cambria Math"/>
                            </a:rPr>
                            <m:t>(</m:t>
                          </m:r>
                          <m:r>
                            <a:rPr sz="2000">
                              <a:latin typeface="Cambria Math"/>
                            </a:rPr>
                            <m:t>𝑥</m:t>
                          </m:r>
                          <m:r>
                            <a:rPr sz="2000">
                              <a:latin typeface="Cambria Math"/>
                            </a:rPr>
                            <m:t>,</m:t>
                          </m:r>
                          <m:r>
                            <a:rPr sz="2000">
                              <a:latin typeface="Cambria Math"/>
                            </a:rPr>
                            <m:t>𝑢</m:t>
                          </m:r>
                          <m:r>
                            <a:rPr sz="2000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465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49" y="2776624"/>
                <a:ext cx="10985500" cy="398699"/>
              </a:xfrm>
              <a:prstGeom prst="rect">
                <a:avLst/>
              </a:prstGeom>
              <a:blipFill>
                <a:blip r:embed="rId2"/>
                <a:stretch>
                  <a:fillRect t="-3030" b="-12121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6" name="Use stochastic gradient descent to find a local minimum"/>
              <p:cNvSpPr txBox="1"/>
              <p:nvPr/>
            </p:nvSpPr>
            <p:spPr>
              <a:xfrm>
                <a:off x="696449" y="3658990"/>
                <a:ext cx="10985500" cy="891141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via</a:t>
                </a:r>
                <a:r>
                  <a:rPr dirty="0"/>
                  <a:t> stochastic gradient descent to find a local minimum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sz="2000">
                          <a:latin typeface="Cambria Math"/>
                        </a:rPr>
                        <m:t>𝛥𝜃</m:t>
                      </m:r>
                      <m:r>
                        <a:rPr sz="2000">
                          <a:latin typeface="Cambria Math"/>
                        </a:rPr>
                        <m:t>=</m:t>
                      </m:r>
                      <m:r>
                        <a:rPr sz="200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0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sz="2000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sz="2000">
                                  <a:latin typeface="Cambria Math"/>
                                </a:rPr>
                                <m:t>𝜋</m:t>
                              </m:r>
                            </m:sub>
                          </m:sSub>
                          <m:r>
                            <a:rPr sz="2000">
                              <a:latin typeface="Cambria Math"/>
                            </a:rPr>
                            <m:t>(</m:t>
                          </m:r>
                          <m:r>
                            <a:rPr sz="2000">
                              <a:latin typeface="Cambria Math"/>
                            </a:rPr>
                            <m:t>𝑥</m:t>
                          </m:r>
                          <m:r>
                            <a:rPr sz="2000">
                              <a:latin typeface="Cambria Math"/>
                            </a:rPr>
                            <m:t>,</m:t>
                          </m:r>
                          <m:r>
                            <a:rPr sz="2000">
                              <a:latin typeface="Cambria Math"/>
                            </a:rPr>
                            <m:t>𝑢</m:t>
                          </m:r>
                          <m:r>
                            <a:rPr sz="2000">
                              <a:latin typeface="Cambria Math"/>
                            </a:rPr>
                            <m:t>)−</m:t>
                          </m:r>
                          <m:sSub>
                            <m:sSubPr>
                              <m:ctrlPr>
                                <a:rPr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sz="200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sz="2000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sz="2000"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sz="2000">
                              <a:latin typeface="Cambria Math"/>
                            </a:rPr>
                            <m:t>(</m:t>
                          </m:r>
                          <m:r>
                            <a:rPr sz="2000">
                              <a:latin typeface="Cambria Math"/>
                            </a:rPr>
                            <m:t>𝑥</m:t>
                          </m:r>
                          <m:r>
                            <a:rPr sz="2000">
                              <a:latin typeface="Cambria Math"/>
                            </a:rPr>
                            <m:t>,</m:t>
                          </m:r>
                          <m:r>
                            <a:rPr sz="2000">
                              <a:latin typeface="Cambria Math"/>
                            </a:rPr>
                            <m:t>𝑢</m:t>
                          </m:r>
                          <m:r>
                            <a:rPr sz="2000">
                              <a:latin typeface="Cambria Math"/>
                            </a:rPr>
                            <m:t>)</m:t>
                          </m:r>
                        </m:e>
                      </m:d>
                      <m:sSub>
                        <m:sSubPr>
                          <m:ctrlPr>
                            <a:rPr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sz="2000"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sz="200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sz="2000">
                                  <a:latin typeface="Cambria Math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sz="2000"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sz="2000">
                          <a:latin typeface="Cambria Math"/>
                        </a:rPr>
                        <m:t>(</m:t>
                      </m:r>
                      <m:r>
                        <a:rPr sz="2000">
                          <a:latin typeface="Cambria Math"/>
                        </a:rPr>
                        <m:t>𝑥</m:t>
                      </m:r>
                      <m:r>
                        <a:rPr sz="2000">
                          <a:latin typeface="Cambria Math"/>
                        </a:rPr>
                        <m:t>,</m:t>
                      </m:r>
                      <m:r>
                        <a:rPr sz="2000">
                          <a:latin typeface="Cambria Math"/>
                        </a:rPr>
                        <m:t>𝑢</m:t>
                      </m:r>
                      <m:r>
                        <a:rPr sz="20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466" name="Use stochastic gradient descent to find a local minimum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49" y="3658990"/>
                <a:ext cx="10985500" cy="891141"/>
              </a:xfrm>
              <a:prstGeom prst="rect">
                <a:avLst/>
              </a:prstGeom>
              <a:blipFill>
                <a:blip r:embed="rId3"/>
                <a:stretch>
                  <a:fillRect l="-577" t="-4225" b="-5634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7" name="Minimize the mean-squared error between the estimated value   and the true value"/>
              <p:cNvSpPr txBox="1"/>
              <p:nvPr/>
            </p:nvSpPr>
            <p:spPr>
              <a:xfrm>
                <a:off x="696449" y="1728216"/>
                <a:ext cx="10985500" cy="855058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marL="203200" indent="-203200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Ideally, we’d m</a:t>
                </a:r>
                <a:r>
                  <a:rPr dirty="0"/>
                  <a:t>inimize the mean-squared error between the estimated value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9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ar-AE" sz="195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ar-AE" sz="1950">
                                <a:latin typeface="Cambria Math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ar-AE" sz="1950">
                            <a:latin typeface="Cambria Math"/>
                          </a:rPr>
                          <m:t>𝜃</m:t>
                        </m:r>
                      </m:sub>
                    </m:sSub>
                    <m:r>
                      <a:rPr lang="ar-AE" sz="1950">
                        <a:latin typeface="Cambria Math"/>
                      </a:rPr>
                      <m:t>(</m:t>
                    </m:r>
                    <m:r>
                      <a:rPr lang="ar-AE" sz="1950">
                        <a:latin typeface="Cambria Math"/>
                      </a:rPr>
                      <m:t>𝑥</m:t>
                    </m:r>
                    <m:r>
                      <a:rPr lang="ar-AE" sz="1950">
                        <a:latin typeface="Cambria Math"/>
                      </a:rPr>
                      <m:t>,</m:t>
                    </m:r>
                    <m:r>
                      <a:rPr lang="ar-AE" sz="1950">
                        <a:latin typeface="Cambria Math"/>
                      </a:rPr>
                      <m:t>𝑢</m:t>
                    </m:r>
                    <m:r>
                      <a:rPr lang="ar-AE" sz="1950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dirty="0"/>
                  <a:t>and the true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467" name="Minimize the mean-squared error between the estimated value   and the true valu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49" y="1728216"/>
                <a:ext cx="10985500" cy="855058"/>
              </a:xfrm>
              <a:prstGeom prst="rect">
                <a:avLst/>
              </a:prstGeom>
              <a:blipFill>
                <a:blip r:embed="rId4"/>
                <a:stretch>
                  <a:fillRect l="-577" b="-8824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8" name="Fitted Q-Iteration: update   via stochastic gradient descent on TD target"/>
              <p:cNvSpPr txBox="1"/>
              <p:nvPr/>
            </p:nvSpPr>
            <p:spPr>
              <a:xfrm>
                <a:off x="696449" y="5153909"/>
                <a:ext cx="10985500" cy="844270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Fitted Q-Iteration:</a:t>
                </a:r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dirty="0"/>
                  <a:t>in practice, update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via stochastic gradient descent on TD target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000">
                          <a:latin typeface="Cambria Math"/>
                        </a:rPr>
                        <m:t>𝛥𝜃</m:t>
                      </m:r>
                      <m:r>
                        <a:rPr lang="en-US" sz="2000">
                          <a:latin typeface="Cambria Math"/>
                        </a:rPr>
                        <m:t>=</m:t>
                      </m:r>
                      <m:r>
                        <a:rPr lang="en-US" sz="200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ar-AE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𝛾</m:t>
                          </m:r>
                          <m:limLow>
                            <m:limLowPr>
                              <m:ctrlPr>
                                <a:rPr lang="ar-AE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ar-AE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lim>
                              <m:sSubSup>
                                <m:sSubSupPr>
                                  <m:ctrlP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ar-AE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lim>
                          </m:limLow>
                          <m:sSub>
                            <m:sSubPr>
                              <m:ctrlP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𝑢</m:t>
                          </m:r>
                          <m:sSub>
                            <m:sSubPr>
                              <m:ctrlP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 sz="20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)</m:t>
                          </m:r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ar-AE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ar-AE" sz="20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ar-AE" sz="20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20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0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  <m:sSub>
                        <m:sSubPr>
                          <m:ctrlPr>
                            <a:rPr lang="ar-AE"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2000"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lang="ar-AE" sz="2000">
                              <a:latin typeface="Cambria Math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ar-AE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ar-AE" sz="200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ar-AE" sz="2000">
                                  <a:latin typeface="Cambria Math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ar-AE" sz="2000"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lang="ar-AE" sz="20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ar-AE"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20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 sz="20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 sz="200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ar-AE" sz="20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200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ar-AE" sz="20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 sz="20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3200" dirty="0"/>
              </a:p>
            </p:txBody>
          </p:sp>
        </mc:Choice>
        <mc:Fallback xmlns="">
          <p:sp>
            <p:nvSpPr>
              <p:cNvPr id="468" name="Fitted Q-Iteration: update   via stochastic gradient descent on TD targe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49" y="5153909"/>
                <a:ext cx="10985500" cy="844270"/>
              </a:xfrm>
              <a:prstGeom prst="rect">
                <a:avLst/>
              </a:prstGeom>
              <a:blipFill>
                <a:blip r:embed="rId5"/>
                <a:stretch>
                  <a:fillRect l="-808" b="-1471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688C3B-55E9-AD0B-39B6-FCFF3B01EBA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91B490-E4B2-F96D-B4EA-88C92FF37C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B60B14-533B-8BC6-1E6A-F49895833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57" name="Control with function approxim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u="sng"/>
              <a:t>Control</a:t>
            </a:r>
            <a:r>
              <a:t> with function approximation</a:t>
            </a:r>
          </a:p>
        </p:txBody>
      </p:sp>
      <p:pic>
        <p:nvPicPr>
          <p:cNvPr id="45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481" y="1591405"/>
            <a:ext cx="7900298" cy="4484795"/>
          </a:xfrm>
          <a:prstGeom prst="rect">
            <a:avLst/>
          </a:prstGeom>
          <a:ln w="6350">
            <a:miter lim="400000"/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1F4AB0-1411-B350-336D-9C89E9FC226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4A2276-54BF-D4C3-AE01-ADBCA9B80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50DB2A-1890-7BC2-8F30-2168F33B2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72" name="Review: The skeleton of an RL algorithm"/>
          <p:cNvSpPr txBox="1">
            <a:spLocks noGrp="1"/>
          </p:cNvSpPr>
          <p:nvPr>
            <p:ph type="title" idx="4294967295"/>
          </p:nvPr>
        </p:nvSpPr>
        <p:spPr>
          <a:xfrm>
            <a:off x="603250" y="539750"/>
            <a:ext cx="10985500" cy="717474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Review: The skeleton of an RL algorithm </a:t>
            </a:r>
          </a:p>
        </p:txBody>
      </p:sp>
      <p:sp>
        <p:nvSpPr>
          <p:cNvPr id="473" name="Generate samples"/>
          <p:cNvSpPr/>
          <p:nvPr/>
        </p:nvSpPr>
        <p:spPr>
          <a:xfrm>
            <a:off x="3639442" y="3076612"/>
            <a:ext cx="1936139" cy="704775"/>
          </a:xfrm>
          <a:prstGeom prst="roundRect">
            <a:avLst>
              <a:gd name="adj" fmla="val 15998"/>
            </a:avLst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/>
              <a:t>Generate samples</a:t>
            </a:r>
          </a:p>
        </p:txBody>
      </p:sp>
      <p:sp>
        <p:nvSpPr>
          <p:cNvPr id="474" name="Fit a model / estimate return"/>
          <p:cNvSpPr/>
          <p:nvPr/>
        </p:nvSpPr>
        <p:spPr>
          <a:xfrm>
            <a:off x="6616418" y="1937186"/>
            <a:ext cx="1936139" cy="704775"/>
          </a:xfrm>
          <a:prstGeom prst="roundRect">
            <a:avLst>
              <a:gd name="adj" fmla="val 15998"/>
            </a:avLst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/>
              <a:t>Fit a model / estimate return</a:t>
            </a:r>
          </a:p>
        </p:txBody>
      </p:sp>
      <p:sp>
        <p:nvSpPr>
          <p:cNvPr id="475" name="Improve the policy"/>
          <p:cNvSpPr/>
          <p:nvPr/>
        </p:nvSpPr>
        <p:spPr>
          <a:xfrm>
            <a:off x="6616418" y="4216039"/>
            <a:ext cx="1936139" cy="704774"/>
          </a:xfrm>
          <a:prstGeom prst="roundRect">
            <a:avLst>
              <a:gd name="adj" fmla="val 15998"/>
            </a:avLst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t>Improve the policy</a:t>
            </a:r>
          </a:p>
        </p:txBody>
      </p:sp>
      <p:cxnSp>
        <p:nvCxnSpPr>
          <p:cNvPr id="940" name="arrGS2Fit"/>
          <p:cNvCxnSpPr/>
          <p:nvPr/>
        </p:nvCxnSpPr>
        <p:spPr>
          <a:xfrm flipV="1">
            <a:off x="5575581" y="2289573"/>
            <a:ext cx="1040837" cy="102196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1" name="arrFit2Imp"/>
          <p:cNvCxnSpPr/>
          <p:nvPr/>
        </p:nvCxnSpPr>
        <p:spPr>
          <a:xfrm>
            <a:off x="7584487" y="2641961"/>
            <a:ext cx="1" cy="1574078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2" name="arrImp2GS"/>
          <p:cNvCxnSpPr/>
          <p:nvPr/>
        </p:nvCxnSpPr>
        <p:spPr>
          <a:xfrm flipH="1" flipV="1">
            <a:off x="5575581" y="3546462"/>
            <a:ext cx="1040837" cy="102196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73C612-2305-DE7F-D301-C76FA539662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0D7D29-7EA1-AEDD-4E0A-1B0FD7C14E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7D80CB-0DBD-7C14-26EF-749590D5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82" name="The skeleton of fitted Q-learning"/>
          <p:cNvSpPr txBox="1">
            <a:spLocks noGrp="1"/>
          </p:cNvSpPr>
          <p:nvPr>
            <p:ph type="title" idx="4294967295"/>
          </p:nvPr>
        </p:nvSpPr>
        <p:spPr>
          <a:xfrm>
            <a:off x="603250" y="539750"/>
            <a:ext cx="10985500" cy="717474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The skeleton of fitted Q-learning</a:t>
            </a:r>
          </a:p>
        </p:txBody>
      </p:sp>
      <p:sp>
        <p:nvSpPr>
          <p:cNvPr id="483" name="Generate samples"/>
          <p:cNvSpPr/>
          <p:nvPr/>
        </p:nvSpPr>
        <p:spPr>
          <a:xfrm>
            <a:off x="3639442" y="3076612"/>
            <a:ext cx="1936139" cy="704775"/>
          </a:xfrm>
          <a:prstGeom prst="roundRect">
            <a:avLst>
              <a:gd name="adj" fmla="val 15998"/>
            </a:avLst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/>
              <a:t>Generate samples</a:t>
            </a:r>
          </a:p>
        </p:txBody>
      </p:sp>
      <p:sp>
        <p:nvSpPr>
          <p:cNvPr id="484" name="Fit a model / estimate return"/>
          <p:cNvSpPr/>
          <p:nvPr/>
        </p:nvSpPr>
        <p:spPr>
          <a:xfrm>
            <a:off x="6616418" y="1937186"/>
            <a:ext cx="1936139" cy="704775"/>
          </a:xfrm>
          <a:prstGeom prst="roundRect">
            <a:avLst>
              <a:gd name="adj" fmla="val 15998"/>
            </a:avLst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t>Fit a model / estimate return</a:t>
            </a:r>
          </a:p>
        </p:txBody>
      </p:sp>
      <p:sp>
        <p:nvSpPr>
          <p:cNvPr id="485" name="Improve the policy"/>
          <p:cNvSpPr/>
          <p:nvPr/>
        </p:nvSpPr>
        <p:spPr>
          <a:xfrm>
            <a:off x="6616418" y="4216039"/>
            <a:ext cx="1936139" cy="704774"/>
          </a:xfrm>
          <a:prstGeom prst="roundRect">
            <a:avLst>
              <a:gd name="adj" fmla="val 15998"/>
            </a:avLst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t>Improve the policy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9" name="Equation"/>
              <p:cNvSpPr txBox="1"/>
              <p:nvPr/>
            </p:nvSpPr>
            <p:spPr>
              <a:xfrm>
                <a:off x="8610600" y="4449558"/>
                <a:ext cx="3086742" cy="276999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rPr>
                          <m:nor/>
                        </m:rPr>
                        <a:rPr i="0">
                          <a:latin typeface="Cambria Math"/>
                        </a:rPr>
                        <m:t>set</m:t>
                      </m:r>
                      <m:r>
                        <a:rPr>
                          <a:latin typeface="Cambria Math"/>
                        </a:rPr>
                        <m:t> </m:t>
                      </m:r>
                      <m:r>
                        <a:rPr>
                          <a:latin typeface="Cambria Math"/>
                        </a:rPr>
                        <m:t>𝜋</m:t>
                      </m:r>
                      <m:r>
                        <a:rPr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>
                              <a:latin typeface="Cambria Math"/>
                            </a:rPr>
                          </m:ctrlPr>
                        </m:sSubPr>
                        <m:e>
                          <m:r>
                            <a:rPr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>
                          <a:latin typeface="Cambria Math"/>
                        </a:rPr>
                        <m:t>)=</m:t>
                      </m:r>
                      <m:sSub>
                        <m:sSubPr>
                          <m:ctrlPr>
                            <a:rPr i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i="0">
                              <a:latin typeface="Cambria Math"/>
                            </a:rPr>
                            <m:t>argmax</m:t>
                          </m:r>
                        </m:e>
                        <m:sub>
                          <m:r>
                            <a:rPr>
                              <a:latin typeface="Cambria Math"/>
                            </a:rPr>
                            <m:t>𝑢</m:t>
                          </m:r>
                        </m:sub>
                      </m:sSub>
                      <m:sSub>
                        <m:sSubPr>
                          <m:ctrlPr>
                            <a:rPr>
                              <a:latin typeface="Cambria Math"/>
                            </a:rPr>
                          </m:ctrlPr>
                        </m:sSubPr>
                        <m:e>
                          <m:r>
                            <a:rPr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>
                              <a:latin typeface="Cambria Math"/>
                            </a:rPr>
                          </m:ctrlPr>
                        </m:sSubPr>
                        <m:e>
                          <m:r>
                            <a:rPr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>
                              <a:latin typeface="Cambria Math"/>
                            </a:rPr>
                          </m:ctrlPr>
                        </m:sSubPr>
                        <m:e>
                          <m:r>
                            <a:rPr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48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600" y="4449558"/>
                <a:ext cx="3086742" cy="276999"/>
              </a:xfrm>
              <a:prstGeom prst="rect">
                <a:avLst/>
              </a:prstGeom>
              <a:blipFill>
                <a:blip r:embed="rId2"/>
                <a:stretch>
                  <a:fillRect l="-2049" t="-9091" r="-1230" b="-40909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0" name="Run the policy and observe"/>
              <p:cNvSpPr txBox="1"/>
              <p:nvPr/>
            </p:nvSpPr>
            <p:spPr>
              <a:xfrm>
                <a:off x="496737" y="3123268"/>
                <a:ext cx="2719294" cy="611463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Run the policy and observe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490" name="Run the policy and observ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37" y="3123268"/>
                <a:ext cx="2719294" cy="611463"/>
              </a:xfrm>
              <a:prstGeom prst="rect">
                <a:avLst/>
              </a:prstGeom>
              <a:blipFill>
                <a:blip r:embed="rId3"/>
                <a:stretch>
                  <a:fillRect l="-3241" t="-6000" b="-100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1" name="Set target"/>
              <p:cNvSpPr txBox="1"/>
              <p:nvPr/>
            </p:nvSpPr>
            <p:spPr>
              <a:xfrm>
                <a:off x="8600000" y="1620000"/>
                <a:ext cx="3450000" cy="57451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Set target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←</m:t>
                      </m:r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+</m:t>
                      </m:r>
                      <m:r>
                        <a:rPr lang="ar-AE">
                          <a:latin typeface="Cambria Math"/>
                        </a:rPr>
                        <m:t>𝛾</m:t>
                      </m:r>
                      <m:r>
                        <a:rPr lang="ar-AE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i="0">
                              <a:latin typeface="Cambria Math"/>
                            </a:rPr>
                            <m:t>max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𝑢</m:t>
                          </m:r>
                        </m:sub>
                      </m:sSub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ar-AE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>
                              <a:latin typeface="Cambria Math"/>
                            </a:rPr>
                            <m:t>𝑡</m:t>
                          </m:r>
                          <m:r>
                            <a:rPr lang="ar-AE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ar-AE">
                          <a:latin typeface="Cambria Math"/>
                        </a:rPr>
                        <m:t>,</m:t>
                      </m:r>
                      <m:r>
                        <a:rPr lang="ar-AE">
                          <a:latin typeface="Cambria Math"/>
                        </a:rPr>
                        <m:t>𝑢</m:t>
                      </m:r>
                      <m:r>
                        <a:rPr lang="ar-AE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491" name="Set targe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000" y="1620000"/>
                <a:ext cx="3450000" cy="574516"/>
              </a:xfrm>
              <a:prstGeom prst="rect">
                <a:avLst/>
              </a:prstGeom>
              <a:blipFill>
                <a:blip r:embed="rId4"/>
                <a:stretch>
                  <a:fillRect l="-2941" t="-6522" b="-13043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2" name="Update   to minimize"/>
              <p:cNvSpPr txBox="1"/>
              <p:nvPr/>
            </p:nvSpPr>
            <p:spPr>
              <a:xfrm>
                <a:off x="8600000" y="2289573"/>
                <a:ext cx="3450000" cy="621452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Update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dirty="0"/>
                  <a:t> to minimize  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>
                          <a:latin typeface="Cambria Math"/>
                        </a:rPr>
                        <m:t>𝐽</m:t>
                      </m:r>
                      <m:r>
                        <a:rPr>
                          <a:latin typeface="Cambria Math"/>
                        </a:rPr>
                        <m:t>(</m:t>
                      </m:r>
                      <m:r>
                        <a:rPr>
                          <a:latin typeface="Cambria Math"/>
                        </a:rPr>
                        <m:t>𝜃</m:t>
                      </m:r>
                      <m:r>
                        <a:rPr>
                          <a:latin typeface="Cambria Math"/>
                        </a:rPr>
                        <m:t>)=</m:t>
                      </m:r>
                      <m:sSub>
                        <m:sSubPr>
                          <m:ctrlPr>
                            <a:rPr>
                              <a:latin typeface="Cambria Math"/>
                            </a:rPr>
                          </m:ctrlPr>
                        </m:sSubPr>
                        <m:e>
                          <m:r>
                            <a:rPr>
                              <a:latin typeface="Cambria Math"/>
                            </a:rPr>
                            <m:t>𝔼</m:t>
                          </m:r>
                        </m:e>
                        <m:sub>
                          <m:r>
                            <a:rPr>
                              <a:latin typeface="Cambria Math"/>
                            </a:rPr>
                            <m:t>𝜋</m:t>
                          </m:r>
                        </m:sub>
                      </m:sSub>
                      <m:r>
                        <a:rPr>
                          <a:latin typeface="Cambria Math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492" name="Update   to minimiz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000" y="2289573"/>
                <a:ext cx="3450000" cy="621452"/>
              </a:xfrm>
              <a:prstGeom prst="rect">
                <a:avLst/>
              </a:prstGeom>
              <a:blipFill>
                <a:blip r:embed="rId5"/>
                <a:stretch>
                  <a:fillRect l="-2941" b="-120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0" name="arrGS2Fit"/>
          <p:cNvCxnSpPr/>
          <p:nvPr/>
        </p:nvCxnSpPr>
        <p:spPr>
          <a:xfrm flipV="1">
            <a:off x="5575581" y="2289573"/>
            <a:ext cx="1040837" cy="102196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1" name="arrFit2Imp"/>
          <p:cNvCxnSpPr/>
          <p:nvPr/>
        </p:nvCxnSpPr>
        <p:spPr>
          <a:xfrm>
            <a:off x="7584487" y="2641961"/>
            <a:ext cx="1" cy="1574078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2" name="arrImp2GS"/>
          <p:cNvCxnSpPr/>
          <p:nvPr/>
        </p:nvCxnSpPr>
        <p:spPr>
          <a:xfrm flipH="1" flipV="1">
            <a:off x="5575581" y="3546462"/>
            <a:ext cx="1040837" cy="102196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F841C0-59B4-E9F3-5A4F-3F2B9378912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129943-FEE6-A60A-F8AB-1DD8CCDEC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BC14C6-8D3C-F372-6C37-D3BE8C8CC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95" name="Deep Q-Networks (DQN)"/>
          <p:cNvSpPr txBox="1">
            <a:spLocks noGrp="1"/>
          </p:cNvSpPr>
          <p:nvPr>
            <p:ph type="title"/>
          </p:nvPr>
        </p:nvSpPr>
        <p:spPr>
          <a:xfrm>
            <a:off x="604970" y="43264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Deep Q-Networks (DQN)</a:t>
            </a:r>
          </a:p>
        </p:txBody>
      </p:sp>
      <p:sp>
        <p:nvSpPr>
          <p:cNvPr id="497" name="One of the most popular Deep RL algorithms and arguably one of the first successes of RL with neural networks"/>
          <p:cNvSpPr txBox="1"/>
          <p:nvPr/>
        </p:nvSpPr>
        <p:spPr>
          <a:xfrm>
            <a:off x="696449" y="1728216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One of the most popular Deep RL algorithms and arguably one of the first successes of RL with neural networks </a:t>
            </a:r>
          </a:p>
        </p:txBody>
      </p:sp>
      <p:pic>
        <p:nvPicPr>
          <p:cNvPr id="498" name="DQN Breakout" descr="DQN Breakout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21870" y="2379601"/>
            <a:ext cx="5140900" cy="28917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99" name="(1) Use deep neural nets to represent   in Q-learning"/>
              <p:cNvSpPr txBox="1"/>
              <p:nvPr/>
            </p:nvSpPr>
            <p:spPr>
              <a:xfrm>
                <a:off x="776334" y="5759336"/>
                <a:ext cx="4260508" cy="60617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(1) Use </a:t>
                </a:r>
                <a:r>
                  <a:rPr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deep neural nets</a:t>
                </a:r>
                <a:r>
                  <a:rPr dirty="0">
                    <a:solidFill>
                      <a:srgbClr val="C00000"/>
                    </a:solidFill>
                  </a:rPr>
                  <a:t> </a:t>
                </a:r>
                <a:r>
                  <a:rPr dirty="0"/>
                  <a:t>to represent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dirty="0"/>
                  <a:t> in Q-learning</a:t>
                </a:r>
              </a:p>
            </p:txBody>
          </p:sp>
        </mc:Choice>
        <mc:Fallback xmlns="">
          <p:sp>
            <p:nvSpPr>
              <p:cNvPr id="499" name="(1) Use deep neural nets to represent   in Q-learning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34" y="5759336"/>
                <a:ext cx="4260508" cy="606174"/>
              </a:xfrm>
              <a:prstGeom prst="rect">
                <a:avLst/>
              </a:prstGeom>
              <a:blipFill>
                <a:blip r:embed="rId4"/>
                <a:stretch>
                  <a:fillRect l="-2077" r="-1780" b="-12245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0" name="(2) Uses experience replay and fixed Q-targets"/>
          <p:cNvSpPr txBox="1"/>
          <p:nvPr/>
        </p:nvSpPr>
        <p:spPr>
          <a:xfrm>
            <a:off x="7510216" y="5795281"/>
            <a:ext cx="3654612" cy="541018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(2) Uses </a:t>
            </a: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experience replay</a:t>
            </a:r>
            <a:r>
              <a:rPr dirty="0">
                <a:solidFill>
                  <a:srgbClr val="C00000"/>
                </a:solidFill>
              </a:rPr>
              <a:t> </a:t>
            </a:r>
            <a:r>
              <a:rPr dirty="0"/>
              <a:t>and </a:t>
            </a: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fixed Q-targets</a:t>
            </a:r>
          </a:p>
        </p:txBody>
      </p:sp>
      <p:pic>
        <p:nvPicPr>
          <p:cNvPr id="50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1272" y="2220252"/>
            <a:ext cx="5687425" cy="3246399"/>
          </a:xfrm>
          <a:prstGeom prst="rect">
            <a:avLst/>
          </a:prstGeom>
          <a:ln w="6350">
            <a:miter lim="400000"/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4EFDEC-8C46-CD1F-B2D8-7117E95860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5A525C-DB5E-7C7E-57AC-4FD89024AA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551BC0-345C-FADF-26AF-41C82C11B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98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8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504" name="Deep Q-Networks (DQN)"/>
          <p:cNvSpPr txBox="1">
            <a:spLocks noGrp="1"/>
          </p:cNvSpPr>
          <p:nvPr>
            <p:ph type="title"/>
          </p:nvPr>
        </p:nvSpPr>
        <p:spPr>
          <a:xfrm>
            <a:off x="597348" y="298394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Deep Q-Networks (DQN)</a:t>
            </a:r>
          </a:p>
        </p:txBody>
      </p:sp>
      <p:sp>
        <p:nvSpPr>
          <p:cNvPr id="506" name="(2) Uses experience replay and fixed Q-targets"/>
          <p:cNvSpPr txBox="1"/>
          <p:nvPr/>
        </p:nvSpPr>
        <p:spPr>
          <a:xfrm>
            <a:off x="653436" y="1455326"/>
            <a:ext cx="5334741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(2) Uses </a:t>
            </a: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experience replay</a:t>
            </a:r>
            <a:r>
              <a:rPr dirty="0">
                <a:solidFill>
                  <a:srgbClr val="C00000"/>
                </a:solidFill>
              </a:rPr>
              <a:t> </a:t>
            </a:r>
            <a:r>
              <a:rPr dirty="0"/>
              <a:t>and </a:t>
            </a: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fixed Q-targets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7" name="These two ideas turned out to be very important to stabilize training. Specifically, these concepts attempt to solve two issues:…"/>
              <p:cNvSpPr txBox="1"/>
              <p:nvPr/>
            </p:nvSpPr>
            <p:spPr>
              <a:xfrm>
                <a:off x="603250" y="1848044"/>
                <a:ext cx="10985500" cy="1821915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These two ideas turned out to be very important to stabilize training. Specifically, these concepts attempt to solve two issues: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/>
              </a:p>
              <a:p>
                <a:pPr marL="740833" lvl="1" indent="-296333" algn="l" defTabSz="412750">
                  <a:buSzPct val="100000"/>
                  <a:buAutoNum type="romanLcParenR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Samples within a trajectory are highly correlated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makes supervised learning unstable </a:t>
                </a:r>
              </a:p>
              <a:p>
                <a:pPr marL="740833" lvl="1" indent="-296333" algn="l" defTabSz="412750">
                  <a:buSzPct val="100000"/>
                  <a:buAutoNum type="romanLcParenR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The target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limLow>
                      <m:limLowPr>
                        <m:ctrlPr>
                          <a:rPr lang="ar-AE" sz="19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lang="ar-AE" sz="19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𝑚𝑎𝑥</m:t>
                        </m:r>
                      </m:e>
                      <m:lim>
                        <m:sSubSup>
                          <m:sSubSupPr>
                            <m:ctrlP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lim>
                    </m:limLow>
                    <m:sSub>
                      <m:sSubPr>
                        <m:ctrlPr>
                          <a:rPr lang="en-US" sz="19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ar-AE"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ar-AE" dirty="0"/>
                  <a:t> </a:t>
                </a:r>
                <a:r>
                  <a:rPr lang="en-US" dirty="0"/>
                  <a:t>is a moving target (i.e., as we update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, the target of our regression also changes)</a:t>
                </a:r>
                <a:endParaRPr dirty="0"/>
              </a:p>
            </p:txBody>
          </p:sp>
        </mc:Choice>
        <mc:Fallback xmlns="">
          <p:sp>
            <p:nvSpPr>
              <p:cNvPr id="507" name="These two ideas turned out to be very important to stabilize training. Specifically, these concepts attempt to solve two issues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50" y="1848044"/>
                <a:ext cx="10985500" cy="1821915"/>
              </a:xfrm>
              <a:prstGeom prst="rect">
                <a:avLst/>
              </a:prstGeom>
              <a:blipFill>
                <a:blip r:embed="rId2"/>
                <a:stretch>
                  <a:fillRect l="-577" t="-2083" r="-577" b="-3472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8" name="Take action   according to  -greedy policy…"/>
              <p:cNvSpPr txBox="1"/>
              <p:nvPr/>
            </p:nvSpPr>
            <p:spPr>
              <a:xfrm>
                <a:off x="597348" y="4119836"/>
                <a:ext cx="11236960" cy="2360198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lnSpc>
                    <a:spcPct val="12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Take 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ar-AE" dirty="0"/>
                  <a:t> </a:t>
                </a:r>
                <a:r>
                  <a:rPr lang="en-US" dirty="0"/>
                  <a:t>according to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-greedy policy</a:t>
                </a:r>
              </a:p>
              <a:p>
                <a:pPr marL="203200" indent="-203200" algn="l" defTabSz="412750">
                  <a:lnSpc>
                    <a:spcPct val="12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Store transition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AE" dirty="0"/>
                  <a:t> </a:t>
                </a:r>
                <a:r>
                  <a:rPr lang="en-US" dirty="0"/>
                  <a:t>in replay memory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endParaRPr lang="en-US" dirty="0"/>
              </a:p>
              <a:p>
                <a:pPr marL="203200" indent="-203200" algn="l" defTabSz="412750">
                  <a:lnSpc>
                    <a:spcPct val="12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Sample batch of transitions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{(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Sup>
                      <m:sSubSup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bSup>
                  </m:oMath>
                </a14:m>
                <a:r>
                  <a:rPr lang="ar-AE" dirty="0"/>
                  <a:t> </a:t>
                </a:r>
                <a:r>
                  <a:rPr lang="en-US" dirty="0"/>
                  <a:t>from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r>
                  <a:rPr lang="en-US" dirty="0"/>
                  <a:t> (</a:t>
                </a:r>
                <a:r>
                  <a:rPr lang="en-US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Experience replay decorrelates data</a:t>
                </a:r>
                <a:r>
                  <a:rPr lang="en-US" dirty="0"/>
                  <a:t>)</a:t>
                </a:r>
              </a:p>
              <a:p>
                <a:pPr marL="203200" indent="-203200" algn="l" defTabSz="412750">
                  <a:lnSpc>
                    <a:spcPct val="12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Compute Q-learning targets </a:t>
                </a:r>
                <a:r>
                  <a:rPr lang="en-US" dirty="0" err="1"/>
                  <a:t>w.r.t.</a:t>
                </a:r>
                <a:r>
                  <a:rPr lang="en-US" dirty="0"/>
                  <a:t> old, fixed parameters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dirty="0"/>
              </a:p>
              <a:p>
                <a:pPr marL="203200" indent="-203200" algn="l" defTabSz="412750">
                  <a:lnSpc>
                    <a:spcPct val="12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Optimize MSE between Q-network prediction and Q-learning targets (</a:t>
                </a:r>
                <a:r>
                  <a:rPr lang="en-US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Fixed targets stabilize the objective</a:t>
                </a:r>
                <a:r>
                  <a:rPr lang="en-US" dirty="0"/>
                  <a:t>)</a:t>
                </a:r>
              </a:p>
              <a:p>
                <a:pPr defTabSz="412750">
                  <a:lnSpc>
                    <a:spcPct val="120000"/>
                  </a:lnSpc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)∼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limLow>
                            <m:limLow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e>
                            <m:lim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lim>
                          </m:limLow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sSub>
                            <m:sSubPr>
                              <m:ctrlPr>
                                <a:rPr lang="ar-AE" sz="195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ar-AE" sz="195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ar-AE" sz="195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ar-AE"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508" name="Take action   according to  -greedy policy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348" y="4119836"/>
                <a:ext cx="11236960" cy="2360198"/>
              </a:xfrm>
              <a:prstGeom prst="rect">
                <a:avLst/>
              </a:prstGeom>
              <a:blipFill>
                <a:blip r:embed="rId3"/>
                <a:stretch>
                  <a:fillRect l="-565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9" name="Intuitively:"/>
          <p:cNvSpPr txBox="1"/>
          <p:nvPr/>
        </p:nvSpPr>
        <p:spPr>
          <a:xfrm>
            <a:off x="653436" y="3769308"/>
            <a:ext cx="5334741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Intuitively: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0F8395-4ACD-F39C-E5C6-1D623029934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EA2FC0-3A7F-19A0-00D2-AFA6D15BC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3D7677-899F-5590-C1C4-2DDF3DA44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512" name="Next tim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Next time</a:t>
            </a:r>
          </a:p>
        </p:txBody>
      </p:sp>
      <p:sp>
        <p:nvSpPr>
          <p:cNvPr id="514" name="Model-free RL: policy optimization methods"/>
          <p:cNvSpPr txBox="1"/>
          <p:nvPr/>
        </p:nvSpPr>
        <p:spPr>
          <a:xfrm>
            <a:off x="2607088" y="2378797"/>
            <a:ext cx="7415084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marL="203200" indent="-203200" algn="l" defTabSz="412750">
              <a:lnSpc>
                <a:spcPct val="12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Model-free RL: policy optimization methods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A195F-FB2C-F543-30FA-4361579E034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5/27/2026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C63AF4-C417-02A5-0D68-0E010E54C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E0DB6C-D29B-302D-4E77-E2CFE3B5D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4240</TotalTime>
  <Words>2445</Words>
  <Application>Microsoft Macintosh PowerPoint</Application>
  <PresentationFormat>Widescreen</PresentationFormat>
  <Paragraphs>422</Paragraphs>
  <Slides>32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Helvetica Neue</vt:lpstr>
      <vt:lpstr>Helvetica Neue Medium</vt:lpstr>
      <vt:lpstr>Source Sans Pro</vt:lpstr>
      <vt:lpstr>Times Roman</vt:lpstr>
      <vt:lpstr>Office Theme</vt:lpstr>
      <vt:lpstr>AA203 Optimal and Learning-based Control</vt:lpstr>
      <vt:lpstr>Course overview</vt:lpstr>
      <vt:lpstr>References</vt:lpstr>
      <vt:lpstr>Review</vt:lpstr>
      <vt:lpstr>PowerPoint Presentation</vt:lpstr>
      <vt:lpstr>PowerPoint Presentation</vt:lpstr>
      <vt:lpstr>Outline</vt:lpstr>
      <vt:lpstr>Temporal-Difference Control</vt:lpstr>
      <vt:lpstr>Updating action-value functions with Sarsa</vt:lpstr>
      <vt:lpstr>Sarsa algorithm</vt:lpstr>
      <vt:lpstr>Windy Gridworld example</vt:lpstr>
      <vt:lpstr>Windy Gridworld example</vt:lpstr>
      <vt:lpstr>Sarsa algorithm for ?-policy control</vt:lpstr>
      <vt:lpstr>Off-policy learning</vt:lpstr>
      <vt:lpstr>Off-policy learning of action-values</vt:lpstr>
      <vt:lpstr>Q-learning</vt:lpstr>
      <vt:lpstr>Q-learning algorithm for off-policy control</vt:lpstr>
      <vt:lpstr>Differences between Sarsa and Q-learning</vt:lpstr>
      <vt:lpstr>Outline</vt:lpstr>
      <vt:lpstr>Solving large-scale problems with RL </vt:lpstr>
      <vt:lpstr>Value function approximation</vt:lpstr>
      <vt:lpstr>Different types of value function approximations</vt:lpstr>
      <vt:lpstr>Approximating value fn. by (stochastic) gradient descent</vt:lpstr>
      <vt:lpstr>PowerPoint Presentation</vt:lpstr>
      <vt:lpstr>Intuition</vt:lpstr>
      <vt:lpstr>Action-value function approximation</vt:lpstr>
      <vt:lpstr>Control with function approximation</vt:lpstr>
      <vt:lpstr>Review: The skeleton of an RL algorithm </vt:lpstr>
      <vt:lpstr>The skeleton of fitted Q-learning</vt:lpstr>
      <vt:lpstr>Deep Q-Networks (DQN)</vt:lpstr>
      <vt:lpstr>Deep Q-Networks (DQN)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Daniele Gammelli</cp:lastModifiedBy>
  <cp:revision>32</cp:revision>
  <cp:lastPrinted>2019-01-07T20:05:58Z</cp:lastPrinted>
  <dcterms:created xsi:type="dcterms:W3CDTF">2017-01-06T12:29:52Z</dcterms:created>
  <dcterms:modified xsi:type="dcterms:W3CDTF">2026-08-13T21:23:49Z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2026-08-06T15:56:47Z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1df38e35-3392-4fcc-9d54-cae2787ae310</vt:lpwstr>
  </property>
  <property fmtid="{D5CDD505-2E9C-101B-9397-08002B2CF9AE}" pid="7" name="MSIP_Label_defa4170-0d19-0005-0004-bc88714345d2_ActionId">
    <vt:lpwstr>b662b26e-feb5-4fe4-9d58-811e32253627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50, 3, 0, 1</vt:lpwstr>
  </property>
</Properties>
</file>