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93" r:id="rId3"/>
    <p:sldId id="294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95" r:id="rId15"/>
    <p:sldId id="270" r:id="rId16"/>
    <p:sldId id="302" r:id="rId17"/>
    <p:sldId id="303" r:id="rId18"/>
    <p:sldId id="304" r:id="rId19"/>
    <p:sldId id="271" r:id="rId20"/>
    <p:sldId id="272" r:id="rId21"/>
    <p:sldId id="273" r:id="rId22"/>
    <p:sldId id="274" r:id="rId23"/>
    <p:sldId id="275" r:id="rId24"/>
    <p:sldId id="296" r:id="rId25"/>
    <p:sldId id="277" r:id="rId26"/>
    <p:sldId id="278" r:id="rId27"/>
    <p:sldId id="297" r:id="rId28"/>
    <p:sldId id="280" r:id="rId29"/>
    <p:sldId id="281" r:id="rId30"/>
    <p:sldId id="282" r:id="rId31"/>
    <p:sldId id="305" r:id="rId32"/>
    <p:sldId id="283" r:id="rId33"/>
    <p:sldId id="298" r:id="rId34"/>
    <p:sldId id="285" r:id="rId35"/>
    <p:sldId id="286" r:id="rId36"/>
    <p:sldId id="287" r:id="rId37"/>
    <p:sldId id="288" r:id="rId38"/>
    <p:sldId id="299" r:id="rId39"/>
    <p:sldId id="290" r:id="rId40"/>
    <p:sldId id="300" r:id="rId41"/>
    <p:sldId id="29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293"/>
            <p14:sldId id="294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95"/>
            <p14:sldId id="270"/>
            <p14:sldId id="302"/>
            <p14:sldId id="303"/>
            <p14:sldId id="304"/>
            <p14:sldId id="271"/>
            <p14:sldId id="272"/>
            <p14:sldId id="273"/>
            <p14:sldId id="274"/>
            <p14:sldId id="275"/>
            <p14:sldId id="296"/>
            <p14:sldId id="277"/>
            <p14:sldId id="278"/>
            <p14:sldId id="297"/>
            <p14:sldId id="280"/>
            <p14:sldId id="281"/>
            <p14:sldId id="282"/>
            <p14:sldId id="305"/>
            <p14:sldId id="283"/>
            <p14:sldId id="298"/>
            <p14:sldId id="285"/>
            <p14:sldId id="286"/>
            <p14:sldId id="287"/>
            <p14:sldId id="288"/>
            <p14:sldId id="299"/>
            <p14:sldId id="290"/>
            <p14:sldId id="300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23"/>
    <p:restoredTop sz="87984"/>
  </p:normalViewPr>
  <p:slideViewPr>
    <p:cSldViewPr snapToGrid="0">
      <p:cViewPr>
        <p:scale>
          <a:sx n="126" d="100"/>
          <a:sy n="126" d="100"/>
        </p:scale>
        <p:origin x="3280" y="1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84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45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7CD6704-485E-A2C3-3C9B-57DEC9A34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B1AECA0-4924-8588-418F-02D9D3B71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1.png"/><Relationship Id="rId7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t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tif"/><Relationship Id="rId4" Type="http://schemas.openxmlformats.org/officeDocument/2006/relationships/image" Target="../media/image18.tif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tif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8.tif"/><Relationship Id="rId7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tif"/><Relationship Id="rId4" Type="http://schemas.openxmlformats.org/officeDocument/2006/relationships/image" Target="../media/image19.t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t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tif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105.png"/><Relationship Id="rId7" Type="http://schemas.openxmlformats.org/officeDocument/2006/relationships/image" Target="../media/image101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9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10.png"/><Relationship Id="rId7" Type="http://schemas.openxmlformats.org/officeDocument/2006/relationships/image" Target="../media/image10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10" Type="http://schemas.openxmlformats.org/officeDocument/2006/relationships/image" Target="../media/image108.png"/><Relationship Id="rId4" Type="http://schemas.openxmlformats.org/officeDocument/2006/relationships/image" Target="../media/image111.png"/><Relationship Id="rId9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ure.com/articles/nature16961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07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05.png"/><Relationship Id="rId2" Type="http://schemas.openxmlformats.org/officeDocument/2006/relationships/image" Target="../media/image114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04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0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602.01783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MR5mjCFZCw?feature=oembed" TargetMode="External"/><Relationship Id="rId4" Type="http://schemas.openxmlformats.org/officeDocument/2006/relationships/image" Target="../media/image13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m-ihc7CASY?feature=oembed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/>
              <a:t>AA203</a:t>
            </a:r>
            <a:br>
              <a:rPr lang="en-US" sz="4800"/>
            </a:br>
            <a:r>
              <a:rPr lang="en-US" sz="480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Model-free Reinforcement Learning: Policy Optimization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F1A6-CE8E-F247-8F94-6C91E06E5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FC02E8-F080-8C4D-9827-FD29FB686390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8159E4-F76B-AF48-ACBA-A9406062575D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D1227-A9D0-1044-8E5A-1E1450389921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D4E527-0DD0-0145-8383-CB96670F0E0A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BDC580-E5E7-B841-B2CC-8D3DD0F326F6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1F3F29AF-ADD3-8545-A48F-8844C2DE0849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0D0B3B7E-BA89-3A47-90EF-9AC28A2A57D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DBFF4A7-7A79-4D47-9FB6-51723308636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A1AFB6-6135-2748-9654-25742D8481A0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18DE2-C5EF-2D45-8BA9-48E3C38CF59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0C56BC-249B-954B-9C8E-2CF880AED83D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F356C1F8-239F-224C-B68F-7FEF03C2138F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015047E-6A13-FC43-A315-69FCAC0DD63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049E8514-8C99-6B47-A95B-CB9E244D9595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5FE300-9F3D-2348-B1CA-40319A58DBA2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BD4215-7DBB-694B-AEEF-8410F5B3DE7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7B96D170-6F26-A647-982B-C3E39217A824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DA3809E-B837-9344-9064-BE668AFC2D1B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60F783-B6BC-B549-95D9-5B6D4DE656D0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220A9DD-65A8-E245-B704-10F2D9CBAFFC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1A761A74-15ED-654D-A9D2-E96C3FA93B61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CE122-E5AF-F245-BC72-050C52A3E997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BDD4E9-6136-2A45-8D22-FE929F393D5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B2459BD-F4FF-6748-A528-AAF8E6026457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FC8CE76-6BCF-594D-99AD-8FE0C182218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46539B03-025C-1C40-878E-064D58DC4EE7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1019E0F-2F16-0544-8491-1C8D30122397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6E0BE9E2-31AB-B240-A24D-2776EC5EF061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95E0BE3-2198-2A42-8259-F5E056FC7C15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1762BC-B081-3045-9AB4-125BDE48B386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C3463D-E10B-D941-B86F-F87B3170D262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 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1B614BB-27B7-E04F-8F62-37A9E767B23C}"/>
                </a:ext>
              </a:extLst>
            </p:cNvPr>
            <p:cNvSpPr/>
            <p:nvPr/>
          </p:nvSpPr>
          <p:spPr>
            <a:xfrm>
              <a:off x="2850972" y="2560581"/>
              <a:ext cx="1885675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D48959-DA94-684E-B5F7-08F0AFF0756A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BEBDDB02-25C2-3C47-9423-D5C5D517C079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B5D429F-18CB-6048-AFB3-3DE38CFC8670}"/>
                </a:ext>
              </a:extLst>
            </p:cNvPr>
            <p:cNvCxnSpPr>
              <a:cxnSpLocks/>
              <a:stCxn id="42" idx="2"/>
              <a:endCxn id="43" idx="0"/>
            </p:cNvCxnSpPr>
            <p:nvPr/>
          </p:nvCxnSpPr>
          <p:spPr>
            <a:xfrm rot="16200000" flipH="1">
              <a:off x="3121092" y="1887863"/>
              <a:ext cx="402598" cy="942836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45CC049D-4BA9-4F4E-B8B0-C9C8619C5FB1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0" name="ImitationLearning"/>
          <p:cNvSpPr/>
          <p:nvPr/>
        </p:nvSpPr>
        <p:spPr>
          <a:xfrm>
            <a:off x="9714944" y="520000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Imitation Learning</a:t>
            </a:r>
          </a:p>
        </p:txBody>
      </p:sp>
      <p:cxnSp>
        <p:nvCxnSpPr>
          <p:cNvPr id="901" name="ImitBusV"/>
          <p:cNvCxnSpPr/>
          <p:nvPr/>
        </p:nvCxnSpPr>
        <p:spPr>
          <a:xfrm>
            <a:off x="9415275" y="773093"/>
            <a:ext cx="1" cy="79173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2" name="ImitArrow"/>
          <p:cNvCxnSpPr>
            <a:cxnSpLocks/>
            <a:endCxn id="900" idx="1"/>
          </p:cNvCxnSpPr>
          <p:nvPr/>
        </p:nvCxnSpPr>
        <p:spPr>
          <a:xfrm>
            <a:off x="9415275" y="773093"/>
            <a:ext cx="299669" cy="0"/>
          </a:xfrm>
          <a:prstGeom prst="line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E3CD5-3AC3-6D76-72CD-0C7968C9E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BF77B8-98FA-3BC9-F1F2-DABB61A1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3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46" name="A taxonomy of RL"/>
          <p:cNvSpPr txBox="1">
            <a:spLocks noGrp="1"/>
          </p:cNvSpPr>
          <p:nvPr>
            <p:ph type="title"/>
          </p:nvPr>
        </p:nvSpPr>
        <p:spPr>
          <a:xfrm>
            <a:off x="539726" y="37710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A taxonomy of RL</a:t>
            </a:r>
          </a:p>
        </p:txBody>
      </p:sp>
      <p:sp>
        <p:nvSpPr>
          <p:cNvPr id="248" name="RL Algorithms"/>
          <p:cNvSpPr/>
          <p:nvPr/>
        </p:nvSpPr>
        <p:spPr>
          <a:xfrm>
            <a:off x="5273244" y="1669874"/>
            <a:ext cx="1635652" cy="408228"/>
          </a:xfrm>
          <a:prstGeom prst="roundRect">
            <a:avLst>
              <a:gd name="adj" fmla="val 23333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RL Algorithms</a:t>
            </a:r>
          </a:p>
        </p:txBody>
      </p:sp>
      <p:sp>
        <p:nvSpPr>
          <p:cNvPr id="249" name="Model-free"/>
          <p:cNvSpPr/>
          <p:nvPr/>
        </p:nvSpPr>
        <p:spPr>
          <a:xfrm>
            <a:off x="3524954" y="2356290"/>
            <a:ext cx="1635652" cy="408227"/>
          </a:xfrm>
          <a:prstGeom prst="roundRect">
            <a:avLst>
              <a:gd name="adj" fmla="val 23333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Model-free</a:t>
            </a:r>
          </a:p>
        </p:txBody>
      </p:sp>
      <p:sp>
        <p:nvSpPr>
          <p:cNvPr id="250" name="Model-based"/>
          <p:cNvSpPr/>
          <p:nvPr/>
        </p:nvSpPr>
        <p:spPr>
          <a:xfrm>
            <a:off x="7021536" y="2356290"/>
            <a:ext cx="1635652" cy="408227"/>
          </a:xfrm>
          <a:prstGeom prst="roundRect">
            <a:avLst>
              <a:gd name="adj" fmla="val 23333"/>
            </a:avLst>
          </a:prstGeom>
          <a:ln w="12700">
            <a:solidFill>
              <a:srgbClr val="000000">
                <a:alpha val="30000"/>
              </a:srgb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>
                <a:solidFill>
                  <a:srgbClr val="000000">
                    <a:alpha val="30000"/>
                  </a:srgbClr>
                </a:solidFill>
              </a:rPr>
              <a:t>Model-based</a:t>
            </a:r>
          </a:p>
        </p:txBody>
      </p:sp>
      <p:sp>
        <p:nvSpPr>
          <p:cNvPr id="251" name="Policy optimization"/>
          <p:cNvSpPr/>
          <p:nvPr/>
        </p:nvSpPr>
        <p:spPr>
          <a:xfrm>
            <a:off x="1120926" y="3190892"/>
            <a:ext cx="1635652" cy="408228"/>
          </a:xfrm>
          <a:prstGeom prst="roundRect">
            <a:avLst>
              <a:gd name="adj" fmla="val 23333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Policy optimization</a:t>
            </a:r>
          </a:p>
        </p:txBody>
      </p:sp>
      <p:sp>
        <p:nvSpPr>
          <p:cNvPr id="252" name="Value-based"/>
          <p:cNvSpPr/>
          <p:nvPr/>
        </p:nvSpPr>
        <p:spPr>
          <a:xfrm>
            <a:off x="3524954" y="3190892"/>
            <a:ext cx="1635652" cy="408228"/>
          </a:xfrm>
          <a:prstGeom prst="roundRect">
            <a:avLst>
              <a:gd name="adj" fmla="val 23333"/>
            </a:avLst>
          </a:prstGeom>
          <a:ln w="12700">
            <a:solidFill>
              <a:srgbClr val="000000">
                <a:alpha val="30000"/>
              </a:srgb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>
                <a:solidFill>
                  <a:srgbClr val="000000">
                    <a:alpha val="30000"/>
                  </a:srgbClr>
                </a:solidFill>
              </a:rPr>
              <a:t>Value-based</a:t>
            </a:r>
          </a:p>
        </p:txBody>
      </p:sp>
      <p:sp>
        <p:nvSpPr>
          <p:cNvPr id="268" name="Connection Line"/>
          <p:cNvSpPr/>
          <p:nvPr/>
        </p:nvSpPr>
        <p:spPr>
          <a:xfrm>
            <a:off x="4381830" y="1874758"/>
            <a:ext cx="884920" cy="477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0826" y="1434"/>
                  <a:pt x="3626" y="8634"/>
                  <a:pt x="0" y="21600"/>
                </a:cubicBezTo>
              </a:path>
            </a:pathLst>
          </a:custGeom>
          <a:ln w="127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69" name="Connection Line"/>
          <p:cNvSpPr/>
          <p:nvPr/>
        </p:nvSpPr>
        <p:spPr>
          <a:xfrm>
            <a:off x="6912858" y="1874758"/>
            <a:ext cx="884920" cy="477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0774" y="1434"/>
                  <a:pt x="17974" y="8634"/>
                  <a:pt x="21600" y="21600"/>
                </a:cubicBezTo>
              </a:path>
            </a:pathLst>
          </a:custGeom>
          <a:ln w="12700">
            <a:solidFill>
              <a:srgbClr val="000000">
                <a:alpha val="30000"/>
              </a:srgbClr>
            </a:solidFill>
            <a:miter lim="400000"/>
            <a:tailEnd type="triangle"/>
          </a:ln>
        </p:spPr>
        <p:txBody>
          <a:bodyPr/>
          <a:lstStyle/>
          <a:p>
            <a:endParaRPr>
              <a:solidFill>
                <a:schemeClr val="tx1">
                  <a:alpha val="30000"/>
                </a:schemeClr>
              </a:solidFill>
            </a:endParaRPr>
          </a:p>
        </p:txBody>
      </p:sp>
      <p:cxnSp>
        <p:nvCxnSpPr>
          <p:cNvPr id="255" name="Connection Line"/>
          <p:cNvCxnSpPr>
            <a:cxnSpLocks/>
          </p:cNvCxnSpPr>
          <p:nvPr/>
        </p:nvCxnSpPr>
        <p:spPr>
          <a:xfrm flipH="1">
            <a:off x="2338086" y="2665069"/>
            <a:ext cx="1186868" cy="503780"/>
          </a:xfrm>
          <a:prstGeom prst="straightConnector1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256" name="Connection Line"/>
          <p:cNvCxnSpPr>
            <a:cxnSpLocks/>
            <a:stCxn id="249" idx="2"/>
            <a:endCxn id="252" idx="0"/>
          </p:cNvCxnSpPr>
          <p:nvPr/>
        </p:nvCxnSpPr>
        <p:spPr>
          <a:xfrm>
            <a:off x="4342780" y="2764517"/>
            <a:ext cx="0" cy="426375"/>
          </a:xfrm>
          <a:prstGeom prst="straightConnector1">
            <a:avLst/>
          </a:prstGeom>
          <a:ln w="12700">
            <a:solidFill>
              <a:srgbClr val="000000">
                <a:alpha val="30000"/>
              </a:srgbClr>
            </a:solidFill>
            <a:miter lim="400000"/>
            <a:tailEnd type="triangle"/>
          </a:ln>
        </p:spPr>
      </p:cxnSp>
      <p:sp>
        <p:nvSpPr>
          <p:cNvPr id="257" name="Learn the model"/>
          <p:cNvSpPr/>
          <p:nvPr/>
        </p:nvSpPr>
        <p:spPr>
          <a:xfrm>
            <a:off x="7021536" y="3190892"/>
            <a:ext cx="1635652" cy="408228"/>
          </a:xfrm>
          <a:prstGeom prst="roundRect">
            <a:avLst>
              <a:gd name="adj" fmla="val 23333"/>
            </a:avLst>
          </a:prstGeom>
          <a:ln w="12700">
            <a:solidFill>
              <a:srgbClr val="000000">
                <a:alpha val="30000"/>
              </a:srgb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>
                <a:solidFill>
                  <a:srgbClr val="000000">
                    <a:alpha val="30000"/>
                  </a:srgbClr>
                </a:solidFill>
              </a:rPr>
              <a:t>Learn the model</a:t>
            </a:r>
          </a:p>
        </p:txBody>
      </p:sp>
      <p:cxnSp>
        <p:nvCxnSpPr>
          <p:cNvPr id="258" name="Connection Line"/>
          <p:cNvCxnSpPr>
            <a:cxnSpLocks/>
            <a:stCxn id="250" idx="2"/>
            <a:endCxn id="257" idx="0"/>
          </p:cNvCxnSpPr>
          <p:nvPr/>
        </p:nvCxnSpPr>
        <p:spPr>
          <a:xfrm>
            <a:off x="7839362" y="2764517"/>
            <a:ext cx="0" cy="426375"/>
          </a:xfrm>
          <a:prstGeom prst="straightConnector1">
            <a:avLst/>
          </a:prstGeom>
          <a:ln w="12700">
            <a:solidFill>
              <a:srgbClr val="000000">
                <a:alpha val="30000"/>
              </a:srgbClr>
            </a:solidFill>
            <a:miter lim="400000"/>
            <a:tailEnd type="triangle"/>
          </a:ln>
        </p:spPr>
      </p:cxnSp>
      <p:cxnSp>
        <p:nvCxnSpPr>
          <p:cNvPr id="259" name="Connection Line"/>
          <p:cNvCxnSpPr>
            <a:cxnSpLocks/>
            <a:endCxn id="262" idx="0"/>
          </p:cNvCxnSpPr>
          <p:nvPr/>
        </p:nvCxnSpPr>
        <p:spPr>
          <a:xfrm>
            <a:off x="8657188" y="2665069"/>
            <a:ext cx="1736870" cy="525823"/>
          </a:xfrm>
          <a:prstGeom prst="straightConnector1">
            <a:avLst/>
          </a:prstGeom>
          <a:ln w="12700">
            <a:solidFill>
              <a:srgbClr val="000000">
                <a:alpha val="30000"/>
              </a:srgbClr>
            </a:solidFill>
            <a:miter lim="400000"/>
            <a:tailEnd type="triangle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0" name="use dynamics"/>
              <p:cNvSpPr txBox="1"/>
              <p:nvPr/>
            </p:nvSpPr>
            <p:spPr>
              <a:xfrm>
                <a:off x="8731359" y="2330023"/>
                <a:ext cx="2346540" cy="301365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algn="l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>
                    <a:solidFill>
                      <a:srgbClr val="000000">
                        <a:alpha val="30000"/>
                      </a:srgbClr>
                    </a:solidFill>
                  </a:rPr>
                  <a:t>use dynamics </a:t>
                </a:r>
                <a14:m>
                  <m:oMath xmlns:m="http://schemas.openxmlformats.org/officeDocument/2006/math">
                    <m:r>
                      <a:rPr lang="en-US" sz="1625" i="1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25" i="1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ar-AE" sz="1625" i="1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>
                  <a:solidFill>
                    <a:srgbClr val="000000">
                      <a:alpha val="30000"/>
                    </a:srgbClr>
                  </a:solidFill>
                </a:endParaRPr>
              </a:p>
            </p:txBody>
          </p:sp>
        </mc:Choice>
        <mc:Fallback xmlns="">
          <p:sp>
            <p:nvSpPr>
              <p:cNvPr id="260" name="use dynamic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359" y="2330023"/>
                <a:ext cx="2346540" cy="301365"/>
              </a:xfrm>
              <a:prstGeom prst="rect">
                <a:avLst/>
              </a:prstGeom>
              <a:blipFill>
                <a:blip r:embed="rId2"/>
                <a:stretch>
                  <a:fillRect l="-3226" t="-12000" r="-5914" b="-32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1" name="do not use dynamics"/>
              <p:cNvSpPr txBox="1"/>
              <p:nvPr/>
            </p:nvSpPr>
            <p:spPr>
              <a:xfrm>
                <a:off x="539726" y="2328121"/>
                <a:ext cx="2678240" cy="314905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algn="l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do not use dynamics </a:t>
                </a:r>
                <a14:m>
                  <m:oMath xmlns:m="http://schemas.openxmlformats.org/officeDocument/2006/math">
                    <m:r>
                      <a:rPr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261" name="do not use dynamic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26" y="2328121"/>
                <a:ext cx="2678240" cy="314905"/>
              </a:xfrm>
              <a:prstGeom prst="rect">
                <a:avLst/>
              </a:prstGeom>
              <a:blipFill>
                <a:blip r:embed="rId3"/>
                <a:stretch>
                  <a:fillRect l="-2830" r="-8962" b="-19231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2" name="Given the model"/>
          <p:cNvSpPr/>
          <p:nvPr/>
        </p:nvSpPr>
        <p:spPr>
          <a:xfrm>
            <a:off x="9576232" y="3190892"/>
            <a:ext cx="1635652" cy="408228"/>
          </a:xfrm>
          <a:prstGeom prst="roundRect">
            <a:avLst>
              <a:gd name="adj" fmla="val 23333"/>
            </a:avLst>
          </a:prstGeom>
          <a:ln w="12700">
            <a:solidFill>
              <a:srgbClr val="000000">
                <a:alpha val="30000"/>
              </a:srgb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>
                <a:solidFill>
                  <a:srgbClr val="000000">
                    <a:alpha val="30000"/>
                  </a:srgbClr>
                </a:solidFill>
              </a:rPr>
              <a:t>Given the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3" name="is known"/>
              <p:cNvSpPr txBox="1"/>
              <p:nvPr/>
            </p:nvSpPr>
            <p:spPr>
              <a:xfrm>
                <a:off x="9499508" y="3808817"/>
                <a:ext cx="1981055" cy="29559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algn="l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lang="ar-AE" sz="1625" i="1" smtClean="0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ar-AE" sz="1625" i="1" smtClean="0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ar-AE" sz="1625" i="1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>
                                <a:alpha val="3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>
                            <a:alpha val="30000"/>
                          </a:srgb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AE" dirty="0">
                    <a:solidFill>
                      <a:srgbClr val="000000">
                        <a:alpha val="30000"/>
                      </a:srgbClr>
                    </a:solidFill>
                  </a:rPr>
                  <a:t> </a:t>
                </a:r>
                <a:r>
                  <a:rPr lang="en-US" dirty="0">
                    <a:solidFill>
                      <a:srgbClr val="000000">
                        <a:alpha val="30000"/>
                      </a:srgbClr>
                    </a:solidFill>
                  </a:rPr>
                  <a:t>is known</a:t>
                </a:r>
              </a:p>
            </p:txBody>
          </p:sp>
        </mc:Choice>
        <mc:Fallback>
          <p:sp>
            <p:nvSpPr>
              <p:cNvPr id="263" name="is know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9508" y="3808817"/>
                <a:ext cx="1981055" cy="295594"/>
              </a:xfrm>
              <a:prstGeom prst="rect">
                <a:avLst/>
              </a:prstGeom>
              <a:blipFill>
                <a:blip r:embed="rId4"/>
                <a:stretch>
                  <a:fillRect l="-1911" t="-4167" r="-3185" b="-20833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4" name="directly maximize the RL objective"/>
              <p:cNvSpPr txBox="1"/>
              <p:nvPr/>
            </p:nvSpPr>
            <p:spPr>
              <a:xfrm>
                <a:off x="945879" y="3716715"/>
                <a:ext cx="1985746" cy="1184422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/>
              <a:lstStyle/>
              <a:p>
                <a:pPr algn="ctr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>
                    <a:solidFill>
                      <a:srgbClr val="000000"/>
                    </a:solidFill>
                  </a:rPr>
                  <a:t>directly maximize the RL objective</a:t>
                </a:r>
              </a:p>
              <a:p>
                <a:pPr algn="ctr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𝔼</m:t>
                          </m:r>
                        </m:e>
                        <m:sub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𝜏</m:t>
                          </m:r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𝜋</m:t>
                              </m:r>
                            </m:sub>
                          </m:sSub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𝜏</m:t>
                          </m:r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ar-AE" sz="1400">
                          <a:solidFill>
                            <a:schemeClr val="tx1"/>
                          </a:solidFill>
                          <a:latin typeface="Cambria Math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ar-AE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ar-AE" sz="1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ar-AE" sz="1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ar-AE" sz="1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nary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ar-AE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64" name="directly maximize the RL objectiv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879" y="3716715"/>
                <a:ext cx="1985746" cy="1184422"/>
              </a:xfrm>
              <a:prstGeom prst="rect">
                <a:avLst/>
              </a:prstGeom>
              <a:blipFill>
                <a:blip r:embed="rId5"/>
                <a:stretch>
                  <a:fillRect l="-637" t="-4255" r="-5732" b="-9893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5" name="estimate"/>
              <p:cNvSpPr txBox="1"/>
              <p:nvPr/>
            </p:nvSpPr>
            <p:spPr>
              <a:xfrm>
                <a:off x="6910069" y="3769349"/>
                <a:ext cx="1858586" cy="505267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algn="ctr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>
                    <a:solidFill>
                      <a:srgbClr val="000000">
                        <a:alpha val="30000"/>
                      </a:srgbClr>
                    </a:solidFill>
                  </a:rPr>
                  <a:t>estimate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≈</m:t>
                      </m:r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𝑇</m:t>
                      </m:r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∣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ar-AE" sz="3200" dirty="0">
                  <a:solidFill>
                    <a:schemeClr val="tx1">
                      <a:alpha val="3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5" name="estimat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069" y="3769349"/>
                <a:ext cx="1858586" cy="505267"/>
              </a:xfrm>
              <a:prstGeom prst="rect">
                <a:avLst/>
              </a:prstGeom>
              <a:blipFill>
                <a:blip r:embed="rId6"/>
                <a:stretch>
                  <a:fillRect l="-2041" t="-4878" r="-6803" b="-19512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6" name="policy implicitly defined via…"/>
              <p:cNvSpPr txBox="1"/>
              <p:nvPr/>
            </p:nvSpPr>
            <p:spPr>
              <a:xfrm>
                <a:off x="3267264" y="3769349"/>
                <a:ext cx="2151031" cy="505267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algn="ctr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>
                    <a:solidFill>
                      <a:srgbClr val="000000">
                        <a:alpha val="30000"/>
                      </a:srgbClr>
                    </a:solidFill>
                  </a:rPr>
                  <a:t>policy implicitly defined via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𝑉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) </m:t>
                      </m:r>
                      <m:r>
                        <m:rPr>
                          <m:nor/>
                        </m:rPr>
                        <a:rPr lang="en-US" sz="1600" i="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or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 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𝑄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𝑢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1">
                      <a:alpha val="3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66" name="policy implicitly defined via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264" y="3769349"/>
                <a:ext cx="2151031" cy="505267"/>
              </a:xfrm>
              <a:prstGeom prst="rect">
                <a:avLst/>
              </a:prstGeom>
              <a:blipFill>
                <a:blip r:embed="rId7"/>
                <a:stretch>
                  <a:fillRect t="-4878" b="-1219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0A52CE-3F07-20A6-F3E5-60BF24E73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7DC6608-16C4-3D24-66E3-217F090A9C23}"/>
                  </a:ext>
                </a:extLst>
              </p:cNvPr>
              <p:cNvSpPr txBox="1"/>
              <p:nvPr/>
            </p:nvSpPr>
            <p:spPr>
              <a:xfrm>
                <a:off x="2913935" y="4500851"/>
                <a:ext cx="311833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nor/>
                        </m:rPr>
                        <a:rPr lang="en-US" sz="1600" i="0" smtClean="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set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 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𝜋</m:t>
                      </m:r>
                      <m:r>
                        <a:rPr lang="en-US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lang="en-US" sz="1600" i="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600" i="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argmax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𝑄</m:t>
                      </m:r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>
                                  <a:alpha val="30000"/>
                                </a:schemeClr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>
                              <a:alpha val="30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ar-AE" sz="3200" dirty="0">
                  <a:solidFill>
                    <a:schemeClr val="tx1">
                      <a:alpha val="3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7DC6608-16C4-3D24-66E3-217F090A9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935" y="4500851"/>
                <a:ext cx="3118339" cy="338554"/>
              </a:xfrm>
              <a:prstGeom prst="rect">
                <a:avLst/>
              </a:prstGeom>
              <a:blipFill>
                <a:blip r:embed="rId8"/>
                <a:stretch>
                  <a:fillRect t="-71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7AE47E3-7C90-3813-1C3C-AC8BF005F4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E29BF-839B-24EE-B0CD-CE46466C5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36" name="Outline"/>
          <p:cNvSpPr txBox="1">
            <a:spLocks noGrp="1"/>
          </p:cNvSpPr>
          <p:nvPr>
            <p:ph type="title"/>
          </p:nvPr>
        </p:nvSpPr>
        <p:spPr>
          <a:xfrm>
            <a:off x="680851" y="37212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237" name="4"/>
          <p:cNvSpPr txBox="1">
            <a:spLocks noGrp="1"/>
          </p:cNvSpPr>
          <p:nvPr>
            <p:ph type="sldNum" sz="quarter" idx="2"/>
          </p:nvPr>
        </p:nvSpPr>
        <p:spPr>
          <a:xfrm>
            <a:off x="11958483" y="6623893"/>
            <a:ext cx="113640" cy="1622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38" name="Intro to policy gradients"/>
          <p:cNvSpPr txBox="1"/>
          <p:nvPr/>
        </p:nvSpPr>
        <p:spPr>
          <a:xfrm>
            <a:off x="696761" y="1728708"/>
            <a:ext cx="6064637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Intro to policy gradients</a:t>
            </a:r>
          </a:p>
        </p:txBody>
      </p:sp>
      <p:sp>
        <p:nvSpPr>
          <p:cNvPr id="239" name="REINFORCE algorithm…"/>
          <p:cNvSpPr txBox="1"/>
          <p:nvPr/>
        </p:nvSpPr>
        <p:spPr>
          <a:xfrm>
            <a:off x="952285" y="2021264"/>
            <a:ext cx="7913370" cy="1029612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REINFORCE algorithm</a:t>
            </a:r>
          </a:p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Reducing variance of policy gradient</a:t>
            </a:r>
          </a:p>
        </p:txBody>
      </p:sp>
      <p:sp>
        <p:nvSpPr>
          <p:cNvPr id="240" name="Deep RL Algorithms &amp; Applications"/>
          <p:cNvSpPr txBox="1"/>
          <p:nvPr/>
        </p:nvSpPr>
        <p:spPr>
          <a:xfrm>
            <a:off x="690710" y="4014382"/>
            <a:ext cx="4935048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Deep RL Algorithms &amp; Applications</a:t>
            </a:r>
          </a:p>
        </p:txBody>
      </p:sp>
      <p:sp>
        <p:nvSpPr>
          <p:cNvPr id="241" name="Actor-Critic methods"/>
          <p:cNvSpPr txBox="1"/>
          <p:nvPr/>
        </p:nvSpPr>
        <p:spPr>
          <a:xfrm>
            <a:off x="690710" y="2930555"/>
            <a:ext cx="6064636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Actor-Critic methods</a:t>
            </a:r>
          </a:p>
        </p:txBody>
      </p:sp>
      <p:sp>
        <p:nvSpPr>
          <p:cNvPr id="242" name="Advantage…"/>
          <p:cNvSpPr txBox="1"/>
          <p:nvPr/>
        </p:nvSpPr>
        <p:spPr>
          <a:xfrm>
            <a:off x="952285" y="3160206"/>
            <a:ext cx="7913370" cy="661084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Advantage</a:t>
            </a:r>
          </a:p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Architecture design</a:t>
            </a:r>
          </a:p>
        </p:txBody>
      </p:sp>
      <p:sp>
        <p:nvSpPr>
          <p:cNvPr id="243" name="References:"/>
          <p:cNvSpPr txBox="1"/>
          <p:nvPr/>
        </p:nvSpPr>
        <p:spPr>
          <a:xfrm>
            <a:off x="690710" y="5413380"/>
            <a:ext cx="6064636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References:</a:t>
            </a:r>
          </a:p>
        </p:txBody>
      </p:sp>
      <p:sp>
        <p:nvSpPr>
          <p:cNvPr id="244" name="Berkeley: CS 185/285 &amp; Deep RL Bootcamp"/>
          <p:cNvSpPr txBox="1"/>
          <p:nvPr/>
        </p:nvSpPr>
        <p:spPr>
          <a:xfrm>
            <a:off x="941760" y="5688864"/>
            <a:ext cx="7913370" cy="661084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marL="355600" indent="-355600" algn="l" defTabSz="82550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Berkeley: CS 185/285 &amp; Deep RL Bootcamp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7BB67F-92C6-4AF0-F0CB-BECC662C20A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647FEB-39D7-23B3-E379-512FCD757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4326" y="6625898"/>
            <a:ext cx="113640" cy="1622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47" name="The goal of reinforcement learning"/>
          <p:cNvSpPr txBox="1">
            <a:spLocks noGrp="1"/>
          </p:cNvSpPr>
          <p:nvPr>
            <p:ph type="title"/>
          </p:nvPr>
        </p:nvSpPr>
        <p:spPr>
          <a:xfrm>
            <a:off x="603250" y="35864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The goal of reinforcement learning</a:t>
            </a:r>
          </a:p>
        </p:txBody>
      </p:sp>
      <p:grpSp>
        <p:nvGrpSpPr>
          <p:cNvPr id="264" name="Group"/>
          <p:cNvGrpSpPr/>
          <p:nvPr/>
        </p:nvGrpSpPr>
        <p:grpSpPr>
          <a:xfrm>
            <a:off x="3796796" y="1436830"/>
            <a:ext cx="5035669" cy="2057099"/>
            <a:chOff x="0" y="0"/>
            <a:chExt cx="5035668" cy="2057099"/>
          </a:xfrm>
        </p:grpSpPr>
        <p:grpSp>
          <p:nvGrpSpPr>
            <p:cNvPr id="262" name="Group"/>
            <p:cNvGrpSpPr/>
            <p:nvPr/>
          </p:nvGrpSpPr>
          <p:grpSpPr>
            <a:xfrm>
              <a:off x="0" y="0"/>
              <a:ext cx="5035668" cy="2057099"/>
              <a:chOff x="0" y="0"/>
              <a:chExt cx="5035668" cy="2057099"/>
            </a:xfrm>
          </p:grpSpPr>
          <p:sp>
            <p:nvSpPr>
              <p:cNvPr id="248" name="Rectangle"/>
              <p:cNvSpPr/>
              <p:nvPr/>
            </p:nvSpPr>
            <p:spPr>
              <a:xfrm>
                <a:off x="2284018" y="783389"/>
                <a:ext cx="1064932" cy="735541"/>
              </a:xfrm>
              <a:prstGeom prst="rect">
                <a:avLst/>
              </a:prstGeom>
              <a:solidFill>
                <a:srgbClr val="FFFFFF"/>
              </a:solidFill>
              <a:ln w="635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12750">
                  <a:defRPr sz="16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249" name="Image" descr="Image"/>
              <p:cNvPicPr>
                <a:picLocks noChangeAspect="1"/>
              </p:cNvPicPr>
              <p:nvPr/>
            </p:nvPicPr>
            <p:blipFill>
              <a:blip r:embed="rId2"/>
              <a:srcRect r="68146"/>
              <a:stretch>
                <a:fillRect/>
              </a:stretch>
            </p:blipFill>
            <p:spPr>
              <a:xfrm>
                <a:off x="0" y="0"/>
                <a:ext cx="1336065" cy="1978214"/>
              </a:xfrm>
              <a:prstGeom prst="rect">
                <a:avLst/>
              </a:prstGeom>
              <a:ln w="6350" cap="flat">
                <a:noFill/>
                <a:miter lim="400000"/>
              </a:ln>
              <a:effectLst/>
            </p:spPr>
          </p:pic>
          <p:pic>
            <p:nvPicPr>
              <p:cNvPr id="250" name="Image" descr="Image"/>
              <p:cNvPicPr>
                <a:picLocks noChangeAspect="1"/>
              </p:cNvPicPr>
              <p:nvPr/>
            </p:nvPicPr>
            <p:blipFill>
              <a:blip r:embed="rId2"/>
              <a:srcRect l="67637"/>
              <a:stretch>
                <a:fillRect/>
              </a:stretch>
            </p:blipFill>
            <p:spPr>
              <a:xfrm>
                <a:off x="3678248" y="37397"/>
                <a:ext cx="1357420" cy="1978214"/>
              </a:xfrm>
              <a:prstGeom prst="rect">
                <a:avLst/>
              </a:prstGeom>
              <a:ln w="6350" cap="flat">
                <a:noFill/>
                <a:miter lim="400000"/>
              </a:ln>
              <a:effectLst/>
            </p:spPr>
          </p:pic>
          <p:sp>
            <p:nvSpPr>
              <p:cNvPr id="266" name="Connection Line"/>
              <p:cNvSpPr/>
              <p:nvPr/>
            </p:nvSpPr>
            <p:spPr>
              <a:xfrm>
                <a:off x="1494790" y="580390"/>
                <a:ext cx="2023110" cy="3263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423"/>
                    </a:move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2" name="Group"/>
              <p:cNvSpPr txBox="1"/>
              <p:nvPr/>
            </p:nvSpPr>
            <p:spPr>
              <a:xfrm>
                <a:off x="2055731" y="279008"/>
                <a:ext cx="731056" cy="213729"/>
              </a:xfrm>
              <a:prstGeom prst="rect">
                <a:avLst/>
              </a:prstGeom>
              <a:noFill/>
              <a:ln w="635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defTabSz="825500">
                  <a:defRPr sz="1000">
                    <a:solidFill>
                      <a:srgbClr val="000000"/>
                    </a:solidFill>
                  </a:defRPr>
                </a:lvl1pPr>
              </a:lstStyle>
              <a:p>
                <a:r>
                  <a:t>take action</a:t>
                </a:r>
              </a:p>
            </p:txBody>
          </p:sp>
          <p:sp>
            <p:nvSpPr>
              <p:cNvPr id="267" name="Connection Line"/>
              <p:cNvSpPr/>
              <p:nvPr/>
            </p:nvSpPr>
            <p:spPr>
              <a:xfrm>
                <a:off x="1499235" y="1308100"/>
                <a:ext cx="1297940" cy="323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0624"/>
                    </a:lnTo>
                    <a:lnTo>
                      <a:pt x="21600" y="20624"/>
                    </a:lnTo>
                    <a:lnTo>
                      <a:pt x="21600" y="2160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4" name="Group"/>
              <p:cNvSpPr txBox="1"/>
              <p:nvPr/>
            </p:nvSpPr>
            <p:spPr>
              <a:xfrm>
                <a:off x="1174016" y="1655681"/>
                <a:ext cx="1174012" cy="213729"/>
              </a:xfrm>
              <a:prstGeom prst="rect">
                <a:avLst/>
              </a:prstGeom>
              <a:noFill/>
              <a:ln w="635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defTabSz="825500">
                  <a:defRPr sz="1000">
                    <a:solidFill>
                      <a:srgbClr val="000000"/>
                    </a:solidFill>
                  </a:defRPr>
                </a:lvl1pPr>
              </a:lstStyle>
              <a:p>
                <a:r>
                  <a:rPr dirty="0"/>
                  <a:t>observe state</a:t>
                </a:r>
              </a:p>
            </p:txBody>
          </p:sp>
          <p:sp>
            <p:nvSpPr>
              <p:cNvPr id="255" name="Group"/>
              <p:cNvSpPr txBox="1"/>
              <p:nvPr/>
            </p:nvSpPr>
            <p:spPr>
              <a:xfrm>
                <a:off x="1085872" y="1843370"/>
                <a:ext cx="1000256" cy="213729"/>
              </a:xfrm>
              <a:prstGeom prst="rect">
                <a:avLst/>
              </a:prstGeom>
              <a:noFill/>
              <a:ln w="635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defTabSz="825500">
                  <a:defRPr sz="1000">
                    <a:solidFill>
                      <a:srgbClr val="000000"/>
                    </a:solidFill>
                  </a:defRPr>
                </a:lvl1pPr>
              </a:lstStyle>
              <a:p>
                <a:r>
                  <a:t>observe reward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56" name="Equation"/>
                  <p:cNvSpPr txBox="1"/>
                  <p:nvPr/>
                </p:nvSpPr>
                <p:spPr>
                  <a:xfrm>
                    <a:off x="2692661" y="290749"/>
                    <a:ext cx="104513" cy="115374"/>
                  </a:xfrm>
                  <a:prstGeom prst="rect">
                    <a:avLst/>
                  </a:prstGeom>
                  <a:noFill/>
                  <a:ln w="635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457200" latinLnBrk="1">
                      <a:defRPr sz="9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sz="1300" dirty="0"/>
                  </a:p>
                </p:txBody>
              </p:sp>
            </mc:Choice>
            <mc:Fallback>
              <p:sp>
                <p:nvSpPr>
                  <p:cNvPr id="256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92661" y="290749"/>
                    <a:ext cx="104513" cy="11537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44444" r="-66667" b="-90000"/>
                    </a:stretch>
                  </a:blipFill>
                  <a:ln w="635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57" name="Equation"/>
                  <p:cNvSpPr txBox="1"/>
                  <p:nvPr/>
                </p:nvSpPr>
                <p:spPr>
                  <a:xfrm>
                    <a:off x="2001080" y="1819005"/>
                    <a:ext cx="98874" cy="133124"/>
                  </a:xfrm>
                  <a:prstGeom prst="rect">
                    <a:avLst/>
                  </a:prstGeom>
                  <a:noFill/>
                  <a:ln w="635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457200" latinLnBrk="1">
                      <a:defRPr sz="9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sz="1500"/>
                  </a:p>
                </p:txBody>
              </p:sp>
            </mc:Choice>
            <mc:Fallback>
              <p:sp>
                <p:nvSpPr>
                  <p:cNvPr id="257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1080" y="1819005"/>
                    <a:ext cx="98874" cy="13312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44444" r="-66667" b="-90909"/>
                    </a:stretch>
                  </a:blipFill>
                  <a:ln w="635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58" name="Equation"/>
                  <p:cNvSpPr txBox="1"/>
                  <p:nvPr/>
                </p:nvSpPr>
                <p:spPr>
                  <a:xfrm>
                    <a:off x="1963552" y="1636834"/>
                    <a:ext cx="122576" cy="230832"/>
                  </a:xfrm>
                  <a:prstGeom prst="rect">
                    <a:avLst/>
                  </a:prstGeom>
                  <a:noFill/>
                  <a:ln w="6350" cap="flat">
                    <a:noFill/>
                    <a:miter lim="400000"/>
                  </a:ln>
                  <a:effectLst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l" defTabSz="457200" latinLnBrk="1">
                      <a:defRPr sz="9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oMath>
                      </m:oMathPara>
                    </a14:m>
                    <a:endParaRPr sz="1500" dirty="0"/>
                  </a:p>
                </p:txBody>
              </p:sp>
            </mc:Choice>
            <mc:Fallback>
              <p:sp>
                <p:nvSpPr>
                  <p:cNvPr id="258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63552" y="1636834"/>
                    <a:ext cx="122576" cy="2308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6364" r="-54545" b="-15000"/>
                    </a:stretch>
                  </a:blipFill>
                  <a:ln w="635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68" name="Connection Line"/>
              <p:cNvSpPr/>
              <p:nvPr/>
            </p:nvSpPr>
            <p:spPr>
              <a:xfrm>
                <a:off x="2813050" y="1284605"/>
                <a:ext cx="708660" cy="3327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endParaRPr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60" name="Equation"/>
                  <p:cNvSpPr txBox="1"/>
                  <p:nvPr/>
                </p:nvSpPr>
                <p:spPr>
                  <a:xfrm>
                    <a:off x="3338970" y="1885567"/>
                    <a:ext cx="242380" cy="137182"/>
                  </a:xfrm>
                  <a:prstGeom prst="rect">
                    <a:avLst/>
                  </a:prstGeom>
                  <a:noFill/>
                  <a:ln w="635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457200" latinLnBrk="1">
                      <a:defRPr sz="9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oMath>
                      </m:oMathPara>
                    </a14:m>
                    <a:endParaRPr sz="1500"/>
                  </a:p>
                </p:txBody>
              </p:sp>
            </mc:Choice>
            <mc:Fallback>
              <p:sp>
                <p:nvSpPr>
                  <p:cNvPr id="260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38970" y="1885567"/>
                    <a:ext cx="242380" cy="13718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21053" r="-52632" b="-83333"/>
                    </a:stretch>
                  </a:blipFill>
                  <a:ln w="635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61" name="Equation"/>
                  <p:cNvSpPr txBox="1"/>
                  <p:nvPr/>
                </p:nvSpPr>
                <p:spPr>
                  <a:xfrm>
                    <a:off x="3326842" y="1716096"/>
                    <a:ext cx="266574" cy="137181"/>
                  </a:xfrm>
                  <a:prstGeom prst="rect">
                    <a:avLst/>
                  </a:prstGeom>
                  <a:noFill/>
                  <a:ln w="635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457200" latinLnBrk="1">
                      <a:defRPr sz="900">
                        <a:solidFill>
                          <a:srgbClr val="000000"/>
                        </a:solidFill>
                      </a:defRPr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oMath>
                      </m:oMathPara>
                    </a14:m>
                    <a:endParaRPr sz="1500"/>
                  </a:p>
                </p:txBody>
              </p:sp>
            </mc:Choice>
            <mc:Fallback>
              <p:sp>
                <p:nvSpPr>
                  <p:cNvPr id="261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26842" y="1716096"/>
                    <a:ext cx="266574" cy="13718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9048" r="-47619" b="-83333"/>
                    </a:stretch>
                  </a:blipFill>
                  <a:ln w="635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63" name="Line"/>
            <p:cNvSpPr/>
            <p:nvPr/>
          </p:nvSpPr>
          <p:spPr>
            <a:xfrm flipV="1">
              <a:off x="2803042" y="1260638"/>
              <a:ext cx="1" cy="6165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65" name="The agent interacts with the environment to generate trajectories…"/>
              <p:cNvSpPr txBox="1"/>
              <p:nvPr/>
            </p:nvSpPr>
            <p:spPr>
              <a:xfrm>
                <a:off x="603250" y="3763578"/>
                <a:ext cx="10985500" cy="2377702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The agent interacts with the environment to generate trajectories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We define the trajectory distribution</a:t>
                </a:r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limUpp>
                        <m:limUpp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∏</m:t>
                              </m:r>
                            </m:e>
                            <m:lim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We can express the RL objective as an expectation under the trajectory distribution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lim>
                      </m:limLow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Low>
                            <m:limLow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  <m:sSup>
                            <m:sSup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265" name="The agent interacts with the environment to generate trajectories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3763578"/>
                <a:ext cx="10985500" cy="2377702"/>
              </a:xfrm>
              <a:prstGeom prst="rect">
                <a:avLst/>
              </a:prstGeom>
              <a:blipFill>
                <a:blip r:embed="rId8"/>
                <a:stretch>
                  <a:fillRect l="-57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353156-620B-D59E-1FF4-7D2149905ED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06FE32-D8DF-9B94-E0DA-7BAA2C7B0C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4326" y="6625898"/>
            <a:ext cx="113640" cy="1622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271" name="Policy Optimization"/>
          <p:cNvSpPr txBox="1">
            <a:spLocks noGrp="1"/>
          </p:cNvSpPr>
          <p:nvPr>
            <p:ph type="title"/>
          </p:nvPr>
        </p:nvSpPr>
        <p:spPr>
          <a:xfrm>
            <a:off x="763854" y="3387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Policy Optimization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2" name="In policy optimization, we care about learning an (explicit) parametric policy  , with parameters…"/>
              <p:cNvSpPr txBox="1"/>
              <p:nvPr/>
            </p:nvSpPr>
            <p:spPr>
              <a:xfrm>
                <a:off x="763854" y="1508439"/>
                <a:ext cx="10985500" cy="434805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In policy optimization, we care about learning an (explicit) parametric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ar-AE" dirty="0"/>
                  <a:t>, </a:t>
                </a:r>
                <a:r>
                  <a:rPr lang="en-US" dirty="0"/>
                  <a:t>with parameters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In light of this, we can rewrite the </a:t>
                </a:r>
                <a:r>
                  <a:rPr lang="en-US" dirty="0" err="1"/>
                  <a:t>Eqs</a:t>
                </a:r>
                <a:r>
                  <a:rPr lang="en-US" dirty="0"/>
                  <a:t> from the previous slide </a:t>
                </a:r>
                <a:r>
                  <a:rPr lang="en-US" dirty="0" err="1"/>
                  <a:t>w.r.t.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limUpp>
                        <m:limUpp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∏</m:t>
                              </m:r>
                            </m:e>
                            <m:lim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AE" dirty="0"/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sz="195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</m:t>
                          </m:r>
                          <m:r>
                            <a:rPr lang="en-US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sSub>
                        <m:sSubPr>
                          <m:ctrlPr>
                            <a:rPr lang="ar-AE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Low>
                            <m:limLowPr>
                              <m:ctrlP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  <m:sSup>
                            <m:sSupPr>
                              <m:ctrlP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To simplify the notation, we’ll ignore discounting for now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=1)</m:t>
                    </m:r>
                  </m:oMath>
                </a14:m>
                <a:r>
                  <a:rPr lang="en-US" dirty="0"/>
                  <a:t> and consider</a:t>
                </a:r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</m:t>
                          </m:r>
                          <m:r>
                            <a:rPr lang="en-US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sSub>
                        <m:sSubPr>
                          <m:ctrlP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Low>
                            <m:limLowPr>
                              <m:ctrlP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ar-AE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ar-AE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272" name="In policy optimization, we care about learning an (explicit) parametric policy  , with parameters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54" y="1508439"/>
                <a:ext cx="10985500" cy="4348050"/>
              </a:xfrm>
              <a:prstGeom prst="rect">
                <a:avLst/>
              </a:prstGeom>
              <a:blipFill>
                <a:blip r:embed="rId2"/>
                <a:stretch>
                  <a:fillRect l="-115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0940F0-28B0-231A-15A0-1A0D24B50E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F33F7D-EB52-F5FC-2DD5-BE9A56BCC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18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ED1CC6-3396-26C8-AB27-F99A4E3EF29B}"/>
                  </a:ext>
                </a:extLst>
              </p:cNvPr>
              <p:cNvSpPr txBox="1"/>
              <p:nvPr/>
            </p:nvSpPr>
            <p:spPr>
              <a:xfrm>
                <a:off x="6844020" y="4049630"/>
                <a:ext cx="45884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ED1CC6-3396-26C8-AB27-F99A4E3EF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020" y="4049630"/>
                <a:ext cx="458844" cy="307777"/>
              </a:xfrm>
              <a:prstGeom prst="rect">
                <a:avLst/>
              </a:prstGeom>
              <a:blipFill>
                <a:blip r:embed="rId3"/>
                <a:stretch>
                  <a:fillRect r="-8108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33482DC9-B7A3-4EBA-382B-89A5BC61E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4371" y="3782930"/>
            <a:ext cx="2378143" cy="2667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ADDEA2C-2975-C134-F66E-564FA1CC7988}"/>
                  </a:ext>
                </a:extLst>
              </p:cNvPr>
              <p:cNvSpPr txBox="1"/>
              <p:nvPr/>
            </p:nvSpPr>
            <p:spPr>
              <a:xfrm>
                <a:off x="6844020" y="5990749"/>
                <a:ext cx="45884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ADDEA2C-2975-C134-F66E-564FA1CC7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020" y="5990749"/>
                <a:ext cx="458844" cy="307777"/>
              </a:xfrm>
              <a:prstGeom prst="rect">
                <a:avLst/>
              </a:prstGeom>
              <a:blipFill>
                <a:blip r:embed="rId3"/>
                <a:stretch>
                  <a:fillRect r="-8108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93B43A14-C8F5-318B-73AF-9C9788BA0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9781" y="5790269"/>
            <a:ext cx="2091937" cy="2667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4326" y="6625898"/>
            <a:ext cx="113640" cy="1622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75" name="Evaluating the objectiv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Evaluating the objective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6" name="Opposed to value-based methods, policy optimization attempts to learn the policy directly (i.e., optimize   w.r.t.  )…"/>
              <p:cNvSpPr txBox="1"/>
              <p:nvPr/>
            </p:nvSpPr>
            <p:spPr>
              <a:xfrm>
                <a:off x="763853" y="2665397"/>
                <a:ext cx="10985500" cy="287976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How can we evaluate the expectation in the objective? As usual in RL, </a:t>
                </a: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through samples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>
                  <a:solidFill>
                    <a:schemeClr val="accent5">
                      <a:lumOff val="-29866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Low>
                            <m:limLow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Low>
                        <m:limLow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lim>
                      </m:limLow>
                      <m:limLow>
                        <m:limLow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lim>
                      </m:limLow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>
                  <a:solidFill>
                    <a:schemeClr val="accent5">
                      <a:lumOff val="-29866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</mc:Choice>
        <mc:Fallback>
          <p:sp>
            <p:nvSpPr>
              <p:cNvPr id="276" name="Opposed to value-based methods, policy optimization attempts to learn the policy directly (i.e., optimize   w.r.t.  )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53" y="2665397"/>
                <a:ext cx="10985500" cy="2879763"/>
              </a:xfrm>
              <a:prstGeom prst="rect">
                <a:avLst/>
              </a:prstGeom>
              <a:blipFill>
                <a:blip r:embed="rId2"/>
                <a:stretch>
                  <a:fillRect l="-92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7" name="One of the most direct ways to optimize this objective is to:…"/>
              <p:cNvSpPr txBox="1"/>
              <p:nvPr/>
            </p:nvSpPr>
            <p:spPr>
              <a:xfrm>
                <a:off x="763853" y="2983046"/>
                <a:ext cx="10186418" cy="97344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lnSpc>
                    <a:spcPct val="150000"/>
                  </a:lnSpc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One of the most direct ways to optimize this objective is to:</a:t>
                </a:r>
              </a:p>
              <a:p>
                <a:pPr marL="277812" indent="-277812" algn="l" defTabSz="412750">
                  <a:buSzPct val="100000"/>
                  <a:buAutoNum type="arabicParenBoth"/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estimate its 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pPr marL="277812" indent="-277812" algn="l" defTabSz="412750">
                  <a:buSzPct val="100000"/>
                  <a:buAutoNum type="arabicParenBoth"/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cast the learning process as approximate gradient ascent on </a:t>
                </a:r>
                <a14:m>
                  <m:oMath xmlns:m="http://schemas.openxmlformats.org/officeDocument/2006/math"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         </a:t>
                </a:r>
                <a14:m>
                  <m:oMath xmlns:m="http://schemas.openxmlformats.org/officeDocument/2006/math"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277" name="One of the most direct ways to optimize this objective is to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53" y="2983046"/>
                <a:ext cx="10186418" cy="973446"/>
              </a:xfrm>
              <a:prstGeom prst="rect">
                <a:avLst/>
              </a:prstGeom>
              <a:blipFill>
                <a:blip r:embed="rId3"/>
                <a:stretch>
                  <a:fillRect l="-996" b="-641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8" name="Line"/>
          <p:cNvSpPr/>
          <p:nvPr/>
        </p:nvSpPr>
        <p:spPr>
          <a:xfrm>
            <a:off x="8154082" y="4981126"/>
            <a:ext cx="2079664" cy="1517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525" y="21337"/>
                  <a:pt x="3034" y="20962"/>
                  <a:pt x="4521" y="20477"/>
                </a:cubicBezTo>
                <a:cubicBezTo>
                  <a:pt x="5288" y="20228"/>
                  <a:pt x="6054" y="19947"/>
                  <a:pt x="6784" y="19521"/>
                </a:cubicBezTo>
                <a:cubicBezTo>
                  <a:pt x="7400" y="19161"/>
                  <a:pt x="7981" y="18701"/>
                  <a:pt x="8516" y="18151"/>
                </a:cubicBezTo>
                <a:cubicBezTo>
                  <a:pt x="9180" y="16998"/>
                  <a:pt x="9460" y="15518"/>
                  <a:pt x="9292" y="14071"/>
                </a:cubicBezTo>
                <a:cubicBezTo>
                  <a:pt x="9190" y="13195"/>
                  <a:pt x="8921" y="12344"/>
                  <a:pt x="8980" y="11450"/>
                </a:cubicBezTo>
                <a:cubicBezTo>
                  <a:pt x="9031" y="10679"/>
                  <a:pt x="9322" y="9976"/>
                  <a:pt x="9778" y="9519"/>
                </a:cubicBezTo>
                <a:cubicBezTo>
                  <a:pt x="10248" y="9079"/>
                  <a:pt x="10761" y="8732"/>
                  <a:pt x="11302" y="8489"/>
                </a:cubicBezTo>
                <a:cubicBezTo>
                  <a:pt x="13281" y="7598"/>
                  <a:pt x="15455" y="8153"/>
                  <a:pt x="17457" y="7340"/>
                </a:cubicBezTo>
                <a:cubicBezTo>
                  <a:pt x="18343" y="6981"/>
                  <a:pt x="19161" y="6365"/>
                  <a:pt x="19857" y="5534"/>
                </a:cubicBezTo>
                <a:cubicBezTo>
                  <a:pt x="20277" y="4812"/>
                  <a:pt x="20633" y="4023"/>
                  <a:pt x="20915" y="3185"/>
                </a:cubicBezTo>
                <a:cubicBezTo>
                  <a:pt x="21255" y="2174"/>
                  <a:pt x="21486" y="1102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279" name="Line"/>
          <p:cNvSpPr/>
          <p:nvPr/>
        </p:nvSpPr>
        <p:spPr>
          <a:xfrm rot="182642">
            <a:off x="8300132" y="5076376"/>
            <a:ext cx="2079664" cy="1517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525" y="21337"/>
                  <a:pt x="3034" y="20962"/>
                  <a:pt x="4521" y="20477"/>
                </a:cubicBezTo>
                <a:cubicBezTo>
                  <a:pt x="5288" y="20228"/>
                  <a:pt x="6054" y="19947"/>
                  <a:pt x="6784" y="19521"/>
                </a:cubicBezTo>
                <a:cubicBezTo>
                  <a:pt x="7400" y="19161"/>
                  <a:pt x="7981" y="18701"/>
                  <a:pt x="8516" y="18151"/>
                </a:cubicBezTo>
                <a:cubicBezTo>
                  <a:pt x="9517" y="16742"/>
                  <a:pt x="10265" y="15033"/>
                  <a:pt x="10703" y="13161"/>
                </a:cubicBezTo>
                <a:cubicBezTo>
                  <a:pt x="10923" y="12220"/>
                  <a:pt x="11066" y="11233"/>
                  <a:pt x="11441" y="10386"/>
                </a:cubicBezTo>
                <a:cubicBezTo>
                  <a:pt x="11929" y="9285"/>
                  <a:pt x="12749" y="8539"/>
                  <a:pt x="13679" y="8352"/>
                </a:cubicBezTo>
                <a:cubicBezTo>
                  <a:pt x="14027" y="8321"/>
                  <a:pt x="14373" y="8429"/>
                  <a:pt x="14676" y="8659"/>
                </a:cubicBezTo>
                <a:cubicBezTo>
                  <a:pt x="14923" y="8846"/>
                  <a:pt x="15138" y="9114"/>
                  <a:pt x="15406" y="9247"/>
                </a:cubicBezTo>
                <a:cubicBezTo>
                  <a:pt x="16309" y="9692"/>
                  <a:pt x="17093" y="8596"/>
                  <a:pt x="17876" y="7813"/>
                </a:cubicBezTo>
                <a:cubicBezTo>
                  <a:pt x="18301" y="7388"/>
                  <a:pt x="18778" y="7062"/>
                  <a:pt x="19173" y="6584"/>
                </a:cubicBezTo>
                <a:cubicBezTo>
                  <a:pt x="19475" y="6220"/>
                  <a:pt x="19721" y="5777"/>
                  <a:pt x="19898" y="5281"/>
                </a:cubicBezTo>
                <a:cubicBezTo>
                  <a:pt x="20134" y="4984"/>
                  <a:pt x="20340" y="4645"/>
                  <a:pt x="20512" y="4274"/>
                </a:cubicBezTo>
                <a:cubicBezTo>
                  <a:pt x="20671" y="3929"/>
                  <a:pt x="20799" y="3560"/>
                  <a:pt x="20915" y="3185"/>
                </a:cubicBezTo>
                <a:cubicBezTo>
                  <a:pt x="21231" y="2162"/>
                  <a:pt x="21461" y="1094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280" name="Line"/>
          <p:cNvSpPr/>
          <p:nvPr/>
        </p:nvSpPr>
        <p:spPr>
          <a:xfrm rot="108468">
            <a:off x="8037298" y="4757074"/>
            <a:ext cx="1900719" cy="1701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297" y="20108"/>
                  <a:pt x="2896" y="18993"/>
                  <a:pt x="4660" y="18346"/>
                </a:cubicBezTo>
                <a:cubicBezTo>
                  <a:pt x="5479" y="18045"/>
                  <a:pt x="6330" y="17849"/>
                  <a:pt x="7136" y="17493"/>
                </a:cubicBezTo>
                <a:cubicBezTo>
                  <a:pt x="7818" y="17191"/>
                  <a:pt x="8457" y="16780"/>
                  <a:pt x="9032" y="16271"/>
                </a:cubicBezTo>
                <a:cubicBezTo>
                  <a:pt x="9758" y="15242"/>
                  <a:pt x="10064" y="13922"/>
                  <a:pt x="9880" y="12632"/>
                </a:cubicBezTo>
                <a:cubicBezTo>
                  <a:pt x="9769" y="11850"/>
                  <a:pt x="9474" y="11091"/>
                  <a:pt x="9539" y="10294"/>
                </a:cubicBezTo>
                <a:cubicBezTo>
                  <a:pt x="9594" y="9607"/>
                  <a:pt x="9913" y="8979"/>
                  <a:pt x="10412" y="8572"/>
                </a:cubicBezTo>
                <a:cubicBezTo>
                  <a:pt x="10926" y="8180"/>
                  <a:pt x="11488" y="7872"/>
                  <a:pt x="12079" y="7653"/>
                </a:cubicBezTo>
                <a:cubicBezTo>
                  <a:pt x="12970" y="7323"/>
                  <a:pt x="13908" y="7206"/>
                  <a:pt x="14826" y="6992"/>
                </a:cubicBezTo>
                <a:cubicBezTo>
                  <a:pt x="15599" y="6811"/>
                  <a:pt x="16393" y="6527"/>
                  <a:pt x="16833" y="5797"/>
                </a:cubicBezTo>
                <a:cubicBezTo>
                  <a:pt x="17053" y="5434"/>
                  <a:pt x="17148" y="5003"/>
                  <a:pt x="17276" y="4592"/>
                </a:cubicBezTo>
                <a:cubicBezTo>
                  <a:pt x="17431" y="4098"/>
                  <a:pt x="17638" y="3626"/>
                  <a:pt x="17893" y="3186"/>
                </a:cubicBezTo>
                <a:cubicBezTo>
                  <a:pt x="18149" y="2542"/>
                  <a:pt x="18514" y="1961"/>
                  <a:pt x="18968" y="1472"/>
                </a:cubicBezTo>
                <a:cubicBezTo>
                  <a:pt x="19691" y="694"/>
                  <a:pt x="20609" y="181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pic>
        <p:nvPicPr>
          <p:cNvPr id="281" name="Image" descr="Image"/>
          <p:cNvPicPr>
            <a:picLocks noChangeAspect="1"/>
          </p:cNvPicPr>
          <p:nvPr/>
        </p:nvPicPr>
        <p:blipFill>
          <a:blip r:embed="rId4"/>
          <a:srcRect l="24504" t="76872" r="69596"/>
          <a:stretch>
            <a:fillRect/>
          </a:stretch>
        </p:blipFill>
        <p:spPr>
          <a:xfrm>
            <a:off x="9608580" y="4621464"/>
            <a:ext cx="272454" cy="138368"/>
          </a:xfrm>
          <a:prstGeom prst="rect">
            <a:avLst/>
          </a:prstGeom>
          <a:ln w="6350">
            <a:miter lim="400000"/>
          </a:ln>
        </p:spPr>
      </p:pic>
      <p:grpSp>
        <p:nvGrpSpPr>
          <p:cNvPr id="284" name="Group"/>
          <p:cNvGrpSpPr/>
          <p:nvPr/>
        </p:nvGrpSpPr>
        <p:grpSpPr>
          <a:xfrm>
            <a:off x="10516210" y="5108523"/>
            <a:ext cx="319428" cy="148645"/>
            <a:chOff x="0" y="0"/>
            <a:chExt cx="319427" cy="148644"/>
          </a:xfrm>
        </p:grpSpPr>
        <p:pic>
          <p:nvPicPr>
            <p:cNvPr id="282" name="Image" descr="Image"/>
            <p:cNvPicPr>
              <a:picLocks noChangeAspect="1"/>
            </p:cNvPicPr>
            <p:nvPr/>
          </p:nvPicPr>
          <p:blipFill>
            <a:blip r:embed="rId4"/>
            <a:srcRect l="24504" t="76872" r="71687"/>
            <a:stretch>
              <a:fillRect/>
            </a:stretch>
          </p:blipFill>
          <p:spPr>
            <a:xfrm>
              <a:off x="0" y="0"/>
              <a:ext cx="175914" cy="138368"/>
            </a:xfrm>
            <a:prstGeom prst="rect">
              <a:avLst/>
            </a:prstGeom>
            <a:ln w="6350" cap="flat">
              <a:noFill/>
              <a:miter lim="400000"/>
            </a:ln>
            <a:effectLst/>
          </p:spPr>
        </p:pic>
        <p:pic>
          <p:nvPicPr>
            <p:cNvPr id="283" name="Image" descr="Image"/>
            <p:cNvPicPr>
              <a:picLocks noChangeAspect="1"/>
            </p:cNvPicPr>
            <p:nvPr/>
          </p:nvPicPr>
          <p:blipFill>
            <a:blip r:embed="rId4"/>
            <a:srcRect l="25890" r="70946" b="79604"/>
            <a:stretch>
              <a:fillRect/>
            </a:stretch>
          </p:blipFill>
          <p:spPr>
            <a:xfrm>
              <a:off x="173352" y="26622"/>
              <a:ext cx="146075" cy="122022"/>
            </a:xfrm>
            <a:prstGeom prst="rect">
              <a:avLst/>
            </a:prstGeom>
            <a:ln w="6350" cap="flat">
              <a:noFill/>
              <a:miter lim="400000"/>
            </a:ln>
            <a:effectLst/>
          </p:spPr>
        </p:pic>
      </p:grpSp>
      <p:sp>
        <p:nvSpPr>
          <p:cNvPr id="285" name="…"/>
          <p:cNvSpPr txBox="1"/>
          <p:nvPr/>
        </p:nvSpPr>
        <p:spPr>
          <a:xfrm rot="13800000">
            <a:off x="9813492" y="4962144"/>
            <a:ext cx="209550" cy="230683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r>
              <a:t>…</a:t>
            </a:r>
          </a:p>
        </p:txBody>
      </p:sp>
      <p:pic>
        <p:nvPicPr>
          <p:cNvPr id="286" name="Image" descr="Image"/>
          <p:cNvPicPr>
            <a:picLocks noChangeAspect="1"/>
          </p:cNvPicPr>
          <p:nvPr/>
        </p:nvPicPr>
        <p:blipFill>
          <a:blip r:embed="rId5"/>
          <a:srcRect l="3813" t="35191" r="65051" b="34461"/>
          <a:stretch>
            <a:fillRect/>
          </a:stretch>
        </p:blipFill>
        <p:spPr>
          <a:xfrm>
            <a:off x="9965208" y="4544295"/>
            <a:ext cx="212125" cy="206751"/>
          </a:xfrm>
          <a:prstGeom prst="rect">
            <a:avLst/>
          </a:prstGeom>
          <a:ln w="6350">
            <a:miter lim="400000"/>
          </a:ln>
        </p:spPr>
      </p:pic>
      <p:pic>
        <p:nvPicPr>
          <p:cNvPr id="287" name="Image" descr="Image"/>
          <p:cNvPicPr>
            <a:picLocks noChangeAspect="1"/>
          </p:cNvPicPr>
          <p:nvPr/>
        </p:nvPicPr>
        <p:blipFill>
          <a:blip r:embed="rId5"/>
          <a:srcRect l="35065" t="35191" r="35065" b="34461"/>
          <a:stretch>
            <a:fillRect/>
          </a:stretch>
        </p:blipFill>
        <p:spPr>
          <a:xfrm>
            <a:off x="10168834" y="4757898"/>
            <a:ext cx="212110" cy="215500"/>
          </a:xfrm>
          <a:prstGeom prst="rect">
            <a:avLst/>
          </a:prstGeom>
          <a:ln w="6350">
            <a:miter lim="400000"/>
          </a:ln>
        </p:spPr>
      </p:pic>
      <p:pic>
        <p:nvPicPr>
          <p:cNvPr id="288" name="Image" descr="Image"/>
          <p:cNvPicPr>
            <a:picLocks noChangeAspect="1"/>
          </p:cNvPicPr>
          <p:nvPr/>
        </p:nvPicPr>
        <p:blipFill>
          <a:blip r:embed="rId5"/>
          <a:srcRect l="66206" t="35191" r="1928" b="34461"/>
          <a:stretch>
            <a:fillRect/>
          </a:stretch>
        </p:blipFill>
        <p:spPr>
          <a:xfrm>
            <a:off x="10386927" y="4924392"/>
            <a:ext cx="226312" cy="215523"/>
          </a:xfrm>
          <a:prstGeom prst="rect">
            <a:avLst/>
          </a:prstGeom>
          <a:ln w="635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9" name="Equation"/>
              <p:cNvSpPr txBox="1"/>
              <p:nvPr/>
            </p:nvSpPr>
            <p:spPr>
              <a:xfrm>
                <a:off x="9760889" y="5950405"/>
                <a:ext cx="1830070" cy="190184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28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889" y="5950405"/>
                <a:ext cx="1830070" cy="190184"/>
              </a:xfrm>
              <a:prstGeom prst="rect">
                <a:avLst/>
              </a:prstGeom>
              <a:blipFill>
                <a:blip r:embed="rId6"/>
                <a:stretch>
                  <a:fillRect l="-2759" r="-17241" b="-75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0" name="Image" descr="Image"/>
          <p:cNvPicPr>
            <a:picLocks noChangeAspect="1"/>
          </p:cNvPicPr>
          <p:nvPr/>
        </p:nvPicPr>
        <p:blipFill>
          <a:blip r:embed="rId7"/>
          <a:srcRect l="16267"/>
          <a:stretch>
            <a:fillRect/>
          </a:stretch>
        </p:blipFill>
        <p:spPr>
          <a:xfrm>
            <a:off x="9706224" y="3063742"/>
            <a:ext cx="1952476" cy="968958"/>
          </a:xfrm>
          <a:prstGeom prst="rect">
            <a:avLst/>
          </a:prstGeom>
          <a:ln w="6350">
            <a:miter lim="400000"/>
          </a:ln>
        </p:spPr>
      </p:pic>
      <p:pic>
        <p:nvPicPr>
          <p:cNvPr id="291" name="pasted-movie.png" descr="pasted-movi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9294" y="2952446"/>
            <a:ext cx="273840" cy="197772"/>
          </a:xfrm>
          <a:prstGeom prst="rect">
            <a:avLst/>
          </a:prstGeom>
          <a:ln w="635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4DD7B8-3B30-4129-0AEE-54CBD466F2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B23CDA-12F0-4047-F240-F2451DCC8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7F88C9-F012-65B0-DDBD-2EE68ACB0593}"/>
                  </a:ext>
                </a:extLst>
              </p:cNvPr>
              <p:cNvSpPr txBox="1"/>
              <p:nvPr/>
            </p:nvSpPr>
            <p:spPr>
              <a:xfrm>
                <a:off x="763853" y="1499295"/>
                <a:ext cx="10827105" cy="11411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Opposed to value-based methods, policy optimization attempts to learn the policy directly (i.e., optimize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err="1"/>
                  <a:t>w.r.t.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/>
                  <a:t>)</a:t>
                </a:r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sz="195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Low>
                            <m:limLow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ar-AE"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ar-AE"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ar-AE" sz="16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7F88C9-F012-65B0-DDBD-2EE68ACB0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53" y="1499295"/>
                <a:ext cx="10827105" cy="11411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0" build="allAtOnce" animBg="1"/>
      <p:bldP spid="277" grpId="0" animBg="1"/>
      <p:bldP spid="278" grpId="0" animBg="1"/>
      <p:bldP spid="279" grpId="0" animBg="1"/>
      <p:bldP spid="280" grpId="0" animBg="1"/>
      <p:bldP spid="285" grpId="0" animBg="1"/>
      <p:bldP spid="2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4326" y="6625898"/>
            <a:ext cx="113640" cy="1622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94" name="Direct policy gradient"/>
          <p:cNvSpPr txBox="1">
            <a:spLocks noGrp="1"/>
          </p:cNvSpPr>
          <p:nvPr>
            <p:ph type="title"/>
          </p:nvPr>
        </p:nvSpPr>
        <p:spPr>
          <a:xfrm>
            <a:off x="720477" y="35854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Direct policy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5" name="In order to solve the problem through gradient-based optimization we need to compute…"/>
              <p:cNvSpPr txBox="1"/>
              <p:nvPr/>
            </p:nvSpPr>
            <p:spPr>
              <a:xfrm>
                <a:off x="763854" y="1508439"/>
                <a:ext cx="10985500" cy="3677545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spcAft>
                    <a:spcPts val="600"/>
                  </a:spcAft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In order to solve the problem through gradient-based optimization we need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dirty="0"/>
              </a:p>
              <a:p>
                <a:pPr marL="203200" indent="-203200" algn="l" defTabSz="412750">
                  <a:spcAft>
                    <a:spcPts val="600"/>
                  </a:spcAft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Let us define the compact notation </a:t>
                </a:r>
                <a14:m>
                  <m:oMath xmlns:m="http://schemas.openxmlformats.org/officeDocument/2006/math">
                    <m:r>
                      <a:rPr lang="en-US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limUpp>
                      <m:limUppPr>
                        <m:ctrlPr>
                          <a:rPr lang="ar-AE"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limLow>
                          <m:limLowPr>
                            <m:ctrlPr>
                              <a:rPr lang="ar-AE"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ar-AE"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lim>
                            <m:r>
                              <a:rPr lang="ar-AE"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lim>
                        </m:limLow>
                      </m:e>
                      <m:lim>
                        <m:r>
                          <a:rPr lang="ar-AE"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lim>
                    </m:limUpp>
                    <m:r>
                      <a:rPr lang="ar-AE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ar-AE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AE" dirty="0"/>
                  <a:t> </a:t>
                </a:r>
              </a:p>
              <a:p>
                <a:pPr marL="203200" indent="-203200" algn="l" defTabSz="412750">
                  <a:spcAft>
                    <a:spcPts val="600"/>
                  </a:spcAft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By definition of expectation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∼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=∫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ar-AE" dirty="0"/>
              </a:p>
              <a:p>
                <a:pPr marL="203200" indent="-203200" algn="l" defTabSz="412750">
                  <a:spcAft>
                    <a:spcPts val="600"/>
                  </a:spcAft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We can then write the 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)=∫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)=∫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ar-AE" sz="19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ar-AE" sz="195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ar-AE" sz="195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=∫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sz="19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ar-AE" sz="19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ar-AE" sz="19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9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sz="19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ar-AE" sz="19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ar-AE" sz="19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295" name="In order to solve the problem through gradient-based optimization we need to compute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54" y="1508439"/>
                <a:ext cx="10985500" cy="3677545"/>
              </a:xfrm>
              <a:prstGeom prst="rect">
                <a:avLst/>
              </a:prstGeom>
              <a:blipFill>
                <a:blip r:embed="rId2"/>
                <a:stretch>
                  <a:fillRect l="-925" t="-1375" b="-68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6" name="Problem: gradient depends on unknown dynamics and initial state distribution through"/>
              <p:cNvSpPr txBox="1"/>
              <p:nvPr/>
            </p:nvSpPr>
            <p:spPr>
              <a:xfrm>
                <a:off x="7905911" y="2261008"/>
                <a:ext cx="3886820" cy="85463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Problem</a:t>
                </a:r>
                <a:r>
                  <a:rPr dirty="0">
                    <a:solidFill>
                      <a:srgbClr val="C00000"/>
                    </a:solidFill>
                  </a:rPr>
                  <a:t>:</a:t>
                </a:r>
                <a:r>
                  <a:rPr dirty="0"/>
                  <a:t> gradient depends on unknown dynamics and initial state distribution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296" name="Problem: gradient depends on unknown dynamics and initial state distribution through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911" y="2261008"/>
                <a:ext cx="3886820" cy="854636"/>
              </a:xfrm>
              <a:prstGeom prst="rect">
                <a:avLst/>
              </a:prstGeom>
              <a:blipFill>
                <a:blip r:embed="rId3"/>
                <a:stretch>
                  <a:fillRect l="-2606" t="-4412" b="-882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7" name="Useful identity:"/>
              <p:cNvSpPr txBox="1"/>
              <p:nvPr/>
            </p:nvSpPr>
            <p:spPr>
              <a:xfrm>
                <a:off x="7905911" y="3220759"/>
                <a:ext cx="4178642" cy="84215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anchor="ctr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Useful identity</a:t>
                </a:r>
                <a:r>
                  <a:rPr dirty="0">
                    <a:solidFill>
                      <a:srgbClr val="C00000"/>
                    </a:solidFill>
                  </a:rPr>
                  <a:t>: 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7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7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7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7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7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sz="17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7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7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7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7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7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7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7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17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7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17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7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7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7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7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297" name="Useful identity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911" y="3220759"/>
                <a:ext cx="4178642" cy="842154"/>
              </a:xfrm>
              <a:prstGeom prst="rect">
                <a:avLst/>
              </a:prstGeom>
              <a:blipFill>
                <a:blip r:embed="rId4"/>
                <a:stretch>
                  <a:fillRect l="-2424" t="-2985" r="-1212" b="-7463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8" name="On the right track since we can evaluate expectations through samples… but we still have   in the equation"/>
              <p:cNvSpPr txBox="1"/>
              <p:nvPr/>
            </p:nvSpPr>
            <p:spPr>
              <a:xfrm>
                <a:off x="6809805" y="5231938"/>
                <a:ext cx="3886820" cy="85382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On the right track since we can evaluate expectations through samples… but we still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m:rPr>
                        <m:sty m:val="p"/>
                      </m:rP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in the equation</a:t>
                </a:r>
              </a:p>
            </p:txBody>
          </p:sp>
        </mc:Choice>
        <mc:Fallback>
          <p:sp>
            <p:nvSpPr>
              <p:cNvPr id="298" name="On the right track since we can evaluate expectations through samples… but we still have   in the 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805" y="5231938"/>
                <a:ext cx="3886820" cy="853824"/>
              </a:xfrm>
              <a:prstGeom prst="rect">
                <a:avLst/>
              </a:prstGeom>
              <a:blipFill>
                <a:blip r:embed="rId5"/>
                <a:stretch>
                  <a:fillRect l="-2606" t="-2899" r="-3583" b="-869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8C1B87-51A2-5B07-B953-B46189EB2C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647533-EB06-CD33-3758-0C0E21EDB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4326" y="6625898"/>
            <a:ext cx="113640" cy="1622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301" name="Direct policy gradient"/>
          <p:cNvSpPr txBox="1">
            <a:spLocks noGrp="1"/>
          </p:cNvSpPr>
          <p:nvPr>
            <p:ph type="title"/>
          </p:nvPr>
        </p:nvSpPr>
        <p:spPr>
          <a:xfrm>
            <a:off x="333407" y="27158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Direct policy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2" name="Text"/>
              <p:cNvSpPr txBox="1"/>
              <p:nvPr/>
            </p:nvSpPr>
            <p:spPr>
              <a:xfrm>
                <a:off x="557327" y="2286444"/>
                <a:ext cx="11077345" cy="945687"/>
              </a:xfrm>
              <a:prstGeom prst="rect">
                <a:avLst/>
              </a:prstGeom>
              <a:noFill/>
              <a:ln w="635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numCol="1" anchor="t">
                <a:spAutoFit/>
              </a:bodyPr>
              <a:lstStyle>
                <a:lvl1pPr algn="l" defTabSz="82550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sz="195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)+</m:t>
                              </m:r>
                              <m:limUpp>
                                <m:limUppPr>
                                  <m:ctrlP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950" i="1">
                                          <a:solidFill>
                                            <a:srgbClr val="FF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950" i="1">
                                          <a:solidFill>
                                            <a:srgbClr val="FF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950" i="1">
                                          <a:solidFill>
                                            <a:srgbClr val="FF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950" i="1">
                                          <a:solidFill>
                                            <a:srgbClr val="FF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m:rPr>
                                  <m:sty m:val="p"/>
                                </m:rP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)+</m:t>
                              </m:r>
                              <m:r>
                                <m:rPr>
                                  <m:sty m:val="p"/>
                                </m:rP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FF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02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27" y="2286444"/>
                <a:ext cx="11077345" cy="945687"/>
              </a:xfrm>
              <a:prstGeom prst="rect">
                <a:avLst/>
              </a:prstGeom>
              <a:blipFill>
                <a:blip r:embed="rId2"/>
                <a:stretch>
                  <a:fillRect l="-458"/>
                </a:stretch>
              </a:blipFill>
              <a:ln w="635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3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8900000">
            <a:off x="9428121" y="2585544"/>
            <a:ext cx="943953" cy="38100"/>
          </a:xfrm>
          <a:prstGeom prst="rect">
            <a:avLst/>
          </a:prstGeom>
          <a:effectLst/>
        </p:spPr>
      </p:pic>
      <p:pic>
        <p:nvPicPr>
          <p:cNvPr id="305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8900000">
            <a:off x="6017153" y="2585544"/>
            <a:ext cx="943953" cy="38100"/>
          </a:xfrm>
          <a:prstGeom prst="rect">
            <a:avLst/>
          </a:prstGeom>
          <a:effectLst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8" name="Text"/>
              <p:cNvSpPr txBox="1"/>
              <p:nvPr/>
            </p:nvSpPr>
            <p:spPr>
              <a:xfrm>
                <a:off x="649172" y="4654079"/>
                <a:ext cx="10985500" cy="94568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>
                <a:lvl1pPr algn="l" defTabSz="82550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308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72" y="4654079"/>
                <a:ext cx="10985500" cy="945686"/>
              </a:xfrm>
              <a:prstGeom prst="rect">
                <a:avLst/>
              </a:prstGeom>
              <a:blipFill>
                <a:blip r:embed="rId4"/>
                <a:stretch>
                  <a:fillRect l="-461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9" name="When taking the gradient w.r.t.  ,   do not depend on…"/>
              <p:cNvSpPr txBox="1"/>
              <p:nvPr/>
            </p:nvSpPr>
            <p:spPr>
              <a:xfrm>
                <a:off x="557327" y="3335553"/>
                <a:ext cx="9625658" cy="99105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When taking the gradient </a:t>
                </a:r>
                <a:r>
                  <a:rPr dirty="0" err="1"/>
                  <a:t>w.r.t.</a:t>
                </a:r>
                <a:r>
                  <a:rPr dirty="0"/>
                  <a:t>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),</m:t>
                    </m:r>
                    <m:r>
                      <m:rPr>
                        <m:sty m:val="p"/>
                      </m:rP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do not depend on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While we can evaluate the log probability under our parametric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This enable us to re-write the 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as:</a:t>
                </a:r>
              </a:p>
            </p:txBody>
          </p:sp>
        </mc:Choice>
        <mc:Fallback>
          <p:sp>
            <p:nvSpPr>
              <p:cNvPr id="309" name="When taking the gradient w.r.t.  ,   do not depend on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27" y="3335553"/>
                <a:ext cx="9625658" cy="991050"/>
              </a:xfrm>
              <a:prstGeom prst="rect">
                <a:avLst/>
              </a:prstGeom>
              <a:blipFill>
                <a:blip r:embed="rId5"/>
                <a:stretch>
                  <a:fillRect l="-527" b="-6329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0" name="Everything inside this expectation is known"/>
          <p:cNvSpPr txBox="1"/>
          <p:nvPr/>
        </p:nvSpPr>
        <p:spPr>
          <a:xfrm>
            <a:off x="7087415" y="4771299"/>
            <a:ext cx="2131970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>
              <a:defRPr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Everything inside this expectation is known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1" name="Let us recall the trajectory distribution"/>
              <p:cNvSpPr txBox="1"/>
              <p:nvPr/>
            </p:nvSpPr>
            <p:spPr>
              <a:xfrm>
                <a:off x="6065849" y="688535"/>
                <a:ext cx="6081803" cy="1469505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anchor="ctr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Let us recall the trajectory distribution</a:t>
                </a:r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limUpp>
                        <m:limUpp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∏</m:t>
                              </m:r>
                            </m:e>
                            <m:lim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sty m:val="p"/>
                        </m:rPr>
                        <a:rPr sz="1900" i="1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sz="1900" i="1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00" i="1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00" i="1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900" i="1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limUpp>
                        <m:limUpp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r>
                        <m:rPr>
                          <m:sty m:val="p"/>
                        </m:rP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m:rPr>
                          <m:sty m:val="p"/>
                        </m:rP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11" name="Let us recall the trajectory distribu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849" y="688535"/>
                <a:ext cx="6081803" cy="1469505"/>
              </a:xfrm>
              <a:prstGeom prst="rect">
                <a:avLst/>
              </a:prstGeom>
              <a:blipFill>
                <a:blip r:embed="rId6"/>
                <a:stretch>
                  <a:fillRect l="-1667" t="-2586" r="-625" b="-172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CD7031-962B-A7BF-6F7E-436D845E9F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C5E341-F60E-5A9C-FFBB-EF073D7932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0" animBg="1"/>
      <p:bldP spid="309" grpId="0" animBg="1"/>
      <p:bldP spid="3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88750" y="6458213"/>
            <a:ext cx="434196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314" name="Direct policy gradient"/>
          <p:cNvSpPr txBox="1">
            <a:spLocks noGrp="1"/>
          </p:cNvSpPr>
          <p:nvPr>
            <p:ph type="title"/>
          </p:nvPr>
        </p:nvSpPr>
        <p:spPr>
          <a:xfrm>
            <a:off x="583372" y="36854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Direct policy gradient</a:t>
            </a:r>
          </a:p>
        </p:txBody>
      </p:sp>
      <p:grpSp>
        <p:nvGrpSpPr>
          <p:cNvPr id="317" name="Group"/>
          <p:cNvGrpSpPr/>
          <p:nvPr/>
        </p:nvGrpSpPr>
        <p:grpSpPr>
          <a:xfrm>
            <a:off x="603250" y="1494818"/>
            <a:ext cx="10985500" cy="945687"/>
            <a:chOff x="0" y="0"/>
            <a:chExt cx="10985500" cy="94568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5" name="Text"/>
                <p:cNvSpPr txBox="1"/>
                <p:nvPr/>
              </p:nvSpPr>
              <p:spPr>
                <a:xfrm>
                  <a:off x="0" y="0"/>
                  <a:ext cx="10985500" cy="945686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25400" tIns="25400" rIns="25400" bIns="25400" numCol="1" anchor="t">
                  <a:spAutoFit/>
                </a:bodyPr>
                <a:lstStyle>
                  <a:lvl1pPr algn="l" defTabSz="825500">
                    <a:defRPr sz="1600">
                      <a:solidFill>
                        <a:srgbClr val="000000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𝛻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sSub>
                          <m:sSub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∼</m:t>
                            </m:r>
                            <m:sSub>
                              <m:sSub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limUpp>
                                  <m:limUpp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limUppPr>
                                  <m:e>
                                    <m:limLow>
                                      <m:limLowPr>
                                        <m:ctrlP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∑</m:t>
                                        </m:r>
                                      </m:e>
                                      <m:lim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lim>
                                    </m:limLow>
                                  </m:e>
                                  <m:lim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lim>
                                </m:limUpp>
                                <m:sSub>
                                  <m:sSub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𝛻</m:t>
                                    </m:r>
                                  </m:e>
                                  <m:sub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  <m:sSub>
                                  <m:sSub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∣</m:t>
                                    </m:r>
                                    <m:sSub>
                                      <m:sSubPr>
                                        <m:ctrlP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  <m:d>
                              <m:d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limUpp>
                                  <m:limUpp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limUppPr>
                                  <m:e>
                                    <m:limLow>
                                      <m:limLowPr>
                                        <m:ctrlP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∑</m:t>
                                        </m:r>
                                      </m:e>
                                      <m:lim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lim>
                                    </m:limLow>
                                  </m:e>
                                  <m:lim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lim>
                                </m:limUpp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19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d>
                      </m:oMath>
                    </m:oMathPara>
                  </a14:m>
                  <a:endParaRPr/>
                </a:p>
              </p:txBody>
            </p:sp>
          </mc:Choice>
          <mc:Fallback>
            <p:sp>
              <p:nvSpPr>
                <p:cNvPr id="315" name="Text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10985500" cy="945686"/>
                </a:xfrm>
                <a:prstGeom prst="rect">
                  <a:avLst/>
                </a:prstGeom>
                <a:blipFill>
                  <a:blip r:embed="rId2"/>
                  <a:stretch>
                    <a:fillRect l="-577"/>
                  </a:stretch>
                </a:blipFill>
                <a:ln w="635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6" name="Everything inside this expectation is known"/>
            <p:cNvSpPr txBox="1"/>
            <p:nvPr/>
          </p:nvSpPr>
          <p:spPr>
            <a:xfrm>
              <a:off x="6338301" y="131310"/>
              <a:ext cx="2131970" cy="540206"/>
            </a:xfrm>
            <a:prstGeom prst="rect">
              <a:avLst/>
            </a:prstGeom>
            <a:noFill/>
            <a:ln w="635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spAutoFit/>
            </a:bodyPr>
            <a:lstStyle>
              <a:lvl1pPr algn="l" defTabSz="825500">
                <a:defRPr sz="1600">
                  <a:solidFill>
                    <a:schemeClr val="accent5">
                      <a:lumOff val="-29866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pPr>
                <a:defRPr>
                  <a:solidFill>
                    <a:srgbClr val="000000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dirty="0">
                  <a:solidFill>
                    <a:srgbClr val="C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Everything inside this expectation is known</a:t>
              </a:r>
            </a:p>
          </p:txBody>
        </p:sp>
      </p:grpSp>
      <p:sp>
        <p:nvSpPr>
          <p:cNvPr id="318" name="Recall how we use samples to evaluate the objective:"/>
          <p:cNvSpPr txBox="1"/>
          <p:nvPr/>
        </p:nvSpPr>
        <p:spPr>
          <a:xfrm>
            <a:off x="511405" y="2923822"/>
            <a:ext cx="1116919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marL="406400" indent="-406400" algn="l" defTabSz="82550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Recall how we use samples to evaluate the objective: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9" name="Equation"/>
              <p:cNvSpPr txBox="1"/>
              <p:nvPr/>
            </p:nvSpPr>
            <p:spPr>
              <a:xfrm>
                <a:off x="5781888" y="2747249"/>
                <a:ext cx="4743024" cy="822106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Low>
                            <m:limLow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Low>
                        <m:limLow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lim>
                      </m:limLow>
                      <m:limLow>
                        <m:limLow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lim>
                      </m:limLow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800" dirty="0"/>
              </a:p>
            </p:txBody>
          </p:sp>
        </mc:Choice>
        <mc:Fallback>
          <p:sp>
            <p:nvSpPr>
              <p:cNvPr id="31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888" y="2747249"/>
                <a:ext cx="4743024" cy="822106"/>
              </a:xfrm>
              <a:prstGeom prst="rect">
                <a:avLst/>
              </a:prstGeom>
              <a:blipFill>
                <a:blip r:embed="rId3"/>
                <a:stretch>
                  <a:fillRect l="-1070" t="-3030" r="-1337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0" name="We can use the same idea to evaluate the gradient:"/>
          <p:cNvSpPr txBox="1"/>
          <p:nvPr/>
        </p:nvSpPr>
        <p:spPr>
          <a:xfrm>
            <a:off x="511403" y="3423077"/>
            <a:ext cx="11169191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marL="406400" indent="-406400" algn="l" defTabSz="82550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We can use the same idea to evaluate the gradient: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1" name="Equation"/>
              <p:cNvSpPr txBox="1"/>
              <p:nvPr/>
            </p:nvSpPr>
            <p:spPr>
              <a:xfrm>
                <a:off x="365472" y="4075095"/>
                <a:ext cx="11461052" cy="741998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900" dirty="0"/>
              </a:p>
            </p:txBody>
          </p:sp>
        </mc:Choice>
        <mc:Fallback>
          <p:sp>
            <p:nvSpPr>
              <p:cNvPr id="32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72" y="4075095"/>
                <a:ext cx="11461052" cy="741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2" name="Rectangle"/>
          <p:cNvSpPr/>
          <p:nvPr/>
        </p:nvSpPr>
        <p:spPr>
          <a:xfrm>
            <a:off x="-35530" y="-26675"/>
            <a:ext cx="12263059" cy="412607"/>
          </a:xfrm>
          <a:prstGeom prst="rect">
            <a:avLst/>
          </a:prstGeom>
          <a:solidFill>
            <a:srgbClr val="89191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37F48C-002E-D9D0-0CF4-4AC34A0B9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2681" y="6492874"/>
            <a:ext cx="2743200" cy="365125"/>
          </a:xfrm>
        </p:spPr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245130-8B8D-006D-EC7F-783E00BAC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12324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 dirty="0"/>
          </a:p>
        </p:txBody>
      </p:sp>
      <p:sp>
        <p:nvSpPr>
          <p:cNvPr id="325" name="REINFORCE algorithm"/>
          <p:cNvSpPr txBox="1">
            <a:spLocks noGrp="1"/>
          </p:cNvSpPr>
          <p:nvPr>
            <p:ph type="title"/>
          </p:nvPr>
        </p:nvSpPr>
        <p:spPr>
          <a:xfrm>
            <a:off x="482965" y="32941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REINFORCE algorithm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6" name="The procedure described so far gives us the basic policy gradient algorithms, a.k.a. REINFORCE:…"/>
              <p:cNvSpPr txBox="1"/>
              <p:nvPr/>
            </p:nvSpPr>
            <p:spPr>
              <a:xfrm>
                <a:off x="568274" y="1543672"/>
                <a:ext cx="10985500" cy="233290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The procedure described so far gives us the basic policy gradient algorithms, a.k.a. REINFORCE: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296333" indent="-296333" algn="l" defTabSz="412750">
                  <a:buSzPct val="100000"/>
                  <a:buAutoNum type="arabicPeriod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Sample trajectories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Sup>
                      <m:sSub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, i.e. run the policy in the environment</a:t>
                </a:r>
              </a:p>
              <a:p>
                <a:pPr marL="296333" indent="-296333" algn="l" defTabSz="412750">
                  <a:buSzPct val="100000"/>
                  <a:buAutoNum type="arabicPeriod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Evaluate the policy 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)≈</m:t>
                    </m:r>
                    <m:f>
                      <m:f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limUpp>
                      <m:limUp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limLow>
                          <m:limLow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lim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lim>
                        </m:limLow>
                      </m:e>
                      <m:lim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lim>
                    </m:limUpp>
                    <m:d>
                      <m:dPr>
                        <m:begChr m:val="["/>
                        <m:endChr m:val="]"/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limUpp>
                              <m:limUpp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limLow>
                                  <m:limLow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∑</m:t>
                                    </m:r>
                                  </m:e>
                                  <m:lim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lim>
                                </m:limLow>
                              </m:e>
                              <m:lim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lim>
                            </m:limUpp>
                            <m:sSub>
                              <m:sSub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𝛻</m:t>
                                </m:r>
                              </m:e>
                              <m:sub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sSub>
                              <m:sSub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d>
                          <m:d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limUpp>
                              <m:limUpp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limLow>
                                  <m:limLow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∑</m:t>
                                    </m:r>
                                  </m:e>
                                  <m:lim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lim>
                                </m:limLow>
                              </m:e>
                              <m:lim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lim>
                            </m:limUpp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d>
                  </m:oMath>
                </a14:m>
                <a:endParaRPr dirty="0"/>
              </a:p>
              <a:p>
                <a:pPr marL="296333" indent="-296333" algn="l" defTabSz="412750">
                  <a:buSzPct val="100000"/>
                  <a:buAutoNum type="arabicPeriod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Take a gradient step to update the policy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326" name="The procedure described so far gives us the basic policy gradient algorithms, a.k.a. REINFORCE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74" y="1543672"/>
                <a:ext cx="10985500" cy="2332908"/>
              </a:xfrm>
              <a:prstGeom prst="rect">
                <a:avLst/>
              </a:prstGeom>
              <a:blipFill>
                <a:blip r:embed="rId2"/>
                <a:stretch>
                  <a:fillRect l="-924" t="-1622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3" name="Equation"/>
              <p:cNvSpPr txBox="1"/>
              <p:nvPr/>
            </p:nvSpPr>
            <p:spPr>
              <a:xfrm>
                <a:off x="1944719" y="4839808"/>
                <a:ext cx="608512" cy="29465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Sup>
                        <m:sSubSup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</m:oMath>
                  </m:oMathPara>
                </a14:m>
                <a:endParaRPr sz="2000"/>
              </a:p>
            </p:txBody>
          </p:sp>
        </mc:Choice>
        <mc:Fallback>
          <p:sp>
            <p:nvSpPr>
              <p:cNvPr id="33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719" y="4839808"/>
                <a:ext cx="608512" cy="294653"/>
              </a:xfrm>
              <a:prstGeom prst="rect">
                <a:avLst/>
              </a:prstGeom>
              <a:blipFill>
                <a:blip r:embed="rId3"/>
                <a:stretch>
                  <a:fillRect l="-18367" r="-24490" b="-41667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4" name="Estimate the return (via MC)"/>
          <p:cNvSpPr txBox="1"/>
          <p:nvPr/>
        </p:nvSpPr>
        <p:spPr>
          <a:xfrm>
            <a:off x="8579950" y="3282722"/>
            <a:ext cx="2719294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Estimate the return (via MC)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5" name="Equation"/>
              <p:cNvSpPr txBox="1"/>
              <p:nvPr/>
            </p:nvSpPr>
            <p:spPr>
              <a:xfrm>
                <a:off x="9236165" y="3575278"/>
                <a:ext cx="1111216" cy="575654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limUpp>
                        <m:limUppPr>
                          <m:ctrlPr>
                            <a:rPr sz="1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600" dirty="0"/>
              </a:p>
            </p:txBody>
          </p:sp>
        </mc:Choice>
        <mc:Fallback>
          <p:sp>
            <p:nvSpPr>
              <p:cNvPr id="33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165" y="3575278"/>
                <a:ext cx="1111216" cy="575654"/>
              </a:xfrm>
              <a:prstGeom prst="rect">
                <a:avLst/>
              </a:prstGeom>
              <a:blipFill>
                <a:blip r:embed="rId4"/>
                <a:stretch>
                  <a:fillRect l="-4545" r="-7955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6" name="Equation"/>
              <p:cNvSpPr txBox="1"/>
              <p:nvPr/>
            </p:nvSpPr>
            <p:spPr>
              <a:xfrm>
                <a:off x="8695136" y="5896193"/>
                <a:ext cx="1673290" cy="22581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900" dirty="0"/>
              </a:p>
            </p:txBody>
          </p:sp>
        </mc:Choice>
        <mc:Fallback>
          <p:sp>
            <p:nvSpPr>
              <p:cNvPr id="33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5136" y="5896193"/>
                <a:ext cx="1673290" cy="225812"/>
              </a:xfrm>
              <a:prstGeom prst="rect">
                <a:avLst/>
              </a:prstGeom>
              <a:blipFill>
                <a:blip r:embed="rId5"/>
                <a:stretch>
                  <a:fillRect l="-5263" r="-11278" b="-72222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7" name="Run the policy and observe"/>
          <p:cNvSpPr txBox="1"/>
          <p:nvPr/>
        </p:nvSpPr>
        <p:spPr>
          <a:xfrm>
            <a:off x="1005431" y="4480915"/>
            <a:ext cx="2487089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Run the policy and observe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9A2559-2729-8764-1E76-3ED4CA91A0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3579" y="6492875"/>
            <a:ext cx="2743200" cy="365125"/>
          </a:xfrm>
        </p:spPr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3EF494-FE84-D4BC-97DE-ECD46FD97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4" name="Generate samples">
            <a:extLst>
              <a:ext uri="{FF2B5EF4-FFF2-40B4-BE49-F238E27FC236}">
                <a16:creationId xmlns:a16="http://schemas.microsoft.com/office/drawing/2014/main" id="{CF2F7794-DD19-0A47-C37B-BCDD8C9DC18E}"/>
              </a:ext>
            </a:extLst>
          </p:cNvPr>
          <p:cNvSpPr/>
          <p:nvPr/>
        </p:nvSpPr>
        <p:spPr>
          <a:xfrm>
            <a:off x="3594068" y="4517285"/>
            <a:ext cx="1936139" cy="704775"/>
          </a:xfrm>
          <a:prstGeom prst="roundRect">
            <a:avLst>
              <a:gd name="adj" fmla="val 15998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Generate samples</a:t>
            </a:r>
          </a:p>
        </p:txBody>
      </p:sp>
      <p:sp>
        <p:nvSpPr>
          <p:cNvPr id="5" name="Fit a model / estimate return">
            <a:extLst>
              <a:ext uri="{FF2B5EF4-FFF2-40B4-BE49-F238E27FC236}">
                <a16:creationId xmlns:a16="http://schemas.microsoft.com/office/drawing/2014/main" id="{7F04E907-23B6-845E-E6C5-85125E31FD9B}"/>
              </a:ext>
            </a:extLst>
          </p:cNvPr>
          <p:cNvSpPr/>
          <p:nvPr/>
        </p:nvSpPr>
        <p:spPr>
          <a:xfrm>
            <a:off x="6571044" y="3377859"/>
            <a:ext cx="1936139" cy="704775"/>
          </a:xfrm>
          <a:prstGeom prst="roundRect">
            <a:avLst>
              <a:gd name="adj" fmla="val 15998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Fit a model / estimate return</a:t>
            </a:r>
          </a:p>
        </p:txBody>
      </p:sp>
      <p:sp>
        <p:nvSpPr>
          <p:cNvPr id="6" name="Improve the policy">
            <a:extLst>
              <a:ext uri="{FF2B5EF4-FFF2-40B4-BE49-F238E27FC236}">
                <a16:creationId xmlns:a16="http://schemas.microsoft.com/office/drawing/2014/main" id="{0F10A068-4E6D-E2DD-20CA-33CFEFA8F581}"/>
              </a:ext>
            </a:extLst>
          </p:cNvPr>
          <p:cNvSpPr/>
          <p:nvPr/>
        </p:nvSpPr>
        <p:spPr>
          <a:xfrm>
            <a:off x="6571044" y="5656712"/>
            <a:ext cx="1936139" cy="704774"/>
          </a:xfrm>
          <a:prstGeom prst="roundRect">
            <a:avLst>
              <a:gd name="adj" fmla="val 15998"/>
            </a:avLst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t>Improve the policy</a:t>
            </a:r>
          </a:p>
        </p:txBody>
      </p:sp>
      <p:cxnSp>
        <p:nvCxnSpPr>
          <p:cNvPr id="7" name="arrGS2Fit">
            <a:extLst>
              <a:ext uri="{FF2B5EF4-FFF2-40B4-BE49-F238E27FC236}">
                <a16:creationId xmlns:a16="http://schemas.microsoft.com/office/drawing/2014/main" id="{2E402736-3FFB-C1B3-FD3A-6548EF125913}"/>
              </a:ext>
            </a:extLst>
          </p:cNvPr>
          <p:cNvCxnSpPr/>
          <p:nvPr/>
        </p:nvCxnSpPr>
        <p:spPr>
          <a:xfrm flipV="1">
            <a:off x="5530207" y="3730246"/>
            <a:ext cx="1040837" cy="10219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arrFit2Imp">
            <a:extLst>
              <a:ext uri="{FF2B5EF4-FFF2-40B4-BE49-F238E27FC236}">
                <a16:creationId xmlns:a16="http://schemas.microsoft.com/office/drawing/2014/main" id="{21CF49BB-D3B3-FF19-7FC9-788EB872B219}"/>
              </a:ext>
            </a:extLst>
          </p:cNvPr>
          <p:cNvCxnSpPr/>
          <p:nvPr/>
        </p:nvCxnSpPr>
        <p:spPr>
          <a:xfrm>
            <a:off x="7539113" y="4082634"/>
            <a:ext cx="1" cy="157407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arrImp2GS">
            <a:extLst>
              <a:ext uri="{FF2B5EF4-FFF2-40B4-BE49-F238E27FC236}">
                <a16:creationId xmlns:a16="http://schemas.microsoft.com/office/drawing/2014/main" id="{665191C4-44B5-F9C0-981B-F2D765AB8152}"/>
              </a:ext>
            </a:extLst>
          </p:cNvPr>
          <p:cNvCxnSpPr/>
          <p:nvPr/>
        </p:nvCxnSpPr>
        <p:spPr>
          <a:xfrm flipH="1" flipV="1">
            <a:off x="5530207" y="4987135"/>
            <a:ext cx="1040837" cy="102196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18902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340" name="Intuition: “what is PG doing?”"/>
          <p:cNvSpPr txBox="1">
            <a:spLocks noGrp="1"/>
          </p:cNvSpPr>
          <p:nvPr>
            <p:ph type="title"/>
          </p:nvPr>
        </p:nvSpPr>
        <p:spPr>
          <a:xfrm>
            <a:off x="540381" y="37881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Intuition: “what is PG doing?”</a:t>
            </a:r>
          </a:p>
        </p:txBody>
      </p:sp>
      <p:sp>
        <p:nvSpPr>
          <p:cNvPr id="341" name="Consider the expression we derived for the policy gradient"/>
          <p:cNvSpPr txBox="1"/>
          <p:nvPr/>
        </p:nvSpPr>
        <p:spPr>
          <a:xfrm>
            <a:off x="603250" y="1576172"/>
            <a:ext cx="10985500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Consider the expression we derived for the policy gradient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2" name="Equation"/>
              <p:cNvSpPr txBox="1"/>
              <p:nvPr/>
            </p:nvSpPr>
            <p:spPr>
              <a:xfrm>
                <a:off x="5860419" y="1406313"/>
                <a:ext cx="5195562" cy="7264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34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419" y="1406313"/>
                <a:ext cx="5195562" cy="7264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3" name="Rounded Rectangle"/>
          <p:cNvSpPr/>
          <p:nvPr/>
        </p:nvSpPr>
        <p:spPr>
          <a:xfrm>
            <a:off x="7903550" y="1521786"/>
            <a:ext cx="1411488" cy="381562"/>
          </a:xfrm>
          <a:prstGeom prst="roundRect">
            <a:avLst>
              <a:gd name="adj" fmla="val 24963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44" name="Image" descr="Image"/>
          <p:cNvPicPr>
            <a:picLocks noChangeAspect="1"/>
          </p:cNvPicPr>
          <p:nvPr/>
        </p:nvPicPr>
        <p:blipFill>
          <a:blip r:embed="rId3"/>
          <a:srcRect l="63009" t="15223" r="34727" b="70142"/>
          <a:stretch>
            <a:fillRect/>
          </a:stretch>
        </p:blipFill>
        <p:spPr>
          <a:xfrm>
            <a:off x="3707538" y="2561672"/>
            <a:ext cx="398084" cy="506014"/>
          </a:xfrm>
          <a:prstGeom prst="rect">
            <a:avLst/>
          </a:prstGeom>
          <a:ln w="6350">
            <a:miter lim="400000"/>
          </a:ln>
        </p:spPr>
      </p:pic>
      <p:sp>
        <p:nvSpPr>
          <p:cNvPr id="345" name="Male"/>
          <p:cNvSpPr/>
          <p:nvPr/>
        </p:nvSpPr>
        <p:spPr>
          <a:xfrm>
            <a:off x="3036534" y="2960542"/>
            <a:ext cx="101498" cy="273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extrusionOk="0">
                <a:moveTo>
                  <a:pt x="10777" y="0"/>
                </a:moveTo>
                <a:cubicBezTo>
                  <a:pt x="9509" y="0"/>
                  <a:pt x="8239" y="180"/>
                  <a:pt x="7271" y="540"/>
                </a:cubicBezTo>
                <a:cubicBezTo>
                  <a:pt x="5335" y="1259"/>
                  <a:pt x="5335" y="2425"/>
                  <a:pt x="7271" y="3144"/>
                </a:cubicBezTo>
                <a:cubicBezTo>
                  <a:pt x="9206" y="3863"/>
                  <a:pt x="12348" y="3863"/>
                  <a:pt x="14284" y="3144"/>
                </a:cubicBezTo>
                <a:cubicBezTo>
                  <a:pt x="16220" y="2425"/>
                  <a:pt x="16220" y="1259"/>
                  <a:pt x="14284" y="540"/>
                </a:cubicBezTo>
                <a:cubicBezTo>
                  <a:pt x="13316" y="180"/>
                  <a:pt x="12046" y="0"/>
                  <a:pt x="10777" y="0"/>
                </a:cubicBezTo>
                <a:close/>
                <a:moveTo>
                  <a:pt x="4845" y="4060"/>
                </a:moveTo>
                <a:cubicBezTo>
                  <a:pt x="2970" y="4060"/>
                  <a:pt x="1445" y="4331"/>
                  <a:pt x="907" y="4563"/>
                </a:cubicBezTo>
                <a:cubicBezTo>
                  <a:pt x="-23" y="4963"/>
                  <a:pt x="-21" y="5438"/>
                  <a:pt x="8" y="5606"/>
                </a:cubicBezTo>
                <a:lnTo>
                  <a:pt x="8" y="12393"/>
                </a:lnTo>
                <a:cubicBezTo>
                  <a:pt x="8" y="12733"/>
                  <a:pt x="732" y="13004"/>
                  <a:pt x="1648" y="13004"/>
                </a:cubicBezTo>
                <a:cubicBezTo>
                  <a:pt x="2563" y="13004"/>
                  <a:pt x="3292" y="12728"/>
                  <a:pt x="3292" y="12393"/>
                </a:cubicBezTo>
                <a:lnTo>
                  <a:pt x="3292" y="6777"/>
                </a:lnTo>
                <a:lnTo>
                  <a:pt x="4791" y="6777"/>
                </a:lnTo>
                <a:lnTo>
                  <a:pt x="4791" y="12641"/>
                </a:lnTo>
                <a:lnTo>
                  <a:pt x="4804" y="12641"/>
                </a:lnTo>
                <a:lnTo>
                  <a:pt x="4804" y="20628"/>
                </a:lnTo>
                <a:cubicBezTo>
                  <a:pt x="4804" y="21163"/>
                  <a:pt x="5982" y="21600"/>
                  <a:pt x="7421" y="21600"/>
                </a:cubicBezTo>
                <a:cubicBezTo>
                  <a:pt x="8860" y="21600"/>
                  <a:pt x="10037" y="21163"/>
                  <a:pt x="10037" y="20628"/>
                </a:cubicBezTo>
                <a:lnTo>
                  <a:pt x="10037" y="12641"/>
                </a:lnTo>
                <a:lnTo>
                  <a:pt x="10777" y="12641"/>
                </a:lnTo>
                <a:lnTo>
                  <a:pt x="11504" y="12641"/>
                </a:lnTo>
                <a:lnTo>
                  <a:pt x="11504" y="20628"/>
                </a:lnTo>
                <a:cubicBezTo>
                  <a:pt x="11504" y="21163"/>
                  <a:pt x="12682" y="21600"/>
                  <a:pt x="14121" y="21600"/>
                </a:cubicBezTo>
                <a:cubicBezTo>
                  <a:pt x="15559" y="21600"/>
                  <a:pt x="16737" y="21163"/>
                  <a:pt x="16737" y="20628"/>
                </a:cubicBezTo>
                <a:lnTo>
                  <a:pt x="16737" y="12636"/>
                </a:lnTo>
                <a:lnTo>
                  <a:pt x="16750" y="12636"/>
                </a:lnTo>
                <a:lnTo>
                  <a:pt x="16750" y="6772"/>
                </a:lnTo>
                <a:lnTo>
                  <a:pt x="18249" y="6772"/>
                </a:lnTo>
                <a:lnTo>
                  <a:pt x="18249" y="12388"/>
                </a:lnTo>
                <a:cubicBezTo>
                  <a:pt x="18249" y="12728"/>
                  <a:pt x="18973" y="12997"/>
                  <a:pt x="19889" y="12997"/>
                </a:cubicBezTo>
                <a:cubicBezTo>
                  <a:pt x="20805" y="12997"/>
                  <a:pt x="21533" y="12723"/>
                  <a:pt x="21533" y="12388"/>
                </a:cubicBezTo>
                <a:lnTo>
                  <a:pt x="21533" y="5606"/>
                </a:lnTo>
                <a:cubicBezTo>
                  <a:pt x="21577" y="5438"/>
                  <a:pt x="21564" y="4957"/>
                  <a:pt x="20634" y="4563"/>
                </a:cubicBezTo>
                <a:cubicBezTo>
                  <a:pt x="20096" y="4336"/>
                  <a:pt x="18566" y="4060"/>
                  <a:pt x="16691" y="4060"/>
                </a:cubicBezTo>
                <a:lnTo>
                  <a:pt x="10777" y="4060"/>
                </a:lnTo>
                <a:lnTo>
                  <a:pt x="4845" y="4060"/>
                </a:lnTo>
                <a:close/>
              </a:path>
            </a:pathLst>
          </a:cu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6" name="Arrow"/>
          <p:cNvSpPr/>
          <p:nvPr/>
        </p:nvSpPr>
        <p:spPr>
          <a:xfrm>
            <a:off x="3699738" y="3426513"/>
            <a:ext cx="206772" cy="2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24" y="14256"/>
                </a:moveTo>
                <a:lnTo>
                  <a:pt x="13824" y="21600"/>
                </a:lnTo>
                <a:lnTo>
                  <a:pt x="0" y="10800"/>
                </a:lnTo>
                <a:lnTo>
                  <a:pt x="13824" y="0"/>
                </a:lnTo>
                <a:lnTo>
                  <a:pt x="13824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7" name="Arrow"/>
          <p:cNvSpPr/>
          <p:nvPr/>
        </p:nvSpPr>
        <p:spPr>
          <a:xfrm rot="16200000" flipH="1">
            <a:off x="3385664" y="3415930"/>
            <a:ext cx="206772" cy="2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24" y="14256"/>
                </a:moveTo>
                <a:lnTo>
                  <a:pt x="13824" y="21600"/>
                </a:lnTo>
                <a:lnTo>
                  <a:pt x="0" y="10800"/>
                </a:lnTo>
                <a:lnTo>
                  <a:pt x="13824" y="0"/>
                </a:lnTo>
                <a:lnTo>
                  <a:pt x="13824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8" name="Arrow"/>
          <p:cNvSpPr/>
          <p:nvPr/>
        </p:nvSpPr>
        <p:spPr>
          <a:xfrm rot="16200000">
            <a:off x="4013812" y="3426513"/>
            <a:ext cx="206772" cy="2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24" y="14256"/>
                </a:moveTo>
                <a:lnTo>
                  <a:pt x="13824" y="21600"/>
                </a:lnTo>
                <a:lnTo>
                  <a:pt x="0" y="10800"/>
                </a:lnTo>
                <a:lnTo>
                  <a:pt x="13824" y="0"/>
                </a:lnTo>
                <a:lnTo>
                  <a:pt x="13824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9" name="Arrow"/>
          <p:cNvSpPr/>
          <p:nvPr/>
        </p:nvSpPr>
        <p:spPr>
          <a:xfrm flipH="1">
            <a:off x="4327886" y="3426513"/>
            <a:ext cx="206772" cy="2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24" y="14256"/>
                </a:moveTo>
                <a:lnTo>
                  <a:pt x="13824" y="21600"/>
                </a:lnTo>
                <a:lnTo>
                  <a:pt x="0" y="10800"/>
                </a:lnTo>
                <a:lnTo>
                  <a:pt x="13824" y="0"/>
                </a:lnTo>
                <a:lnTo>
                  <a:pt x="13824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50" name="Image" descr="Image"/>
          <p:cNvPicPr>
            <a:picLocks noChangeAspect="1"/>
          </p:cNvPicPr>
          <p:nvPr/>
        </p:nvPicPr>
        <p:blipFill>
          <a:blip r:embed="rId3"/>
          <a:srcRect l="63009" t="13930" r="36232" b="71855"/>
          <a:stretch>
            <a:fillRect/>
          </a:stretch>
        </p:blipFill>
        <p:spPr>
          <a:xfrm>
            <a:off x="3415320" y="2951361"/>
            <a:ext cx="101438" cy="374013"/>
          </a:xfrm>
          <a:prstGeom prst="rect">
            <a:avLst/>
          </a:prstGeom>
          <a:ln w="6350">
            <a:miter lim="400000"/>
          </a:ln>
        </p:spPr>
      </p:pic>
      <p:pic>
        <p:nvPicPr>
          <p:cNvPr id="351" name="Image" descr="Image"/>
          <p:cNvPicPr>
            <a:picLocks noChangeAspect="1"/>
          </p:cNvPicPr>
          <p:nvPr/>
        </p:nvPicPr>
        <p:blipFill>
          <a:blip r:embed="rId3"/>
          <a:srcRect l="63730" t="21384" r="35724" b="71855"/>
          <a:stretch>
            <a:fillRect/>
          </a:stretch>
        </p:blipFill>
        <p:spPr>
          <a:xfrm>
            <a:off x="3766611" y="3170900"/>
            <a:ext cx="73006" cy="177884"/>
          </a:xfrm>
          <a:prstGeom prst="rect">
            <a:avLst/>
          </a:prstGeom>
          <a:ln w="6350">
            <a:miter lim="400000"/>
          </a:ln>
        </p:spPr>
      </p:pic>
      <p:pic>
        <p:nvPicPr>
          <p:cNvPr id="352" name="Image" descr="Image"/>
          <p:cNvPicPr>
            <a:picLocks noChangeAspect="1"/>
          </p:cNvPicPr>
          <p:nvPr/>
        </p:nvPicPr>
        <p:blipFill>
          <a:blip r:embed="rId3"/>
          <a:srcRect l="64233" t="19030" r="35174" b="71855"/>
          <a:stretch>
            <a:fillRect/>
          </a:stretch>
        </p:blipFill>
        <p:spPr>
          <a:xfrm>
            <a:off x="4089526" y="3127244"/>
            <a:ext cx="79166" cy="239804"/>
          </a:xfrm>
          <a:prstGeom prst="rect">
            <a:avLst/>
          </a:prstGeom>
          <a:ln w="6350">
            <a:miter lim="400000"/>
          </a:ln>
        </p:spPr>
      </p:pic>
      <p:pic>
        <p:nvPicPr>
          <p:cNvPr id="353" name="Image" descr="Image"/>
          <p:cNvPicPr>
            <a:picLocks noChangeAspect="1"/>
          </p:cNvPicPr>
          <p:nvPr/>
        </p:nvPicPr>
        <p:blipFill>
          <a:blip r:embed="rId3"/>
          <a:srcRect l="64790" t="19030" r="34767" b="71855"/>
          <a:stretch>
            <a:fillRect/>
          </a:stretch>
        </p:blipFill>
        <p:spPr>
          <a:xfrm>
            <a:off x="4401704" y="3127244"/>
            <a:ext cx="59110" cy="239804"/>
          </a:xfrm>
          <a:prstGeom prst="rect">
            <a:avLst/>
          </a:prstGeom>
          <a:ln w="6350">
            <a:miter lim="400000"/>
          </a:ln>
        </p:spPr>
      </p:pic>
      <p:pic>
        <p:nvPicPr>
          <p:cNvPr id="354" name="Image" descr="Image"/>
          <p:cNvPicPr>
            <a:picLocks noChangeAspect="1"/>
          </p:cNvPicPr>
          <p:nvPr/>
        </p:nvPicPr>
        <p:blipFill>
          <a:blip r:embed="rId4"/>
          <a:srcRect l="62094" t="12587" r="26081" b="63060"/>
          <a:stretch>
            <a:fillRect/>
          </a:stretch>
        </p:blipFill>
        <p:spPr>
          <a:xfrm>
            <a:off x="2233930" y="2733688"/>
            <a:ext cx="728480" cy="946194"/>
          </a:xfrm>
          <a:prstGeom prst="rect">
            <a:avLst/>
          </a:prstGeom>
          <a:ln w="6350">
            <a:miter lim="400000"/>
          </a:ln>
        </p:spPr>
      </p:pic>
      <p:grpSp>
        <p:nvGrpSpPr>
          <p:cNvPr id="358" name="Group"/>
          <p:cNvGrpSpPr/>
          <p:nvPr/>
        </p:nvGrpSpPr>
        <p:grpSpPr>
          <a:xfrm>
            <a:off x="6173244" y="2722760"/>
            <a:ext cx="3845598" cy="1126381"/>
            <a:chOff x="0" y="0"/>
            <a:chExt cx="3845597" cy="1126380"/>
          </a:xfrm>
        </p:grpSpPr>
        <p:pic>
          <p:nvPicPr>
            <p:cNvPr id="355" name="Image" descr="Image"/>
            <p:cNvPicPr>
              <a:picLocks noChangeAspect="1"/>
            </p:cNvPicPr>
            <p:nvPr/>
          </p:nvPicPr>
          <p:blipFill>
            <a:blip r:embed="rId5"/>
            <a:srcRect l="1746" t="46969" r="1746" b="11114"/>
            <a:stretch>
              <a:fillRect/>
            </a:stretch>
          </p:blipFill>
          <p:spPr>
            <a:xfrm>
              <a:off x="0" y="0"/>
              <a:ext cx="3845598" cy="831274"/>
            </a:xfrm>
            <a:prstGeom prst="rect">
              <a:avLst/>
            </a:prstGeom>
            <a:ln w="6350" cap="flat">
              <a:noFill/>
              <a:miter lim="400000"/>
            </a:ln>
            <a:effectLst/>
          </p:spPr>
        </p:pic>
        <p:sp>
          <p:nvSpPr>
            <p:cNvPr id="356" name="Acceleration"/>
            <p:cNvSpPr txBox="1"/>
            <p:nvPr/>
          </p:nvSpPr>
          <p:spPr>
            <a:xfrm>
              <a:off x="1470894" y="895698"/>
              <a:ext cx="903732" cy="230683"/>
            </a:xfrm>
            <a:prstGeom prst="rect">
              <a:avLst/>
            </a:prstGeom>
            <a:noFill/>
            <a:ln w="635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/>
            <a:p>
              <a:r>
                <a:t>Acceleration</a:t>
              </a:r>
            </a:p>
          </p:txBody>
        </p:sp>
        <p:sp>
          <p:nvSpPr>
            <p:cNvPr id="357" name="Rectangle"/>
            <p:cNvSpPr/>
            <p:nvPr/>
          </p:nvSpPr>
          <p:spPr>
            <a:xfrm>
              <a:off x="1723728" y="718513"/>
              <a:ext cx="398066" cy="156084"/>
            </a:xfrm>
            <a:prstGeom prst="rect">
              <a:avLst/>
            </a:prstGeom>
            <a:solidFill>
              <a:srgbClr val="FFFFFF"/>
            </a:solidFill>
            <a:ln w="635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16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359" name="Discrete action space"/>
          <p:cNvSpPr txBox="1"/>
          <p:nvPr/>
        </p:nvSpPr>
        <p:spPr>
          <a:xfrm>
            <a:off x="2385484" y="2263766"/>
            <a:ext cx="2019003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Discrete action space</a:t>
            </a:r>
          </a:p>
        </p:txBody>
      </p:sp>
      <p:sp>
        <p:nvSpPr>
          <p:cNvPr id="360" name="Continuous action space"/>
          <p:cNvSpPr txBox="1"/>
          <p:nvPr/>
        </p:nvSpPr>
        <p:spPr>
          <a:xfrm>
            <a:off x="6952233" y="2285612"/>
            <a:ext cx="2287621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Continuous action space</a:t>
            </a:r>
          </a:p>
        </p:txBody>
      </p:sp>
      <p:sp>
        <p:nvSpPr>
          <p:cNvPr id="361" name="Rounded Rectangle"/>
          <p:cNvSpPr/>
          <p:nvPr/>
        </p:nvSpPr>
        <p:spPr>
          <a:xfrm>
            <a:off x="2010833" y="2206576"/>
            <a:ext cx="7950234" cy="1781807"/>
          </a:xfrm>
          <a:prstGeom prst="roundRect">
            <a:avLst>
              <a:gd name="adj" fmla="val 1568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2" name="Let’s compare it with the expression of the gradient when performing maximum likelihood (e.g., supervised learning):"/>
          <p:cNvSpPr txBox="1"/>
          <p:nvPr/>
        </p:nvSpPr>
        <p:spPr>
          <a:xfrm>
            <a:off x="493200" y="4297147"/>
            <a:ext cx="10985500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Let’s compare it with the expression of the gradient when performing maximum likelihood (e.g., supervised learning):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3" name="Equation"/>
              <p:cNvSpPr txBox="1"/>
              <p:nvPr/>
            </p:nvSpPr>
            <p:spPr>
              <a:xfrm>
                <a:off x="5424386" y="4948638"/>
                <a:ext cx="3953331" cy="7264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𝑀𝐿𝐸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36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4386" y="4948638"/>
                <a:ext cx="3953331" cy="726440"/>
              </a:xfrm>
              <a:prstGeom prst="rect">
                <a:avLst/>
              </a:prstGeom>
              <a:blipFill>
                <a:blip r:embed="rId6"/>
                <a:stretch>
                  <a:fillRect l="-962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4" name="Image" descr="Image"/>
          <p:cNvPicPr>
            <a:picLocks noChangeAspect="1"/>
          </p:cNvPicPr>
          <p:nvPr/>
        </p:nvPicPr>
        <p:blipFill>
          <a:blip r:embed="rId7"/>
          <a:srcRect b="10526"/>
          <a:stretch>
            <a:fillRect/>
          </a:stretch>
        </p:blipFill>
        <p:spPr>
          <a:xfrm>
            <a:off x="790838" y="4839915"/>
            <a:ext cx="4165600" cy="1789692"/>
          </a:xfrm>
          <a:prstGeom prst="rect">
            <a:avLst/>
          </a:prstGeom>
          <a:ln w="635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65" name="Equation"/>
              <p:cNvSpPr txBox="1"/>
              <p:nvPr/>
            </p:nvSpPr>
            <p:spPr>
              <a:xfrm>
                <a:off x="3444968" y="4642989"/>
                <a:ext cx="143580" cy="155311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7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7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1750" dirty="0">
                  <a:solidFill>
                    <a:srgbClr val="5E5E5E"/>
                  </a:solidFill>
                </a:endParaRPr>
              </a:p>
            </p:txBody>
          </p:sp>
        </mc:Choice>
        <mc:Fallback>
          <p:sp>
            <p:nvSpPr>
              <p:cNvPr id="36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968" y="4642989"/>
                <a:ext cx="143580" cy="155311"/>
              </a:xfrm>
              <a:prstGeom prst="rect">
                <a:avLst/>
              </a:prstGeom>
              <a:blipFill>
                <a:blip r:embed="rId8"/>
                <a:stretch>
                  <a:fillRect l="-41667" r="-66667" b="-100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6" name="Equation"/>
              <p:cNvSpPr txBox="1"/>
              <p:nvPr/>
            </p:nvSpPr>
            <p:spPr>
              <a:xfrm>
                <a:off x="3964932" y="4642990"/>
                <a:ext cx="140690" cy="155311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7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7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1750" dirty="0">
                  <a:solidFill>
                    <a:srgbClr val="5E5E5E"/>
                  </a:solidFill>
                </a:endParaRPr>
              </a:p>
            </p:txBody>
          </p:sp>
        </mc:Choice>
        <mc:Fallback>
          <p:sp>
            <p:nvSpPr>
              <p:cNvPr id="36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4932" y="4642990"/>
                <a:ext cx="140690" cy="155311"/>
              </a:xfrm>
              <a:prstGeom prst="rect">
                <a:avLst/>
              </a:prstGeom>
              <a:blipFill>
                <a:blip r:embed="rId9"/>
                <a:stretch>
                  <a:fillRect l="-33333" r="-75000" b="-100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7" name="The policy gradient is a weighted version of the MLE gradient"/>
          <p:cNvSpPr txBox="1"/>
          <p:nvPr/>
        </p:nvSpPr>
        <p:spPr>
          <a:xfrm>
            <a:off x="5503923" y="6003274"/>
            <a:ext cx="6045290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The policy gradient is a weighted version of the MLE gradient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071FBD-6CC6-AFA0-9AAA-140586D186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233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B2DEFD-61A4-3C56-3A79-2B8041CD7B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71530" y="6502743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 dirty="0"/>
          </a:p>
        </p:txBody>
      </p:sp>
      <p:sp>
        <p:nvSpPr>
          <p:cNvPr id="370" name="Intuition: “what is PG doing?”"/>
          <p:cNvSpPr txBox="1">
            <a:spLocks noGrp="1"/>
          </p:cNvSpPr>
          <p:nvPr>
            <p:ph type="title"/>
          </p:nvPr>
        </p:nvSpPr>
        <p:spPr>
          <a:xfrm>
            <a:off x="518599" y="39236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Intuition: “what is PG doing?”</a:t>
            </a:r>
          </a:p>
        </p:txBody>
      </p:sp>
      <p:sp>
        <p:nvSpPr>
          <p:cNvPr id="371" name="Policy gradient:"/>
          <p:cNvSpPr txBox="1"/>
          <p:nvPr/>
        </p:nvSpPr>
        <p:spPr>
          <a:xfrm>
            <a:off x="603250" y="1928771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Policy gradient: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2" name="Equation"/>
              <p:cNvSpPr txBox="1"/>
              <p:nvPr/>
            </p:nvSpPr>
            <p:spPr>
              <a:xfrm>
                <a:off x="2126619" y="1724529"/>
                <a:ext cx="5195562" cy="7264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37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6619" y="1724529"/>
                <a:ext cx="5195562" cy="7264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3" name="Line"/>
          <p:cNvSpPr/>
          <p:nvPr/>
        </p:nvSpPr>
        <p:spPr>
          <a:xfrm>
            <a:off x="2143182" y="4128352"/>
            <a:ext cx="2079664" cy="1517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525" y="21337"/>
                  <a:pt x="3034" y="20962"/>
                  <a:pt x="4521" y="20477"/>
                </a:cubicBezTo>
                <a:cubicBezTo>
                  <a:pt x="5288" y="20228"/>
                  <a:pt x="6054" y="19947"/>
                  <a:pt x="6784" y="19521"/>
                </a:cubicBezTo>
                <a:cubicBezTo>
                  <a:pt x="7400" y="19161"/>
                  <a:pt x="7981" y="18701"/>
                  <a:pt x="8516" y="18151"/>
                </a:cubicBezTo>
                <a:cubicBezTo>
                  <a:pt x="9180" y="16998"/>
                  <a:pt x="9460" y="15518"/>
                  <a:pt x="9292" y="14071"/>
                </a:cubicBezTo>
                <a:cubicBezTo>
                  <a:pt x="9190" y="13195"/>
                  <a:pt x="8921" y="12344"/>
                  <a:pt x="8980" y="11450"/>
                </a:cubicBezTo>
                <a:cubicBezTo>
                  <a:pt x="9031" y="10679"/>
                  <a:pt x="9322" y="9976"/>
                  <a:pt x="9778" y="9519"/>
                </a:cubicBezTo>
                <a:cubicBezTo>
                  <a:pt x="10248" y="9079"/>
                  <a:pt x="10761" y="8732"/>
                  <a:pt x="11302" y="8489"/>
                </a:cubicBezTo>
                <a:cubicBezTo>
                  <a:pt x="13281" y="7598"/>
                  <a:pt x="15455" y="8153"/>
                  <a:pt x="17457" y="7340"/>
                </a:cubicBezTo>
                <a:cubicBezTo>
                  <a:pt x="18343" y="6981"/>
                  <a:pt x="19161" y="6365"/>
                  <a:pt x="19857" y="5534"/>
                </a:cubicBezTo>
                <a:cubicBezTo>
                  <a:pt x="20277" y="4812"/>
                  <a:pt x="20633" y="4023"/>
                  <a:pt x="20915" y="3185"/>
                </a:cubicBezTo>
                <a:cubicBezTo>
                  <a:pt x="21255" y="2174"/>
                  <a:pt x="21486" y="1102"/>
                  <a:pt x="21600" y="0"/>
                </a:cubicBezTo>
              </a:path>
            </a:pathLst>
          </a:custGeom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374" name="Line"/>
          <p:cNvSpPr/>
          <p:nvPr/>
        </p:nvSpPr>
        <p:spPr>
          <a:xfrm rot="182642">
            <a:off x="2289232" y="4223602"/>
            <a:ext cx="2079664" cy="1517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525" y="21337"/>
                  <a:pt x="3034" y="20962"/>
                  <a:pt x="4521" y="20477"/>
                </a:cubicBezTo>
                <a:cubicBezTo>
                  <a:pt x="5288" y="20228"/>
                  <a:pt x="6054" y="19947"/>
                  <a:pt x="6784" y="19521"/>
                </a:cubicBezTo>
                <a:cubicBezTo>
                  <a:pt x="7400" y="19161"/>
                  <a:pt x="7981" y="18701"/>
                  <a:pt x="8516" y="18151"/>
                </a:cubicBezTo>
                <a:cubicBezTo>
                  <a:pt x="9517" y="16742"/>
                  <a:pt x="10265" y="15033"/>
                  <a:pt x="10703" y="13161"/>
                </a:cubicBezTo>
                <a:cubicBezTo>
                  <a:pt x="10923" y="12220"/>
                  <a:pt x="11066" y="11233"/>
                  <a:pt x="11441" y="10386"/>
                </a:cubicBezTo>
                <a:cubicBezTo>
                  <a:pt x="11929" y="9285"/>
                  <a:pt x="12749" y="8539"/>
                  <a:pt x="13679" y="8352"/>
                </a:cubicBezTo>
                <a:cubicBezTo>
                  <a:pt x="14027" y="8321"/>
                  <a:pt x="14373" y="8429"/>
                  <a:pt x="14676" y="8659"/>
                </a:cubicBezTo>
                <a:cubicBezTo>
                  <a:pt x="14923" y="8846"/>
                  <a:pt x="15138" y="9114"/>
                  <a:pt x="15406" y="9247"/>
                </a:cubicBezTo>
                <a:cubicBezTo>
                  <a:pt x="16309" y="9692"/>
                  <a:pt x="17093" y="8596"/>
                  <a:pt x="17876" y="7813"/>
                </a:cubicBezTo>
                <a:cubicBezTo>
                  <a:pt x="18301" y="7388"/>
                  <a:pt x="18778" y="7062"/>
                  <a:pt x="19173" y="6584"/>
                </a:cubicBezTo>
                <a:cubicBezTo>
                  <a:pt x="19475" y="6220"/>
                  <a:pt x="19721" y="5777"/>
                  <a:pt x="19898" y="5281"/>
                </a:cubicBezTo>
                <a:cubicBezTo>
                  <a:pt x="20134" y="4984"/>
                  <a:pt x="20340" y="4645"/>
                  <a:pt x="20512" y="4274"/>
                </a:cubicBezTo>
                <a:cubicBezTo>
                  <a:pt x="20671" y="3929"/>
                  <a:pt x="20799" y="3560"/>
                  <a:pt x="20915" y="3185"/>
                </a:cubicBezTo>
                <a:cubicBezTo>
                  <a:pt x="21231" y="2162"/>
                  <a:pt x="21461" y="1094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375" name="Line"/>
          <p:cNvSpPr/>
          <p:nvPr/>
        </p:nvSpPr>
        <p:spPr>
          <a:xfrm rot="108468">
            <a:off x="2026398" y="3904300"/>
            <a:ext cx="1900719" cy="1701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297" y="20108"/>
                  <a:pt x="2896" y="18993"/>
                  <a:pt x="4660" y="18346"/>
                </a:cubicBezTo>
                <a:cubicBezTo>
                  <a:pt x="5479" y="18045"/>
                  <a:pt x="6330" y="17849"/>
                  <a:pt x="7136" y="17493"/>
                </a:cubicBezTo>
                <a:cubicBezTo>
                  <a:pt x="7818" y="17191"/>
                  <a:pt x="8457" y="16780"/>
                  <a:pt x="9032" y="16271"/>
                </a:cubicBezTo>
                <a:cubicBezTo>
                  <a:pt x="9758" y="15242"/>
                  <a:pt x="10064" y="13922"/>
                  <a:pt x="9880" y="12632"/>
                </a:cubicBezTo>
                <a:cubicBezTo>
                  <a:pt x="9769" y="11850"/>
                  <a:pt x="9474" y="11091"/>
                  <a:pt x="9539" y="10294"/>
                </a:cubicBezTo>
                <a:cubicBezTo>
                  <a:pt x="9594" y="9607"/>
                  <a:pt x="9913" y="8979"/>
                  <a:pt x="10412" y="8572"/>
                </a:cubicBezTo>
                <a:cubicBezTo>
                  <a:pt x="10926" y="8180"/>
                  <a:pt x="11488" y="7872"/>
                  <a:pt x="12079" y="7653"/>
                </a:cubicBezTo>
                <a:cubicBezTo>
                  <a:pt x="12970" y="7323"/>
                  <a:pt x="13908" y="7206"/>
                  <a:pt x="14826" y="6992"/>
                </a:cubicBezTo>
                <a:cubicBezTo>
                  <a:pt x="15599" y="6811"/>
                  <a:pt x="16393" y="6527"/>
                  <a:pt x="16833" y="5797"/>
                </a:cubicBezTo>
                <a:cubicBezTo>
                  <a:pt x="17053" y="5434"/>
                  <a:pt x="17148" y="5003"/>
                  <a:pt x="17276" y="4592"/>
                </a:cubicBezTo>
                <a:cubicBezTo>
                  <a:pt x="17431" y="4098"/>
                  <a:pt x="17638" y="3626"/>
                  <a:pt x="17893" y="3186"/>
                </a:cubicBezTo>
                <a:cubicBezTo>
                  <a:pt x="18149" y="2542"/>
                  <a:pt x="18514" y="1961"/>
                  <a:pt x="18968" y="1472"/>
                </a:cubicBezTo>
                <a:cubicBezTo>
                  <a:pt x="19691" y="694"/>
                  <a:pt x="20609" y="181"/>
                  <a:pt x="21600" y="0"/>
                </a:cubicBezTo>
              </a:path>
            </a:pathLst>
          </a:custGeom>
          <a:ln w="8255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pic>
        <p:nvPicPr>
          <p:cNvPr id="376" name="Image" descr="Image"/>
          <p:cNvPicPr>
            <a:picLocks noChangeAspect="1"/>
          </p:cNvPicPr>
          <p:nvPr/>
        </p:nvPicPr>
        <p:blipFill>
          <a:blip r:embed="rId3"/>
          <a:srcRect l="24504" t="76872" r="69596"/>
          <a:stretch>
            <a:fillRect/>
          </a:stretch>
        </p:blipFill>
        <p:spPr>
          <a:xfrm>
            <a:off x="3597680" y="3768690"/>
            <a:ext cx="272454" cy="138368"/>
          </a:xfrm>
          <a:prstGeom prst="rect">
            <a:avLst/>
          </a:prstGeom>
          <a:ln w="6350">
            <a:miter lim="400000"/>
          </a:ln>
        </p:spPr>
      </p:pic>
      <p:grpSp>
        <p:nvGrpSpPr>
          <p:cNvPr id="379" name="Group"/>
          <p:cNvGrpSpPr/>
          <p:nvPr/>
        </p:nvGrpSpPr>
        <p:grpSpPr>
          <a:xfrm>
            <a:off x="4505310" y="4255749"/>
            <a:ext cx="319428" cy="148645"/>
            <a:chOff x="0" y="0"/>
            <a:chExt cx="319427" cy="148644"/>
          </a:xfrm>
        </p:grpSpPr>
        <p:pic>
          <p:nvPicPr>
            <p:cNvPr id="377" name="Image" descr="Image"/>
            <p:cNvPicPr>
              <a:picLocks noChangeAspect="1"/>
            </p:cNvPicPr>
            <p:nvPr/>
          </p:nvPicPr>
          <p:blipFill>
            <a:blip r:embed="rId3"/>
            <a:srcRect l="24504" t="76872" r="71687"/>
            <a:stretch>
              <a:fillRect/>
            </a:stretch>
          </p:blipFill>
          <p:spPr>
            <a:xfrm>
              <a:off x="0" y="0"/>
              <a:ext cx="175914" cy="138368"/>
            </a:xfrm>
            <a:prstGeom prst="rect">
              <a:avLst/>
            </a:prstGeom>
            <a:ln w="6350" cap="flat">
              <a:noFill/>
              <a:miter lim="400000"/>
            </a:ln>
            <a:effectLst/>
          </p:spPr>
        </p:pic>
        <p:pic>
          <p:nvPicPr>
            <p:cNvPr id="378" name="Image" descr="Image"/>
            <p:cNvPicPr>
              <a:picLocks noChangeAspect="1"/>
            </p:cNvPicPr>
            <p:nvPr/>
          </p:nvPicPr>
          <p:blipFill>
            <a:blip r:embed="rId3"/>
            <a:srcRect l="25890" r="70946" b="79604"/>
            <a:stretch>
              <a:fillRect/>
            </a:stretch>
          </p:blipFill>
          <p:spPr>
            <a:xfrm>
              <a:off x="173352" y="26622"/>
              <a:ext cx="146075" cy="122022"/>
            </a:xfrm>
            <a:prstGeom prst="rect">
              <a:avLst/>
            </a:prstGeom>
            <a:ln w="6350" cap="flat">
              <a:noFill/>
              <a:miter lim="400000"/>
            </a:ln>
            <a:effectLst/>
          </p:spPr>
        </p:pic>
      </p:grpSp>
      <p:sp>
        <p:nvSpPr>
          <p:cNvPr id="380" name="…"/>
          <p:cNvSpPr txBox="1"/>
          <p:nvPr/>
        </p:nvSpPr>
        <p:spPr>
          <a:xfrm rot="13800000">
            <a:off x="3802592" y="4109370"/>
            <a:ext cx="209550" cy="230684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r>
              <a:t>…</a:t>
            </a:r>
          </a:p>
        </p:txBody>
      </p:sp>
      <p:pic>
        <p:nvPicPr>
          <p:cNvPr id="381" name="Image" descr="Image"/>
          <p:cNvPicPr>
            <a:picLocks noChangeAspect="1"/>
          </p:cNvPicPr>
          <p:nvPr/>
        </p:nvPicPr>
        <p:blipFill>
          <a:blip r:embed="rId4"/>
          <a:srcRect l="3813" t="35191" r="65051" b="34461"/>
          <a:stretch>
            <a:fillRect/>
          </a:stretch>
        </p:blipFill>
        <p:spPr>
          <a:xfrm>
            <a:off x="3954308" y="3691521"/>
            <a:ext cx="212125" cy="206750"/>
          </a:xfrm>
          <a:prstGeom prst="rect">
            <a:avLst/>
          </a:prstGeom>
          <a:ln w="6350">
            <a:miter lim="400000"/>
          </a:ln>
        </p:spPr>
      </p:pic>
      <p:pic>
        <p:nvPicPr>
          <p:cNvPr id="382" name="Image" descr="Image"/>
          <p:cNvPicPr>
            <a:picLocks noChangeAspect="1"/>
          </p:cNvPicPr>
          <p:nvPr/>
        </p:nvPicPr>
        <p:blipFill>
          <a:blip r:embed="rId4"/>
          <a:srcRect l="35065" t="35191" r="35065" b="34461"/>
          <a:stretch>
            <a:fillRect/>
          </a:stretch>
        </p:blipFill>
        <p:spPr>
          <a:xfrm>
            <a:off x="4157934" y="3911474"/>
            <a:ext cx="212110" cy="215500"/>
          </a:xfrm>
          <a:prstGeom prst="rect">
            <a:avLst/>
          </a:prstGeom>
          <a:ln w="6350">
            <a:miter lim="400000"/>
          </a:ln>
        </p:spPr>
      </p:pic>
      <p:pic>
        <p:nvPicPr>
          <p:cNvPr id="383" name="Image" descr="Image"/>
          <p:cNvPicPr>
            <a:picLocks noChangeAspect="1"/>
          </p:cNvPicPr>
          <p:nvPr/>
        </p:nvPicPr>
        <p:blipFill>
          <a:blip r:embed="rId4"/>
          <a:srcRect l="66206" t="35191" r="1928" b="34461"/>
          <a:stretch>
            <a:fillRect/>
          </a:stretch>
        </p:blipFill>
        <p:spPr>
          <a:xfrm>
            <a:off x="4376027" y="4071618"/>
            <a:ext cx="226312" cy="215522"/>
          </a:xfrm>
          <a:prstGeom prst="rect">
            <a:avLst/>
          </a:prstGeom>
          <a:ln w="6350">
            <a:miter lim="400000"/>
          </a:ln>
        </p:spPr>
      </p:pic>
      <p:grpSp>
        <p:nvGrpSpPr>
          <p:cNvPr id="386" name="Group"/>
          <p:cNvGrpSpPr/>
          <p:nvPr/>
        </p:nvGrpSpPr>
        <p:grpSpPr>
          <a:xfrm>
            <a:off x="5473718" y="4442354"/>
            <a:ext cx="1669643" cy="603004"/>
            <a:chOff x="0" y="0"/>
            <a:chExt cx="1669642" cy="603003"/>
          </a:xfrm>
        </p:grpSpPr>
        <p:pic>
          <p:nvPicPr>
            <p:cNvPr id="384" name="Image" descr="Image"/>
            <p:cNvPicPr>
              <a:picLocks noChangeAspect="1"/>
            </p:cNvPicPr>
            <p:nvPr/>
          </p:nvPicPr>
          <p:blipFill>
            <a:blip r:embed="rId5"/>
            <a:srcRect r="64419"/>
            <a:stretch>
              <a:fillRect/>
            </a:stretch>
          </p:blipFill>
          <p:spPr>
            <a:xfrm>
              <a:off x="0" y="0"/>
              <a:ext cx="866797" cy="603004"/>
            </a:xfrm>
            <a:prstGeom prst="rect">
              <a:avLst/>
            </a:prstGeom>
            <a:ln w="6350" cap="flat">
              <a:noFill/>
              <a:miter lim="400000"/>
            </a:ln>
            <a:effectLst/>
          </p:spPr>
        </p:pic>
        <p:pic>
          <p:nvPicPr>
            <p:cNvPr id="385" name="Image" descr="Image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860754" y="157650"/>
              <a:ext cx="808888" cy="272659"/>
            </a:xfrm>
            <a:prstGeom prst="rect">
              <a:avLst/>
            </a:prstGeom>
            <a:ln w="6350" cap="flat">
              <a:noFill/>
              <a:miter lim="400000"/>
            </a:ln>
            <a:effectLst/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87" name="“Change parameters   s.t. trajectories with higher reward have higher probability”"/>
              <p:cNvSpPr txBox="1"/>
              <p:nvPr/>
            </p:nvSpPr>
            <p:spPr>
              <a:xfrm>
                <a:off x="7181255" y="4461802"/>
                <a:ext cx="3870064" cy="549357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ctr" defTabSz="412750">
                  <a:defRPr sz="1500" i="1">
                    <a:solidFill>
                      <a:srgbClr val="000000"/>
                    </a:solidFill>
                    <a:latin typeface="Helvetica Neue Thin"/>
                    <a:ea typeface="Helvetica Neue Thin"/>
                    <a:cs typeface="Helvetica Neue Thin"/>
                    <a:sym typeface="Helvetica Neue Thin"/>
                  </a:defRPr>
                </a:pPr>
                <a:r>
                  <a:rPr dirty="0"/>
                  <a:t>“Change parameters </a:t>
                </a:r>
                <a14:m>
                  <m:oMath xmlns:m="http://schemas.openxmlformats.org/officeDocument/2006/math"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dirty="0"/>
                  <a:t> </a:t>
                </a:r>
                <a:r>
                  <a:rPr dirty="0" err="1"/>
                  <a:t>s.t.</a:t>
                </a:r>
                <a:r>
                  <a:rPr dirty="0"/>
                  <a:t> trajectories with higher reward have higher probability”</a:t>
                </a:r>
              </a:p>
            </p:txBody>
          </p:sp>
        </mc:Choice>
        <mc:Fallback>
          <p:sp>
            <p:nvSpPr>
              <p:cNvPr id="387" name="“Change parameters   s.t. trajectories with higher reward have higher probability”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255" y="4461802"/>
                <a:ext cx="3870064" cy="549357"/>
              </a:xfrm>
              <a:prstGeom prst="rect">
                <a:avLst/>
              </a:prstGeom>
              <a:blipFill>
                <a:blip r:embed="rId7"/>
                <a:stretch>
                  <a:fillRect t="-2273" b="-15909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8" name="Maximum Likelihood:"/>
          <p:cNvSpPr txBox="1"/>
          <p:nvPr/>
        </p:nvSpPr>
        <p:spPr>
          <a:xfrm>
            <a:off x="603250" y="2824348"/>
            <a:ext cx="6302408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Maximum Likelihood: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9" name="Equation"/>
              <p:cNvSpPr txBox="1"/>
              <p:nvPr/>
            </p:nvSpPr>
            <p:spPr>
              <a:xfrm>
                <a:off x="2638852" y="2626456"/>
                <a:ext cx="3953332" cy="7264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𝑀𝐿𝐸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38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852" y="2626456"/>
                <a:ext cx="3953332" cy="726440"/>
              </a:xfrm>
              <a:prstGeom prst="rect">
                <a:avLst/>
              </a:prstGeom>
              <a:blipFill>
                <a:blip r:embed="rId8"/>
                <a:stretch>
                  <a:fillRect l="-962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0" name="PG formalizes the idea of learning by “trial and error”"/>
          <p:cNvSpPr txBox="1"/>
          <p:nvPr/>
        </p:nvSpPr>
        <p:spPr>
          <a:xfrm>
            <a:off x="3782865" y="6029824"/>
            <a:ext cx="5063530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PG formalizes the idea of learning by “trial and error”</a:t>
            </a:r>
          </a:p>
        </p:txBody>
      </p:sp>
      <p:sp>
        <p:nvSpPr>
          <p:cNvPr id="391" name="Taking a step in the direction the policy gradient essentially means:"/>
          <p:cNvSpPr txBox="1"/>
          <p:nvPr/>
        </p:nvSpPr>
        <p:spPr>
          <a:xfrm>
            <a:off x="5266976" y="4032410"/>
            <a:ext cx="6302408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Taking a step in the direction the policy gradient essentially means: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DE519E-6585-BFE9-13A8-E14D1503F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4480" y="6502743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6B57FC-4168-E080-17F8-29E5794D6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072D-E275-E93D-2A44-0C3641AEF63D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36" name="Outline">
            <a:extLst>
              <a:ext uri="{FF2B5EF4-FFF2-40B4-BE49-F238E27FC236}">
                <a16:creationId xmlns:a16="http://schemas.microsoft.com/office/drawing/2014/main" id="{80ED9E76-36F0-4005-EDAA-716C216ECD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0851" y="37212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237" name="4">
            <a:extLst>
              <a:ext uri="{FF2B5EF4-FFF2-40B4-BE49-F238E27FC236}">
                <a16:creationId xmlns:a16="http://schemas.microsoft.com/office/drawing/2014/main" id="{DCE0BC18-A36B-4049-41C0-1442A03FD43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16162" y="6623893"/>
            <a:ext cx="355962" cy="1622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 dirty="0"/>
          </a:p>
        </p:txBody>
      </p:sp>
      <p:sp>
        <p:nvSpPr>
          <p:cNvPr id="238" name="Intro to policy gradients">
            <a:extLst>
              <a:ext uri="{FF2B5EF4-FFF2-40B4-BE49-F238E27FC236}">
                <a16:creationId xmlns:a16="http://schemas.microsoft.com/office/drawing/2014/main" id="{2F3F55AF-C962-7662-F287-D4D526ED6897}"/>
              </a:ext>
            </a:extLst>
          </p:cNvPr>
          <p:cNvSpPr txBox="1"/>
          <p:nvPr/>
        </p:nvSpPr>
        <p:spPr>
          <a:xfrm>
            <a:off x="696761" y="1728708"/>
            <a:ext cx="6064637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Intro to policy gradients</a:t>
            </a:r>
          </a:p>
        </p:txBody>
      </p:sp>
      <p:sp>
        <p:nvSpPr>
          <p:cNvPr id="239" name="REINFORCE algorithm…">
            <a:extLst>
              <a:ext uri="{FF2B5EF4-FFF2-40B4-BE49-F238E27FC236}">
                <a16:creationId xmlns:a16="http://schemas.microsoft.com/office/drawing/2014/main" id="{746D28EB-345A-E1C5-655C-8183029EE405}"/>
              </a:ext>
            </a:extLst>
          </p:cNvPr>
          <p:cNvSpPr txBox="1"/>
          <p:nvPr/>
        </p:nvSpPr>
        <p:spPr>
          <a:xfrm>
            <a:off x="952285" y="2021264"/>
            <a:ext cx="7913370" cy="1029612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REINFORCE algorithm</a:t>
            </a:r>
          </a:p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Reducing variance of policy gradient</a:t>
            </a:r>
          </a:p>
        </p:txBody>
      </p:sp>
      <p:sp>
        <p:nvSpPr>
          <p:cNvPr id="240" name="Deep RL Algorithms &amp; Applications">
            <a:extLst>
              <a:ext uri="{FF2B5EF4-FFF2-40B4-BE49-F238E27FC236}">
                <a16:creationId xmlns:a16="http://schemas.microsoft.com/office/drawing/2014/main" id="{B7D9A067-1511-8103-DBF9-EBC161CC1C26}"/>
              </a:ext>
            </a:extLst>
          </p:cNvPr>
          <p:cNvSpPr txBox="1"/>
          <p:nvPr/>
        </p:nvSpPr>
        <p:spPr>
          <a:xfrm>
            <a:off x="690710" y="4011902"/>
            <a:ext cx="4935048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solidFill>
                  <a:srgbClr val="000000">
                    <a:alpha val="30000"/>
                  </a:srgbClr>
                </a:solidFill>
              </a:rPr>
              <a:t>Deep RL Algorithms &amp; Applications</a:t>
            </a:r>
          </a:p>
        </p:txBody>
      </p:sp>
      <p:sp>
        <p:nvSpPr>
          <p:cNvPr id="241" name="Actor-Critic methods">
            <a:extLst>
              <a:ext uri="{FF2B5EF4-FFF2-40B4-BE49-F238E27FC236}">
                <a16:creationId xmlns:a16="http://schemas.microsoft.com/office/drawing/2014/main" id="{A59E5EEB-7B40-81F0-97B7-B49309ABD6C2}"/>
              </a:ext>
            </a:extLst>
          </p:cNvPr>
          <p:cNvSpPr txBox="1"/>
          <p:nvPr/>
        </p:nvSpPr>
        <p:spPr>
          <a:xfrm>
            <a:off x="690710" y="2928075"/>
            <a:ext cx="6064636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solidFill>
                  <a:srgbClr val="000000">
                    <a:alpha val="30000"/>
                  </a:srgbClr>
                </a:solidFill>
              </a:rPr>
              <a:t>Actor-Critic methods</a:t>
            </a:r>
          </a:p>
        </p:txBody>
      </p:sp>
      <p:sp>
        <p:nvSpPr>
          <p:cNvPr id="242" name="Advantage…">
            <a:extLst>
              <a:ext uri="{FF2B5EF4-FFF2-40B4-BE49-F238E27FC236}">
                <a16:creationId xmlns:a16="http://schemas.microsoft.com/office/drawing/2014/main" id="{29EBB605-ADA7-9BC6-FDAA-49DE3FB92A85}"/>
              </a:ext>
            </a:extLst>
          </p:cNvPr>
          <p:cNvSpPr txBox="1"/>
          <p:nvPr/>
        </p:nvSpPr>
        <p:spPr>
          <a:xfrm>
            <a:off x="952285" y="3160206"/>
            <a:ext cx="7913370" cy="742063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rgbClr val="000000">
                    <a:alpha val="30000"/>
                  </a:srgbClr>
                </a:solidFill>
              </a:rPr>
              <a:t>Advantage</a:t>
            </a:r>
          </a:p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rgbClr val="000000">
                    <a:alpha val="30000"/>
                  </a:srgbClr>
                </a:solidFill>
              </a:rPr>
              <a:t>Architecture design</a:t>
            </a:r>
          </a:p>
        </p:txBody>
      </p:sp>
      <p:sp>
        <p:nvSpPr>
          <p:cNvPr id="243" name="References:">
            <a:extLst>
              <a:ext uri="{FF2B5EF4-FFF2-40B4-BE49-F238E27FC236}">
                <a16:creationId xmlns:a16="http://schemas.microsoft.com/office/drawing/2014/main" id="{285EC2CC-9520-9B41-D986-A1CE9AB39882}"/>
              </a:ext>
            </a:extLst>
          </p:cNvPr>
          <p:cNvSpPr txBox="1"/>
          <p:nvPr/>
        </p:nvSpPr>
        <p:spPr>
          <a:xfrm>
            <a:off x="690710" y="5413380"/>
            <a:ext cx="6064636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References:</a:t>
            </a:r>
          </a:p>
        </p:txBody>
      </p:sp>
      <p:sp>
        <p:nvSpPr>
          <p:cNvPr id="244" name="Berkeley: CS 185/285 &amp; Deep RL Bootcamp">
            <a:extLst>
              <a:ext uri="{FF2B5EF4-FFF2-40B4-BE49-F238E27FC236}">
                <a16:creationId xmlns:a16="http://schemas.microsoft.com/office/drawing/2014/main" id="{722F9635-2699-1756-89FE-73C76088E7FF}"/>
              </a:ext>
            </a:extLst>
          </p:cNvPr>
          <p:cNvSpPr txBox="1"/>
          <p:nvPr/>
        </p:nvSpPr>
        <p:spPr>
          <a:xfrm>
            <a:off x="941760" y="5688864"/>
            <a:ext cx="7913370" cy="661084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marL="355600" indent="-355600" algn="l" defTabSz="82550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Berkeley: CS 185/285 &amp; Deep RL Bootcamp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4549C3-48E7-FFC3-FB63-A259658AB6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C480-B0AB-50B9-EDC6-AA8D17667E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90460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07380" y="6492875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402" name="Policy gradient:"/>
          <p:cNvSpPr txBox="1"/>
          <p:nvPr/>
        </p:nvSpPr>
        <p:spPr>
          <a:xfrm>
            <a:off x="603250" y="1928771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Policy gradient: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3" name="Equation"/>
              <p:cNvSpPr txBox="1"/>
              <p:nvPr/>
            </p:nvSpPr>
            <p:spPr>
              <a:xfrm>
                <a:off x="2106884" y="1794583"/>
                <a:ext cx="5195562" cy="7264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600" dirty="0"/>
              </a:p>
            </p:txBody>
          </p:sp>
        </mc:Choice>
        <mc:Fallback>
          <p:sp>
            <p:nvSpPr>
              <p:cNvPr id="40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884" y="1794583"/>
                <a:ext cx="5195562" cy="726440"/>
              </a:xfrm>
              <a:prstGeom prst="rect">
                <a:avLst/>
              </a:prstGeom>
              <a:blipFill>
                <a:blip r:embed="rId2"/>
                <a:stretch>
                  <a:fillRect l="-24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4" name="Let’s consider the following example:"/>
          <p:cNvSpPr txBox="1"/>
          <p:nvPr/>
        </p:nvSpPr>
        <p:spPr>
          <a:xfrm>
            <a:off x="603250" y="2661138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Let’s consider the following example:</a:t>
            </a:r>
          </a:p>
        </p:txBody>
      </p:sp>
      <p:sp>
        <p:nvSpPr>
          <p:cNvPr id="417" name="Problem: high variance of the PG"/>
          <p:cNvSpPr txBox="1">
            <a:spLocks noGrp="1"/>
          </p:cNvSpPr>
          <p:nvPr>
            <p:ph type="title"/>
          </p:nvPr>
        </p:nvSpPr>
        <p:spPr>
          <a:xfrm>
            <a:off x="603250" y="37814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Problem: high variance of the PG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CB6938-E510-3748-EA52-4FEE65A6E1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8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E02946-9C3F-E857-6594-803BBB278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4AF77D-9C1A-C8F2-712C-20B2C4383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351" y="3054971"/>
            <a:ext cx="5850169" cy="216439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54387-0AF0-D356-B8AF-1E68E6DA61FA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01" name="Slide Number">
            <a:extLst>
              <a:ext uri="{FF2B5EF4-FFF2-40B4-BE49-F238E27FC236}">
                <a16:creationId xmlns:a16="http://schemas.microsoft.com/office/drawing/2014/main" id="{E8E59B3E-F12F-5D46-4BC5-F611691F2DA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807380" y="6492875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402" name="Policy gradient:">
            <a:extLst>
              <a:ext uri="{FF2B5EF4-FFF2-40B4-BE49-F238E27FC236}">
                <a16:creationId xmlns:a16="http://schemas.microsoft.com/office/drawing/2014/main" id="{99A68F65-071A-D6CA-9F2B-5EEDF523831B}"/>
              </a:ext>
            </a:extLst>
          </p:cNvPr>
          <p:cNvSpPr txBox="1"/>
          <p:nvPr/>
        </p:nvSpPr>
        <p:spPr>
          <a:xfrm>
            <a:off x="603250" y="1928771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Policy gradient: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3" name="Equation">
                <a:extLst>
                  <a:ext uri="{FF2B5EF4-FFF2-40B4-BE49-F238E27FC236}">
                    <a16:creationId xmlns:a16="http://schemas.microsoft.com/office/drawing/2014/main" id="{8FCA7C6D-C30F-E17D-FB6D-657B1C3383F0}"/>
                  </a:ext>
                </a:extLst>
              </p:cNvPr>
              <p:cNvSpPr txBox="1"/>
              <p:nvPr/>
            </p:nvSpPr>
            <p:spPr>
              <a:xfrm>
                <a:off x="2106884" y="1794583"/>
                <a:ext cx="5195562" cy="7264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600" dirty="0"/>
              </a:p>
            </p:txBody>
          </p:sp>
        </mc:Choice>
        <mc:Fallback>
          <p:sp>
            <p:nvSpPr>
              <p:cNvPr id="403" name="Equation">
                <a:extLst>
                  <a:ext uri="{FF2B5EF4-FFF2-40B4-BE49-F238E27FC236}">
                    <a16:creationId xmlns:a16="http://schemas.microsoft.com/office/drawing/2014/main" id="{8FCA7C6D-C30F-E17D-FB6D-657B1C3383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884" y="1794583"/>
                <a:ext cx="5195562" cy="726440"/>
              </a:xfrm>
              <a:prstGeom prst="rect">
                <a:avLst/>
              </a:prstGeom>
              <a:blipFill>
                <a:blip r:embed="rId2"/>
                <a:stretch>
                  <a:fillRect l="-24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4" name="Let’s consider the following example:">
            <a:extLst>
              <a:ext uri="{FF2B5EF4-FFF2-40B4-BE49-F238E27FC236}">
                <a16:creationId xmlns:a16="http://schemas.microsoft.com/office/drawing/2014/main" id="{C041D8CB-C947-7F14-FFDC-11C87FA17920}"/>
              </a:ext>
            </a:extLst>
          </p:cNvPr>
          <p:cNvSpPr txBox="1"/>
          <p:nvPr/>
        </p:nvSpPr>
        <p:spPr>
          <a:xfrm>
            <a:off x="603250" y="2661138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Let’s consider the following example:</a:t>
            </a:r>
          </a:p>
        </p:txBody>
      </p:sp>
      <p:sp>
        <p:nvSpPr>
          <p:cNvPr id="417" name="Problem: high variance of the PG">
            <a:extLst>
              <a:ext uri="{FF2B5EF4-FFF2-40B4-BE49-F238E27FC236}">
                <a16:creationId xmlns:a16="http://schemas.microsoft.com/office/drawing/2014/main" id="{027209D7-3177-1C55-081E-02A142B303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250" y="37814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Problem: high variance of the PG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F63983-5BE9-897E-4C93-A3F466027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8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2B0CB5-F055-5C14-5872-74F26CD4B3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5E96DC-EECB-FCC6-641B-E2D564C24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350" y="3054971"/>
            <a:ext cx="5850169" cy="215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0371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4DB6D-F0B8-80B4-D07D-437A0C7FF58A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01" name="Slide Number">
            <a:extLst>
              <a:ext uri="{FF2B5EF4-FFF2-40B4-BE49-F238E27FC236}">
                <a16:creationId xmlns:a16="http://schemas.microsoft.com/office/drawing/2014/main" id="{92EE5428-4BC8-745F-213D-F8F0E2A1905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807380" y="6492875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402" name="Policy gradient:">
            <a:extLst>
              <a:ext uri="{FF2B5EF4-FFF2-40B4-BE49-F238E27FC236}">
                <a16:creationId xmlns:a16="http://schemas.microsoft.com/office/drawing/2014/main" id="{C8552B91-95D3-CB72-3207-FF83C4042490}"/>
              </a:ext>
            </a:extLst>
          </p:cNvPr>
          <p:cNvSpPr txBox="1"/>
          <p:nvPr/>
        </p:nvSpPr>
        <p:spPr>
          <a:xfrm>
            <a:off x="603250" y="1928771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Policy gradient: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3" name="Equation">
                <a:extLst>
                  <a:ext uri="{FF2B5EF4-FFF2-40B4-BE49-F238E27FC236}">
                    <a16:creationId xmlns:a16="http://schemas.microsoft.com/office/drawing/2014/main" id="{FB71A7E4-7B3D-E8F0-3D75-ED0B35F74758}"/>
                  </a:ext>
                </a:extLst>
              </p:cNvPr>
              <p:cNvSpPr txBox="1"/>
              <p:nvPr/>
            </p:nvSpPr>
            <p:spPr>
              <a:xfrm>
                <a:off x="2106884" y="1794583"/>
                <a:ext cx="5195562" cy="7264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600" dirty="0"/>
              </a:p>
            </p:txBody>
          </p:sp>
        </mc:Choice>
        <mc:Fallback>
          <p:sp>
            <p:nvSpPr>
              <p:cNvPr id="403" name="Equation">
                <a:extLst>
                  <a:ext uri="{FF2B5EF4-FFF2-40B4-BE49-F238E27FC236}">
                    <a16:creationId xmlns:a16="http://schemas.microsoft.com/office/drawing/2014/main" id="{FB71A7E4-7B3D-E8F0-3D75-ED0B35F74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884" y="1794583"/>
                <a:ext cx="5195562" cy="726440"/>
              </a:xfrm>
              <a:prstGeom prst="rect">
                <a:avLst/>
              </a:prstGeom>
              <a:blipFill>
                <a:blip r:embed="rId2"/>
                <a:stretch>
                  <a:fillRect l="-24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4" name="Let’s consider the following example:">
            <a:extLst>
              <a:ext uri="{FF2B5EF4-FFF2-40B4-BE49-F238E27FC236}">
                <a16:creationId xmlns:a16="http://schemas.microsoft.com/office/drawing/2014/main" id="{0700B2E2-F7D0-F292-FD79-DF0C409E59D4}"/>
              </a:ext>
            </a:extLst>
          </p:cNvPr>
          <p:cNvSpPr txBox="1"/>
          <p:nvPr/>
        </p:nvSpPr>
        <p:spPr>
          <a:xfrm>
            <a:off x="603250" y="2661138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Let’s consider the following example:</a:t>
            </a:r>
          </a:p>
        </p:txBody>
      </p:sp>
      <p:sp>
        <p:nvSpPr>
          <p:cNvPr id="417" name="Problem: high variance of the PG">
            <a:extLst>
              <a:ext uri="{FF2B5EF4-FFF2-40B4-BE49-F238E27FC236}">
                <a16:creationId xmlns:a16="http://schemas.microsoft.com/office/drawing/2014/main" id="{C352724B-F91C-C318-78E4-01A089591E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250" y="37814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Problem: high variance of the PG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FEF177-3712-E8DC-A0FA-78420E8A5E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8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346C8-0C90-39C8-8F61-DABD541B4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D32074-4E10-9248-23B4-BC31B95B5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350" y="3054971"/>
            <a:ext cx="5850169" cy="191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8469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FAEA3-39B1-7A8A-1F48-C3B7B1622E9B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01" name="Slide Number">
            <a:extLst>
              <a:ext uri="{FF2B5EF4-FFF2-40B4-BE49-F238E27FC236}">
                <a16:creationId xmlns:a16="http://schemas.microsoft.com/office/drawing/2014/main" id="{6C476380-E4EF-3174-D08C-2D64598B8F9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807380" y="6492875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402" name="Policy gradient:">
            <a:extLst>
              <a:ext uri="{FF2B5EF4-FFF2-40B4-BE49-F238E27FC236}">
                <a16:creationId xmlns:a16="http://schemas.microsoft.com/office/drawing/2014/main" id="{559C0365-96E6-45E7-E128-62676C8F8882}"/>
              </a:ext>
            </a:extLst>
          </p:cNvPr>
          <p:cNvSpPr txBox="1"/>
          <p:nvPr/>
        </p:nvSpPr>
        <p:spPr>
          <a:xfrm>
            <a:off x="603250" y="1928771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Policy gradient: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3" name="Equation">
                <a:extLst>
                  <a:ext uri="{FF2B5EF4-FFF2-40B4-BE49-F238E27FC236}">
                    <a16:creationId xmlns:a16="http://schemas.microsoft.com/office/drawing/2014/main" id="{86568833-4E18-0EC9-8C6A-8B3705E40EF2}"/>
                  </a:ext>
                </a:extLst>
              </p:cNvPr>
              <p:cNvSpPr txBox="1"/>
              <p:nvPr/>
            </p:nvSpPr>
            <p:spPr>
              <a:xfrm>
                <a:off x="2106884" y="1794583"/>
                <a:ext cx="5195562" cy="7264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600" dirty="0"/>
              </a:p>
            </p:txBody>
          </p:sp>
        </mc:Choice>
        <mc:Fallback>
          <p:sp>
            <p:nvSpPr>
              <p:cNvPr id="403" name="Equation">
                <a:extLst>
                  <a:ext uri="{FF2B5EF4-FFF2-40B4-BE49-F238E27FC236}">
                    <a16:creationId xmlns:a16="http://schemas.microsoft.com/office/drawing/2014/main" id="{86568833-4E18-0EC9-8C6A-8B3705E40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884" y="1794583"/>
                <a:ext cx="5195562" cy="726440"/>
              </a:xfrm>
              <a:prstGeom prst="rect">
                <a:avLst/>
              </a:prstGeom>
              <a:blipFill>
                <a:blip r:embed="rId2"/>
                <a:stretch>
                  <a:fillRect l="-24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4" name="Let’s consider the following example:">
            <a:extLst>
              <a:ext uri="{FF2B5EF4-FFF2-40B4-BE49-F238E27FC236}">
                <a16:creationId xmlns:a16="http://schemas.microsoft.com/office/drawing/2014/main" id="{353680B0-BC8A-204F-A07B-724B3D09F32B}"/>
              </a:ext>
            </a:extLst>
          </p:cNvPr>
          <p:cNvSpPr txBox="1"/>
          <p:nvPr/>
        </p:nvSpPr>
        <p:spPr>
          <a:xfrm>
            <a:off x="603250" y="2661138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Let’s consider the following example:</a:t>
            </a:r>
          </a:p>
        </p:txBody>
      </p:sp>
      <p:sp>
        <p:nvSpPr>
          <p:cNvPr id="417" name="Problem: high variance of the PG">
            <a:extLst>
              <a:ext uri="{FF2B5EF4-FFF2-40B4-BE49-F238E27FC236}">
                <a16:creationId xmlns:a16="http://schemas.microsoft.com/office/drawing/2014/main" id="{348D3F12-64F2-5747-3BCC-0B8389E1F5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250" y="37814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Problem: high variance of the PG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A24DC-2428-75C3-84BD-4B9F638369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8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9DCAD-A5D7-6C13-E2A9-0D1751309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80076-37ED-5AD3-2948-2E6D8D17B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350" y="3054971"/>
            <a:ext cx="5850169" cy="1911782"/>
          </a:xfrm>
          <a:prstGeom prst="rect">
            <a:avLst/>
          </a:prstGeom>
        </p:spPr>
      </p:pic>
      <p:sp>
        <p:nvSpPr>
          <p:cNvPr id="6" name="Depending on the sample, the policy gradient can vary wildly: PG estimator has high variance…">
            <a:extLst>
              <a:ext uri="{FF2B5EF4-FFF2-40B4-BE49-F238E27FC236}">
                <a16:creationId xmlns:a16="http://schemas.microsoft.com/office/drawing/2014/main" id="{868E39C6-621B-D16D-CA91-F0ACDE13B494}"/>
              </a:ext>
            </a:extLst>
          </p:cNvPr>
          <p:cNvSpPr txBox="1"/>
          <p:nvPr/>
        </p:nvSpPr>
        <p:spPr>
          <a:xfrm>
            <a:off x="821880" y="5320638"/>
            <a:ext cx="10985500" cy="541018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Depending on the sample, the policy gradient can vary wildly: PG estimator has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high variance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This negatively affects learning: worse performance, slower convergence</a:t>
            </a:r>
          </a:p>
        </p:txBody>
      </p:sp>
      <p:sp>
        <p:nvSpPr>
          <p:cNvPr id="7" name="A lot of research in the domain of Policy Optimization revolves around finding ways to lower the variance of the policy gradient">
            <a:extLst>
              <a:ext uri="{FF2B5EF4-FFF2-40B4-BE49-F238E27FC236}">
                <a16:creationId xmlns:a16="http://schemas.microsoft.com/office/drawing/2014/main" id="{890B9ECB-92B7-8158-4C37-482AB40244CC}"/>
              </a:ext>
            </a:extLst>
          </p:cNvPr>
          <p:cNvSpPr txBox="1"/>
          <p:nvPr/>
        </p:nvSpPr>
        <p:spPr>
          <a:xfrm>
            <a:off x="795040" y="6099042"/>
            <a:ext cx="1060192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A lot of research in the domain of Policy Optimization revolves around finding ways to lower the variance of the policy gradient</a:t>
            </a:r>
          </a:p>
        </p:txBody>
      </p:sp>
    </p:spTree>
    <p:extLst>
      <p:ext uri="{BB962C8B-B14F-4D97-AF65-F5344CB8AC3E}">
        <p14:creationId xmlns:p14="http://schemas.microsoft.com/office/powerpoint/2010/main" val="184313724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4686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 dirty="0"/>
          </a:p>
        </p:txBody>
      </p:sp>
      <p:sp>
        <p:nvSpPr>
          <p:cNvPr id="420" name="Reducing the variance"/>
          <p:cNvSpPr txBox="1">
            <a:spLocks noGrp="1"/>
          </p:cNvSpPr>
          <p:nvPr>
            <p:ph type="title"/>
          </p:nvPr>
        </p:nvSpPr>
        <p:spPr>
          <a:xfrm>
            <a:off x="711831" y="38626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Reducing the variance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1" name="A first simple approach to reduce the variance entails using causality: “policy at time   cannot affect reward at time   ”"/>
              <p:cNvSpPr txBox="1"/>
              <p:nvPr/>
            </p:nvSpPr>
            <p:spPr>
              <a:xfrm>
                <a:off x="774069" y="2760620"/>
                <a:ext cx="10882886" cy="34379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A first simple approach to reduce the variance entails using </a:t>
                </a:r>
                <a:r>
                  <a:rPr i="1" dirty="0">
                    <a:latin typeface="+mn-lt"/>
                    <a:ea typeface="+mn-ea"/>
                    <a:cs typeface="+mn-cs"/>
                    <a:sym typeface="Helvetica Neue"/>
                  </a:rPr>
                  <a:t>causality</a:t>
                </a:r>
                <a:r>
                  <a:rPr dirty="0"/>
                  <a:t>: “policy at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dirty="0"/>
                  <a:t> cannot affect reward at time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dirty="0"/>
                  <a:t>”</a:t>
                </a:r>
              </a:p>
            </p:txBody>
          </p:sp>
        </mc:Choice>
        <mc:Fallback>
          <p:sp>
            <p:nvSpPr>
              <p:cNvPr id="421" name="A first simple approach to reduce the variance entails using causality: “policy at time   cannot affect reward at time   ”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9" y="2760620"/>
                <a:ext cx="10882886" cy="343796"/>
              </a:xfrm>
              <a:prstGeom prst="rect">
                <a:avLst/>
              </a:prstGeom>
              <a:blipFill>
                <a:blip r:embed="rId2"/>
                <a:stretch>
                  <a:fillRect l="-816" r="-350" b="-28571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2" name="Equation"/>
              <p:cNvSpPr txBox="1"/>
              <p:nvPr/>
            </p:nvSpPr>
            <p:spPr>
              <a:xfrm>
                <a:off x="774069" y="1711829"/>
                <a:ext cx="5195562" cy="7264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42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9" y="1711829"/>
                <a:ext cx="5195562" cy="7264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3" name="Equation"/>
              <p:cNvSpPr txBox="1"/>
              <p:nvPr/>
            </p:nvSpPr>
            <p:spPr>
              <a:xfrm>
                <a:off x="774069" y="3869704"/>
                <a:ext cx="4651876" cy="62484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limLow>
                                <m:limLow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lim>
                              </m:limLow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lim>
                          </m:limUpp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1600" dirty="0"/>
              </a:p>
            </p:txBody>
          </p:sp>
        </mc:Choice>
        <mc:Fallback>
          <p:sp>
            <p:nvSpPr>
              <p:cNvPr id="42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9" y="3869704"/>
                <a:ext cx="4651876" cy="624840"/>
              </a:xfrm>
              <a:prstGeom prst="rect">
                <a:avLst/>
              </a:prstGeom>
              <a:blipFill>
                <a:blip r:embed="rId4"/>
                <a:stretch>
                  <a:fillRect l="-1359" r="-2989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4" name="Consider this equivalent expression:"/>
          <p:cNvSpPr txBox="1"/>
          <p:nvPr/>
        </p:nvSpPr>
        <p:spPr>
          <a:xfrm>
            <a:off x="774069" y="3340782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Consider this equivalent expression: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513D60-3D43-CB75-D05E-C90D6DA2F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17AB6-488B-D951-140B-B7ED46948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71530" y="6492875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 dirty="0"/>
          </a:p>
        </p:txBody>
      </p:sp>
      <p:sp>
        <p:nvSpPr>
          <p:cNvPr id="427" name="Baseline"/>
          <p:cNvSpPr txBox="1">
            <a:spLocks noGrp="1"/>
          </p:cNvSpPr>
          <p:nvPr>
            <p:ph type="title"/>
          </p:nvPr>
        </p:nvSpPr>
        <p:spPr>
          <a:xfrm>
            <a:off x="533698" y="33996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Baseline</a:t>
            </a:r>
          </a:p>
        </p:txBody>
      </p:sp>
      <p:sp>
        <p:nvSpPr>
          <p:cNvPr id="428" name="A second (and extremely important) approach to reduce variance of PG estimators relates with the concept of baseline"/>
          <p:cNvSpPr txBox="1"/>
          <p:nvPr/>
        </p:nvSpPr>
        <p:spPr>
          <a:xfrm>
            <a:off x="672802" y="1462304"/>
            <a:ext cx="10985500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A second (and extremely important) approach to reduce variance of PG estimators relates with the concept of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baseline</a:t>
            </a:r>
            <a:r>
              <a:rPr dirty="0"/>
              <a:t> </a:t>
            </a:r>
          </a:p>
        </p:txBody>
      </p:sp>
      <p:sp>
        <p:nvSpPr>
          <p:cNvPr id="429" name="Let’s reconsider our intuition on PG, i.e., “making good behavior more likely”"/>
          <p:cNvSpPr txBox="1"/>
          <p:nvPr/>
        </p:nvSpPr>
        <p:spPr>
          <a:xfrm>
            <a:off x="672802" y="1899088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Let’s reconsider our intuition on PG, i.e., “making good behavior more likely”</a:t>
            </a:r>
          </a:p>
        </p:txBody>
      </p:sp>
      <p:grpSp>
        <p:nvGrpSpPr>
          <p:cNvPr id="439" name="Group"/>
          <p:cNvGrpSpPr/>
          <p:nvPr/>
        </p:nvGrpSpPr>
        <p:grpSpPr>
          <a:xfrm>
            <a:off x="516329" y="2342524"/>
            <a:ext cx="5123550" cy="1923055"/>
            <a:chOff x="130" y="-32384"/>
            <a:chExt cx="5123550" cy="1923054"/>
          </a:xfrm>
        </p:grpSpPr>
        <p:sp>
          <p:nvSpPr>
            <p:cNvPr id="430" name="Line"/>
            <p:cNvSpPr/>
            <p:nvPr/>
          </p:nvSpPr>
          <p:spPr>
            <a:xfrm flipV="1">
              <a:off x="3395645" y="1059922"/>
              <a:ext cx="1" cy="3857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31" name="Line"/>
            <p:cNvSpPr/>
            <p:nvPr/>
          </p:nvSpPr>
          <p:spPr>
            <a:xfrm flipV="1">
              <a:off x="3606898" y="1059922"/>
              <a:ext cx="1" cy="3857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32" name="Line"/>
            <p:cNvSpPr/>
            <p:nvPr/>
          </p:nvSpPr>
          <p:spPr>
            <a:xfrm flipV="1">
              <a:off x="2419855" y="1433688"/>
              <a:ext cx="1" cy="45698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33" name="Line"/>
            <p:cNvSpPr/>
            <p:nvPr/>
          </p:nvSpPr>
          <p:spPr>
            <a:xfrm flipV="1">
              <a:off x="972772" y="237937"/>
              <a:ext cx="1" cy="120386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34" name="Line"/>
            <p:cNvSpPr/>
            <p:nvPr/>
          </p:nvSpPr>
          <p:spPr>
            <a:xfrm>
              <a:off x="972772" y="1441806"/>
              <a:ext cx="4115413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35" name="Line"/>
            <p:cNvSpPr/>
            <p:nvPr/>
          </p:nvSpPr>
          <p:spPr>
            <a:xfrm>
              <a:off x="1333290" y="432018"/>
              <a:ext cx="3223224" cy="956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0" y="21309"/>
                  </a:moveTo>
                  <a:cubicBezTo>
                    <a:pt x="991" y="21573"/>
                    <a:pt x="1989" y="21365"/>
                    <a:pt x="2963" y="20692"/>
                  </a:cubicBezTo>
                  <a:cubicBezTo>
                    <a:pt x="4129" y="19886"/>
                    <a:pt x="5263" y="18394"/>
                    <a:pt x="6123" y="15624"/>
                  </a:cubicBezTo>
                  <a:cubicBezTo>
                    <a:pt x="6814" y="13402"/>
                    <a:pt x="7268" y="10532"/>
                    <a:pt x="7710" y="7688"/>
                  </a:cubicBezTo>
                  <a:cubicBezTo>
                    <a:pt x="8079" y="5312"/>
                    <a:pt x="8464" y="2864"/>
                    <a:pt x="9133" y="1400"/>
                  </a:cubicBezTo>
                  <a:cubicBezTo>
                    <a:pt x="9596" y="390"/>
                    <a:pt x="10146" y="-27"/>
                    <a:pt x="10697" y="2"/>
                  </a:cubicBezTo>
                  <a:cubicBezTo>
                    <a:pt x="11314" y="34"/>
                    <a:pt x="11926" y="630"/>
                    <a:pt x="12380" y="2031"/>
                  </a:cubicBezTo>
                  <a:cubicBezTo>
                    <a:pt x="12896" y="3624"/>
                    <a:pt x="13108" y="5954"/>
                    <a:pt x="13389" y="8100"/>
                  </a:cubicBezTo>
                  <a:cubicBezTo>
                    <a:pt x="13880" y="11849"/>
                    <a:pt x="14616" y="15191"/>
                    <a:pt x="15581" y="17694"/>
                  </a:cubicBezTo>
                  <a:cubicBezTo>
                    <a:pt x="16137" y="19138"/>
                    <a:pt x="16761" y="20275"/>
                    <a:pt x="17443" y="20844"/>
                  </a:cubicBezTo>
                  <a:cubicBezTo>
                    <a:pt x="18099" y="21391"/>
                    <a:pt x="18778" y="21387"/>
                    <a:pt x="19453" y="21407"/>
                  </a:cubicBezTo>
                  <a:cubicBezTo>
                    <a:pt x="20169" y="21428"/>
                    <a:pt x="20884" y="21478"/>
                    <a:pt x="21600" y="21556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6" name="Equation"/>
                <p:cNvSpPr txBox="1"/>
                <p:nvPr/>
              </p:nvSpPr>
              <p:spPr>
                <a:xfrm>
                  <a:off x="130" y="-32384"/>
                  <a:ext cx="868138" cy="449730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limUpp>
                          <m:limUppPr>
                            <m:ctrlPr>
                              <a:rPr sz="12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limLow>
                              <m:limLowPr>
                                <m:ctrlP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∑</m:t>
                                </m:r>
                              </m:e>
                              <m:lim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lim>
                            </m:limLow>
                          </m:e>
                          <m:lim>
                            <m:r>
                              <a:rPr sz="1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lim>
                        </m:limUpp>
                        <m:r>
                          <a:rPr sz="1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sz="1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1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1250" dirty="0"/>
                </a:p>
              </p:txBody>
            </p:sp>
          </mc:Choice>
          <mc:Fallback>
            <p:sp>
              <p:nvSpPr>
                <p:cNvPr id="43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0" y="-32384"/>
                  <a:ext cx="868138" cy="449730"/>
                </a:xfrm>
                <a:prstGeom prst="rect">
                  <a:avLst/>
                </a:prstGeom>
                <a:blipFill>
                  <a:blip r:embed="rId2"/>
                  <a:stretch>
                    <a:fillRect l="-4348" t="-2778" r="-8696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7" name="Equation"/>
                <p:cNvSpPr txBox="1"/>
                <p:nvPr/>
              </p:nvSpPr>
              <p:spPr>
                <a:xfrm>
                  <a:off x="4989606" y="1535000"/>
                  <a:ext cx="134074" cy="142170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2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oMath>
                    </m:oMathPara>
                  </a14:m>
                  <a:endParaRPr sz="2550"/>
                </a:p>
              </p:txBody>
            </p:sp>
          </mc:Choice>
          <mc:Fallback>
            <p:sp>
              <p:nvSpPr>
                <p:cNvPr id="43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9606" y="1535000"/>
                  <a:ext cx="134074" cy="142170"/>
                </a:xfrm>
                <a:prstGeom prst="rect">
                  <a:avLst/>
                </a:prstGeom>
                <a:blipFill>
                  <a:blip r:embed="rId3"/>
                  <a:stretch>
                    <a:fillRect l="-50000" r="-58333" b="-138462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8" name="Line"/>
            <p:cNvSpPr/>
            <p:nvPr/>
          </p:nvSpPr>
          <p:spPr>
            <a:xfrm>
              <a:off x="1851364" y="287615"/>
              <a:ext cx="3223224" cy="1100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6" extrusionOk="0">
                  <a:moveTo>
                    <a:pt x="0" y="21302"/>
                  </a:moveTo>
                  <a:cubicBezTo>
                    <a:pt x="986" y="21044"/>
                    <a:pt x="1974" y="20866"/>
                    <a:pt x="2963" y="20767"/>
                  </a:cubicBezTo>
                  <a:cubicBezTo>
                    <a:pt x="4559" y="20607"/>
                    <a:pt x="6258" y="20505"/>
                    <a:pt x="7442" y="17373"/>
                  </a:cubicBezTo>
                  <a:cubicBezTo>
                    <a:pt x="8193" y="15385"/>
                    <a:pt x="8559" y="12540"/>
                    <a:pt x="8953" y="9825"/>
                  </a:cubicBezTo>
                  <a:cubicBezTo>
                    <a:pt x="9260" y="7717"/>
                    <a:pt x="9595" y="5644"/>
                    <a:pt x="9975" y="3641"/>
                  </a:cubicBezTo>
                  <a:cubicBezTo>
                    <a:pt x="10330" y="1773"/>
                    <a:pt x="10815" y="-84"/>
                    <a:pt x="11525" y="3"/>
                  </a:cubicBezTo>
                  <a:cubicBezTo>
                    <a:pt x="12268" y="95"/>
                    <a:pt x="12706" y="2216"/>
                    <a:pt x="12948" y="4367"/>
                  </a:cubicBezTo>
                  <a:cubicBezTo>
                    <a:pt x="13154" y="6201"/>
                    <a:pt x="13288" y="8101"/>
                    <a:pt x="13518" y="9911"/>
                  </a:cubicBezTo>
                  <a:cubicBezTo>
                    <a:pt x="13932" y="13165"/>
                    <a:pt x="14642" y="16033"/>
                    <a:pt x="15581" y="18168"/>
                  </a:cubicBezTo>
                  <a:cubicBezTo>
                    <a:pt x="16135" y="19427"/>
                    <a:pt x="16761" y="20408"/>
                    <a:pt x="17443" y="20899"/>
                  </a:cubicBezTo>
                  <a:cubicBezTo>
                    <a:pt x="18099" y="21370"/>
                    <a:pt x="18778" y="21369"/>
                    <a:pt x="19453" y="21387"/>
                  </a:cubicBezTo>
                  <a:cubicBezTo>
                    <a:pt x="20169" y="21406"/>
                    <a:pt x="20884" y="21449"/>
                    <a:pt x="21600" y="21516"/>
                  </a:cubicBezTo>
                </a:path>
              </a:pathLst>
            </a:custGeom>
            <a:noFill/>
            <a:ln w="1905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449" name="Group"/>
          <p:cNvGrpSpPr/>
          <p:nvPr/>
        </p:nvGrpSpPr>
        <p:grpSpPr>
          <a:xfrm>
            <a:off x="6215306" y="2374908"/>
            <a:ext cx="5123013" cy="1676965"/>
            <a:chOff x="0" y="0"/>
            <a:chExt cx="5123012" cy="1676964"/>
          </a:xfrm>
        </p:grpSpPr>
        <p:sp>
          <p:nvSpPr>
            <p:cNvPr id="440" name="Line"/>
            <p:cNvSpPr/>
            <p:nvPr/>
          </p:nvSpPr>
          <p:spPr>
            <a:xfrm flipV="1">
              <a:off x="972642" y="237905"/>
              <a:ext cx="1" cy="120370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41" name="Line"/>
            <p:cNvSpPr/>
            <p:nvPr/>
          </p:nvSpPr>
          <p:spPr>
            <a:xfrm>
              <a:off x="972641" y="1441612"/>
              <a:ext cx="4114863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42" name="Line"/>
            <p:cNvSpPr/>
            <p:nvPr/>
          </p:nvSpPr>
          <p:spPr>
            <a:xfrm>
              <a:off x="1333112" y="431961"/>
              <a:ext cx="3222792" cy="956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0" y="21309"/>
                  </a:moveTo>
                  <a:cubicBezTo>
                    <a:pt x="991" y="21573"/>
                    <a:pt x="1989" y="21365"/>
                    <a:pt x="2963" y="20692"/>
                  </a:cubicBezTo>
                  <a:cubicBezTo>
                    <a:pt x="4129" y="19886"/>
                    <a:pt x="5263" y="18394"/>
                    <a:pt x="6123" y="15624"/>
                  </a:cubicBezTo>
                  <a:cubicBezTo>
                    <a:pt x="6814" y="13402"/>
                    <a:pt x="7268" y="10532"/>
                    <a:pt x="7710" y="7688"/>
                  </a:cubicBezTo>
                  <a:cubicBezTo>
                    <a:pt x="8079" y="5312"/>
                    <a:pt x="8464" y="2864"/>
                    <a:pt x="9133" y="1400"/>
                  </a:cubicBezTo>
                  <a:cubicBezTo>
                    <a:pt x="9596" y="390"/>
                    <a:pt x="10146" y="-27"/>
                    <a:pt x="10697" y="2"/>
                  </a:cubicBezTo>
                  <a:cubicBezTo>
                    <a:pt x="11314" y="34"/>
                    <a:pt x="11926" y="630"/>
                    <a:pt x="12380" y="2031"/>
                  </a:cubicBezTo>
                  <a:cubicBezTo>
                    <a:pt x="12896" y="3624"/>
                    <a:pt x="13108" y="5954"/>
                    <a:pt x="13389" y="8100"/>
                  </a:cubicBezTo>
                  <a:cubicBezTo>
                    <a:pt x="13880" y="11849"/>
                    <a:pt x="14616" y="15191"/>
                    <a:pt x="15581" y="17694"/>
                  </a:cubicBezTo>
                  <a:cubicBezTo>
                    <a:pt x="16137" y="19138"/>
                    <a:pt x="16761" y="20275"/>
                    <a:pt x="17443" y="20844"/>
                  </a:cubicBezTo>
                  <a:cubicBezTo>
                    <a:pt x="18099" y="21391"/>
                    <a:pt x="18778" y="21387"/>
                    <a:pt x="19453" y="21407"/>
                  </a:cubicBezTo>
                  <a:cubicBezTo>
                    <a:pt x="20169" y="21428"/>
                    <a:pt x="20884" y="21478"/>
                    <a:pt x="21600" y="21556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3" name="Equation"/>
                <p:cNvSpPr txBox="1"/>
                <p:nvPr/>
              </p:nvSpPr>
              <p:spPr>
                <a:xfrm>
                  <a:off x="0" y="0"/>
                  <a:ext cx="868138" cy="449730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limUpp>
                          <m:limUppPr>
                            <m:ctrlPr>
                              <a:rPr sz="12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limLow>
                              <m:limLowPr>
                                <m:ctrlP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∑</m:t>
                                </m:r>
                              </m:e>
                              <m:lim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lim>
                            </m:limLow>
                          </m:e>
                          <m:lim>
                            <m:r>
                              <a:rPr sz="1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lim>
                        </m:limUpp>
                        <m:r>
                          <a:rPr sz="1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sz="1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1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sz="12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1250"/>
                </a:p>
              </p:txBody>
            </p:sp>
          </mc:Choice>
          <mc:Fallback>
            <p:sp>
              <p:nvSpPr>
                <p:cNvPr id="44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868138" cy="449730"/>
                </a:xfrm>
                <a:prstGeom prst="rect">
                  <a:avLst/>
                </a:prstGeom>
                <a:blipFill>
                  <a:blip r:embed="rId4"/>
                  <a:stretch>
                    <a:fillRect l="-4348" t="-2778" r="-8696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4" name="Equation"/>
                <p:cNvSpPr txBox="1"/>
                <p:nvPr/>
              </p:nvSpPr>
              <p:spPr>
                <a:xfrm>
                  <a:off x="4988938" y="1534794"/>
                  <a:ext cx="134074" cy="142170"/>
                </a:xfrm>
                <a:prstGeom prst="rect">
                  <a:avLst/>
                </a:prstGeom>
                <a:noFill/>
                <a:ln w="635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457200" latinLnBrk="1">
                    <a:defRPr sz="9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2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oMath>
                    </m:oMathPara>
                  </a14:m>
                  <a:endParaRPr sz="2550"/>
                </a:p>
              </p:txBody>
            </p:sp>
          </mc:Choice>
          <mc:Fallback>
            <p:sp>
              <p:nvSpPr>
                <p:cNvPr id="44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8938" y="1534794"/>
                  <a:ext cx="134074" cy="142170"/>
                </a:xfrm>
                <a:prstGeom prst="rect">
                  <a:avLst/>
                </a:prstGeom>
                <a:blipFill>
                  <a:blip r:embed="rId5"/>
                  <a:stretch>
                    <a:fillRect l="-54545" r="-72727" b="-138462"/>
                  </a:stretch>
                </a:blipFill>
                <a:ln w="635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5" name="Line"/>
            <p:cNvSpPr/>
            <p:nvPr/>
          </p:nvSpPr>
          <p:spPr>
            <a:xfrm flipV="1">
              <a:off x="3395190" y="468256"/>
              <a:ext cx="1" cy="96717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46" name="Line"/>
            <p:cNvSpPr/>
            <p:nvPr/>
          </p:nvSpPr>
          <p:spPr>
            <a:xfrm flipV="1">
              <a:off x="3606416" y="468256"/>
              <a:ext cx="1" cy="96717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47" name="Line"/>
            <p:cNvSpPr/>
            <p:nvPr/>
          </p:nvSpPr>
          <p:spPr>
            <a:xfrm>
              <a:off x="2419531" y="1252935"/>
              <a:ext cx="1" cy="18559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  <p:sp>
          <p:nvSpPr>
            <p:cNvPr id="448" name="Line"/>
            <p:cNvSpPr/>
            <p:nvPr/>
          </p:nvSpPr>
          <p:spPr>
            <a:xfrm>
              <a:off x="1418497" y="491738"/>
              <a:ext cx="3222792" cy="921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5" extrusionOk="0">
                  <a:moveTo>
                    <a:pt x="0" y="20911"/>
                  </a:moveTo>
                  <a:cubicBezTo>
                    <a:pt x="985" y="20593"/>
                    <a:pt x="1974" y="20381"/>
                    <a:pt x="2963" y="20276"/>
                  </a:cubicBezTo>
                  <a:cubicBezTo>
                    <a:pt x="4563" y="20106"/>
                    <a:pt x="6270" y="20023"/>
                    <a:pt x="7442" y="16244"/>
                  </a:cubicBezTo>
                  <a:cubicBezTo>
                    <a:pt x="8183" y="13852"/>
                    <a:pt x="8522" y="10436"/>
                    <a:pt x="8953" y="7274"/>
                  </a:cubicBezTo>
                  <a:cubicBezTo>
                    <a:pt x="9231" y="5238"/>
                    <a:pt x="9560" y="3248"/>
                    <a:pt x="10069" y="1843"/>
                  </a:cubicBezTo>
                  <a:cubicBezTo>
                    <a:pt x="10520" y="601"/>
                    <a:pt x="11080" y="-83"/>
                    <a:pt x="11654" y="8"/>
                  </a:cubicBezTo>
                  <a:cubicBezTo>
                    <a:pt x="12299" y="111"/>
                    <a:pt x="12895" y="1169"/>
                    <a:pt x="13335" y="2806"/>
                  </a:cubicBezTo>
                  <a:cubicBezTo>
                    <a:pt x="13754" y="4365"/>
                    <a:pt x="14005" y="6343"/>
                    <a:pt x="14309" y="8187"/>
                  </a:cubicBezTo>
                  <a:cubicBezTo>
                    <a:pt x="14809" y="11212"/>
                    <a:pt x="15461" y="13911"/>
                    <a:pt x="16257" y="16047"/>
                  </a:cubicBezTo>
                  <a:cubicBezTo>
                    <a:pt x="16840" y="17614"/>
                    <a:pt x="17490" y="18850"/>
                    <a:pt x="18179" y="19761"/>
                  </a:cubicBezTo>
                  <a:cubicBezTo>
                    <a:pt x="18592" y="20307"/>
                    <a:pt x="19018" y="20735"/>
                    <a:pt x="19453" y="21012"/>
                  </a:cubicBezTo>
                  <a:cubicBezTo>
                    <a:pt x="20161" y="21465"/>
                    <a:pt x="20887" y="21517"/>
                    <a:pt x="21600" y="21166"/>
                  </a:cubicBezTo>
                </a:path>
              </a:pathLst>
            </a:custGeom>
            <a:noFill/>
            <a:ln w="1905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50" name="However, PG will only do this if the returns are centered (e.g., consider the counter-example on the right)"/>
          <p:cNvSpPr txBox="1"/>
          <p:nvPr/>
        </p:nvSpPr>
        <p:spPr>
          <a:xfrm>
            <a:off x="485916" y="4356479"/>
            <a:ext cx="10985500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However, PG will only do this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if the returns are centered</a:t>
            </a:r>
            <a:r>
              <a:rPr dirty="0">
                <a:solidFill>
                  <a:srgbClr val="C00000"/>
                </a:solidFill>
              </a:rPr>
              <a:t> </a:t>
            </a:r>
            <a:r>
              <a:rPr dirty="0"/>
              <a:t>(e.g., consider the counter-example on the right)</a:t>
            </a:r>
          </a:p>
        </p:txBody>
      </p:sp>
      <p:sp>
        <p:nvSpPr>
          <p:cNvPr id="451" name="Intuitively, we want to “center” our returns, such that:…"/>
          <p:cNvSpPr txBox="1"/>
          <p:nvPr/>
        </p:nvSpPr>
        <p:spPr>
          <a:xfrm>
            <a:off x="485916" y="4740748"/>
            <a:ext cx="10985500" cy="7878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Intuitively, we want to “center” our returns, such that: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The probability of behavior that is better than average gets increased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The probability of behavior that is worse than average gets decreased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2" name="Equation"/>
              <p:cNvSpPr txBox="1"/>
              <p:nvPr/>
            </p:nvSpPr>
            <p:spPr>
              <a:xfrm>
                <a:off x="6854076" y="5835418"/>
                <a:ext cx="3076841" cy="575654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45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076" y="5835418"/>
                <a:ext cx="3076841" cy="575654"/>
              </a:xfrm>
              <a:prstGeom prst="rect">
                <a:avLst/>
              </a:prstGeom>
              <a:blipFill>
                <a:blip r:embed="rId6"/>
                <a:stretch>
                  <a:fillRect l="-2469" t="-2174" r="-1646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3" name="We are going to subtract a baseline   from the expression of the PG"/>
              <p:cNvSpPr txBox="1"/>
              <p:nvPr/>
            </p:nvSpPr>
            <p:spPr>
              <a:xfrm>
                <a:off x="485916" y="5906896"/>
                <a:ext cx="6109407" cy="34379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We are going to subtract a baseline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t> from the expression of the PG</a:t>
                </a:r>
              </a:p>
            </p:txBody>
          </p:sp>
        </mc:Choice>
        <mc:Fallback>
          <p:sp>
            <p:nvSpPr>
              <p:cNvPr id="453" name="We are going to subtract a baseline   from the expression of the PG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16" y="5906896"/>
                <a:ext cx="6109407" cy="343796"/>
              </a:xfrm>
              <a:prstGeom prst="rect">
                <a:avLst/>
              </a:prstGeom>
              <a:blipFill>
                <a:blip r:embed="rId7"/>
                <a:stretch>
                  <a:fillRect l="-1660" b="-21429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D4ECF3-03FF-87D2-7292-4F00EA32B6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7419" y="6492874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28B1F6-8561-A9C7-3C2D-C1202351A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" grpId="0" animBg="1"/>
      <p:bldP spid="451" grpId="0" animBg="1"/>
      <p:bldP spid="452" grpId="0" animBg="1"/>
      <p:bldP spid="45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4687" y="6502743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 dirty="0"/>
          </a:p>
        </p:txBody>
      </p:sp>
      <p:sp>
        <p:nvSpPr>
          <p:cNvPr id="456" name="A closer look at the baseline"/>
          <p:cNvSpPr txBox="1">
            <a:spLocks noGrp="1"/>
          </p:cNvSpPr>
          <p:nvPr>
            <p:ph type="title"/>
          </p:nvPr>
        </p:nvSpPr>
        <p:spPr>
          <a:xfrm>
            <a:off x="679756" y="34042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A closer look at the baseline</a:t>
            </a:r>
          </a:p>
        </p:txBody>
      </p:sp>
      <p:sp>
        <p:nvSpPr>
          <p:cNvPr id="457" name="Claim: adding the baseline does not change the value of the expected gradient"/>
          <p:cNvSpPr txBox="1"/>
          <p:nvPr/>
        </p:nvSpPr>
        <p:spPr>
          <a:xfrm>
            <a:off x="679756" y="2219742"/>
            <a:ext cx="10985500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Claim:</a:t>
            </a:r>
            <a:r>
              <a:rPr dirty="0">
                <a:solidFill>
                  <a:srgbClr val="C00000"/>
                </a:solidFill>
              </a:rPr>
              <a:t> </a:t>
            </a:r>
            <a:r>
              <a:rPr dirty="0"/>
              <a:t>adding the baseline does not change the value of the expected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8" name="Equation"/>
              <p:cNvSpPr txBox="1"/>
              <p:nvPr/>
            </p:nvSpPr>
            <p:spPr>
              <a:xfrm>
                <a:off x="761378" y="3475627"/>
                <a:ext cx="8068953" cy="518694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sSub>
                            <m:sSub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=∫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𝑏𝑑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=∫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𝑏𝑑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∫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1=0</m:t>
                      </m:r>
                    </m:oMath>
                  </m:oMathPara>
                </a14:m>
                <a:endParaRPr sz="1800"/>
              </a:p>
            </p:txBody>
          </p:sp>
        </mc:Choice>
        <mc:Fallback>
          <p:sp>
            <p:nvSpPr>
              <p:cNvPr id="45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78" y="3475627"/>
                <a:ext cx="8068953" cy="518694"/>
              </a:xfrm>
              <a:prstGeom prst="rect">
                <a:avLst/>
              </a:prstGeom>
              <a:blipFill>
                <a:blip r:embed="rId2"/>
                <a:stretch>
                  <a:fillRect l="-1101" t="-7143" r="-550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9" name="To prove that, let’s consider the following expectation:"/>
          <p:cNvSpPr txBox="1"/>
          <p:nvPr/>
        </p:nvSpPr>
        <p:spPr>
          <a:xfrm>
            <a:off x="679756" y="2966042"/>
            <a:ext cx="10985500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marL="406400" indent="-406400" algn="l" defTabSz="82550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To prove that, let’s consider the following expectation:</a:t>
            </a:r>
          </a:p>
        </p:txBody>
      </p:sp>
      <p:sp>
        <p:nvSpPr>
          <p:cNvPr id="460" name="which makes our estimate of the gradient (with baseline) unbiased in expectation"/>
          <p:cNvSpPr txBox="1"/>
          <p:nvPr/>
        </p:nvSpPr>
        <p:spPr>
          <a:xfrm>
            <a:off x="679756" y="3994321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which makes our estimate of the gradient (with baseline) </a:t>
            </a:r>
            <a:r>
              <a:rPr i="1" dirty="0">
                <a:latin typeface="+mn-lt"/>
                <a:ea typeface="+mn-ea"/>
                <a:cs typeface="+mn-cs"/>
                <a:sym typeface="Helvetica Neue"/>
              </a:rPr>
              <a:t>unbiased</a:t>
            </a:r>
            <a:r>
              <a:rPr dirty="0"/>
              <a:t> in expectation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1" name="Useful identity:"/>
              <p:cNvSpPr txBox="1"/>
              <p:nvPr/>
            </p:nvSpPr>
            <p:spPr>
              <a:xfrm>
                <a:off x="7761612" y="2562979"/>
                <a:ext cx="4277570" cy="85023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anchor="ctr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Useful identity</a:t>
                </a:r>
                <a:r>
                  <a:rPr dirty="0">
                    <a:solidFill>
                      <a:srgbClr val="C00000"/>
                    </a:solidFill>
                  </a:rPr>
                  <a:t>: 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17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7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7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sz="17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7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7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sz="17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7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7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7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7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461" name="Useful identity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612" y="2562979"/>
                <a:ext cx="4277570" cy="850233"/>
              </a:xfrm>
              <a:prstGeom prst="rect">
                <a:avLst/>
              </a:prstGeom>
              <a:blipFill>
                <a:blip r:embed="rId3"/>
                <a:stretch>
                  <a:fillRect l="-2367" t="-2941" b="-1029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2" name="An extremely effective choice of the baseline is the average return,"/>
          <p:cNvSpPr txBox="1"/>
          <p:nvPr/>
        </p:nvSpPr>
        <p:spPr>
          <a:xfrm>
            <a:off x="679756" y="5035265"/>
            <a:ext cx="10985500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An extremely effective choice of the baseline is the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average return</a:t>
            </a:r>
            <a:r>
              <a:rPr dirty="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,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3" name="Equation"/>
              <p:cNvSpPr txBox="1"/>
              <p:nvPr/>
            </p:nvSpPr>
            <p:spPr>
              <a:xfrm>
                <a:off x="7080549" y="4873700"/>
                <a:ext cx="1362126" cy="66560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850"/>
              </a:p>
            </p:txBody>
          </p:sp>
        </mc:Choice>
        <mc:Fallback>
          <p:sp>
            <p:nvSpPr>
              <p:cNvPr id="46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549" y="4873700"/>
                <a:ext cx="1362126" cy="665600"/>
              </a:xfrm>
              <a:prstGeom prst="rect">
                <a:avLst/>
              </a:prstGeom>
              <a:blipFill>
                <a:blip r:embed="rId4"/>
                <a:stretch>
                  <a:fillRect l="-6481" r="-13889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4" name="(We’ll see how this motivates many popular RL algorithms…)"/>
          <p:cNvSpPr txBox="1"/>
          <p:nvPr/>
        </p:nvSpPr>
        <p:spPr>
          <a:xfrm>
            <a:off x="761378" y="5554587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(We’ll see how this motivates many popular RL algorithms…)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5" name="Group"/>
              <p:cNvSpPr/>
              <p:nvPr/>
            </p:nvSpPr>
            <p:spPr>
              <a:xfrm>
                <a:off x="679756" y="1665986"/>
                <a:ext cx="10985500" cy="3827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>
                <a:lvl1pPr algn="l" defTabSz="82550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95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465" name="Group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56" y="1665986"/>
                <a:ext cx="10985500" cy="3827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9B8D0-4403-BAAC-5932-33F834B3F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9756" y="6502743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68755E-CAF0-A373-7C87-8A61A399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97843" y="6492875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 dirty="0"/>
          </a:p>
        </p:txBody>
      </p:sp>
      <p:sp>
        <p:nvSpPr>
          <p:cNvPr id="468" name="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Example</a:t>
            </a:r>
          </a:p>
        </p:txBody>
      </p:sp>
      <p:pic>
        <p:nvPicPr>
          <p:cNvPr id="46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323" y="1109086"/>
            <a:ext cx="6549354" cy="4912016"/>
          </a:xfrm>
          <a:prstGeom prst="rect">
            <a:avLst/>
          </a:prstGeom>
          <a:ln w="6350">
            <a:miter lim="400000"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D2DA18-5D9A-5532-D1E5-EFD238C9DC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4779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67C3C6-B956-1BDF-2068-7F9D723E7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72" name="Properties of policy gradient"/>
          <p:cNvSpPr txBox="1">
            <a:spLocks noGrp="1"/>
          </p:cNvSpPr>
          <p:nvPr>
            <p:ph type="title"/>
          </p:nvPr>
        </p:nvSpPr>
        <p:spPr>
          <a:xfrm>
            <a:off x="651936" y="41544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Properties of policy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3" name="At a high-level, we’ve been defining a scheme where:…"/>
              <p:cNvSpPr txBox="1"/>
              <p:nvPr/>
            </p:nvSpPr>
            <p:spPr>
              <a:xfrm>
                <a:off x="651936" y="1663545"/>
                <a:ext cx="10985500" cy="201446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At a high-level, we’ve been defining a scheme where: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203200" indent="-203200" algn="l" defTabSz="412750">
                  <a:lnSpc>
                    <a:spcPct val="15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Given the RL objective</a:t>
                </a:r>
              </a:p>
              <a:p>
                <a:pPr marL="203200" indent="-203200" algn="l" defTabSz="412750">
                  <a:lnSpc>
                    <a:spcPct val="15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We maximize the objective </a:t>
                </a:r>
                <a:r>
                  <a:rPr dirty="0" err="1"/>
                  <a:t>w.r.t.</a:t>
                </a:r>
                <a:r>
                  <a:rPr dirty="0"/>
                  <a:t>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dirty="0"/>
                  <a:t> by:</a:t>
                </a:r>
              </a:p>
              <a:p>
                <a:pPr marL="508000" lvl="1" indent="-203200" algn="l" defTabSz="412750">
                  <a:lnSpc>
                    <a:spcPct val="15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Computing the gradient</a:t>
                </a:r>
              </a:p>
              <a:p>
                <a:pPr marL="508000" lvl="1" indent="-203200" algn="l" defTabSz="412750">
                  <a:lnSpc>
                    <a:spcPct val="150000"/>
                  </a:lnSpc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Taking a gradient step to update the policy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</a:t>
                </a:r>
              </a:p>
            </p:txBody>
          </p:sp>
        </mc:Choice>
        <mc:Fallback>
          <p:sp>
            <p:nvSpPr>
              <p:cNvPr id="473" name="At a high-level, we’ve been defining a scheme where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36" y="1663545"/>
                <a:ext cx="10985500" cy="2014460"/>
              </a:xfrm>
              <a:prstGeom prst="rect">
                <a:avLst/>
              </a:prstGeom>
              <a:blipFill>
                <a:blip r:embed="rId2"/>
                <a:stretch>
                  <a:fillRect l="-924" t="-1887" b="-817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4" name="Equation"/>
              <p:cNvSpPr txBox="1"/>
              <p:nvPr/>
            </p:nvSpPr>
            <p:spPr>
              <a:xfrm>
                <a:off x="2958247" y="2209321"/>
                <a:ext cx="2840290" cy="46106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=∫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sz="1600" dirty="0"/>
              </a:p>
            </p:txBody>
          </p:sp>
        </mc:Choice>
        <mc:Fallback>
          <p:sp>
            <p:nvSpPr>
              <p:cNvPr id="47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247" y="2209321"/>
                <a:ext cx="2840290" cy="461062"/>
              </a:xfrm>
              <a:prstGeom prst="rect">
                <a:avLst/>
              </a:prstGeom>
              <a:blipFill>
                <a:blip r:embed="rId3"/>
                <a:stretch>
                  <a:fillRect l="-3111" t="-5263" r="-16889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5" name="Text"/>
              <p:cNvSpPr txBox="1"/>
              <p:nvPr/>
            </p:nvSpPr>
            <p:spPr>
              <a:xfrm>
                <a:off x="3339157" y="2985091"/>
                <a:ext cx="3837658" cy="396747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>
                <a:lvl1pPr algn="l" defTabSz="82550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475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157" y="2985091"/>
                <a:ext cx="3837658" cy="396747"/>
              </a:xfrm>
              <a:prstGeom prst="rect">
                <a:avLst/>
              </a:prstGeom>
              <a:blipFill>
                <a:blip r:embed="rId4"/>
                <a:stretch>
                  <a:fillRect l="-1656" b="-937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6" name="Question:…"/>
          <p:cNvSpPr txBox="1"/>
          <p:nvPr/>
        </p:nvSpPr>
        <p:spPr>
          <a:xfrm>
            <a:off x="841590" y="4133012"/>
            <a:ext cx="3536802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dirty="0">
                <a:solidFill>
                  <a:srgbClr val="C00000"/>
                </a:solidFill>
              </a:rPr>
              <a:t>Question:</a:t>
            </a:r>
          </a:p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Is this on- or off-policy? And why?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6CA878F1-DC77-D944-C23E-59B2F5B3A1C6}"/>
              </a:ext>
            </a:extLst>
          </p:cNvPr>
          <p:cNvSpPr txBox="1">
            <a:spLocks/>
          </p:cNvSpPr>
          <p:nvPr/>
        </p:nvSpPr>
        <p:spPr>
          <a:xfrm>
            <a:off x="11784686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D4FD5223-5403-5D4C-C0C7-940B38659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46DFBD34-E7EB-20D2-3608-3A31B670C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Question:…">
                <a:extLst>
                  <a:ext uri="{FF2B5EF4-FFF2-40B4-BE49-F238E27FC236}">
                    <a16:creationId xmlns:a16="http://schemas.microsoft.com/office/drawing/2014/main" id="{4D695B7E-0564-D813-4E9F-78C8FDC203FD}"/>
                  </a:ext>
                </a:extLst>
              </p:cNvPr>
              <p:cNvSpPr txBox="1"/>
              <p:nvPr/>
            </p:nvSpPr>
            <p:spPr>
              <a:xfrm>
                <a:off x="841590" y="5042840"/>
                <a:ext cx="7123850" cy="81567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On-policy. To estimate the 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∼</m:t>
                        </m:r>
                        <m:sSub>
                          <m:sSubPr>
                            <m:ctrlPr>
                              <a:rPr lang="ar-AE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ar-AE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𝛻</m:t>
                            </m:r>
                          </m:e>
                          <m:sub>
                            <m:r>
                              <a:rPr lang="ar-AE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  <m:sSub>
                          <m:sSubPr>
                            <m:ctrlPr>
                              <a:rPr lang="ar-AE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ar-AE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we need samples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AE" dirty="0"/>
                  <a:t>, </a:t>
                </a:r>
                <a:r>
                  <a:rPr lang="en-US" dirty="0"/>
                  <a:t>which depends on the current parameters 𝜃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/>
              </a:p>
            </p:txBody>
          </p:sp>
        </mc:Choice>
        <mc:Fallback>
          <p:sp>
            <p:nvSpPr>
              <p:cNvPr id="15" name="Question:…">
                <a:extLst>
                  <a:ext uri="{FF2B5EF4-FFF2-40B4-BE49-F238E27FC236}">
                    <a16:creationId xmlns:a16="http://schemas.microsoft.com/office/drawing/2014/main" id="{4D695B7E-0564-D813-4E9F-78C8FDC20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590" y="5042840"/>
                <a:ext cx="7123850" cy="815673"/>
              </a:xfrm>
              <a:prstGeom prst="rect">
                <a:avLst/>
              </a:prstGeom>
              <a:blipFill>
                <a:blip r:embed="rId5"/>
                <a:stretch>
                  <a:fillRect l="-1423" t="-454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Pros:…">
            <a:extLst>
              <a:ext uri="{FF2B5EF4-FFF2-40B4-BE49-F238E27FC236}">
                <a16:creationId xmlns:a16="http://schemas.microsoft.com/office/drawing/2014/main" id="{7DAA8E21-5778-F056-409B-F22BCB32053F}"/>
              </a:ext>
            </a:extLst>
          </p:cNvPr>
          <p:cNvSpPr txBox="1"/>
          <p:nvPr/>
        </p:nvSpPr>
        <p:spPr>
          <a:xfrm>
            <a:off x="7947028" y="2112264"/>
            <a:ext cx="3837658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825500"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600" dirty="0">
                <a:solidFill>
                  <a:srgbClr val="C00000"/>
                </a:solidFill>
              </a:rPr>
              <a:t>Pros:</a:t>
            </a:r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Naturally handles continuous/discrete action spaces</a:t>
            </a:r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Directly optimizes the RL objective — can be more stable than Q-learning, i.e., fixed-point iteration </a:t>
            </a:r>
          </a:p>
        </p:txBody>
      </p:sp>
      <p:sp>
        <p:nvSpPr>
          <p:cNvPr id="21" name="Cons:…">
            <a:extLst>
              <a:ext uri="{FF2B5EF4-FFF2-40B4-BE49-F238E27FC236}">
                <a16:creationId xmlns:a16="http://schemas.microsoft.com/office/drawing/2014/main" id="{BAF8E9D3-D6F0-D26F-D0B8-EEEB78D098FF}"/>
              </a:ext>
            </a:extLst>
          </p:cNvPr>
          <p:cNvSpPr txBox="1"/>
          <p:nvPr/>
        </p:nvSpPr>
        <p:spPr>
          <a:xfrm>
            <a:off x="7965440" y="3843385"/>
            <a:ext cx="3837659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825500"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600" dirty="0">
                <a:solidFill>
                  <a:srgbClr val="C00000"/>
                </a:solidFill>
              </a:rPr>
              <a:t>Cons:</a:t>
            </a:r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On-policy. This can be extremely sample inefficient!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1E4DD-8B19-26DB-FA37-86EDF68FD98A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36" name="Outline">
            <a:extLst>
              <a:ext uri="{FF2B5EF4-FFF2-40B4-BE49-F238E27FC236}">
                <a16:creationId xmlns:a16="http://schemas.microsoft.com/office/drawing/2014/main" id="{EB20C082-549A-32A1-2CCE-DE43B38A0F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0851" y="37212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237" name="4">
            <a:extLst>
              <a:ext uri="{FF2B5EF4-FFF2-40B4-BE49-F238E27FC236}">
                <a16:creationId xmlns:a16="http://schemas.microsoft.com/office/drawing/2014/main" id="{9699C27E-EECD-255F-06A8-79AE3FC256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16162" y="6623893"/>
            <a:ext cx="355962" cy="1622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 dirty="0"/>
          </a:p>
        </p:txBody>
      </p:sp>
      <p:sp>
        <p:nvSpPr>
          <p:cNvPr id="238" name="Intro to policy gradients">
            <a:extLst>
              <a:ext uri="{FF2B5EF4-FFF2-40B4-BE49-F238E27FC236}">
                <a16:creationId xmlns:a16="http://schemas.microsoft.com/office/drawing/2014/main" id="{6AEF237A-BBC8-058C-881B-FF7096E0CB04}"/>
              </a:ext>
            </a:extLst>
          </p:cNvPr>
          <p:cNvSpPr txBox="1"/>
          <p:nvPr/>
        </p:nvSpPr>
        <p:spPr>
          <a:xfrm>
            <a:off x="696761" y="1726228"/>
            <a:ext cx="6064637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>
                <a:solidFill>
                  <a:srgbClr val="000000">
                    <a:alpha val="30000"/>
                  </a:srgbClr>
                </a:solidFill>
              </a:rPr>
              <a:t>Intro to policy gradients</a:t>
            </a:r>
          </a:p>
        </p:txBody>
      </p:sp>
      <p:sp>
        <p:nvSpPr>
          <p:cNvPr id="239" name="REINFORCE algorithm…">
            <a:extLst>
              <a:ext uri="{FF2B5EF4-FFF2-40B4-BE49-F238E27FC236}">
                <a16:creationId xmlns:a16="http://schemas.microsoft.com/office/drawing/2014/main" id="{9A3A6B3D-69F9-59B8-DE18-DA3E4F009C73}"/>
              </a:ext>
            </a:extLst>
          </p:cNvPr>
          <p:cNvSpPr txBox="1"/>
          <p:nvPr/>
        </p:nvSpPr>
        <p:spPr>
          <a:xfrm>
            <a:off x="952285" y="2021264"/>
            <a:ext cx="7913370" cy="742063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>
                    <a:alpha val="30000"/>
                  </a:srgbClr>
                </a:solidFill>
              </a:rPr>
              <a:t>REINFORCE algorithm</a:t>
            </a:r>
          </a:p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>
                    <a:alpha val="30000"/>
                  </a:srgbClr>
                </a:solidFill>
              </a:rPr>
              <a:t>Reducing variance of policy gradient</a:t>
            </a:r>
          </a:p>
        </p:txBody>
      </p:sp>
      <p:sp>
        <p:nvSpPr>
          <p:cNvPr id="240" name="Deep RL Algorithms &amp; Applications">
            <a:extLst>
              <a:ext uri="{FF2B5EF4-FFF2-40B4-BE49-F238E27FC236}">
                <a16:creationId xmlns:a16="http://schemas.microsoft.com/office/drawing/2014/main" id="{F693FFE5-757F-0BA0-4707-240E355794D8}"/>
              </a:ext>
            </a:extLst>
          </p:cNvPr>
          <p:cNvSpPr txBox="1"/>
          <p:nvPr/>
        </p:nvSpPr>
        <p:spPr>
          <a:xfrm>
            <a:off x="690710" y="4011902"/>
            <a:ext cx="4935048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solidFill>
                  <a:srgbClr val="000000">
                    <a:alpha val="30000"/>
                  </a:srgbClr>
                </a:solidFill>
              </a:rPr>
              <a:t>Deep RL Algorithms &amp; Applications</a:t>
            </a:r>
          </a:p>
        </p:txBody>
      </p:sp>
      <p:sp>
        <p:nvSpPr>
          <p:cNvPr id="241" name="Actor-Critic methods">
            <a:extLst>
              <a:ext uri="{FF2B5EF4-FFF2-40B4-BE49-F238E27FC236}">
                <a16:creationId xmlns:a16="http://schemas.microsoft.com/office/drawing/2014/main" id="{892C5F9C-49E9-D424-B1AB-2A465EE2424E}"/>
              </a:ext>
            </a:extLst>
          </p:cNvPr>
          <p:cNvSpPr txBox="1"/>
          <p:nvPr/>
        </p:nvSpPr>
        <p:spPr>
          <a:xfrm>
            <a:off x="690710" y="2928075"/>
            <a:ext cx="6064636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Actor-Critic methods</a:t>
            </a:r>
          </a:p>
        </p:txBody>
      </p:sp>
      <p:sp>
        <p:nvSpPr>
          <p:cNvPr id="242" name="Advantage…">
            <a:extLst>
              <a:ext uri="{FF2B5EF4-FFF2-40B4-BE49-F238E27FC236}">
                <a16:creationId xmlns:a16="http://schemas.microsoft.com/office/drawing/2014/main" id="{DB2A4FC4-27A5-17D1-8A5B-8C0D9CA05483}"/>
              </a:ext>
            </a:extLst>
          </p:cNvPr>
          <p:cNvSpPr txBox="1"/>
          <p:nvPr/>
        </p:nvSpPr>
        <p:spPr>
          <a:xfrm>
            <a:off x="952285" y="3160206"/>
            <a:ext cx="7913370" cy="742063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/>
                </a:solidFill>
              </a:rPr>
              <a:t>Advantage</a:t>
            </a:r>
          </a:p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/>
                </a:solidFill>
              </a:rPr>
              <a:t>Architecture design</a:t>
            </a:r>
          </a:p>
        </p:txBody>
      </p:sp>
      <p:sp>
        <p:nvSpPr>
          <p:cNvPr id="243" name="References:">
            <a:extLst>
              <a:ext uri="{FF2B5EF4-FFF2-40B4-BE49-F238E27FC236}">
                <a16:creationId xmlns:a16="http://schemas.microsoft.com/office/drawing/2014/main" id="{30AF9382-A2E4-ECE8-043C-B8C906BCA225}"/>
              </a:ext>
            </a:extLst>
          </p:cNvPr>
          <p:cNvSpPr txBox="1"/>
          <p:nvPr/>
        </p:nvSpPr>
        <p:spPr>
          <a:xfrm>
            <a:off x="690710" y="5413380"/>
            <a:ext cx="6064636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References:</a:t>
            </a:r>
          </a:p>
        </p:txBody>
      </p:sp>
      <p:sp>
        <p:nvSpPr>
          <p:cNvPr id="244" name="Berkeley: CS 185/285 &amp; Deep RL Bootcamp">
            <a:extLst>
              <a:ext uri="{FF2B5EF4-FFF2-40B4-BE49-F238E27FC236}">
                <a16:creationId xmlns:a16="http://schemas.microsoft.com/office/drawing/2014/main" id="{6E554F0D-CD06-F680-05F5-104AC99D1D5B}"/>
              </a:ext>
            </a:extLst>
          </p:cNvPr>
          <p:cNvSpPr txBox="1"/>
          <p:nvPr/>
        </p:nvSpPr>
        <p:spPr>
          <a:xfrm>
            <a:off x="941760" y="5688864"/>
            <a:ext cx="7913370" cy="661084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marL="355600" indent="-355600" algn="l" defTabSz="82550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Berkeley: CS 185/285 &amp; Deep RL Bootcamp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A797B5-6EA9-8D01-BF54-EE45499DCF7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96F3B-1F7D-6675-5CD7-57011D806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879527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87" name="From PG to Actor-Critic methods"/>
          <p:cNvSpPr txBox="1">
            <a:spLocks noGrp="1"/>
          </p:cNvSpPr>
          <p:nvPr>
            <p:ph type="title"/>
          </p:nvPr>
        </p:nvSpPr>
        <p:spPr>
          <a:xfrm>
            <a:off x="603250" y="39415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From PG to Actor-Critic methods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8" name="Once again, let’s consider the policy gradient"/>
              <p:cNvSpPr txBox="1"/>
              <p:nvPr/>
            </p:nvSpPr>
            <p:spPr>
              <a:xfrm>
                <a:off x="651936" y="1607904"/>
                <a:ext cx="10985500" cy="82153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Once again, let’s consider the policy 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)≈</m:t>
                    </m:r>
                    <m:f>
                      <m:f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limUpp>
                      <m:limUp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limLow>
                          <m:limLow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lim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lim>
                        </m:limLow>
                      </m:e>
                      <m:lim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lim>
                    </m:limUpp>
                    <m:limUpp>
                      <m:limUp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limLow>
                          <m:limLow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lim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lim>
                        </m:limLow>
                      </m:e>
                      <m:lim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lim>
                    </m:limUpp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m:rPr>
                        <m:sty m:val="p"/>
                      </m:rP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limUpp>
                          <m:limUpp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limLow>
                              <m:limLow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∑</m:t>
                                </m:r>
                              </m:e>
                              <m:lim>
                                <m:sSup>
                                  <m:sSup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lim>
                            </m:limLow>
                          </m:e>
                          <m:lim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lim>
                        </m:limUp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sz="19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/>
              </a:p>
            </p:txBody>
          </p:sp>
        </mc:Choice>
        <mc:Fallback>
          <p:sp>
            <p:nvSpPr>
              <p:cNvPr id="488" name="Once again, let’s consider the policy gradien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36" y="1607904"/>
                <a:ext cx="10985500" cy="821534"/>
              </a:xfrm>
              <a:prstGeom prst="rect">
                <a:avLst/>
              </a:prstGeom>
              <a:blipFill>
                <a:blip r:embed="rId2"/>
                <a:stretch>
                  <a:fillRect l="-92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9" name="“reward-to-go”"/>
          <p:cNvSpPr txBox="1"/>
          <p:nvPr/>
        </p:nvSpPr>
        <p:spPr>
          <a:xfrm>
            <a:off x="8849507" y="2316137"/>
            <a:ext cx="1274636" cy="273875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>
            <a:spAutoFit/>
          </a:bodyPr>
          <a:lstStyle>
            <a:lvl1pPr algn="l" defTabSz="825500">
              <a:defRPr sz="1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“reward-to-go”</a:t>
            </a:r>
          </a:p>
        </p:txBody>
      </p:sp>
      <p:sp>
        <p:nvSpPr>
          <p:cNvPr id="490" name="Line"/>
          <p:cNvSpPr/>
          <p:nvPr/>
        </p:nvSpPr>
        <p:spPr>
          <a:xfrm>
            <a:off x="7428682" y="4002990"/>
            <a:ext cx="2296655" cy="1367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38" extrusionOk="0">
                <a:moveTo>
                  <a:pt x="0" y="21238"/>
                </a:moveTo>
                <a:cubicBezTo>
                  <a:pt x="1381" y="20951"/>
                  <a:pt x="2747" y="20541"/>
                  <a:pt x="4094" y="20013"/>
                </a:cubicBezTo>
                <a:cubicBezTo>
                  <a:pt x="4789" y="19740"/>
                  <a:pt x="5482" y="19435"/>
                  <a:pt x="6143" y="18969"/>
                </a:cubicBezTo>
                <a:cubicBezTo>
                  <a:pt x="6700" y="18577"/>
                  <a:pt x="7227" y="18075"/>
                  <a:pt x="7712" y="17475"/>
                </a:cubicBezTo>
                <a:cubicBezTo>
                  <a:pt x="8313" y="16216"/>
                  <a:pt x="8566" y="14601"/>
                  <a:pt x="8414" y="13022"/>
                </a:cubicBezTo>
                <a:cubicBezTo>
                  <a:pt x="8322" y="12066"/>
                  <a:pt x="8078" y="11137"/>
                  <a:pt x="8131" y="10162"/>
                </a:cubicBezTo>
                <a:cubicBezTo>
                  <a:pt x="8178" y="9321"/>
                  <a:pt x="8441" y="8553"/>
                  <a:pt x="8854" y="8055"/>
                </a:cubicBezTo>
                <a:cubicBezTo>
                  <a:pt x="9283" y="7584"/>
                  <a:pt x="9746" y="7206"/>
                  <a:pt x="10234" y="6931"/>
                </a:cubicBezTo>
                <a:cubicBezTo>
                  <a:pt x="12017" y="5923"/>
                  <a:pt x="13967" y="6352"/>
                  <a:pt x="15808" y="5678"/>
                </a:cubicBezTo>
                <a:cubicBezTo>
                  <a:pt x="16641" y="5373"/>
                  <a:pt x="17459" y="4819"/>
                  <a:pt x="17981" y="3706"/>
                </a:cubicBezTo>
                <a:cubicBezTo>
                  <a:pt x="18354" y="2908"/>
                  <a:pt x="18528" y="1892"/>
                  <a:pt x="18939" y="1143"/>
                </a:cubicBezTo>
                <a:cubicBezTo>
                  <a:pt x="19618" y="-97"/>
                  <a:pt x="20737" y="-362"/>
                  <a:pt x="21600" y="513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491" name="Line"/>
          <p:cNvSpPr/>
          <p:nvPr/>
        </p:nvSpPr>
        <p:spPr>
          <a:xfrm>
            <a:off x="8358050" y="3619158"/>
            <a:ext cx="982914" cy="854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599" y="17499"/>
                  <a:pt x="3335" y="14247"/>
                  <a:pt x="6879" y="13423"/>
                </a:cubicBezTo>
                <a:cubicBezTo>
                  <a:pt x="9347" y="12850"/>
                  <a:pt x="12062" y="13546"/>
                  <a:pt x="14230" y="12014"/>
                </a:cubicBezTo>
                <a:cubicBezTo>
                  <a:pt x="16132" y="10670"/>
                  <a:pt x="16915" y="8107"/>
                  <a:pt x="17929" y="5834"/>
                </a:cubicBezTo>
                <a:cubicBezTo>
                  <a:pt x="18886" y="3685"/>
                  <a:pt x="20125" y="1718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492" name="Line"/>
          <p:cNvSpPr/>
          <p:nvPr/>
        </p:nvSpPr>
        <p:spPr>
          <a:xfrm>
            <a:off x="8378924" y="3725491"/>
            <a:ext cx="1178492" cy="785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372" extrusionOk="0">
                <a:moveTo>
                  <a:pt x="1" y="21372"/>
                </a:moveTo>
                <a:cubicBezTo>
                  <a:pt x="-60" y="16383"/>
                  <a:pt x="2823" y="12438"/>
                  <a:pt x="6156" y="12950"/>
                </a:cubicBezTo>
                <a:cubicBezTo>
                  <a:pt x="8389" y="13293"/>
                  <a:pt x="10599" y="15782"/>
                  <a:pt x="12628" y="14115"/>
                </a:cubicBezTo>
                <a:cubicBezTo>
                  <a:pt x="14770" y="12355"/>
                  <a:pt x="14380" y="7986"/>
                  <a:pt x="15346" y="4776"/>
                </a:cubicBezTo>
                <a:cubicBezTo>
                  <a:pt x="15878" y="3009"/>
                  <a:pt x="16794" y="1647"/>
                  <a:pt x="17893" y="838"/>
                </a:cubicBezTo>
                <a:cubicBezTo>
                  <a:pt x="18992" y="29"/>
                  <a:pt x="20274" y="-228"/>
                  <a:pt x="21540" y="215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493" name="Line"/>
          <p:cNvSpPr/>
          <p:nvPr/>
        </p:nvSpPr>
        <p:spPr>
          <a:xfrm>
            <a:off x="8402672" y="4087040"/>
            <a:ext cx="1299820" cy="464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8" extrusionOk="0">
                <a:moveTo>
                  <a:pt x="0" y="21086"/>
                </a:moveTo>
                <a:cubicBezTo>
                  <a:pt x="2437" y="21134"/>
                  <a:pt x="4874" y="21236"/>
                  <a:pt x="7310" y="21391"/>
                </a:cubicBezTo>
                <a:cubicBezTo>
                  <a:pt x="9087" y="21504"/>
                  <a:pt x="10922" y="21600"/>
                  <a:pt x="12496" y="19291"/>
                </a:cubicBezTo>
                <a:cubicBezTo>
                  <a:pt x="14325" y="16609"/>
                  <a:pt x="15366" y="11307"/>
                  <a:pt x="16830" y="7299"/>
                </a:cubicBezTo>
                <a:cubicBezTo>
                  <a:pt x="18148" y="3693"/>
                  <a:pt x="19798" y="1167"/>
                  <a:pt x="21600" y="0"/>
                </a:cubicBez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pic>
        <p:nvPicPr>
          <p:cNvPr id="494" name="Image" descr="Imag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940000">
            <a:off x="9138068" y="3194220"/>
            <a:ext cx="1470736" cy="819243"/>
          </a:xfrm>
          <a:prstGeom prst="rect">
            <a:avLst/>
          </a:prstGeom>
          <a:ln w="6350">
            <a:miter lim="400000"/>
          </a:ln>
        </p:spPr>
      </p:pic>
      <p:sp>
        <p:nvSpPr>
          <p:cNvPr id="495" name="Multiplication Sign"/>
          <p:cNvSpPr/>
          <p:nvPr/>
        </p:nvSpPr>
        <p:spPr>
          <a:xfrm>
            <a:off x="9707940" y="3997764"/>
            <a:ext cx="94134" cy="94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77" extrusionOk="0">
                <a:moveTo>
                  <a:pt x="3398" y="1"/>
                </a:moveTo>
                <a:cubicBezTo>
                  <a:pt x="3368" y="1"/>
                  <a:pt x="3338" y="12"/>
                  <a:pt x="3315" y="35"/>
                </a:cubicBezTo>
                <a:lnTo>
                  <a:pt x="35" y="3315"/>
                </a:lnTo>
                <a:cubicBezTo>
                  <a:pt x="-11" y="3361"/>
                  <a:pt x="-11" y="3434"/>
                  <a:pt x="35" y="3480"/>
                </a:cubicBezTo>
                <a:lnTo>
                  <a:pt x="7290" y="10733"/>
                </a:lnTo>
                <a:cubicBezTo>
                  <a:pt x="7320" y="10764"/>
                  <a:pt x="7320" y="10813"/>
                  <a:pt x="7290" y="10843"/>
                </a:cubicBezTo>
                <a:lnTo>
                  <a:pt x="35" y="18098"/>
                </a:lnTo>
                <a:cubicBezTo>
                  <a:pt x="-11" y="18144"/>
                  <a:pt x="-11" y="18217"/>
                  <a:pt x="35" y="18263"/>
                </a:cubicBezTo>
                <a:lnTo>
                  <a:pt x="3315" y="21543"/>
                </a:lnTo>
                <a:cubicBezTo>
                  <a:pt x="3361" y="21589"/>
                  <a:pt x="3434" y="21589"/>
                  <a:pt x="3480" y="21543"/>
                </a:cubicBezTo>
                <a:lnTo>
                  <a:pt x="10733" y="14288"/>
                </a:lnTo>
                <a:cubicBezTo>
                  <a:pt x="10764" y="14258"/>
                  <a:pt x="10814" y="14258"/>
                  <a:pt x="10845" y="14288"/>
                </a:cubicBezTo>
                <a:lnTo>
                  <a:pt x="18098" y="21543"/>
                </a:lnTo>
                <a:cubicBezTo>
                  <a:pt x="18144" y="21589"/>
                  <a:pt x="18217" y="21589"/>
                  <a:pt x="18263" y="21543"/>
                </a:cubicBezTo>
                <a:lnTo>
                  <a:pt x="21543" y="18263"/>
                </a:lnTo>
                <a:cubicBezTo>
                  <a:pt x="21589" y="18217"/>
                  <a:pt x="21589" y="18144"/>
                  <a:pt x="21543" y="18098"/>
                </a:cubicBezTo>
                <a:lnTo>
                  <a:pt x="14288" y="10845"/>
                </a:lnTo>
                <a:cubicBezTo>
                  <a:pt x="14258" y="10814"/>
                  <a:pt x="14258" y="10764"/>
                  <a:pt x="14288" y="10733"/>
                </a:cubicBezTo>
                <a:lnTo>
                  <a:pt x="21543" y="3480"/>
                </a:lnTo>
                <a:cubicBezTo>
                  <a:pt x="21588" y="3434"/>
                  <a:pt x="21588" y="3360"/>
                  <a:pt x="21543" y="3315"/>
                </a:cubicBezTo>
                <a:lnTo>
                  <a:pt x="18263" y="35"/>
                </a:lnTo>
                <a:cubicBezTo>
                  <a:pt x="18217" y="-11"/>
                  <a:pt x="18144" y="-11"/>
                  <a:pt x="18098" y="35"/>
                </a:cubicBezTo>
                <a:lnTo>
                  <a:pt x="10845" y="7290"/>
                </a:lnTo>
                <a:cubicBezTo>
                  <a:pt x="10814" y="7320"/>
                  <a:pt x="10765" y="7320"/>
                  <a:pt x="10735" y="7290"/>
                </a:cubicBezTo>
                <a:lnTo>
                  <a:pt x="3480" y="35"/>
                </a:lnTo>
                <a:cubicBezTo>
                  <a:pt x="3457" y="12"/>
                  <a:pt x="3428" y="1"/>
                  <a:pt x="3398" y="1"/>
                </a:cubicBezTo>
                <a:close/>
              </a:path>
            </a:pathLst>
          </a:custGeom>
          <a:solidFill>
            <a:srgbClr val="000000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96" name="Line"/>
          <p:cNvSpPr/>
          <p:nvPr/>
        </p:nvSpPr>
        <p:spPr>
          <a:xfrm flipV="1">
            <a:off x="9564342" y="3358633"/>
            <a:ext cx="607606" cy="490420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497" name="Circle"/>
          <p:cNvSpPr/>
          <p:nvPr/>
        </p:nvSpPr>
        <p:spPr>
          <a:xfrm>
            <a:off x="8287355" y="4450488"/>
            <a:ext cx="146190" cy="146190"/>
          </a:xfrm>
          <a:prstGeom prst="ellipse">
            <a:avLst/>
          </a:prstGeom>
          <a:solidFill>
            <a:srgbClr val="60D937"/>
          </a:solidFill>
          <a:ln w="635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1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8" name="Equation"/>
              <p:cNvSpPr txBox="1"/>
              <p:nvPr/>
            </p:nvSpPr>
            <p:spPr>
              <a:xfrm>
                <a:off x="8495093" y="4725492"/>
                <a:ext cx="1116376" cy="22211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800"/>
              </a:p>
            </p:txBody>
          </p:sp>
        </mc:Choice>
        <mc:Fallback>
          <p:sp>
            <p:nvSpPr>
              <p:cNvPr id="49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093" y="4725492"/>
                <a:ext cx="1116376" cy="222110"/>
              </a:xfrm>
              <a:prstGeom prst="rect">
                <a:avLst/>
              </a:prstGeom>
              <a:blipFill>
                <a:blip r:embed="rId4"/>
                <a:stretch>
                  <a:fillRect l="-7955" t="-5556" r="-29545" b="-66667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9" name="Equation"/>
              <p:cNvSpPr txBox="1"/>
              <p:nvPr/>
            </p:nvSpPr>
            <p:spPr>
              <a:xfrm>
                <a:off x="10256092" y="2991698"/>
                <a:ext cx="1710952" cy="546736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limLow>
                                <m:limLowPr>
                                  <m:ctrlP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sz="1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lim>
                              </m:limLow>
                            </m:e>
                            <m:lim>
                              <m:r>
                                <a:rPr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lim>
                          </m:limUpp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sz="1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sz="1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1400"/>
              </a:p>
            </p:txBody>
          </p:sp>
        </mc:Choice>
        <mc:Fallback>
          <p:sp>
            <p:nvSpPr>
              <p:cNvPr id="49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6092" y="2991698"/>
                <a:ext cx="1710952" cy="546736"/>
              </a:xfrm>
              <a:prstGeom prst="rect">
                <a:avLst/>
              </a:prstGeom>
              <a:blipFill>
                <a:blip r:embed="rId5"/>
                <a:stretch>
                  <a:fillRect l="-2941" r="-11029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0" name="The idea of actor-critic methods is to define:…"/>
              <p:cNvSpPr txBox="1"/>
              <p:nvPr/>
            </p:nvSpPr>
            <p:spPr>
              <a:xfrm>
                <a:off x="651936" y="3258555"/>
                <a:ext cx="6217922" cy="120164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The idea of actor-critic methods is to define: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An “actor", i.e., a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A “critic” to better estimate the “reward-to-go”, </a:t>
                </a:r>
                <a:br/>
                <a:r>
                  <a:t>e.g., estimate Q-values through function approximation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</p:txBody>
          </p:sp>
        </mc:Choice>
        <mc:Fallback>
          <p:sp>
            <p:nvSpPr>
              <p:cNvPr id="500" name="The idea of actor-critic methods is to define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36" y="3258555"/>
                <a:ext cx="6217922" cy="1201644"/>
              </a:xfrm>
              <a:prstGeom prst="rect">
                <a:avLst/>
              </a:prstGeom>
              <a:blipFill>
                <a:blip r:embed="rId6"/>
                <a:stretch>
                  <a:fillRect l="-1633" t="-3125" r="-1224" b="-2083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1" name="Equation"/>
              <p:cNvSpPr txBox="1"/>
              <p:nvPr/>
            </p:nvSpPr>
            <p:spPr>
              <a:xfrm>
                <a:off x="10938449" y="3727820"/>
                <a:ext cx="631323" cy="178838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500" dirty="0"/>
              </a:p>
            </p:txBody>
          </p:sp>
        </mc:Choice>
        <mc:Fallback>
          <p:sp>
            <p:nvSpPr>
              <p:cNvPr id="50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8449" y="3727820"/>
                <a:ext cx="631323" cy="178838"/>
              </a:xfrm>
              <a:prstGeom prst="rect">
                <a:avLst/>
              </a:prstGeom>
              <a:blipFill>
                <a:blip r:embed="rId7"/>
                <a:stretch>
                  <a:fillRect l="-13725" t="-6667" r="-41176" b="-66667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2" name="By using this better estimate of the reward-to-go we can get a lower variance policy gradient:"/>
              <p:cNvSpPr txBox="1"/>
              <p:nvPr/>
            </p:nvSpPr>
            <p:spPr>
              <a:xfrm>
                <a:off x="603250" y="5582656"/>
                <a:ext cx="10985500" cy="897553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By using this better estimate of the reward-to-go we can get a lower variance policy gradient: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limUpp>
                        <m:limUpp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lang="ar-AE" sz="195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ar-AE"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ar-AE"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502" name="By using this better estimate of the reward-to-go we can get a lower variance policy gradient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5582656"/>
                <a:ext cx="10985500" cy="897553"/>
              </a:xfrm>
              <a:prstGeom prst="rect">
                <a:avLst/>
              </a:prstGeom>
              <a:blipFill>
                <a:blip r:embed="rId8"/>
                <a:stretch>
                  <a:fillRect l="-924" t="-4167" b="-2778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3" name="This one-sample estimate of the reward-to-go contributes to the high variance of the PG"/>
          <p:cNvSpPr txBox="1"/>
          <p:nvPr/>
        </p:nvSpPr>
        <p:spPr>
          <a:xfrm>
            <a:off x="651936" y="2754825"/>
            <a:ext cx="10985500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This one-sample estimate of the reward-to-go contributes to the high variance of the PG</a:t>
            </a:r>
          </a:p>
        </p:txBody>
      </p:sp>
      <p:sp>
        <p:nvSpPr>
          <p:cNvPr id="504" name="="/>
          <p:cNvSpPr txBox="1"/>
          <p:nvPr/>
        </p:nvSpPr>
        <p:spPr>
          <a:xfrm rot="5400000">
            <a:off x="11137906" y="3432771"/>
            <a:ext cx="232410" cy="391872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2300">
                <a:solidFill>
                  <a:srgbClr val="000000"/>
                </a:solidFill>
              </a:defRPr>
            </a:lvl1pPr>
          </a:lstStyle>
          <a:p>
            <a:r>
              <a:rPr dirty="0"/>
              <a:t>=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903E7BC3-DC2E-0B14-997B-3B675E83CE14}"/>
              </a:ext>
            </a:extLst>
          </p:cNvPr>
          <p:cNvSpPr txBox="1">
            <a:spLocks/>
          </p:cNvSpPr>
          <p:nvPr/>
        </p:nvSpPr>
        <p:spPr>
          <a:xfrm>
            <a:off x="11784686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9E906460-2DF5-05CB-68D3-2F605ED66A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0A6E2D8D-03A8-C119-7185-AFB4CC556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506" name="What about the baseline?"/>
          <p:cNvSpPr txBox="1">
            <a:spLocks noGrp="1"/>
          </p:cNvSpPr>
          <p:nvPr>
            <p:ph type="title"/>
          </p:nvPr>
        </p:nvSpPr>
        <p:spPr>
          <a:xfrm>
            <a:off x="554564" y="39030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What about the baseline?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7" name="Can we use a baseline when using the approximate reward-to-go and reduce the variance even further?"/>
              <p:cNvSpPr txBox="1"/>
              <p:nvPr/>
            </p:nvSpPr>
            <p:spPr>
              <a:xfrm>
                <a:off x="651936" y="1607904"/>
                <a:ext cx="10985500" cy="125673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Can we use a baseline when using the approximate reward-to-go and reduce the variance even further?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limUpp>
                        <m:limUpp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507" name="Can we use a baseline when using the approximate reward-to-go and reduce the variance even further?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36" y="1607904"/>
                <a:ext cx="10985500" cy="1256730"/>
              </a:xfrm>
              <a:prstGeom prst="rect">
                <a:avLst/>
              </a:prstGeom>
              <a:blipFill>
                <a:blip r:embed="rId2"/>
                <a:stretch>
                  <a:fillRect l="-924" t="-3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8" name="An effective choice for   is a state-dependent baseline…"/>
              <p:cNvSpPr txBox="1"/>
              <p:nvPr/>
            </p:nvSpPr>
            <p:spPr>
              <a:xfrm>
                <a:off x="651936" y="3029637"/>
                <a:ext cx="10630050" cy="122649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An effective choice for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dirty="0"/>
                  <a:t> is a state-dependent baseline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sSub>
                          <m:sSubPr>
                            <m:ctrlP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∼</m:t>
                        </m:r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9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We can thus rewrite: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limUpp>
                        <m:limUpp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508" name="An effective choice for   is a state-dependent baseline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36" y="3029637"/>
                <a:ext cx="10630050" cy="1226490"/>
              </a:xfrm>
              <a:prstGeom prst="rect">
                <a:avLst/>
              </a:prstGeom>
              <a:blipFill>
                <a:blip r:embed="rId3"/>
                <a:stretch>
                  <a:fillRect l="-597" b="-2041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9" name="“How much   is better than the average action in  ”"/>
              <p:cNvSpPr txBox="1"/>
              <p:nvPr/>
            </p:nvSpPr>
            <p:spPr>
              <a:xfrm>
                <a:off x="5103051" y="4159588"/>
                <a:ext cx="1418626" cy="109050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“How much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dirty="0"/>
                  <a:t> is better than the average action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dirty="0"/>
                  <a:t>”</a:t>
                </a:r>
              </a:p>
            </p:txBody>
          </p:sp>
        </mc:Choice>
        <mc:Fallback>
          <p:sp>
            <p:nvSpPr>
              <p:cNvPr id="509" name="“How much   is better than the average action in  ”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051" y="4159588"/>
                <a:ext cx="1418626" cy="1090508"/>
              </a:xfrm>
              <a:prstGeom prst="rect">
                <a:avLst/>
              </a:prstGeom>
              <a:blipFill>
                <a:blip r:embed="rId4"/>
                <a:stretch>
                  <a:fillRect l="-6195" t="-1149" r="-885" b="-3448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0" name="Line"/>
          <p:cNvSpPr/>
          <p:nvPr/>
        </p:nvSpPr>
        <p:spPr>
          <a:xfrm>
            <a:off x="6471875" y="4698089"/>
            <a:ext cx="737694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/>
          </a:p>
        </p:txBody>
      </p:sp>
      <p:sp>
        <p:nvSpPr>
          <p:cNvPr id="511" name="Following this gradient:…"/>
          <p:cNvSpPr txBox="1"/>
          <p:nvPr/>
        </p:nvSpPr>
        <p:spPr>
          <a:xfrm>
            <a:off x="7373304" y="4159588"/>
            <a:ext cx="4264132" cy="12831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Following this gradient: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increases the probability of actions that have returns better than average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decreases the probability of actions that have returns worse than average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2" name="The function   is usually referred to as advantage function"/>
              <p:cNvSpPr txBox="1"/>
              <p:nvPr/>
            </p:nvSpPr>
            <p:spPr>
              <a:xfrm>
                <a:off x="651936" y="5924106"/>
                <a:ext cx="9165093" cy="39272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The function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)−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is usually referred to as </a:t>
                </a:r>
                <a:r>
                  <a:rPr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advantage function</a:t>
                </a:r>
              </a:p>
            </p:txBody>
          </p:sp>
        </mc:Choice>
        <mc:Fallback>
          <p:sp>
            <p:nvSpPr>
              <p:cNvPr id="512" name="The function   is usually referred to as advantage func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36" y="5924106"/>
                <a:ext cx="9165093" cy="392726"/>
              </a:xfrm>
              <a:prstGeom prst="rect">
                <a:avLst/>
              </a:prstGeom>
              <a:blipFill>
                <a:blip r:embed="rId5"/>
                <a:stretch>
                  <a:fillRect l="-693" b="-125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00F89D-B993-FE36-F061-1A3DB46A601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4E4FE5-2E13-EDA2-AF4C-8EB9C1DB9A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C10A5-D815-CCEC-98C1-6AF1B4202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7E41D-566C-55F6-7D1C-C5A6093DF300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699449-3BF6-51ED-E214-2E102ECC25E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6E0591-2411-D077-BE9C-320074F09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8D00A-2C5A-3D9F-6888-DDD6F78C3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Set target">
                <a:extLst>
                  <a:ext uri="{FF2B5EF4-FFF2-40B4-BE49-F238E27FC236}">
                    <a16:creationId xmlns:a16="http://schemas.microsoft.com/office/drawing/2014/main" id="{54AF30FB-2F49-059D-B092-2338C059E183}"/>
                  </a:ext>
                </a:extLst>
              </p:cNvPr>
              <p:cNvSpPr txBox="1"/>
              <p:nvPr/>
            </p:nvSpPr>
            <p:spPr>
              <a:xfrm>
                <a:off x="4256647" y="603496"/>
                <a:ext cx="2216515" cy="51605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2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Set target</a:t>
                </a:r>
              </a:p>
              <a:p>
                <a:pPr algn="l" defTabSz="412750">
                  <a:defRPr sz="12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limLow>
                        <m:limLowPr>
                          <m:ctrlP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lim>
                      </m:limLow>
                      <m:sSub>
                        <m:sSubPr>
                          <m:ctrlP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7" name="Set target">
                <a:extLst>
                  <a:ext uri="{FF2B5EF4-FFF2-40B4-BE49-F238E27FC236}">
                    <a16:creationId xmlns:a16="http://schemas.microsoft.com/office/drawing/2014/main" id="{54AF30FB-2F49-059D-B092-2338C059E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47" y="603496"/>
                <a:ext cx="2216515" cy="516054"/>
              </a:xfrm>
              <a:prstGeom prst="rect">
                <a:avLst/>
              </a:prstGeom>
              <a:blipFill>
                <a:blip r:embed="rId2"/>
                <a:stretch>
                  <a:fillRect l="-3429" t="-4762" b="-4762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Update   to minimize">
                <a:extLst>
                  <a:ext uri="{FF2B5EF4-FFF2-40B4-BE49-F238E27FC236}">
                    <a16:creationId xmlns:a16="http://schemas.microsoft.com/office/drawing/2014/main" id="{7046CF81-B639-A28D-12BC-A15218B9022C}"/>
                  </a:ext>
                </a:extLst>
              </p:cNvPr>
              <p:cNvSpPr txBox="1"/>
              <p:nvPr/>
            </p:nvSpPr>
            <p:spPr>
              <a:xfrm>
                <a:off x="4256647" y="1154096"/>
                <a:ext cx="2629936" cy="799002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400" dirty="0"/>
                  <a:t>Update </a:t>
                </a:r>
                <a14:m>
                  <m:oMath xmlns:m="http://schemas.openxmlformats.org/officeDocument/2006/math">
                    <m:r>
                      <a:rPr sz="1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sz="1400" dirty="0"/>
                  <a:t> to minimize  </a:t>
                </a:r>
              </a:p>
              <a:p>
                <a:pPr algn="l" defTabSz="412750">
                  <a:defRPr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limLow>
                        <m:limLowPr>
                          <m:ctrlP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𝑚𝑖𝑛</m:t>
                          </m:r>
                        </m:e>
                        <m:lim>
                          <m: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lim>
                      </m:limLow>
                      <m:sSub>
                        <m:sSubPr>
                          <m:ctrlP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4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8" name="Update   to minimize">
                <a:extLst>
                  <a:ext uri="{FF2B5EF4-FFF2-40B4-BE49-F238E27FC236}">
                    <a16:creationId xmlns:a16="http://schemas.microsoft.com/office/drawing/2014/main" id="{7046CF81-B639-A28D-12BC-A15218B90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647" y="1154096"/>
                <a:ext cx="2629936" cy="799002"/>
              </a:xfrm>
              <a:prstGeom prst="rect">
                <a:avLst/>
              </a:prstGeom>
              <a:blipFill>
                <a:blip r:embed="rId3"/>
                <a:stretch>
                  <a:fillRect l="-3365" t="-312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">
            <a:extLst>
              <a:ext uri="{FF2B5EF4-FFF2-40B4-BE49-F238E27FC236}">
                <a16:creationId xmlns:a16="http://schemas.microsoft.com/office/drawing/2014/main" id="{EDBABE74-9C4A-A6B0-BBBC-33DFB596F270}"/>
              </a:ext>
            </a:extLst>
          </p:cNvPr>
          <p:cNvGrpSpPr/>
          <p:nvPr/>
        </p:nvGrpSpPr>
        <p:grpSpPr>
          <a:xfrm>
            <a:off x="1158722" y="862848"/>
            <a:ext cx="2978456" cy="1808751"/>
            <a:chOff x="0" y="0"/>
            <a:chExt cx="2978455" cy="1808750"/>
          </a:xfrm>
        </p:grpSpPr>
        <p:sp>
          <p:nvSpPr>
            <p:cNvPr id="10" name="Generate samples">
              <a:extLst>
                <a:ext uri="{FF2B5EF4-FFF2-40B4-BE49-F238E27FC236}">
                  <a16:creationId xmlns:a16="http://schemas.microsoft.com/office/drawing/2014/main" id="{2681ABF6-A0B0-E677-0BB2-6F8F2A058CF6}"/>
                </a:ext>
              </a:extLst>
            </p:cNvPr>
            <p:cNvSpPr/>
            <p:nvPr/>
          </p:nvSpPr>
          <p:spPr>
            <a:xfrm>
              <a:off x="0" y="690749"/>
              <a:ext cx="1173736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Generate samples</a:t>
              </a:r>
            </a:p>
          </p:txBody>
        </p:sp>
        <p:sp>
          <p:nvSpPr>
            <p:cNvPr id="11" name="Fit a model / estimate return">
              <a:extLst>
                <a:ext uri="{FF2B5EF4-FFF2-40B4-BE49-F238E27FC236}">
                  <a16:creationId xmlns:a16="http://schemas.microsoft.com/office/drawing/2014/main" id="{780CA4A1-D5BC-4C14-21B2-4D7DA43B4D9A}"/>
                </a:ext>
              </a:extLst>
            </p:cNvPr>
            <p:cNvSpPr/>
            <p:nvPr/>
          </p:nvSpPr>
          <p:spPr>
            <a:xfrm>
              <a:off x="1804718" y="0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t>Fit a model / estimate return</a:t>
              </a:r>
            </a:p>
          </p:txBody>
        </p:sp>
        <p:sp>
          <p:nvSpPr>
            <p:cNvPr id="12" name="Improve the policy">
              <a:extLst>
                <a:ext uri="{FF2B5EF4-FFF2-40B4-BE49-F238E27FC236}">
                  <a16:creationId xmlns:a16="http://schemas.microsoft.com/office/drawing/2014/main" id="{7D1CD803-D6EE-3EE4-1C09-ADAB8ED2CAA7}"/>
                </a:ext>
              </a:extLst>
            </p:cNvPr>
            <p:cNvSpPr/>
            <p:nvPr/>
          </p:nvSpPr>
          <p:spPr>
            <a:xfrm>
              <a:off x="1804718" y="1381498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Improve the policy</a:t>
              </a:r>
            </a:p>
          </p:txBody>
        </p:sp>
        <p:cxnSp>
          <p:nvCxnSpPr>
            <p:cNvPr id="13" name="Connection Line">
              <a:extLst>
                <a:ext uri="{FF2B5EF4-FFF2-40B4-BE49-F238E27FC236}">
                  <a16:creationId xmlns:a16="http://schemas.microsoft.com/office/drawing/2014/main" id="{AF47F6D7-5E08-68A2-03C0-D3C5DA81AF4F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 flipV="1">
              <a:off x="1173736" y="213626"/>
              <a:ext cx="630983" cy="690749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14" name="Connection Line">
              <a:extLst>
                <a:ext uri="{FF2B5EF4-FFF2-40B4-BE49-F238E27FC236}">
                  <a16:creationId xmlns:a16="http://schemas.microsoft.com/office/drawing/2014/main" id="{65BE86F2-E3E4-AF2B-C961-41CF431A94F6}"/>
                </a:ext>
              </a:extLst>
            </p:cNvPr>
            <p:cNvCxnSpPr>
              <a:cxnSpLocks/>
              <a:endCxn id="12" idx="1"/>
            </p:cNvCxnSpPr>
            <p:nvPr/>
          </p:nvCxnSpPr>
          <p:spPr>
            <a:xfrm>
              <a:off x="1173736" y="1021417"/>
              <a:ext cx="630983" cy="573707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</p:cxnSp>
        <p:sp>
          <p:nvSpPr>
            <p:cNvPr id="15" name="Line">
              <a:extLst>
                <a:ext uri="{FF2B5EF4-FFF2-40B4-BE49-F238E27FC236}">
                  <a16:creationId xmlns:a16="http://schemas.microsoft.com/office/drawing/2014/main" id="{C9158DB0-8D22-A929-FA9B-2FD34D7204A9}"/>
                </a:ext>
              </a:extLst>
            </p:cNvPr>
            <p:cNvSpPr/>
            <p:nvPr/>
          </p:nvSpPr>
          <p:spPr>
            <a:xfrm>
              <a:off x="2400194" y="435249"/>
              <a:ext cx="1" cy="9382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6" name="Run policy and observe trajectories">
            <a:extLst>
              <a:ext uri="{FF2B5EF4-FFF2-40B4-BE49-F238E27FC236}">
                <a16:creationId xmlns:a16="http://schemas.microsoft.com/office/drawing/2014/main" id="{8805481F-95B9-98F8-2104-BBBCBAA0CF1D}"/>
              </a:ext>
            </a:extLst>
          </p:cNvPr>
          <p:cNvSpPr txBox="1"/>
          <p:nvPr/>
        </p:nvSpPr>
        <p:spPr>
          <a:xfrm>
            <a:off x="166279" y="1408911"/>
            <a:ext cx="967178" cy="71662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 defTabSz="825500">
              <a:defRPr sz="125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Run policy and observe trajectories</a:t>
            </a:r>
          </a:p>
        </p:txBody>
      </p:sp>
      <p:sp>
        <p:nvSpPr>
          <p:cNvPr id="17" name="Fitted Q-learning:">
            <a:extLst>
              <a:ext uri="{FF2B5EF4-FFF2-40B4-BE49-F238E27FC236}">
                <a16:creationId xmlns:a16="http://schemas.microsoft.com/office/drawing/2014/main" id="{A01B66D0-B741-5326-4835-912548BBBEBE}"/>
              </a:ext>
            </a:extLst>
          </p:cNvPr>
          <p:cNvSpPr txBox="1"/>
          <p:nvPr/>
        </p:nvSpPr>
        <p:spPr>
          <a:xfrm>
            <a:off x="171408" y="475632"/>
            <a:ext cx="1709314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Fitted Q-learning: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Equation">
                <a:extLst>
                  <a:ext uri="{FF2B5EF4-FFF2-40B4-BE49-F238E27FC236}">
                    <a16:creationId xmlns:a16="http://schemas.microsoft.com/office/drawing/2014/main" id="{E23C25FE-1778-5C50-A1B8-72ABDBE0788D}"/>
                  </a:ext>
                </a:extLst>
              </p:cNvPr>
              <p:cNvSpPr txBox="1"/>
              <p:nvPr/>
            </p:nvSpPr>
            <p:spPr>
              <a:xfrm>
                <a:off x="4224306" y="2358708"/>
                <a:ext cx="2153475" cy="261738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13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130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et</m:t>
                      </m:r>
                      <m:r>
                        <a:rPr lang="en-US" sz="13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ar-AE" sz="1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 sz="1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lang="ar-AE" sz="1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ar-AE" sz="1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ar-AE" sz="1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lim>
                      </m:limLow>
                      <m:sSub>
                        <m:sSubPr>
                          <m:ctrlPr>
                            <a:rPr lang="ar-AE" sz="1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ar-AE" sz="1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ar-AE" sz="1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300" dirty="0"/>
              </a:p>
            </p:txBody>
          </p:sp>
        </mc:Choice>
        <mc:Fallback>
          <p:sp>
            <p:nvSpPr>
              <p:cNvPr id="18" name="Equation">
                <a:extLst>
                  <a:ext uri="{FF2B5EF4-FFF2-40B4-BE49-F238E27FC236}">
                    <a16:creationId xmlns:a16="http://schemas.microsoft.com/office/drawing/2014/main" id="{E23C25FE-1778-5C50-A1B8-72ABDBE07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06" y="2358708"/>
                <a:ext cx="2153475" cy="261738"/>
              </a:xfrm>
              <a:prstGeom prst="rect">
                <a:avLst/>
              </a:prstGeom>
              <a:blipFill>
                <a:blip r:embed="rId4"/>
                <a:stretch>
                  <a:fillRect l="-1754" t="-4545" b="-9091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Estimate the return (via MC)">
            <a:extLst>
              <a:ext uri="{FF2B5EF4-FFF2-40B4-BE49-F238E27FC236}">
                <a16:creationId xmlns:a16="http://schemas.microsoft.com/office/drawing/2014/main" id="{41B8CDE7-8D8D-CB49-0671-7CF11AE64E08}"/>
              </a:ext>
            </a:extLst>
          </p:cNvPr>
          <p:cNvSpPr txBox="1"/>
          <p:nvPr/>
        </p:nvSpPr>
        <p:spPr>
          <a:xfrm>
            <a:off x="10327417" y="721749"/>
            <a:ext cx="2719294" cy="224364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15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Estimate the return (via MC)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Equation">
                <a:extLst>
                  <a:ext uri="{FF2B5EF4-FFF2-40B4-BE49-F238E27FC236}">
                    <a16:creationId xmlns:a16="http://schemas.microsoft.com/office/drawing/2014/main" id="{8F1B9C6F-C739-450A-99D9-51DBD38D2C48}"/>
                  </a:ext>
                </a:extLst>
              </p:cNvPr>
              <p:cNvSpPr txBox="1"/>
              <p:nvPr/>
            </p:nvSpPr>
            <p:spPr>
              <a:xfrm>
                <a:off x="10729632" y="959181"/>
                <a:ext cx="868138" cy="44973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limUpp>
                        <m:limUppPr>
                          <m:ctrlPr>
                            <a:rPr sz="12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r>
                        <a:rPr sz="1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sz="1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250" dirty="0"/>
              </a:p>
            </p:txBody>
          </p:sp>
        </mc:Choice>
        <mc:Fallback>
          <p:sp>
            <p:nvSpPr>
              <p:cNvPr id="32" name="Equation">
                <a:extLst>
                  <a:ext uri="{FF2B5EF4-FFF2-40B4-BE49-F238E27FC236}">
                    <a16:creationId xmlns:a16="http://schemas.microsoft.com/office/drawing/2014/main" id="{8F1B9C6F-C739-450A-99D9-51DBD38D2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9632" y="959181"/>
                <a:ext cx="868138" cy="449730"/>
              </a:xfrm>
              <a:prstGeom prst="rect">
                <a:avLst/>
              </a:prstGeom>
              <a:blipFill>
                <a:blip r:embed="rId5"/>
                <a:stretch>
                  <a:fillRect l="-4286" t="-2778" r="-714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Equation">
                <a:extLst>
                  <a:ext uri="{FF2B5EF4-FFF2-40B4-BE49-F238E27FC236}">
                    <a16:creationId xmlns:a16="http://schemas.microsoft.com/office/drawing/2014/main" id="{9278F828-A327-AFC6-D688-217E89F7F1B0}"/>
                  </a:ext>
                </a:extLst>
              </p:cNvPr>
              <p:cNvSpPr txBox="1"/>
              <p:nvPr/>
            </p:nvSpPr>
            <p:spPr>
              <a:xfrm>
                <a:off x="8610600" y="3270807"/>
                <a:ext cx="1325766" cy="17827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500" dirty="0"/>
              </a:p>
            </p:txBody>
          </p:sp>
        </mc:Choice>
        <mc:Fallback>
          <p:sp>
            <p:nvSpPr>
              <p:cNvPr id="33" name="Equation">
                <a:extLst>
                  <a:ext uri="{FF2B5EF4-FFF2-40B4-BE49-F238E27FC236}">
                    <a16:creationId xmlns:a16="http://schemas.microsoft.com/office/drawing/2014/main" id="{9278F828-A327-AFC6-D688-217E89F7F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3270807"/>
                <a:ext cx="1325766" cy="178272"/>
              </a:xfrm>
              <a:prstGeom prst="rect">
                <a:avLst/>
              </a:prstGeom>
              <a:blipFill>
                <a:blip r:embed="rId6"/>
                <a:stretch>
                  <a:fillRect l="-5714" t="-6667" r="-11429" b="-66667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Equation">
                <a:extLst>
                  <a:ext uri="{FF2B5EF4-FFF2-40B4-BE49-F238E27FC236}">
                    <a16:creationId xmlns:a16="http://schemas.microsoft.com/office/drawing/2014/main" id="{BDC2328B-F3BF-7D58-2CD5-CBE78D402819}"/>
                  </a:ext>
                </a:extLst>
              </p:cNvPr>
              <p:cNvSpPr txBox="1"/>
              <p:nvPr/>
            </p:nvSpPr>
            <p:spPr>
              <a:xfrm>
                <a:off x="8536882" y="2777991"/>
                <a:ext cx="3580500" cy="499428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d>
                        <m:dPr>
                          <m:begChr m:val="["/>
                          <m:endChr m:val="]"/>
                          <m:ctrlPr>
                            <a:rPr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sSub>
                                <m:sSubPr>
                                  <m:ctrlP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limUpp>
                                <m:limUppPr>
                                  <m:ctrlP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limLow>
                                    <m:limLowPr>
                                      <m:ctrlP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∑</m:t>
                                      </m:r>
                                    </m:e>
                                    <m:lim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lim>
                                  </m:limLow>
                                </m:e>
                                <m:lim>
                                  <m: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lim>
                              </m:limUpp>
                              <m:r>
                                <a:rPr sz="1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1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sz="11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1100" dirty="0"/>
              </a:p>
            </p:txBody>
          </p:sp>
        </mc:Choice>
        <mc:Fallback>
          <p:sp>
            <p:nvSpPr>
              <p:cNvPr id="34" name="Equation">
                <a:extLst>
                  <a:ext uri="{FF2B5EF4-FFF2-40B4-BE49-F238E27FC236}">
                    <a16:creationId xmlns:a16="http://schemas.microsoft.com/office/drawing/2014/main" id="{BDC2328B-F3BF-7D58-2CD5-CBE78D402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6882" y="2777991"/>
                <a:ext cx="3580500" cy="4994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un policy and observe trajectories">
            <a:extLst>
              <a:ext uri="{FF2B5EF4-FFF2-40B4-BE49-F238E27FC236}">
                <a16:creationId xmlns:a16="http://schemas.microsoft.com/office/drawing/2014/main" id="{9B208543-F43B-1C23-7D31-A12901132926}"/>
              </a:ext>
            </a:extLst>
          </p:cNvPr>
          <p:cNvSpPr txBox="1"/>
          <p:nvPr/>
        </p:nvSpPr>
        <p:spPr>
          <a:xfrm>
            <a:off x="6784942" y="2000395"/>
            <a:ext cx="967179" cy="71662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 defTabSz="825500">
              <a:defRPr sz="125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Run policy and observe trajectories</a:t>
            </a:r>
          </a:p>
        </p:txBody>
      </p:sp>
      <p:sp>
        <p:nvSpPr>
          <p:cNvPr id="36" name="REINFORCE:">
            <a:extLst>
              <a:ext uri="{FF2B5EF4-FFF2-40B4-BE49-F238E27FC236}">
                <a16:creationId xmlns:a16="http://schemas.microsoft.com/office/drawing/2014/main" id="{DB08BD84-3274-68B7-2B8B-41377BAFC605}"/>
              </a:ext>
            </a:extLst>
          </p:cNvPr>
          <p:cNvSpPr txBox="1"/>
          <p:nvPr/>
        </p:nvSpPr>
        <p:spPr>
          <a:xfrm>
            <a:off x="6861892" y="475632"/>
            <a:ext cx="1287212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REINFORCE:</a:t>
            </a:r>
          </a:p>
        </p:txBody>
      </p:sp>
      <p:grpSp>
        <p:nvGrpSpPr>
          <p:cNvPr id="37" name="Group">
            <a:extLst>
              <a:ext uri="{FF2B5EF4-FFF2-40B4-BE49-F238E27FC236}">
                <a16:creationId xmlns:a16="http://schemas.microsoft.com/office/drawing/2014/main" id="{86F3A6E9-D2FC-1424-605A-77FE4E9385E8}"/>
              </a:ext>
            </a:extLst>
          </p:cNvPr>
          <p:cNvGrpSpPr/>
          <p:nvPr/>
        </p:nvGrpSpPr>
        <p:grpSpPr>
          <a:xfrm>
            <a:off x="7264686" y="861523"/>
            <a:ext cx="2978456" cy="1808751"/>
            <a:chOff x="0" y="0"/>
            <a:chExt cx="2978455" cy="1808750"/>
          </a:xfrm>
        </p:grpSpPr>
        <p:sp>
          <p:nvSpPr>
            <p:cNvPr id="38" name="Generate samples">
              <a:extLst>
                <a:ext uri="{FF2B5EF4-FFF2-40B4-BE49-F238E27FC236}">
                  <a16:creationId xmlns:a16="http://schemas.microsoft.com/office/drawing/2014/main" id="{1E844F7E-0EE3-BB56-537E-BF5AC0C708D8}"/>
                </a:ext>
              </a:extLst>
            </p:cNvPr>
            <p:cNvSpPr/>
            <p:nvPr/>
          </p:nvSpPr>
          <p:spPr>
            <a:xfrm>
              <a:off x="0" y="690749"/>
              <a:ext cx="1173736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Generate samples</a:t>
              </a:r>
            </a:p>
          </p:txBody>
        </p:sp>
        <p:sp>
          <p:nvSpPr>
            <p:cNvPr id="39" name="Fit a model / estimate return">
              <a:extLst>
                <a:ext uri="{FF2B5EF4-FFF2-40B4-BE49-F238E27FC236}">
                  <a16:creationId xmlns:a16="http://schemas.microsoft.com/office/drawing/2014/main" id="{3787E5B6-6668-59F6-1246-620D8F187809}"/>
                </a:ext>
              </a:extLst>
            </p:cNvPr>
            <p:cNvSpPr/>
            <p:nvPr/>
          </p:nvSpPr>
          <p:spPr>
            <a:xfrm>
              <a:off x="1804718" y="0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t>Fit a model / estimate return</a:t>
              </a:r>
            </a:p>
          </p:txBody>
        </p:sp>
        <p:sp>
          <p:nvSpPr>
            <p:cNvPr id="40" name="Improve the policy">
              <a:extLst>
                <a:ext uri="{FF2B5EF4-FFF2-40B4-BE49-F238E27FC236}">
                  <a16:creationId xmlns:a16="http://schemas.microsoft.com/office/drawing/2014/main" id="{BD57429B-D529-9692-B753-E92948601AE9}"/>
                </a:ext>
              </a:extLst>
            </p:cNvPr>
            <p:cNvSpPr/>
            <p:nvPr/>
          </p:nvSpPr>
          <p:spPr>
            <a:xfrm>
              <a:off x="1804718" y="1381498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Improve the policy</a:t>
              </a:r>
            </a:p>
          </p:txBody>
        </p:sp>
        <p:cxnSp>
          <p:nvCxnSpPr>
            <p:cNvPr id="41" name="Connection Line">
              <a:extLst>
                <a:ext uri="{FF2B5EF4-FFF2-40B4-BE49-F238E27FC236}">
                  <a16:creationId xmlns:a16="http://schemas.microsoft.com/office/drawing/2014/main" id="{A1CEE2C0-A376-24F8-BE8B-CA7072D3E54E}"/>
                </a:ext>
              </a:extLst>
            </p:cNvPr>
            <p:cNvCxnSpPr>
              <a:cxnSpLocks/>
              <a:stCxn id="38" idx="3"/>
              <a:endCxn id="39" idx="1"/>
            </p:cNvCxnSpPr>
            <p:nvPr/>
          </p:nvCxnSpPr>
          <p:spPr>
            <a:xfrm flipV="1">
              <a:off x="1173736" y="213626"/>
              <a:ext cx="630983" cy="690749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42" name="Connection Line">
              <a:extLst>
                <a:ext uri="{FF2B5EF4-FFF2-40B4-BE49-F238E27FC236}">
                  <a16:creationId xmlns:a16="http://schemas.microsoft.com/office/drawing/2014/main" id="{E628FFD6-F2D4-EA65-1FF9-3532B06664E3}"/>
                </a:ext>
              </a:extLst>
            </p:cNvPr>
            <p:cNvCxnSpPr>
              <a:cxnSpLocks/>
              <a:endCxn id="40" idx="1"/>
            </p:cNvCxnSpPr>
            <p:nvPr/>
          </p:nvCxnSpPr>
          <p:spPr>
            <a:xfrm>
              <a:off x="1173736" y="1021417"/>
              <a:ext cx="630983" cy="573707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</p:cxnSp>
        <p:sp>
          <p:nvSpPr>
            <p:cNvPr id="43" name="Line">
              <a:extLst>
                <a:ext uri="{FF2B5EF4-FFF2-40B4-BE49-F238E27FC236}">
                  <a16:creationId xmlns:a16="http://schemas.microsoft.com/office/drawing/2014/main" id="{D2A50E65-79F3-7C88-7D6A-FC3440D8395C}"/>
                </a:ext>
              </a:extLst>
            </p:cNvPr>
            <p:cNvSpPr/>
            <p:nvPr/>
          </p:nvSpPr>
          <p:spPr>
            <a:xfrm>
              <a:off x="2400194" y="435249"/>
              <a:ext cx="1" cy="9382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51" name="Run policy and observe trajectories">
            <a:extLst>
              <a:ext uri="{FF2B5EF4-FFF2-40B4-BE49-F238E27FC236}">
                <a16:creationId xmlns:a16="http://schemas.microsoft.com/office/drawing/2014/main" id="{BCB1DCBE-AD72-55AB-A779-68B3155EACC1}"/>
              </a:ext>
            </a:extLst>
          </p:cNvPr>
          <p:cNvSpPr txBox="1"/>
          <p:nvPr/>
        </p:nvSpPr>
        <p:spPr>
          <a:xfrm>
            <a:off x="2376886" y="5064900"/>
            <a:ext cx="1760292" cy="71662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 defTabSz="825500">
              <a:defRPr sz="1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Run policy and observe trajectories</a:t>
            </a:r>
          </a:p>
        </p:txBody>
      </p:sp>
      <p:sp>
        <p:nvSpPr>
          <p:cNvPr id="52" name="Actor-Critic:">
            <a:extLst>
              <a:ext uri="{FF2B5EF4-FFF2-40B4-BE49-F238E27FC236}">
                <a16:creationId xmlns:a16="http://schemas.microsoft.com/office/drawing/2014/main" id="{EEBE635D-8F64-7B3F-1757-602E62C8A092}"/>
              </a:ext>
            </a:extLst>
          </p:cNvPr>
          <p:cNvSpPr txBox="1"/>
          <p:nvPr/>
        </p:nvSpPr>
        <p:spPr>
          <a:xfrm>
            <a:off x="2209752" y="3602836"/>
            <a:ext cx="1192571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Actor-Critic: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Equation">
                <a:extLst>
                  <a:ext uri="{FF2B5EF4-FFF2-40B4-BE49-F238E27FC236}">
                    <a16:creationId xmlns:a16="http://schemas.microsoft.com/office/drawing/2014/main" id="{EECEDC96-4399-CE09-D385-1E6BEF3FE169}"/>
                  </a:ext>
                </a:extLst>
              </p:cNvPr>
              <p:cNvSpPr txBox="1"/>
              <p:nvPr/>
            </p:nvSpPr>
            <p:spPr>
              <a:xfrm>
                <a:off x="8153722" y="6085196"/>
                <a:ext cx="1760292" cy="237696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000" dirty="0"/>
              </a:p>
            </p:txBody>
          </p:sp>
        </mc:Choice>
        <mc:Fallback>
          <p:sp>
            <p:nvSpPr>
              <p:cNvPr id="53" name="Equation">
                <a:extLst>
                  <a:ext uri="{FF2B5EF4-FFF2-40B4-BE49-F238E27FC236}">
                    <a16:creationId xmlns:a16="http://schemas.microsoft.com/office/drawing/2014/main" id="{EECEDC96-4399-CE09-D385-1E6BEF3FE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722" y="6085196"/>
                <a:ext cx="1760292" cy="237696"/>
              </a:xfrm>
              <a:prstGeom prst="rect">
                <a:avLst/>
              </a:prstGeom>
              <a:blipFill>
                <a:blip r:embed="rId8"/>
                <a:stretch>
                  <a:fillRect l="-5755" r="-11511" b="-7368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Fit   or">
                <a:extLst>
                  <a:ext uri="{FF2B5EF4-FFF2-40B4-BE49-F238E27FC236}">
                    <a16:creationId xmlns:a16="http://schemas.microsoft.com/office/drawing/2014/main" id="{ED2A7498-3B9C-FAE7-F984-F150BB1F373D}"/>
                  </a:ext>
                </a:extLst>
              </p:cNvPr>
              <p:cNvSpPr txBox="1"/>
              <p:nvPr/>
            </p:nvSpPr>
            <p:spPr>
              <a:xfrm>
                <a:off x="8149104" y="4235031"/>
                <a:ext cx="1575828" cy="37468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dirty="0"/>
              </a:p>
            </p:txBody>
          </p:sp>
        </mc:Choice>
        <mc:Fallback>
          <p:sp>
            <p:nvSpPr>
              <p:cNvPr id="54" name="Fit   or">
                <a:extLst>
                  <a:ext uri="{FF2B5EF4-FFF2-40B4-BE49-F238E27FC236}">
                    <a16:creationId xmlns:a16="http://schemas.microsoft.com/office/drawing/2014/main" id="{ED2A7498-3B9C-FAE7-F984-F150BB1F3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9104" y="4235031"/>
                <a:ext cx="1575828" cy="374684"/>
              </a:xfrm>
              <a:prstGeom prst="rect">
                <a:avLst/>
              </a:prstGeom>
              <a:blipFill>
                <a:blip r:embed="rId9"/>
                <a:stretch>
                  <a:fillRect l="-5600" b="-10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">
            <a:extLst>
              <a:ext uri="{FF2B5EF4-FFF2-40B4-BE49-F238E27FC236}">
                <a16:creationId xmlns:a16="http://schemas.microsoft.com/office/drawing/2014/main" id="{1449D510-6DE2-49D5-CAF8-F370F5A66BEE}"/>
              </a:ext>
            </a:extLst>
          </p:cNvPr>
          <p:cNvGrpSpPr/>
          <p:nvPr/>
        </p:nvGrpSpPr>
        <p:grpSpPr>
          <a:xfrm>
            <a:off x="4180175" y="4152869"/>
            <a:ext cx="3831650" cy="2326877"/>
            <a:chOff x="0" y="0"/>
            <a:chExt cx="2978455" cy="1808750"/>
          </a:xfrm>
        </p:grpSpPr>
        <p:sp>
          <p:nvSpPr>
            <p:cNvPr id="56" name="Generate samples">
              <a:extLst>
                <a:ext uri="{FF2B5EF4-FFF2-40B4-BE49-F238E27FC236}">
                  <a16:creationId xmlns:a16="http://schemas.microsoft.com/office/drawing/2014/main" id="{99716D3E-1890-2B6C-96E4-431ACE2D644B}"/>
                </a:ext>
              </a:extLst>
            </p:cNvPr>
            <p:cNvSpPr/>
            <p:nvPr/>
          </p:nvSpPr>
          <p:spPr>
            <a:xfrm>
              <a:off x="0" y="690749"/>
              <a:ext cx="1173736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Generate samples</a:t>
              </a:r>
            </a:p>
          </p:txBody>
        </p:sp>
        <p:sp>
          <p:nvSpPr>
            <p:cNvPr id="57" name="Fit a model / estimate return">
              <a:extLst>
                <a:ext uri="{FF2B5EF4-FFF2-40B4-BE49-F238E27FC236}">
                  <a16:creationId xmlns:a16="http://schemas.microsoft.com/office/drawing/2014/main" id="{A6050294-2C25-CAB8-5206-8FAA709C767E}"/>
                </a:ext>
              </a:extLst>
            </p:cNvPr>
            <p:cNvSpPr/>
            <p:nvPr/>
          </p:nvSpPr>
          <p:spPr>
            <a:xfrm>
              <a:off x="1804718" y="0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t>Fit a model / estimate return</a:t>
              </a:r>
            </a:p>
          </p:txBody>
        </p:sp>
        <p:sp>
          <p:nvSpPr>
            <p:cNvPr id="58" name="Improve the policy">
              <a:extLst>
                <a:ext uri="{FF2B5EF4-FFF2-40B4-BE49-F238E27FC236}">
                  <a16:creationId xmlns:a16="http://schemas.microsoft.com/office/drawing/2014/main" id="{E7325D7C-D9DF-657B-8727-976019B1B741}"/>
                </a:ext>
              </a:extLst>
            </p:cNvPr>
            <p:cNvSpPr/>
            <p:nvPr/>
          </p:nvSpPr>
          <p:spPr>
            <a:xfrm>
              <a:off x="1804718" y="1381498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Improve the policy</a:t>
              </a:r>
            </a:p>
          </p:txBody>
        </p:sp>
        <p:cxnSp>
          <p:nvCxnSpPr>
            <p:cNvPr id="59" name="Connection Line">
              <a:extLst>
                <a:ext uri="{FF2B5EF4-FFF2-40B4-BE49-F238E27FC236}">
                  <a16:creationId xmlns:a16="http://schemas.microsoft.com/office/drawing/2014/main" id="{0D6ECD15-9EED-ACB0-7483-40421D5507EF}"/>
                </a:ext>
              </a:extLst>
            </p:cNvPr>
            <p:cNvCxnSpPr>
              <a:cxnSpLocks/>
              <a:stCxn id="56" idx="3"/>
              <a:endCxn id="57" idx="1"/>
            </p:cNvCxnSpPr>
            <p:nvPr/>
          </p:nvCxnSpPr>
          <p:spPr>
            <a:xfrm flipV="1">
              <a:off x="1173736" y="213626"/>
              <a:ext cx="630983" cy="690749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60" name="Connection Line">
              <a:extLst>
                <a:ext uri="{FF2B5EF4-FFF2-40B4-BE49-F238E27FC236}">
                  <a16:creationId xmlns:a16="http://schemas.microsoft.com/office/drawing/2014/main" id="{B1D05C60-E42B-D41E-1DE2-8E987F8833CD}"/>
                </a:ext>
              </a:extLst>
            </p:cNvPr>
            <p:cNvCxnSpPr>
              <a:cxnSpLocks/>
              <a:endCxn id="58" idx="1"/>
            </p:cNvCxnSpPr>
            <p:nvPr/>
          </p:nvCxnSpPr>
          <p:spPr>
            <a:xfrm>
              <a:off x="1173736" y="1021417"/>
              <a:ext cx="630983" cy="573707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</p:cxnSp>
        <p:sp>
          <p:nvSpPr>
            <p:cNvPr id="61" name="Line">
              <a:extLst>
                <a:ext uri="{FF2B5EF4-FFF2-40B4-BE49-F238E27FC236}">
                  <a16:creationId xmlns:a16="http://schemas.microsoft.com/office/drawing/2014/main" id="{8537DB05-930B-14E6-513D-6851A1FCD80E}"/>
                </a:ext>
              </a:extLst>
            </p:cNvPr>
            <p:cNvSpPr/>
            <p:nvPr/>
          </p:nvSpPr>
          <p:spPr>
            <a:xfrm>
              <a:off x="2400194" y="435249"/>
              <a:ext cx="1" cy="9382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10851410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63" name="Equation"/>
              <p:cNvSpPr txBox="1"/>
              <p:nvPr/>
            </p:nvSpPr>
            <p:spPr>
              <a:xfrm>
                <a:off x="533884" y="4533556"/>
                <a:ext cx="9545124" cy="741998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limLow>
                                <m:limLow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lim>
                              </m:limLow>
                            </m:e>
                            <m:lim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lim>
                          </m:limUpp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e>
                          </m:d>
                        </m:e>
                      </m:d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900"/>
              </a:p>
            </p:txBody>
          </p:sp>
        </mc:Choice>
        <mc:Fallback>
          <p:sp>
            <p:nvSpPr>
              <p:cNvPr id="56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84" y="4533556"/>
                <a:ext cx="9545124" cy="741998"/>
              </a:xfrm>
              <a:prstGeom prst="rect">
                <a:avLst/>
              </a:prstGeom>
              <a:blipFill>
                <a:blip r:embed="rId3"/>
                <a:stretch>
                  <a:fillRect l="-1197" t="-1695" r="-10239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4" name="Equation"/>
              <p:cNvSpPr txBox="1"/>
              <p:nvPr/>
            </p:nvSpPr>
            <p:spPr>
              <a:xfrm>
                <a:off x="518254" y="5508642"/>
                <a:ext cx="5698790" cy="29680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r>
                        <a:rPr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900"/>
              </a:p>
            </p:txBody>
          </p:sp>
        </mc:Choice>
        <mc:Fallback>
          <p:sp>
            <p:nvSpPr>
              <p:cNvPr id="56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54" y="5508642"/>
                <a:ext cx="5698790" cy="296800"/>
              </a:xfrm>
              <a:prstGeom prst="rect">
                <a:avLst/>
              </a:prstGeom>
              <a:blipFill>
                <a:blip r:embed="rId4"/>
                <a:stretch>
                  <a:fillRect l="-1333" r="-14667" b="-3333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5" name="This enables us to “only” fit"/>
              <p:cNvSpPr txBox="1"/>
              <p:nvPr/>
            </p:nvSpPr>
            <p:spPr>
              <a:xfrm>
                <a:off x="491544" y="6117530"/>
                <a:ext cx="10985500" cy="35975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This enables us to “only” 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/>
              </a:p>
            </p:txBody>
          </p:sp>
        </mc:Choice>
        <mc:Fallback>
          <p:sp>
            <p:nvSpPr>
              <p:cNvPr id="565" name="This enables us to “only” fi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544" y="6117530"/>
                <a:ext cx="10985500" cy="359758"/>
              </a:xfrm>
              <a:prstGeom prst="rect">
                <a:avLst/>
              </a:prstGeom>
              <a:blipFill>
                <a:blip r:embed="rId5"/>
                <a:stretch>
                  <a:fillRect l="-808" b="-1666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6" name="What quantity should we estimate? What are the trade-offs between estimating   or  ? No wrong/right, answer, it depends. For now, let’s consider the complexity of the estimation problem (i.e., fitting   is easier: only   as input)"/>
              <p:cNvSpPr txBox="1"/>
              <p:nvPr/>
            </p:nvSpPr>
            <p:spPr>
              <a:xfrm>
                <a:off x="491544" y="3654996"/>
                <a:ext cx="10985500" cy="67461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What quantity should we estimate? What are the trade-offs between estimating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t>? No wrong/right, answer, it depends. For now, let’s consider the complexity of the estimation problem (i.e., fitting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t> is easier: only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as input)</a:t>
                </a:r>
              </a:p>
            </p:txBody>
          </p:sp>
        </mc:Choice>
        <mc:Fallback>
          <p:sp>
            <p:nvSpPr>
              <p:cNvPr id="566" name="What quantity should we estimate? What are the trade-offs between estimating   or  ? No wrong/right, answer, it depends. For now, let’s consider the complexity of the estimation problem (i.e., fitting   is easier: only   as input)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544" y="3654996"/>
                <a:ext cx="10985500" cy="674610"/>
              </a:xfrm>
              <a:prstGeom prst="rect">
                <a:avLst/>
              </a:prstGeom>
              <a:blipFill>
                <a:blip r:embed="rId6"/>
                <a:stretch>
                  <a:fillRect l="-808" r="-1039" b="-4339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">
            <a:extLst>
              <a:ext uri="{FF2B5EF4-FFF2-40B4-BE49-F238E27FC236}">
                <a16:creationId xmlns:a16="http://schemas.microsoft.com/office/drawing/2014/main" id="{549F8568-CD3C-E870-C651-DBC8133C8B10}"/>
              </a:ext>
            </a:extLst>
          </p:cNvPr>
          <p:cNvSpPr txBox="1">
            <a:spLocks/>
          </p:cNvSpPr>
          <p:nvPr/>
        </p:nvSpPr>
        <p:spPr>
          <a:xfrm>
            <a:off x="11784686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99F607-F377-2821-FE39-CD7E24AE9D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CB47316-B44E-9351-C9B7-08C04C2EB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7" name="Run policy and observe trajectories">
            <a:extLst>
              <a:ext uri="{FF2B5EF4-FFF2-40B4-BE49-F238E27FC236}">
                <a16:creationId xmlns:a16="http://schemas.microsoft.com/office/drawing/2014/main" id="{A4418E63-DD1B-6968-F635-5C46DF398D95}"/>
              </a:ext>
            </a:extLst>
          </p:cNvPr>
          <p:cNvSpPr txBox="1"/>
          <p:nvPr/>
        </p:nvSpPr>
        <p:spPr>
          <a:xfrm>
            <a:off x="2291464" y="1853297"/>
            <a:ext cx="1760292" cy="71662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 defTabSz="825500">
              <a:defRPr sz="1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Run policy and observe trajectories</a:t>
            </a:r>
          </a:p>
        </p:txBody>
      </p:sp>
      <p:sp>
        <p:nvSpPr>
          <p:cNvPr id="8" name="Actor-Critic:">
            <a:extLst>
              <a:ext uri="{FF2B5EF4-FFF2-40B4-BE49-F238E27FC236}">
                <a16:creationId xmlns:a16="http://schemas.microsoft.com/office/drawing/2014/main" id="{B2542D75-9FD3-0762-403E-574DE09E9D0A}"/>
              </a:ext>
            </a:extLst>
          </p:cNvPr>
          <p:cNvSpPr txBox="1"/>
          <p:nvPr/>
        </p:nvSpPr>
        <p:spPr>
          <a:xfrm>
            <a:off x="2111174" y="465998"/>
            <a:ext cx="1192571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Actor-Critic: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Equation">
                <a:extLst>
                  <a:ext uri="{FF2B5EF4-FFF2-40B4-BE49-F238E27FC236}">
                    <a16:creationId xmlns:a16="http://schemas.microsoft.com/office/drawing/2014/main" id="{A2952B8C-0EE3-CFBD-9BE9-6981E62887B9}"/>
                  </a:ext>
                </a:extLst>
              </p:cNvPr>
              <p:cNvSpPr txBox="1"/>
              <p:nvPr/>
            </p:nvSpPr>
            <p:spPr>
              <a:xfrm>
                <a:off x="8068300" y="2873593"/>
                <a:ext cx="1760292" cy="237696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000" dirty="0"/>
              </a:p>
            </p:txBody>
          </p:sp>
        </mc:Choice>
        <mc:Fallback>
          <p:sp>
            <p:nvSpPr>
              <p:cNvPr id="9" name="Equation">
                <a:extLst>
                  <a:ext uri="{FF2B5EF4-FFF2-40B4-BE49-F238E27FC236}">
                    <a16:creationId xmlns:a16="http://schemas.microsoft.com/office/drawing/2014/main" id="{A2952B8C-0EE3-CFBD-9BE9-6981E6288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300" y="2873593"/>
                <a:ext cx="1760292" cy="237696"/>
              </a:xfrm>
              <a:prstGeom prst="rect">
                <a:avLst/>
              </a:prstGeom>
              <a:blipFill>
                <a:blip r:embed="rId7"/>
                <a:stretch>
                  <a:fillRect l="-5755" r="-11511" b="-7368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Fit   or">
                <a:extLst>
                  <a:ext uri="{FF2B5EF4-FFF2-40B4-BE49-F238E27FC236}">
                    <a16:creationId xmlns:a16="http://schemas.microsoft.com/office/drawing/2014/main" id="{D2FBA22A-CCF4-F35C-B586-9CE19A44C552}"/>
                  </a:ext>
                </a:extLst>
              </p:cNvPr>
              <p:cNvSpPr txBox="1"/>
              <p:nvPr/>
            </p:nvSpPr>
            <p:spPr>
              <a:xfrm>
                <a:off x="8063682" y="1023428"/>
                <a:ext cx="1575828" cy="37468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dirty="0"/>
              </a:p>
            </p:txBody>
          </p:sp>
        </mc:Choice>
        <mc:Fallback>
          <p:sp>
            <p:nvSpPr>
              <p:cNvPr id="10" name="Fit   or">
                <a:extLst>
                  <a:ext uri="{FF2B5EF4-FFF2-40B4-BE49-F238E27FC236}">
                    <a16:creationId xmlns:a16="http://schemas.microsoft.com/office/drawing/2014/main" id="{D2FBA22A-CCF4-F35C-B586-9CE19A44C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3682" y="1023428"/>
                <a:ext cx="1575828" cy="374684"/>
              </a:xfrm>
              <a:prstGeom prst="rect">
                <a:avLst/>
              </a:prstGeom>
              <a:blipFill>
                <a:blip r:embed="rId8"/>
                <a:stretch>
                  <a:fillRect l="-6452" b="-10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">
            <a:extLst>
              <a:ext uri="{FF2B5EF4-FFF2-40B4-BE49-F238E27FC236}">
                <a16:creationId xmlns:a16="http://schemas.microsoft.com/office/drawing/2014/main" id="{D7CB8436-E2CF-1E9B-A175-1E3659756601}"/>
              </a:ext>
            </a:extLst>
          </p:cNvPr>
          <p:cNvGrpSpPr/>
          <p:nvPr/>
        </p:nvGrpSpPr>
        <p:grpSpPr>
          <a:xfrm>
            <a:off x="4094753" y="941266"/>
            <a:ext cx="3831650" cy="2326877"/>
            <a:chOff x="0" y="0"/>
            <a:chExt cx="2978455" cy="1808750"/>
          </a:xfrm>
        </p:grpSpPr>
        <p:sp>
          <p:nvSpPr>
            <p:cNvPr id="12" name="Generate samples">
              <a:extLst>
                <a:ext uri="{FF2B5EF4-FFF2-40B4-BE49-F238E27FC236}">
                  <a16:creationId xmlns:a16="http://schemas.microsoft.com/office/drawing/2014/main" id="{B8B68A0E-F4E5-F63A-8186-8E2FC4EC6D40}"/>
                </a:ext>
              </a:extLst>
            </p:cNvPr>
            <p:cNvSpPr/>
            <p:nvPr/>
          </p:nvSpPr>
          <p:spPr>
            <a:xfrm>
              <a:off x="0" y="690749"/>
              <a:ext cx="1173736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Generate samples</a:t>
              </a:r>
            </a:p>
          </p:txBody>
        </p:sp>
        <p:sp>
          <p:nvSpPr>
            <p:cNvPr id="13" name="Fit a model / estimate return">
              <a:extLst>
                <a:ext uri="{FF2B5EF4-FFF2-40B4-BE49-F238E27FC236}">
                  <a16:creationId xmlns:a16="http://schemas.microsoft.com/office/drawing/2014/main" id="{636A4AB2-C3DD-2160-1D55-8436590086F4}"/>
                </a:ext>
              </a:extLst>
            </p:cNvPr>
            <p:cNvSpPr/>
            <p:nvPr/>
          </p:nvSpPr>
          <p:spPr>
            <a:xfrm>
              <a:off x="1804718" y="0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t>Fit a model / estimate return</a:t>
              </a:r>
            </a:p>
          </p:txBody>
        </p:sp>
        <p:sp>
          <p:nvSpPr>
            <p:cNvPr id="14" name="Improve the policy">
              <a:extLst>
                <a:ext uri="{FF2B5EF4-FFF2-40B4-BE49-F238E27FC236}">
                  <a16:creationId xmlns:a16="http://schemas.microsoft.com/office/drawing/2014/main" id="{7839F95C-4EB2-7CC1-B6D9-46D2B01BD7CD}"/>
                </a:ext>
              </a:extLst>
            </p:cNvPr>
            <p:cNvSpPr/>
            <p:nvPr/>
          </p:nvSpPr>
          <p:spPr>
            <a:xfrm>
              <a:off x="1804718" y="1381498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Improve the policy</a:t>
              </a:r>
            </a:p>
          </p:txBody>
        </p:sp>
        <p:cxnSp>
          <p:nvCxnSpPr>
            <p:cNvPr id="15" name="Connection Line">
              <a:extLst>
                <a:ext uri="{FF2B5EF4-FFF2-40B4-BE49-F238E27FC236}">
                  <a16:creationId xmlns:a16="http://schemas.microsoft.com/office/drawing/2014/main" id="{0A9BE6A2-AA11-1BFE-F4C3-12E2B7368B23}"/>
                </a:ext>
              </a:extLst>
            </p:cNvPr>
            <p:cNvCxnSpPr>
              <a:cxnSpLocks/>
              <a:stCxn id="12" idx="3"/>
              <a:endCxn id="13" idx="1"/>
            </p:cNvCxnSpPr>
            <p:nvPr/>
          </p:nvCxnSpPr>
          <p:spPr>
            <a:xfrm flipV="1">
              <a:off x="1173736" y="213626"/>
              <a:ext cx="630983" cy="690749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16" name="Connection Line">
              <a:extLst>
                <a:ext uri="{FF2B5EF4-FFF2-40B4-BE49-F238E27FC236}">
                  <a16:creationId xmlns:a16="http://schemas.microsoft.com/office/drawing/2014/main" id="{A560A373-3039-A6F4-B386-C4DACB55CD9F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>
              <a:off x="1173736" y="1021417"/>
              <a:ext cx="630983" cy="573707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</p:cxnSp>
        <p:sp>
          <p:nvSpPr>
            <p:cNvPr id="17" name="Line">
              <a:extLst>
                <a:ext uri="{FF2B5EF4-FFF2-40B4-BE49-F238E27FC236}">
                  <a16:creationId xmlns:a16="http://schemas.microsoft.com/office/drawing/2014/main" id="{653322E1-D096-82DD-881B-46B96CFD419D}"/>
                </a:ext>
              </a:extLst>
            </p:cNvPr>
            <p:cNvSpPr/>
            <p:nvPr/>
          </p:nvSpPr>
          <p:spPr>
            <a:xfrm>
              <a:off x="2400194" y="435249"/>
              <a:ext cx="1" cy="9382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577" name="Run policy and observe trajectories"/>
          <p:cNvSpPr txBox="1"/>
          <p:nvPr/>
        </p:nvSpPr>
        <p:spPr>
          <a:xfrm>
            <a:off x="1508930" y="1779187"/>
            <a:ext cx="1760292" cy="716625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 defTabSz="825500">
              <a:defRPr sz="1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Run policy and observe trajectories</a:t>
            </a:r>
          </a:p>
        </p:txBody>
      </p:sp>
      <p:sp>
        <p:nvSpPr>
          <p:cNvPr id="578" name="Advantage Actor-Critic (A2C):"/>
          <p:cNvSpPr txBox="1"/>
          <p:nvPr/>
        </p:nvSpPr>
        <p:spPr>
          <a:xfrm>
            <a:off x="1721197" y="410371"/>
            <a:ext cx="2837252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Advantage Actor-Critic (A2C):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9" name="Equation"/>
              <p:cNvSpPr txBox="1"/>
              <p:nvPr/>
            </p:nvSpPr>
            <p:spPr>
              <a:xfrm>
                <a:off x="7388296" y="3129779"/>
                <a:ext cx="1760292" cy="237696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000"/>
              </a:p>
            </p:txBody>
          </p:sp>
        </mc:Choice>
        <mc:Fallback>
          <p:sp>
            <p:nvSpPr>
              <p:cNvPr id="57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3129779"/>
                <a:ext cx="1760292" cy="237696"/>
              </a:xfrm>
              <a:prstGeom prst="rect">
                <a:avLst/>
              </a:prstGeom>
              <a:blipFill>
                <a:blip r:embed="rId2"/>
                <a:stretch>
                  <a:fillRect l="-5000" r="-11429" b="-7368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0" name="Fit…"/>
              <p:cNvSpPr txBox="1"/>
              <p:nvPr/>
            </p:nvSpPr>
            <p:spPr>
              <a:xfrm>
                <a:off x="7388296" y="650574"/>
                <a:ext cx="2935304" cy="95892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dirty="0"/>
              </a:p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Compute </a:t>
                </a:r>
              </a:p>
            </p:txBody>
          </p:sp>
        </mc:Choice>
        <mc:Fallback>
          <p:sp>
            <p:nvSpPr>
              <p:cNvPr id="580" name="Fit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650574"/>
                <a:ext cx="2935304" cy="958924"/>
              </a:xfrm>
              <a:prstGeom prst="rect">
                <a:avLst/>
              </a:prstGeom>
              <a:blipFill>
                <a:blip r:embed="rId3"/>
                <a:stretch>
                  <a:fillRect l="-300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1" name="This enables us to “only” fit"/>
              <p:cNvSpPr txBox="1"/>
              <p:nvPr/>
            </p:nvSpPr>
            <p:spPr>
              <a:xfrm>
                <a:off x="491544" y="6117530"/>
                <a:ext cx="10985500" cy="35975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This enables us to “only” 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/>
              </a:p>
            </p:txBody>
          </p:sp>
        </mc:Choice>
        <mc:Fallback>
          <p:sp>
            <p:nvSpPr>
              <p:cNvPr id="581" name="This enables us to “only” fi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544" y="6117530"/>
                <a:ext cx="10985500" cy="359758"/>
              </a:xfrm>
              <a:prstGeom prst="rect">
                <a:avLst/>
              </a:prstGeom>
              <a:blipFill>
                <a:blip r:embed="rId4"/>
                <a:stretch>
                  <a:fillRect l="-808" b="-1666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2" name="Equation"/>
              <p:cNvSpPr txBox="1"/>
              <p:nvPr/>
            </p:nvSpPr>
            <p:spPr>
              <a:xfrm>
                <a:off x="7388296" y="1499805"/>
                <a:ext cx="3356953" cy="257747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650" dirty="0"/>
              </a:p>
            </p:txBody>
          </p:sp>
        </mc:Choice>
        <mc:Fallback>
          <p:sp>
            <p:nvSpPr>
              <p:cNvPr id="58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1499805"/>
                <a:ext cx="3356953" cy="257747"/>
              </a:xfrm>
              <a:prstGeom prst="rect">
                <a:avLst/>
              </a:prstGeom>
              <a:blipFill>
                <a:blip r:embed="rId5"/>
                <a:stretch>
                  <a:fillRect l="-1880" t="-9524" r="-10526" b="-3333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3" name="Equation"/>
              <p:cNvSpPr txBox="1"/>
              <p:nvPr/>
            </p:nvSpPr>
            <p:spPr>
              <a:xfrm>
                <a:off x="7388296" y="2438498"/>
                <a:ext cx="4088748" cy="59364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limUpp>
                        <m:limUpp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650" dirty="0"/>
              </a:p>
            </p:txBody>
          </p:sp>
        </mc:Choice>
        <mc:Fallback>
          <p:sp>
            <p:nvSpPr>
              <p:cNvPr id="58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2438498"/>
                <a:ext cx="4088748" cy="593643"/>
              </a:xfrm>
              <a:prstGeom prst="rect">
                <a:avLst/>
              </a:prstGeom>
              <a:blipFill>
                <a:blip r:embed="rId6"/>
                <a:stretch>
                  <a:fillRect l="-1548" t="-2128" r="-8978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4" name="What quantity should we estimate? What are the trade-offs between estimating   or  ? No wrong/right, answer, it depends. For now, let’s consider the complexity of the estimation problem (i.e., fitting   is easier: only   as input)"/>
              <p:cNvSpPr txBox="1"/>
              <p:nvPr/>
            </p:nvSpPr>
            <p:spPr>
              <a:xfrm>
                <a:off x="491544" y="3654996"/>
                <a:ext cx="10985500" cy="674610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What quantity should we estimate? What are the trade-offs between estimating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dirty="0"/>
                  <a:t>? No wrong/right, answer, it depends. For now, let’s consider the complexity of the estimation problem (i.e., fitting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dirty="0"/>
                  <a:t> is easier: only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dirty="0"/>
                  <a:t> as input)</a:t>
                </a:r>
              </a:p>
            </p:txBody>
          </p:sp>
        </mc:Choice>
        <mc:Fallback>
          <p:sp>
            <p:nvSpPr>
              <p:cNvPr id="584" name="What quantity should we estimate? What are the trade-offs between estimating   or  ? No wrong/right, answer, it depends. For now, let’s consider the complexity of the estimation problem (i.e., fitting   is easier: only   as input)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544" y="3654996"/>
                <a:ext cx="10985500" cy="674610"/>
              </a:xfrm>
              <a:prstGeom prst="rect">
                <a:avLst/>
              </a:prstGeom>
              <a:blipFill>
                <a:blip r:embed="rId7"/>
                <a:stretch>
                  <a:fillRect l="-808" r="-1039" b="-4339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5" name="Equation"/>
              <p:cNvSpPr txBox="1"/>
              <p:nvPr/>
            </p:nvSpPr>
            <p:spPr>
              <a:xfrm>
                <a:off x="533884" y="4533556"/>
                <a:ext cx="9545124" cy="741998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limLow>
                                <m:limLow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lim>
                              </m:limLow>
                            </m:e>
                            <m:lim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lim>
                          </m:limUpp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1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e>
                          </m:d>
                        </m:e>
                      </m:d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d>
                            <m:d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900"/>
              </a:p>
            </p:txBody>
          </p:sp>
        </mc:Choice>
        <mc:Fallback>
          <p:sp>
            <p:nvSpPr>
              <p:cNvPr id="58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84" y="4533556"/>
                <a:ext cx="9545124" cy="741998"/>
              </a:xfrm>
              <a:prstGeom prst="rect">
                <a:avLst/>
              </a:prstGeom>
              <a:blipFill>
                <a:blip r:embed="rId8"/>
                <a:stretch>
                  <a:fillRect l="-1197" t="-1695" r="-10239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6" name="Equation"/>
              <p:cNvSpPr txBox="1"/>
              <p:nvPr/>
            </p:nvSpPr>
            <p:spPr>
              <a:xfrm>
                <a:off x="518254" y="5508642"/>
                <a:ext cx="5698790" cy="29680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r>
                        <a:rPr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9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9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9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900"/>
              </a:p>
            </p:txBody>
          </p:sp>
        </mc:Choice>
        <mc:Fallback>
          <p:sp>
            <p:nvSpPr>
              <p:cNvPr id="58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54" y="5508642"/>
                <a:ext cx="5698790" cy="296800"/>
              </a:xfrm>
              <a:prstGeom prst="rect">
                <a:avLst/>
              </a:prstGeom>
              <a:blipFill>
                <a:blip r:embed="rId9"/>
                <a:stretch>
                  <a:fillRect l="-1333" r="-14667" b="-3333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">
            <a:extLst>
              <a:ext uri="{FF2B5EF4-FFF2-40B4-BE49-F238E27FC236}">
                <a16:creationId xmlns:a16="http://schemas.microsoft.com/office/drawing/2014/main" id="{0FEBBE2C-76C0-E286-BC84-4A03306A8B10}"/>
              </a:ext>
            </a:extLst>
          </p:cNvPr>
          <p:cNvSpPr txBox="1">
            <a:spLocks/>
          </p:cNvSpPr>
          <p:nvPr/>
        </p:nvSpPr>
        <p:spPr>
          <a:xfrm>
            <a:off x="11784686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45520E0E-3897-2D95-5EF2-961DB5470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9E811D6-839E-1577-62E1-FBA786E1E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grpSp>
        <p:nvGrpSpPr>
          <p:cNvPr id="18" name="Group">
            <a:extLst>
              <a:ext uri="{FF2B5EF4-FFF2-40B4-BE49-F238E27FC236}">
                <a16:creationId xmlns:a16="http://schemas.microsoft.com/office/drawing/2014/main" id="{E364AED9-376B-C2BB-BF10-D919A41BB8C2}"/>
              </a:ext>
            </a:extLst>
          </p:cNvPr>
          <p:cNvGrpSpPr/>
          <p:nvPr/>
        </p:nvGrpSpPr>
        <p:grpSpPr>
          <a:xfrm>
            <a:off x="3344814" y="876564"/>
            <a:ext cx="3831650" cy="2326877"/>
            <a:chOff x="0" y="0"/>
            <a:chExt cx="2978455" cy="1808750"/>
          </a:xfrm>
        </p:grpSpPr>
        <p:sp>
          <p:nvSpPr>
            <p:cNvPr id="19" name="Generate samples">
              <a:extLst>
                <a:ext uri="{FF2B5EF4-FFF2-40B4-BE49-F238E27FC236}">
                  <a16:creationId xmlns:a16="http://schemas.microsoft.com/office/drawing/2014/main" id="{5902A761-47BF-BC3E-7358-520450F73C11}"/>
                </a:ext>
              </a:extLst>
            </p:cNvPr>
            <p:cNvSpPr/>
            <p:nvPr/>
          </p:nvSpPr>
          <p:spPr>
            <a:xfrm>
              <a:off x="0" y="690749"/>
              <a:ext cx="1173736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Generate samples</a:t>
              </a:r>
            </a:p>
          </p:txBody>
        </p:sp>
        <p:sp>
          <p:nvSpPr>
            <p:cNvPr id="20" name="Fit a model / estimate return">
              <a:extLst>
                <a:ext uri="{FF2B5EF4-FFF2-40B4-BE49-F238E27FC236}">
                  <a16:creationId xmlns:a16="http://schemas.microsoft.com/office/drawing/2014/main" id="{2E8D1EA3-A6C0-DF26-1C43-B1CDABF1EBA2}"/>
                </a:ext>
              </a:extLst>
            </p:cNvPr>
            <p:cNvSpPr/>
            <p:nvPr/>
          </p:nvSpPr>
          <p:spPr>
            <a:xfrm>
              <a:off x="1804718" y="0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Fit a model / estimate return</a:t>
              </a:r>
            </a:p>
          </p:txBody>
        </p:sp>
        <p:sp>
          <p:nvSpPr>
            <p:cNvPr id="21" name="Improve the policy">
              <a:extLst>
                <a:ext uri="{FF2B5EF4-FFF2-40B4-BE49-F238E27FC236}">
                  <a16:creationId xmlns:a16="http://schemas.microsoft.com/office/drawing/2014/main" id="{E1932CD4-CB48-75B6-EF4E-FCF43208E4A7}"/>
                </a:ext>
              </a:extLst>
            </p:cNvPr>
            <p:cNvSpPr/>
            <p:nvPr/>
          </p:nvSpPr>
          <p:spPr>
            <a:xfrm>
              <a:off x="1804718" y="1381498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Improve the policy</a:t>
              </a:r>
            </a:p>
          </p:txBody>
        </p:sp>
        <p:cxnSp>
          <p:nvCxnSpPr>
            <p:cNvPr id="22" name="Connection Line">
              <a:extLst>
                <a:ext uri="{FF2B5EF4-FFF2-40B4-BE49-F238E27FC236}">
                  <a16:creationId xmlns:a16="http://schemas.microsoft.com/office/drawing/2014/main" id="{11524FE6-FE20-C374-17EA-64F3261B08B9}"/>
                </a:ext>
              </a:extLst>
            </p:cNvPr>
            <p:cNvCxnSpPr>
              <a:cxnSpLocks/>
              <a:stCxn id="19" idx="3"/>
              <a:endCxn id="20" idx="1"/>
            </p:cNvCxnSpPr>
            <p:nvPr/>
          </p:nvCxnSpPr>
          <p:spPr>
            <a:xfrm flipV="1">
              <a:off x="1173736" y="213626"/>
              <a:ext cx="630983" cy="690749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23" name="Connection Line">
              <a:extLst>
                <a:ext uri="{FF2B5EF4-FFF2-40B4-BE49-F238E27FC236}">
                  <a16:creationId xmlns:a16="http://schemas.microsoft.com/office/drawing/2014/main" id="{F00FDB65-1E57-F313-BCB2-E066B8BF8655}"/>
                </a:ext>
              </a:extLst>
            </p:cNvPr>
            <p:cNvCxnSpPr>
              <a:cxnSpLocks/>
              <a:endCxn id="21" idx="1"/>
            </p:cNvCxnSpPr>
            <p:nvPr/>
          </p:nvCxnSpPr>
          <p:spPr>
            <a:xfrm>
              <a:off x="1173736" y="1021417"/>
              <a:ext cx="630983" cy="573707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</p:cxn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D0D2F4C0-7DB2-6A30-243D-232A34A41A33}"/>
                </a:ext>
              </a:extLst>
            </p:cNvPr>
            <p:cNvSpPr/>
            <p:nvPr/>
          </p:nvSpPr>
          <p:spPr>
            <a:xfrm>
              <a:off x="2400194" y="435249"/>
              <a:ext cx="1" cy="9382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01" name="When fitting  , we can use different targets to define the supervised learning labels"/>
              <p:cNvSpPr txBox="1"/>
              <p:nvPr/>
            </p:nvSpPr>
            <p:spPr>
              <a:xfrm>
                <a:off x="494285" y="3816110"/>
                <a:ext cx="10985500" cy="359758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When fitting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t>, we can use different </a:t>
                </a:r>
                <a:r>
                  <a:rPr i="1">
                    <a:latin typeface="+mn-lt"/>
                    <a:ea typeface="+mn-ea"/>
                    <a:cs typeface="+mn-cs"/>
                    <a:sym typeface="Helvetica Neue"/>
                  </a:rPr>
                  <a:t>targets</a:t>
                </a:r>
                <a:r>
                  <a:t> to define the supervised learning labels</a:t>
                </a:r>
              </a:p>
            </p:txBody>
          </p:sp>
        </mc:Choice>
        <mc:Fallback>
          <p:sp>
            <p:nvSpPr>
              <p:cNvPr id="601" name="When fitting  , we can use different targets to define the supervised learning label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285" y="3816110"/>
                <a:ext cx="10985500" cy="359758"/>
              </a:xfrm>
              <a:prstGeom prst="rect">
                <a:avLst/>
              </a:prstGeom>
              <a:blipFill>
                <a:blip r:embed="rId2"/>
                <a:stretch>
                  <a:fillRect l="-808" b="-24138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2" name="Question:…"/>
          <p:cNvSpPr txBox="1"/>
          <p:nvPr/>
        </p:nvSpPr>
        <p:spPr>
          <a:xfrm>
            <a:off x="529300" y="4743300"/>
            <a:ext cx="2587922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dirty="0">
                <a:solidFill>
                  <a:srgbClr val="C00000"/>
                </a:solidFill>
              </a:rPr>
              <a:t>Question:</a:t>
            </a:r>
          </a:p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How to fit with MC target?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3" name="1. Collect dataset"/>
              <p:cNvSpPr txBox="1"/>
              <p:nvPr/>
            </p:nvSpPr>
            <p:spPr>
              <a:xfrm>
                <a:off x="3619887" y="4788537"/>
                <a:ext cx="5122829" cy="654859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1. Collect dataset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={(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)},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limUpp>
                      <m:limUp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limLow>
                          <m:limLowPr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∑</m:t>
                            </m:r>
                          </m:e>
                          <m:lim>
                            <m:sSup>
                              <m:sSupPr>
                                <m:ctrlP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sz="19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lim>
                        </m:limLow>
                      </m:e>
                      <m:lim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lim>
                    </m:limUpp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603" name="1. Collect datas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887" y="4788537"/>
                <a:ext cx="5122829" cy="654859"/>
              </a:xfrm>
              <a:prstGeom prst="rect">
                <a:avLst/>
              </a:prstGeom>
              <a:blipFill>
                <a:blip r:embed="rId3"/>
                <a:stretch>
                  <a:fillRect l="-1980" r="-743" b="-384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4" name="2. Supervised regression on"/>
              <p:cNvSpPr txBox="1"/>
              <p:nvPr/>
            </p:nvSpPr>
            <p:spPr>
              <a:xfrm>
                <a:off x="9000932" y="4939710"/>
                <a:ext cx="4952224" cy="34379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2. Supervised regression on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604" name="2. Supervised regression 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0932" y="4939710"/>
                <a:ext cx="4952224" cy="343796"/>
              </a:xfrm>
              <a:prstGeom prst="rect">
                <a:avLst/>
              </a:prstGeom>
              <a:blipFill>
                <a:blip r:embed="rId4"/>
                <a:stretch>
                  <a:fillRect l="-2046" b="-2069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5" name="How to fit with TD target?"/>
          <p:cNvSpPr txBox="1"/>
          <p:nvPr/>
        </p:nvSpPr>
        <p:spPr>
          <a:xfrm>
            <a:off x="563083" y="5649557"/>
            <a:ext cx="2587922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How to fit with TD target?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6" name="1. Collect dataset"/>
              <p:cNvSpPr txBox="1"/>
              <p:nvPr/>
            </p:nvSpPr>
            <p:spPr>
              <a:xfrm>
                <a:off x="3619888" y="5869428"/>
                <a:ext cx="4952224" cy="35852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1. Collect dataset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={(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sz="19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))}</m:t>
                    </m:r>
                  </m:oMath>
                </a14:m>
                <a:endParaRPr/>
              </a:p>
            </p:txBody>
          </p:sp>
        </mc:Choice>
        <mc:Fallback>
          <p:sp>
            <p:nvSpPr>
              <p:cNvPr id="606" name="1. Collect datas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888" y="5869428"/>
                <a:ext cx="4952224" cy="358524"/>
              </a:xfrm>
              <a:prstGeom prst="rect">
                <a:avLst/>
              </a:prstGeom>
              <a:blipFill>
                <a:blip r:embed="rId5"/>
                <a:stretch>
                  <a:fillRect l="-2051" t="-6897" b="-24138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7" name="2. Supervised regression on"/>
              <p:cNvSpPr txBox="1"/>
              <p:nvPr/>
            </p:nvSpPr>
            <p:spPr>
              <a:xfrm>
                <a:off x="9040995" y="5845967"/>
                <a:ext cx="4952224" cy="34379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2. Supervised regression on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/>
              </a:p>
            </p:txBody>
          </p:sp>
        </mc:Choice>
        <mc:Fallback>
          <p:sp>
            <p:nvSpPr>
              <p:cNvPr id="607" name="2. Supervised regression 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0995" y="5845967"/>
                <a:ext cx="4952224" cy="343796"/>
              </a:xfrm>
              <a:prstGeom prst="rect">
                <a:avLst/>
              </a:prstGeom>
              <a:blipFill>
                <a:blip r:embed="rId6"/>
                <a:stretch>
                  <a:fillRect l="-1790" b="-21429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8" name="Advantage Actor-Critic (A2C):"/>
          <p:cNvSpPr txBox="1"/>
          <p:nvPr/>
        </p:nvSpPr>
        <p:spPr>
          <a:xfrm>
            <a:off x="414959" y="441216"/>
            <a:ext cx="2837252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Advantage Actor-Critic (A2C):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29C77BC-9E37-5C0B-9233-070A502A1256}"/>
              </a:ext>
            </a:extLst>
          </p:cNvPr>
          <p:cNvSpPr txBox="1">
            <a:spLocks/>
          </p:cNvSpPr>
          <p:nvPr/>
        </p:nvSpPr>
        <p:spPr>
          <a:xfrm>
            <a:off x="11784686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AB4E0C47-D8C5-7173-DCA1-0577462677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312487B-0165-87FB-4059-B045EB0D4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7" name="Run policy and observe trajectories">
            <a:extLst>
              <a:ext uri="{FF2B5EF4-FFF2-40B4-BE49-F238E27FC236}">
                <a16:creationId xmlns:a16="http://schemas.microsoft.com/office/drawing/2014/main" id="{474346FD-A500-8823-3AC6-EB756D6A493A}"/>
              </a:ext>
            </a:extLst>
          </p:cNvPr>
          <p:cNvSpPr txBox="1"/>
          <p:nvPr/>
        </p:nvSpPr>
        <p:spPr>
          <a:xfrm>
            <a:off x="1508930" y="1779187"/>
            <a:ext cx="1760292" cy="716625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 defTabSz="825500">
              <a:defRPr sz="1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Run policy and observe trajectories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Equation">
                <a:extLst>
                  <a:ext uri="{FF2B5EF4-FFF2-40B4-BE49-F238E27FC236}">
                    <a16:creationId xmlns:a16="http://schemas.microsoft.com/office/drawing/2014/main" id="{47082AF6-E4B3-BE23-7B1E-DCC23D02DD5B}"/>
                  </a:ext>
                </a:extLst>
              </p:cNvPr>
              <p:cNvSpPr txBox="1"/>
              <p:nvPr/>
            </p:nvSpPr>
            <p:spPr>
              <a:xfrm>
                <a:off x="7388296" y="3129779"/>
                <a:ext cx="1760292" cy="237696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000"/>
              </a:p>
            </p:txBody>
          </p:sp>
        </mc:Choice>
        <mc:Fallback>
          <p:sp>
            <p:nvSpPr>
              <p:cNvPr id="8" name="Equation">
                <a:extLst>
                  <a:ext uri="{FF2B5EF4-FFF2-40B4-BE49-F238E27FC236}">
                    <a16:creationId xmlns:a16="http://schemas.microsoft.com/office/drawing/2014/main" id="{47082AF6-E4B3-BE23-7B1E-DCC23D02D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3129779"/>
                <a:ext cx="1760292" cy="237696"/>
              </a:xfrm>
              <a:prstGeom prst="rect">
                <a:avLst/>
              </a:prstGeom>
              <a:blipFill>
                <a:blip r:embed="rId7"/>
                <a:stretch>
                  <a:fillRect l="-5000" r="-11429" b="-7368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Fit…">
                <a:extLst>
                  <a:ext uri="{FF2B5EF4-FFF2-40B4-BE49-F238E27FC236}">
                    <a16:creationId xmlns:a16="http://schemas.microsoft.com/office/drawing/2014/main" id="{6EE3E142-5EAF-6545-9473-38FB7B809B05}"/>
                  </a:ext>
                </a:extLst>
              </p:cNvPr>
              <p:cNvSpPr txBox="1"/>
              <p:nvPr/>
            </p:nvSpPr>
            <p:spPr>
              <a:xfrm>
                <a:off x="7388296" y="650574"/>
                <a:ext cx="2935304" cy="95892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dirty="0"/>
              </a:p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Compute </a:t>
                </a:r>
              </a:p>
            </p:txBody>
          </p:sp>
        </mc:Choice>
        <mc:Fallback>
          <p:sp>
            <p:nvSpPr>
              <p:cNvPr id="9" name="Fit…">
                <a:extLst>
                  <a:ext uri="{FF2B5EF4-FFF2-40B4-BE49-F238E27FC236}">
                    <a16:creationId xmlns:a16="http://schemas.microsoft.com/office/drawing/2014/main" id="{6EE3E142-5EAF-6545-9473-38FB7B809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650574"/>
                <a:ext cx="2935304" cy="958924"/>
              </a:xfrm>
              <a:prstGeom prst="rect">
                <a:avLst/>
              </a:prstGeom>
              <a:blipFill>
                <a:blip r:embed="rId8"/>
                <a:stretch>
                  <a:fillRect l="-300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Equation">
                <a:extLst>
                  <a:ext uri="{FF2B5EF4-FFF2-40B4-BE49-F238E27FC236}">
                    <a16:creationId xmlns:a16="http://schemas.microsoft.com/office/drawing/2014/main" id="{902B11ED-9050-D538-546A-E8422EC427DA}"/>
                  </a:ext>
                </a:extLst>
              </p:cNvPr>
              <p:cNvSpPr txBox="1"/>
              <p:nvPr/>
            </p:nvSpPr>
            <p:spPr>
              <a:xfrm>
                <a:off x="7388296" y="1499805"/>
                <a:ext cx="3356953" cy="257747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650" dirty="0"/>
              </a:p>
            </p:txBody>
          </p:sp>
        </mc:Choice>
        <mc:Fallback>
          <p:sp>
            <p:nvSpPr>
              <p:cNvPr id="10" name="Equation">
                <a:extLst>
                  <a:ext uri="{FF2B5EF4-FFF2-40B4-BE49-F238E27FC236}">
                    <a16:creationId xmlns:a16="http://schemas.microsoft.com/office/drawing/2014/main" id="{902B11ED-9050-D538-546A-E8422EC42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1499805"/>
                <a:ext cx="3356953" cy="257747"/>
              </a:xfrm>
              <a:prstGeom prst="rect">
                <a:avLst/>
              </a:prstGeom>
              <a:blipFill>
                <a:blip r:embed="rId9"/>
                <a:stretch>
                  <a:fillRect l="-1880" t="-9524" r="-10526" b="-3333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Equation">
                <a:extLst>
                  <a:ext uri="{FF2B5EF4-FFF2-40B4-BE49-F238E27FC236}">
                    <a16:creationId xmlns:a16="http://schemas.microsoft.com/office/drawing/2014/main" id="{685D7C5C-04B3-3B64-FD2E-2BB1CBC7C284}"/>
                  </a:ext>
                </a:extLst>
              </p:cNvPr>
              <p:cNvSpPr txBox="1"/>
              <p:nvPr/>
            </p:nvSpPr>
            <p:spPr>
              <a:xfrm>
                <a:off x="7388296" y="2438498"/>
                <a:ext cx="4088748" cy="59364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limUpp>
                        <m:limUpp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650" dirty="0"/>
              </a:p>
            </p:txBody>
          </p:sp>
        </mc:Choice>
        <mc:Fallback>
          <p:sp>
            <p:nvSpPr>
              <p:cNvPr id="11" name="Equation">
                <a:extLst>
                  <a:ext uri="{FF2B5EF4-FFF2-40B4-BE49-F238E27FC236}">
                    <a16:creationId xmlns:a16="http://schemas.microsoft.com/office/drawing/2014/main" id="{685D7C5C-04B3-3B64-FD2E-2BB1CBC7C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2438498"/>
                <a:ext cx="4088748" cy="593643"/>
              </a:xfrm>
              <a:prstGeom prst="rect">
                <a:avLst/>
              </a:prstGeom>
              <a:blipFill>
                <a:blip r:embed="rId10"/>
                <a:stretch>
                  <a:fillRect l="-1548" t="-2128" r="-8978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">
            <a:extLst>
              <a:ext uri="{FF2B5EF4-FFF2-40B4-BE49-F238E27FC236}">
                <a16:creationId xmlns:a16="http://schemas.microsoft.com/office/drawing/2014/main" id="{4FF39A3D-0634-6257-9F5E-B27FA3FDE51D}"/>
              </a:ext>
            </a:extLst>
          </p:cNvPr>
          <p:cNvGrpSpPr/>
          <p:nvPr/>
        </p:nvGrpSpPr>
        <p:grpSpPr>
          <a:xfrm>
            <a:off x="3344814" y="876564"/>
            <a:ext cx="3831650" cy="2326877"/>
            <a:chOff x="0" y="0"/>
            <a:chExt cx="2978455" cy="1808750"/>
          </a:xfrm>
        </p:grpSpPr>
        <p:sp>
          <p:nvSpPr>
            <p:cNvPr id="13" name="Generate samples">
              <a:extLst>
                <a:ext uri="{FF2B5EF4-FFF2-40B4-BE49-F238E27FC236}">
                  <a16:creationId xmlns:a16="http://schemas.microsoft.com/office/drawing/2014/main" id="{FAD5A77C-8951-2F1B-B354-B967C98E67B4}"/>
                </a:ext>
              </a:extLst>
            </p:cNvPr>
            <p:cNvSpPr/>
            <p:nvPr/>
          </p:nvSpPr>
          <p:spPr>
            <a:xfrm>
              <a:off x="0" y="690749"/>
              <a:ext cx="1173736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Generate samples</a:t>
              </a:r>
            </a:p>
          </p:txBody>
        </p:sp>
        <p:sp>
          <p:nvSpPr>
            <p:cNvPr id="14" name="Fit a model / estimate return">
              <a:extLst>
                <a:ext uri="{FF2B5EF4-FFF2-40B4-BE49-F238E27FC236}">
                  <a16:creationId xmlns:a16="http://schemas.microsoft.com/office/drawing/2014/main" id="{41DFDEA0-0806-2417-A770-2B9829BE51E9}"/>
                </a:ext>
              </a:extLst>
            </p:cNvPr>
            <p:cNvSpPr/>
            <p:nvPr/>
          </p:nvSpPr>
          <p:spPr>
            <a:xfrm>
              <a:off x="1804718" y="0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Fit a model / estimate return</a:t>
              </a:r>
            </a:p>
          </p:txBody>
        </p:sp>
        <p:sp>
          <p:nvSpPr>
            <p:cNvPr id="15" name="Improve the policy">
              <a:extLst>
                <a:ext uri="{FF2B5EF4-FFF2-40B4-BE49-F238E27FC236}">
                  <a16:creationId xmlns:a16="http://schemas.microsoft.com/office/drawing/2014/main" id="{8D205F68-8EC6-A631-5DE1-CB9B95F6EFA1}"/>
                </a:ext>
              </a:extLst>
            </p:cNvPr>
            <p:cNvSpPr/>
            <p:nvPr/>
          </p:nvSpPr>
          <p:spPr>
            <a:xfrm>
              <a:off x="1804718" y="1381498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Improve the policy</a:t>
              </a:r>
            </a:p>
          </p:txBody>
        </p:sp>
        <p:cxnSp>
          <p:nvCxnSpPr>
            <p:cNvPr id="16" name="Connection Line">
              <a:extLst>
                <a:ext uri="{FF2B5EF4-FFF2-40B4-BE49-F238E27FC236}">
                  <a16:creationId xmlns:a16="http://schemas.microsoft.com/office/drawing/2014/main" id="{95AEA92D-3F39-4087-873D-382B4860AB56}"/>
                </a:ext>
              </a:extLst>
            </p:cNvPr>
            <p:cNvCxnSpPr>
              <a:cxnSpLocks/>
              <a:stCxn id="13" idx="3"/>
              <a:endCxn id="14" idx="1"/>
            </p:cNvCxnSpPr>
            <p:nvPr/>
          </p:nvCxnSpPr>
          <p:spPr>
            <a:xfrm flipV="1">
              <a:off x="1173736" y="213626"/>
              <a:ext cx="630983" cy="690749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17" name="Connection Line">
              <a:extLst>
                <a:ext uri="{FF2B5EF4-FFF2-40B4-BE49-F238E27FC236}">
                  <a16:creationId xmlns:a16="http://schemas.microsoft.com/office/drawing/2014/main" id="{98365149-6660-7757-635A-D7F3050D81D8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1173736" y="1021417"/>
              <a:ext cx="630983" cy="573707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</p:cxn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A692C3A4-C5CC-9A95-B40A-66430C6FC535}"/>
                </a:ext>
              </a:extLst>
            </p:cNvPr>
            <p:cNvSpPr/>
            <p:nvPr/>
          </p:nvSpPr>
          <p:spPr>
            <a:xfrm>
              <a:off x="2400194" y="435249"/>
              <a:ext cx="1" cy="9382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E3F87-55D0-4A06-489E-9AD2A967F08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11" name="Architecture design">
            <a:extLst>
              <a:ext uri="{FF2B5EF4-FFF2-40B4-BE49-F238E27FC236}">
                <a16:creationId xmlns:a16="http://schemas.microsoft.com/office/drawing/2014/main" id="{2D64A82D-885B-2A34-E32C-B10BB6DD29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8704" y="16887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Example: AlphaGo paper</a:t>
            </a: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4462A0D-84B8-1FC9-C982-16D3016DB0F6}"/>
              </a:ext>
            </a:extLst>
          </p:cNvPr>
          <p:cNvSpPr txBox="1">
            <a:spLocks/>
          </p:cNvSpPr>
          <p:nvPr/>
        </p:nvSpPr>
        <p:spPr>
          <a:xfrm>
            <a:off x="11784686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13AC9174-990E-8252-34F6-811F5B8FE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31A4D9C-CDC2-E2F1-D858-B89006E584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F20535-3A0B-1404-5E91-93A084442A8D}"/>
              </a:ext>
            </a:extLst>
          </p:cNvPr>
          <p:cNvSpPr txBox="1"/>
          <p:nvPr/>
        </p:nvSpPr>
        <p:spPr>
          <a:xfrm>
            <a:off x="5666504" y="3246120"/>
            <a:ext cx="20116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58356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11" name="Architecture design"/>
          <p:cNvSpPr txBox="1">
            <a:spLocks noGrp="1"/>
          </p:cNvSpPr>
          <p:nvPr>
            <p:ph type="title"/>
          </p:nvPr>
        </p:nvSpPr>
        <p:spPr>
          <a:xfrm>
            <a:off x="408704" y="16887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Architecture design</a:t>
            </a:r>
          </a:p>
        </p:txBody>
      </p:sp>
      <p:sp>
        <p:nvSpPr>
          <p:cNvPr id="623" name="In practice, one could opt for different designs of this same algorithms, e.g.,:…"/>
          <p:cNvSpPr txBox="1"/>
          <p:nvPr/>
        </p:nvSpPr>
        <p:spPr>
          <a:xfrm>
            <a:off x="678092" y="3713301"/>
            <a:ext cx="9165093" cy="10355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algn="l" defTabSz="41275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In practice, one could opt for different designs of this same algorithms, e.g.,: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Two network vs shared network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Parallel processing: synchronized vs asynchronous</a:t>
            </a:r>
          </a:p>
        </p:txBody>
      </p:sp>
      <p:pic>
        <p:nvPicPr>
          <p:cNvPr id="62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028" y="4233840"/>
            <a:ext cx="2569197" cy="1284599"/>
          </a:xfrm>
          <a:prstGeom prst="rect">
            <a:avLst/>
          </a:prstGeom>
          <a:ln w="6350">
            <a:miter lim="400000"/>
          </a:ln>
        </p:spPr>
      </p:pic>
      <p:pic>
        <p:nvPicPr>
          <p:cNvPr id="62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028" y="5481172"/>
            <a:ext cx="2569197" cy="1284598"/>
          </a:xfrm>
          <a:prstGeom prst="rect">
            <a:avLst/>
          </a:prstGeom>
          <a:ln w="635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26" name="Equation"/>
              <p:cNvSpPr txBox="1"/>
              <p:nvPr/>
            </p:nvSpPr>
            <p:spPr>
              <a:xfrm>
                <a:off x="10315973" y="4759835"/>
                <a:ext cx="487606" cy="238451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000"/>
              </a:p>
            </p:txBody>
          </p:sp>
        </mc:Choice>
        <mc:Fallback>
          <p:sp>
            <p:nvSpPr>
              <p:cNvPr id="62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5973" y="4759835"/>
                <a:ext cx="487606" cy="238451"/>
              </a:xfrm>
              <a:prstGeom prst="rect">
                <a:avLst/>
              </a:prstGeom>
              <a:blipFill>
                <a:blip r:embed="rId3"/>
                <a:stretch>
                  <a:fillRect l="-17949" r="-43590" b="-70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7" name="Equation"/>
              <p:cNvSpPr txBox="1"/>
              <p:nvPr/>
            </p:nvSpPr>
            <p:spPr>
              <a:xfrm>
                <a:off x="10315973" y="6004246"/>
                <a:ext cx="660140" cy="223266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000"/>
              </a:p>
            </p:txBody>
          </p:sp>
        </mc:Choice>
        <mc:Fallback>
          <p:sp>
            <p:nvSpPr>
              <p:cNvPr id="62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5973" y="6004246"/>
                <a:ext cx="660140" cy="223266"/>
              </a:xfrm>
              <a:prstGeom prst="rect">
                <a:avLst/>
              </a:prstGeom>
              <a:blipFill>
                <a:blip r:embed="rId4"/>
                <a:stretch>
                  <a:fillRect l="-9434" r="-28302" b="-7368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8" name="Equation"/>
              <p:cNvSpPr txBox="1"/>
              <p:nvPr/>
            </p:nvSpPr>
            <p:spPr>
              <a:xfrm>
                <a:off x="7504884" y="6058475"/>
                <a:ext cx="120396" cy="114808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sz="2000"/>
              </a:p>
            </p:txBody>
          </p:sp>
        </mc:Choice>
        <mc:Fallback>
          <p:sp>
            <p:nvSpPr>
              <p:cNvPr id="62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884" y="6058475"/>
                <a:ext cx="120396" cy="114808"/>
              </a:xfrm>
              <a:prstGeom prst="rect">
                <a:avLst/>
              </a:prstGeom>
              <a:blipFill>
                <a:blip r:embed="rId5"/>
                <a:stretch>
                  <a:fillRect l="-45455" r="-54545" b="-150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9" name="Equation"/>
              <p:cNvSpPr txBox="1"/>
              <p:nvPr/>
            </p:nvSpPr>
            <p:spPr>
              <a:xfrm>
                <a:off x="7504884" y="4828876"/>
                <a:ext cx="120396" cy="114808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sz="2000"/>
              </a:p>
            </p:txBody>
          </p:sp>
        </mc:Choice>
        <mc:Fallback>
          <p:sp>
            <p:nvSpPr>
              <p:cNvPr id="62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884" y="4828876"/>
                <a:ext cx="120396" cy="114808"/>
              </a:xfrm>
              <a:prstGeom prst="rect">
                <a:avLst/>
              </a:prstGeom>
              <a:blipFill>
                <a:blip r:embed="rId5"/>
                <a:stretch>
                  <a:fillRect l="-45455" r="-54545" b="-150000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0" name="Simple, typically more stable"/>
          <p:cNvSpPr txBox="1"/>
          <p:nvPr/>
        </p:nvSpPr>
        <p:spPr>
          <a:xfrm>
            <a:off x="9520444" y="3775624"/>
            <a:ext cx="2569197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solidFill>
                  <a:srgbClr val="00B050"/>
                </a:solidFill>
              </a:rPr>
              <a:t>Simple, typically more stable</a:t>
            </a:r>
          </a:p>
        </p:txBody>
      </p:sp>
      <p:sp>
        <p:nvSpPr>
          <p:cNvPr id="631" name="Does not share features"/>
          <p:cNvSpPr txBox="1"/>
          <p:nvPr/>
        </p:nvSpPr>
        <p:spPr>
          <a:xfrm>
            <a:off x="9520444" y="4084776"/>
            <a:ext cx="2569197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Does not share features</a:t>
            </a:r>
          </a:p>
        </p:txBody>
      </p:sp>
      <p:pic>
        <p:nvPicPr>
          <p:cNvPr id="632" name="Image" descr="Image"/>
          <p:cNvPicPr>
            <a:picLocks noChangeAspect="1"/>
          </p:cNvPicPr>
          <p:nvPr/>
        </p:nvPicPr>
        <p:blipFill>
          <a:blip r:embed="rId6"/>
          <a:srcRect l="19239"/>
          <a:stretch>
            <a:fillRect/>
          </a:stretch>
        </p:blipFill>
        <p:spPr>
          <a:xfrm>
            <a:off x="2005692" y="5285046"/>
            <a:ext cx="5120377" cy="1536128"/>
          </a:xfrm>
          <a:prstGeom prst="rect">
            <a:avLst/>
          </a:prstGeom>
          <a:ln w="635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33" name="Get"/>
              <p:cNvSpPr txBox="1"/>
              <p:nvPr/>
            </p:nvSpPr>
            <p:spPr>
              <a:xfrm>
                <a:off x="282872" y="5297746"/>
                <a:ext cx="1596737" cy="29255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Get</a:t>
                </a:r>
                <a14:m>
                  <m:oMath xmlns:m="http://schemas.openxmlformats.org/officeDocument/2006/math"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633" name="G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72" y="5297746"/>
                <a:ext cx="1596737" cy="292556"/>
              </a:xfrm>
              <a:prstGeom prst="rect">
                <a:avLst/>
              </a:prstGeom>
              <a:blipFill>
                <a:blip r:embed="rId7"/>
                <a:stretch>
                  <a:fillRect l="-6349" t="-12500" r="-3175" b="-25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4" name="Update"/>
              <p:cNvSpPr txBox="1"/>
              <p:nvPr/>
            </p:nvSpPr>
            <p:spPr>
              <a:xfrm>
                <a:off x="282872" y="5587785"/>
                <a:ext cx="1449157" cy="29255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Update </a:t>
                </a:r>
                <a14:m>
                  <m:oMath xmlns:m="http://schemas.openxmlformats.org/officeDocument/2006/math"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634" name="Updat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72" y="5587785"/>
                <a:ext cx="1449157" cy="292556"/>
              </a:xfrm>
              <a:prstGeom prst="rect">
                <a:avLst/>
              </a:prstGeom>
              <a:blipFill>
                <a:blip r:embed="rId8"/>
                <a:stretch>
                  <a:fillRect l="-6957" t="-8333" b="-2916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5" name="Get"/>
              <p:cNvSpPr txBox="1"/>
              <p:nvPr/>
            </p:nvSpPr>
            <p:spPr>
              <a:xfrm>
                <a:off x="282872" y="5895311"/>
                <a:ext cx="1649364" cy="29255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Get </a:t>
                </a:r>
                <a14:m>
                  <m:oMath xmlns:m="http://schemas.openxmlformats.org/officeDocument/2006/math"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635" name="G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72" y="5895311"/>
                <a:ext cx="1649364" cy="292556"/>
              </a:xfrm>
              <a:prstGeom prst="rect">
                <a:avLst/>
              </a:prstGeom>
              <a:blipFill>
                <a:blip r:embed="rId9"/>
                <a:stretch>
                  <a:fillRect l="-6107" t="-12500" r="-2290" b="-25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6" name="Update"/>
              <p:cNvSpPr txBox="1"/>
              <p:nvPr/>
            </p:nvSpPr>
            <p:spPr>
              <a:xfrm>
                <a:off x="289450" y="6136627"/>
                <a:ext cx="1449157" cy="29255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Update </a:t>
                </a:r>
                <a14:m>
                  <m:oMath xmlns:m="http://schemas.openxmlformats.org/officeDocument/2006/math"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636" name="Updat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450" y="6136627"/>
                <a:ext cx="1449157" cy="292556"/>
              </a:xfrm>
              <a:prstGeom prst="rect">
                <a:avLst/>
              </a:prstGeom>
              <a:blipFill>
                <a:blip r:embed="rId10"/>
                <a:stretch>
                  <a:fillRect l="-6087" t="-8333" b="-29167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">
            <a:extLst>
              <a:ext uri="{FF2B5EF4-FFF2-40B4-BE49-F238E27FC236}">
                <a16:creationId xmlns:a16="http://schemas.microsoft.com/office/drawing/2014/main" id="{A36D6E6D-5F47-14F2-FFB5-C8A82768B0E4}"/>
              </a:ext>
            </a:extLst>
          </p:cNvPr>
          <p:cNvSpPr txBox="1">
            <a:spLocks/>
          </p:cNvSpPr>
          <p:nvPr/>
        </p:nvSpPr>
        <p:spPr>
          <a:xfrm>
            <a:off x="11784686" y="6492874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A55786CE-250B-6D4E-2E99-129F3DFAA7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</p:spPr>
        <p:txBody>
          <a:bodyPr/>
          <a:lstStyle/>
          <a:p>
            <a:r>
              <a:rPr lang="en-US" dirty="0"/>
              <a:t>6/1/2026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251EAB8-98BB-10AA-26A6-EBC6EB0C01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7" name="Run policy and observe trajectories">
            <a:extLst>
              <a:ext uri="{FF2B5EF4-FFF2-40B4-BE49-F238E27FC236}">
                <a16:creationId xmlns:a16="http://schemas.microsoft.com/office/drawing/2014/main" id="{41BEEE5F-5D23-51FA-7BC7-81200D78C1FB}"/>
              </a:ext>
            </a:extLst>
          </p:cNvPr>
          <p:cNvSpPr txBox="1"/>
          <p:nvPr/>
        </p:nvSpPr>
        <p:spPr>
          <a:xfrm>
            <a:off x="1508930" y="1779187"/>
            <a:ext cx="1760292" cy="716625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/>
          <a:lstStyle>
            <a:lvl1pPr algn="l" defTabSz="825500">
              <a:defRPr sz="1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Run policy and observe trajectories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Equation">
                <a:extLst>
                  <a:ext uri="{FF2B5EF4-FFF2-40B4-BE49-F238E27FC236}">
                    <a16:creationId xmlns:a16="http://schemas.microsoft.com/office/drawing/2014/main" id="{59BAA986-6257-2B2D-E06C-13B871B86268}"/>
                  </a:ext>
                </a:extLst>
              </p:cNvPr>
              <p:cNvSpPr txBox="1"/>
              <p:nvPr/>
            </p:nvSpPr>
            <p:spPr>
              <a:xfrm>
                <a:off x="7388296" y="3129779"/>
                <a:ext cx="1760292" cy="237696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000"/>
              </a:p>
            </p:txBody>
          </p:sp>
        </mc:Choice>
        <mc:Fallback>
          <p:sp>
            <p:nvSpPr>
              <p:cNvPr id="8" name="Equation">
                <a:extLst>
                  <a:ext uri="{FF2B5EF4-FFF2-40B4-BE49-F238E27FC236}">
                    <a16:creationId xmlns:a16="http://schemas.microsoft.com/office/drawing/2014/main" id="{59BAA986-6257-2B2D-E06C-13B871B86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3129779"/>
                <a:ext cx="1760292" cy="237696"/>
              </a:xfrm>
              <a:prstGeom prst="rect">
                <a:avLst/>
              </a:prstGeom>
              <a:blipFill>
                <a:blip r:embed="rId11"/>
                <a:stretch>
                  <a:fillRect l="-5000" r="-11429" b="-73684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Fit…">
                <a:extLst>
                  <a:ext uri="{FF2B5EF4-FFF2-40B4-BE49-F238E27FC236}">
                    <a16:creationId xmlns:a16="http://schemas.microsoft.com/office/drawing/2014/main" id="{C65E8147-3B24-CF3E-FEBF-792161A14813}"/>
                  </a:ext>
                </a:extLst>
              </p:cNvPr>
              <p:cNvSpPr txBox="1"/>
              <p:nvPr/>
            </p:nvSpPr>
            <p:spPr>
              <a:xfrm>
                <a:off x="7388296" y="650574"/>
                <a:ext cx="2935304" cy="95892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Fit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18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dirty="0"/>
              </a:p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5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Compute </a:t>
                </a:r>
              </a:p>
            </p:txBody>
          </p:sp>
        </mc:Choice>
        <mc:Fallback>
          <p:sp>
            <p:nvSpPr>
              <p:cNvPr id="9" name="Fit…">
                <a:extLst>
                  <a:ext uri="{FF2B5EF4-FFF2-40B4-BE49-F238E27FC236}">
                    <a16:creationId xmlns:a16="http://schemas.microsoft.com/office/drawing/2014/main" id="{C65E8147-3B24-CF3E-FEBF-792161A14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650574"/>
                <a:ext cx="2935304" cy="958924"/>
              </a:xfrm>
              <a:prstGeom prst="rect">
                <a:avLst/>
              </a:prstGeom>
              <a:blipFill>
                <a:blip r:embed="rId12"/>
                <a:stretch>
                  <a:fillRect l="-3004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Equation">
                <a:extLst>
                  <a:ext uri="{FF2B5EF4-FFF2-40B4-BE49-F238E27FC236}">
                    <a16:creationId xmlns:a16="http://schemas.microsoft.com/office/drawing/2014/main" id="{706598D8-269B-245F-42F1-A85E88F021AD}"/>
                  </a:ext>
                </a:extLst>
              </p:cNvPr>
              <p:cNvSpPr txBox="1"/>
              <p:nvPr/>
            </p:nvSpPr>
            <p:spPr>
              <a:xfrm>
                <a:off x="7388296" y="1499805"/>
                <a:ext cx="3356953" cy="257747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650" dirty="0"/>
              </a:p>
            </p:txBody>
          </p:sp>
        </mc:Choice>
        <mc:Fallback>
          <p:sp>
            <p:nvSpPr>
              <p:cNvPr id="10" name="Equation">
                <a:extLst>
                  <a:ext uri="{FF2B5EF4-FFF2-40B4-BE49-F238E27FC236}">
                    <a16:creationId xmlns:a16="http://schemas.microsoft.com/office/drawing/2014/main" id="{706598D8-269B-245F-42F1-A85E88F02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1499805"/>
                <a:ext cx="3356953" cy="257747"/>
              </a:xfrm>
              <a:prstGeom prst="rect">
                <a:avLst/>
              </a:prstGeom>
              <a:blipFill>
                <a:blip r:embed="rId13"/>
                <a:stretch>
                  <a:fillRect l="-1880" t="-9524" r="-10526" b="-3333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Equation">
                <a:extLst>
                  <a:ext uri="{FF2B5EF4-FFF2-40B4-BE49-F238E27FC236}">
                    <a16:creationId xmlns:a16="http://schemas.microsoft.com/office/drawing/2014/main" id="{DEF6C787-E14E-8CD5-344D-CD304CAA46E1}"/>
                  </a:ext>
                </a:extLst>
              </p:cNvPr>
              <p:cNvSpPr txBox="1"/>
              <p:nvPr/>
            </p:nvSpPr>
            <p:spPr>
              <a:xfrm>
                <a:off x="7388296" y="2438498"/>
                <a:ext cx="4088748" cy="59364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limUpp>
                        <m:limUpp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lim>
                      </m:limUpp>
                      <m:limUpp>
                        <m:limUpp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650" dirty="0"/>
              </a:p>
            </p:txBody>
          </p:sp>
        </mc:Choice>
        <mc:Fallback>
          <p:sp>
            <p:nvSpPr>
              <p:cNvPr id="11" name="Equation">
                <a:extLst>
                  <a:ext uri="{FF2B5EF4-FFF2-40B4-BE49-F238E27FC236}">
                    <a16:creationId xmlns:a16="http://schemas.microsoft.com/office/drawing/2014/main" id="{DEF6C787-E14E-8CD5-344D-CD304CAA4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6" y="2438498"/>
                <a:ext cx="4088748" cy="593643"/>
              </a:xfrm>
              <a:prstGeom prst="rect">
                <a:avLst/>
              </a:prstGeom>
              <a:blipFill>
                <a:blip r:embed="rId14"/>
                <a:stretch>
                  <a:fillRect l="-1548" t="-2128" r="-8978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">
            <a:extLst>
              <a:ext uri="{FF2B5EF4-FFF2-40B4-BE49-F238E27FC236}">
                <a16:creationId xmlns:a16="http://schemas.microsoft.com/office/drawing/2014/main" id="{C9739C46-8DAB-78BE-5E20-8F20D1EE1F8B}"/>
              </a:ext>
            </a:extLst>
          </p:cNvPr>
          <p:cNvGrpSpPr/>
          <p:nvPr/>
        </p:nvGrpSpPr>
        <p:grpSpPr>
          <a:xfrm>
            <a:off x="3344814" y="876564"/>
            <a:ext cx="3831650" cy="2326877"/>
            <a:chOff x="0" y="0"/>
            <a:chExt cx="2978455" cy="1808750"/>
          </a:xfrm>
        </p:grpSpPr>
        <p:sp>
          <p:nvSpPr>
            <p:cNvPr id="13" name="Generate samples">
              <a:extLst>
                <a:ext uri="{FF2B5EF4-FFF2-40B4-BE49-F238E27FC236}">
                  <a16:creationId xmlns:a16="http://schemas.microsoft.com/office/drawing/2014/main" id="{EA1B01B6-2FE7-27AA-7C69-D638A4EA60B8}"/>
                </a:ext>
              </a:extLst>
            </p:cNvPr>
            <p:cNvSpPr/>
            <p:nvPr/>
          </p:nvSpPr>
          <p:spPr>
            <a:xfrm>
              <a:off x="0" y="690749"/>
              <a:ext cx="1173736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Generate samples</a:t>
              </a:r>
            </a:p>
          </p:txBody>
        </p:sp>
        <p:sp>
          <p:nvSpPr>
            <p:cNvPr id="14" name="Fit a model / estimate return">
              <a:extLst>
                <a:ext uri="{FF2B5EF4-FFF2-40B4-BE49-F238E27FC236}">
                  <a16:creationId xmlns:a16="http://schemas.microsoft.com/office/drawing/2014/main" id="{F4BB0371-91E6-843F-D17E-F0F4E53286D9}"/>
                </a:ext>
              </a:extLst>
            </p:cNvPr>
            <p:cNvSpPr/>
            <p:nvPr/>
          </p:nvSpPr>
          <p:spPr>
            <a:xfrm>
              <a:off x="1804718" y="0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Fit a model / estimate return</a:t>
              </a:r>
            </a:p>
          </p:txBody>
        </p:sp>
        <p:sp>
          <p:nvSpPr>
            <p:cNvPr id="15" name="Improve the policy">
              <a:extLst>
                <a:ext uri="{FF2B5EF4-FFF2-40B4-BE49-F238E27FC236}">
                  <a16:creationId xmlns:a16="http://schemas.microsoft.com/office/drawing/2014/main" id="{A342311A-1C0B-AA71-6D0C-98F810E60368}"/>
                </a:ext>
              </a:extLst>
            </p:cNvPr>
            <p:cNvSpPr/>
            <p:nvPr/>
          </p:nvSpPr>
          <p:spPr>
            <a:xfrm>
              <a:off x="1804718" y="1381498"/>
              <a:ext cx="1173737" cy="427252"/>
            </a:xfrm>
            <a:prstGeom prst="roundRect">
              <a:avLst>
                <a:gd name="adj" fmla="val 15998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 defTabSz="825500">
                <a:defRPr sz="1150">
                  <a:solidFill>
                    <a:srgbClr val="000000"/>
                  </a:solidFill>
                  <a:latin typeface="Helvetica Neue Thin"/>
                  <a:ea typeface="Helvetica Neue Thin"/>
                  <a:cs typeface="Helvetica Neue Thin"/>
                  <a:sym typeface="Helvetica Neue Thin"/>
                </a:defRPr>
              </a:lvl1pPr>
            </a:lstStyle>
            <a:p>
              <a:pPr algn="ctr"/>
              <a:r>
                <a:rPr dirty="0"/>
                <a:t>Improve the policy</a:t>
              </a:r>
            </a:p>
          </p:txBody>
        </p:sp>
        <p:cxnSp>
          <p:nvCxnSpPr>
            <p:cNvPr id="16" name="Connection Line">
              <a:extLst>
                <a:ext uri="{FF2B5EF4-FFF2-40B4-BE49-F238E27FC236}">
                  <a16:creationId xmlns:a16="http://schemas.microsoft.com/office/drawing/2014/main" id="{932D5F06-C3A0-9ECD-8587-DA87785A2E54}"/>
                </a:ext>
              </a:extLst>
            </p:cNvPr>
            <p:cNvCxnSpPr>
              <a:cxnSpLocks/>
              <a:stCxn id="13" idx="3"/>
              <a:endCxn id="14" idx="1"/>
            </p:cNvCxnSpPr>
            <p:nvPr/>
          </p:nvCxnSpPr>
          <p:spPr>
            <a:xfrm flipV="1">
              <a:off x="1173736" y="213626"/>
              <a:ext cx="630983" cy="690749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</p:cxnSp>
        <p:cxnSp>
          <p:nvCxnSpPr>
            <p:cNvPr id="17" name="Connection Line">
              <a:extLst>
                <a:ext uri="{FF2B5EF4-FFF2-40B4-BE49-F238E27FC236}">
                  <a16:creationId xmlns:a16="http://schemas.microsoft.com/office/drawing/2014/main" id="{180BFB66-67A8-4E12-57D9-DFD450C61262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1173736" y="1021417"/>
              <a:ext cx="630983" cy="573707"/>
            </a:xfrm>
            <a:prstGeom prst="straightConnector1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</p:cxn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4ABBC839-26D3-2122-E4AD-71F741DCF116}"/>
                </a:ext>
              </a:extLst>
            </p:cNvPr>
            <p:cNvSpPr/>
            <p:nvPr/>
          </p:nvSpPr>
          <p:spPr>
            <a:xfrm>
              <a:off x="2400194" y="435249"/>
              <a:ext cx="1" cy="9382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3728C-2B36-BF97-4B6D-EC9FB9D0ABDE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36" name="Outline">
            <a:extLst>
              <a:ext uri="{FF2B5EF4-FFF2-40B4-BE49-F238E27FC236}">
                <a16:creationId xmlns:a16="http://schemas.microsoft.com/office/drawing/2014/main" id="{8D2C4D3D-361A-CD04-3036-F9957F82BF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0851" y="37212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237" name="4">
            <a:extLst>
              <a:ext uri="{FF2B5EF4-FFF2-40B4-BE49-F238E27FC236}">
                <a16:creationId xmlns:a16="http://schemas.microsoft.com/office/drawing/2014/main" id="{E4FDE790-DDBF-0E1E-D618-B94BEF7C1B8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16162" y="6623893"/>
            <a:ext cx="355962" cy="1622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 dirty="0"/>
          </a:p>
        </p:txBody>
      </p:sp>
      <p:sp>
        <p:nvSpPr>
          <p:cNvPr id="238" name="Intro to policy gradients">
            <a:extLst>
              <a:ext uri="{FF2B5EF4-FFF2-40B4-BE49-F238E27FC236}">
                <a16:creationId xmlns:a16="http://schemas.microsoft.com/office/drawing/2014/main" id="{65FA62BD-5EE0-8235-774B-1210C1A8CC5B}"/>
              </a:ext>
            </a:extLst>
          </p:cNvPr>
          <p:cNvSpPr txBox="1"/>
          <p:nvPr/>
        </p:nvSpPr>
        <p:spPr>
          <a:xfrm>
            <a:off x="696761" y="1726228"/>
            <a:ext cx="6064637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>
                <a:solidFill>
                  <a:srgbClr val="000000">
                    <a:alpha val="30000"/>
                  </a:srgbClr>
                </a:solidFill>
              </a:rPr>
              <a:t>Intro to policy gradients</a:t>
            </a:r>
          </a:p>
        </p:txBody>
      </p:sp>
      <p:sp>
        <p:nvSpPr>
          <p:cNvPr id="239" name="REINFORCE algorithm…">
            <a:extLst>
              <a:ext uri="{FF2B5EF4-FFF2-40B4-BE49-F238E27FC236}">
                <a16:creationId xmlns:a16="http://schemas.microsoft.com/office/drawing/2014/main" id="{8B7BC36D-0BB9-5ADF-1C26-783052958828}"/>
              </a:ext>
            </a:extLst>
          </p:cNvPr>
          <p:cNvSpPr txBox="1"/>
          <p:nvPr/>
        </p:nvSpPr>
        <p:spPr>
          <a:xfrm>
            <a:off x="952285" y="2021264"/>
            <a:ext cx="7913370" cy="742063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>
                    <a:alpha val="30000"/>
                  </a:srgbClr>
                </a:solidFill>
              </a:rPr>
              <a:t>REINFORCE algorithm</a:t>
            </a:r>
          </a:p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>
                    <a:alpha val="30000"/>
                  </a:srgbClr>
                </a:solidFill>
              </a:rPr>
              <a:t>Reducing variance of policy gradient</a:t>
            </a:r>
          </a:p>
        </p:txBody>
      </p:sp>
      <p:sp>
        <p:nvSpPr>
          <p:cNvPr id="240" name="Deep RL Algorithms &amp; Applications">
            <a:extLst>
              <a:ext uri="{FF2B5EF4-FFF2-40B4-BE49-F238E27FC236}">
                <a16:creationId xmlns:a16="http://schemas.microsoft.com/office/drawing/2014/main" id="{AECE3EC9-727D-46E7-89D0-E20E1C921BF7}"/>
              </a:ext>
            </a:extLst>
          </p:cNvPr>
          <p:cNvSpPr txBox="1"/>
          <p:nvPr/>
        </p:nvSpPr>
        <p:spPr>
          <a:xfrm>
            <a:off x="690710" y="4011902"/>
            <a:ext cx="4935048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Deep RL Algorithms &amp; Applications</a:t>
            </a:r>
          </a:p>
        </p:txBody>
      </p:sp>
      <p:sp>
        <p:nvSpPr>
          <p:cNvPr id="241" name="Actor-Critic methods">
            <a:extLst>
              <a:ext uri="{FF2B5EF4-FFF2-40B4-BE49-F238E27FC236}">
                <a16:creationId xmlns:a16="http://schemas.microsoft.com/office/drawing/2014/main" id="{CE4EA7CE-106C-DE0A-0404-B262DCB6FFC3}"/>
              </a:ext>
            </a:extLst>
          </p:cNvPr>
          <p:cNvSpPr txBox="1"/>
          <p:nvPr/>
        </p:nvSpPr>
        <p:spPr>
          <a:xfrm>
            <a:off x="690710" y="2928075"/>
            <a:ext cx="6064636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solidFill>
                  <a:srgbClr val="000000">
                    <a:alpha val="30000"/>
                  </a:srgbClr>
                </a:solidFill>
              </a:rPr>
              <a:t>Actor-Critic methods</a:t>
            </a:r>
          </a:p>
        </p:txBody>
      </p:sp>
      <p:sp>
        <p:nvSpPr>
          <p:cNvPr id="242" name="Advantage…">
            <a:extLst>
              <a:ext uri="{FF2B5EF4-FFF2-40B4-BE49-F238E27FC236}">
                <a16:creationId xmlns:a16="http://schemas.microsoft.com/office/drawing/2014/main" id="{E660183A-04FC-31DB-C0E2-F8697584402D}"/>
              </a:ext>
            </a:extLst>
          </p:cNvPr>
          <p:cNvSpPr txBox="1"/>
          <p:nvPr/>
        </p:nvSpPr>
        <p:spPr>
          <a:xfrm>
            <a:off x="952285" y="3160206"/>
            <a:ext cx="7913370" cy="742063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>
                    <a:alpha val="30000"/>
                  </a:srgbClr>
                </a:solidFill>
              </a:rPr>
              <a:t>Advantage</a:t>
            </a:r>
          </a:p>
          <a:p>
            <a:pPr marL="177800" indent="-177800" algn="l" defTabSz="41275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>
                    <a:alpha val="30000"/>
                  </a:srgbClr>
                </a:solidFill>
              </a:rPr>
              <a:t>Architecture design</a:t>
            </a:r>
          </a:p>
        </p:txBody>
      </p:sp>
      <p:sp>
        <p:nvSpPr>
          <p:cNvPr id="243" name="References:">
            <a:extLst>
              <a:ext uri="{FF2B5EF4-FFF2-40B4-BE49-F238E27FC236}">
                <a16:creationId xmlns:a16="http://schemas.microsoft.com/office/drawing/2014/main" id="{479D30BE-4EC1-5097-478B-5702E5788D2D}"/>
              </a:ext>
            </a:extLst>
          </p:cNvPr>
          <p:cNvSpPr txBox="1"/>
          <p:nvPr/>
        </p:nvSpPr>
        <p:spPr>
          <a:xfrm>
            <a:off x="690710" y="5413380"/>
            <a:ext cx="6064636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References:</a:t>
            </a:r>
          </a:p>
        </p:txBody>
      </p:sp>
      <p:sp>
        <p:nvSpPr>
          <p:cNvPr id="244" name="Berkeley: CS 185/285 &amp; Deep RL Bootcamp">
            <a:extLst>
              <a:ext uri="{FF2B5EF4-FFF2-40B4-BE49-F238E27FC236}">
                <a16:creationId xmlns:a16="http://schemas.microsoft.com/office/drawing/2014/main" id="{1CA824E0-6925-67AC-A421-5F89D55BB070}"/>
              </a:ext>
            </a:extLst>
          </p:cNvPr>
          <p:cNvSpPr txBox="1"/>
          <p:nvPr/>
        </p:nvSpPr>
        <p:spPr>
          <a:xfrm>
            <a:off x="941760" y="5688864"/>
            <a:ext cx="7913370" cy="661084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marL="355600" indent="-355600" algn="l" defTabSz="825500">
              <a:lnSpc>
                <a:spcPct val="150000"/>
              </a:lnSpc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Berkeley: CS 185/285 &amp; Deep RL Bootcamp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DA6B5F-D3CF-6B6B-6964-51DC1B21C7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DC2D20-5F79-FC45-BA25-BEEDD3890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534127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47" name="Reducing RL to optimization"/>
          <p:cNvSpPr txBox="1">
            <a:spLocks noGrp="1"/>
          </p:cNvSpPr>
          <p:nvPr>
            <p:ph type="title"/>
          </p:nvPr>
        </p:nvSpPr>
        <p:spPr>
          <a:xfrm>
            <a:off x="522436" y="39801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Reducing RL to optimization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48" name="Much of modern ML entails reducing learning to a numerical optimization problem…"/>
              <p:cNvSpPr txBox="1"/>
              <p:nvPr/>
            </p:nvSpPr>
            <p:spPr>
              <a:xfrm>
                <a:off x="602723" y="1617562"/>
                <a:ext cx="10882488" cy="2668775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Much of modern ML entails reducing learning to a numerical optimization problem</a:t>
                </a:r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Supervised learning as </a:t>
                </a:r>
                <a:r>
                  <a:rPr i="1" dirty="0">
                    <a:latin typeface="+mn-lt"/>
                    <a:ea typeface="+mn-ea"/>
                    <a:cs typeface="+mn-cs"/>
                    <a:sym typeface="Helvetica Neue"/>
                  </a:rPr>
                  <a:t>training error minimization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i="1" dirty="0">
                  <a:latin typeface="+mn-lt"/>
                  <a:ea typeface="+mn-ea"/>
                  <a:cs typeface="+mn-cs"/>
                  <a:sym typeface="Helvetica Neue"/>
                </a:endParaRP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This is different from what we have seen so far in RL:</a:t>
                </a:r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Q-learning: fixed-point iteration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dirty="0"/>
                  <a:t> can (in principle) include all transitions seen so far, however, it optimizes for the wrong objective</a:t>
                </a:r>
              </a:p>
              <a:p>
                <a:pPr marL="508000" lvl="1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Policy gradient: yes, stochastic gradients of the RL objective, but no optimization problem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We’ll discuss approaches that define an optimization problem that allows us to do a small update to policy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dirty="0"/>
                  <a:t>, based on data sampled from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648" name="Much of modern ML entails reducing learning to a numerical optimization problem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23" y="1617562"/>
                <a:ext cx="10882488" cy="2668775"/>
              </a:xfrm>
              <a:prstGeom prst="rect">
                <a:avLst/>
              </a:prstGeom>
              <a:blipFill>
                <a:blip r:embed="rId2"/>
                <a:stretch>
                  <a:fillRect l="-583" t="-1422" b="-189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A8B4A5-BFEF-B79C-002F-7A7B6E4A090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31BCB2-0BD4-E3C4-D04E-40C5E79F4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AA76D-A8E1-120B-66E7-B3A7F0B17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50" name="We discussed how, in PO, we want to compute the following gradient"/>
          <p:cNvSpPr txBox="1"/>
          <p:nvPr/>
        </p:nvSpPr>
        <p:spPr>
          <a:xfrm>
            <a:off x="622458" y="1525464"/>
            <a:ext cx="9165093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marL="406400" indent="-406400" algn="l" defTabSz="82550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We discussed how, in PO, we want to compute the following gradient</a:t>
            </a:r>
          </a:p>
        </p:txBody>
      </p:sp>
      <p:sp>
        <p:nvSpPr>
          <p:cNvPr id="651" name="But we don’t want to optimize it too far, since we are not working with the true advantage, rather with a noisy estimate…"/>
          <p:cNvSpPr txBox="1"/>
          <p:nvPr/>
        </p:nvSpPr>
        <p:spPr>
          <a:xfrm>
            <a:off x="622458" y="3232113"/>
            <a:ext cx="9983999" cy="7878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But we don’t want to optimize it too far, since we are not working with the </a:t>
            </a:r>
            <a:r>
              <a:rPr i="1" dirty="0">
                <a:latin typeface="+mn-lt"/>
                <a:ea typeface="+mn-ea"/>
                <a:cs typeface="+mn-cs"/>
                <a:sym typeface="Helvetica Neue"/>
              </a:rPr>
              <a:t>true</a:t>
            </a:r>
            <a:r>
              <a:rPr dirty="0"/>
              <a:t> advantage, rather with a noisy estimate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Equivalently differentiate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2" name="Text"/>
              <p:cNvSpPr txBox="1"/>
              <p:nvPr/>
            </p:nvSpPr>
            <p:spPr>
              <a:xfrm>
                <a:off x="4438654" y="4062968"/>
                <a:ext cx="4323798" cy="732829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>
                <a:lvl1pPr algn="l" defTabSz="82550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𝐼𝑆</m:t>
                          </m:r>
                        </m:sup>
                      </m:sSup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sz="19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𝑜𝑙𝑑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9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652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654" y="4062968"/>
                <a:ext cx="4323798" cy="732829"/>
              </a:xfrm>
              <a:prstGeom prst="rect">
                <a:avLst/>
              </a:prstGeom>
              <a:blipFill>
                <a:blip r:embed="rId2"/>
                <a:stretch>
                  <a:fillRect l="-1466" b="-678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3" name="If we take the derivative of   and evaluate at  , we get the same gradient"/>
              <p:cNvSpPr txBox="1"/>
              <p:nvPr/>
            </p:nvSpPr>
            <p:spPr>
              <a:xfrm>
                <a:off x="622458" y="5043354"/>
                <a:ext cx="9983999" cy="149873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If we take the derivative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𝐼𝑆</m:t>
                        </m:r>
                      </m:sup>
                    </m:sSup>
                  </m:oMath>
                </a14:m>
                <a:r>
                  <a:rPr dirty="0"/>
                  <a:t> and evaluate at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𝑜𝑙𝑑</m:t>
                        </m:r>
                      </m:sub>
                    </m:sSub>
                  </m:oMath>
                </a14:m>
                <a:r>
                  <a:rPr dirty="0"/>
                  <a:t>, we get the same gradient</a:t>
                </a:r>
              </a:p>
              <a:p>
                <a:pPr algn="l" defTabSz="41275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412750">
                  <a:defRPr sz="12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525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sz="15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sz="15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sz="15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5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sz="15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)|</m:t>
                          </m:r>
                        </m:e>
                        <m:sub>
                          <m:sSub>
                            <m:sSubPr>
                              <m:ctrlP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sz="1525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old</m:t>
                              </m:r>
                            </m:sub>
                          </m:sSub>
                        </m:sub>
                      </m:sSub>
                      <m:r>
                        <a:rPr sz="15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15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)|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sz="1525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old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sz="15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sz="1525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old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sz="1525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15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sz="1525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sz="1525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sz="1525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1525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nor/>
                                            </m:rPr>
                                            <a:rPr sz="1525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old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</m:e>
                          </m:d>
                          <m:r>
                            <a:rPr sz="1525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sSub>
                            <m:sSubPr>
                              <m:ctrlP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525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sz="1525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old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653" name="If we take the derivative of   and evaluate at  , we get the same gradien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58" y="5043354"/>
                <a:ext cx="9983999" cy="1498736"/>
              </a:xfrm>
              <a:prstGeom prst="rect">
                <a:avLst/>
              </a:prstGeom>
              <a:blipFill>
                <a:blip r:embed="rId3"/>
                <a:stretch>
                  <a:fillRect l="-508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4" name="Text"/>
              <p:cNvSpPr txBox="1"/>
              <p:nvPr/>
            </p:nvSpPr>
            <p:spPr>
              <a:xfrm>
                <a:off x="7245485" y="1499900"/>
                <a:ext cx="4081453" cy="343684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>
                <a:lvl1pPr algn="l" defTabSz="82550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654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485" y="1499900"/>
                <a:ext cx="4081453" cy="343684"/>
              </a:xfrm>
              <a:prstGeom prst="rect">
                <a:avLst/>
              </a:prstGeom>
              <a:blipFill>
                <a:blip r:embed="rId4"/>
                <a:stretch>
                  <a:fillRect l="-1553" b="-2592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5" name="Text"/>
              <p:cNvSpPr txBox="1"/>
              <p:nvPr/>
            </p:nvSpPr>
            <p:spPr>
              <a:xfrm>
                <a:off x="4438654" y="2636884"/>
                <a:ext cx="4171946" cy="352276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>
                <a:lvl1pPr algn="l" defTabSz="825500"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𝑃𝐺</m:t>
                          </m:r>
                        </m:sup>
                      </m:sSup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19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655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654" y="2636884"/>
                <a:ext cx="4171946" cy="352276"/>
              </a:xfrm>
              <a:prstGeom prst="rect">
                <a:avLst/>
              </a:prstGeom>
              <a:blipFill>
                <a:blip r:embed="rId5"/>
                <a:stretch>
                  <a:fillRect l="-1515" b="-2069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6" name="Defining the objective"/>
          <p:cNvSpPr txBox="1">
            <a:spLocks noGrp="1"/>
          </p:cNvSpPr>
          <p:nvPr>
            <p:ph type="title"/>
          </p:nvPr>
        </p:nvSpPr>
        <p:spPr>
          <a:xfrm>
            <a:off x="622458" y="36018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Defining the objective</a:t>
            </a:r>
          </a:p>
        </p:txBody>
      </p:sp>
      <p:sp>
        <p:nvSpPr>
          <p:cNvPr id="657" name="To implement this using modern auto-diff tools (e.g., Torch, Jax, Tensorflow), this means writing the following loss function:"/>
          <p:cNvSpPr txBox="1"/>
          <p:nvPr/>
        </p:nvSpPr>
        <p:spPr>
          <a:xfrm>
            <a:off x="622458" y="2001660"/>
            <a:ext cx="9983999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marL="406400" indent="-406400" algn="l" defTabSz="82550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To implement this using modern auto-diff tools (e.g., Torch, Jax, Tensorflow), this means writing the following loss function: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B4A306-11B6-61AE-A318-0A5FBEE881C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458BD8-401A-F8EE-013B-AC7142963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50F4B-8CC5-A5FB-465D-1FE978A09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59" name="Trust Region Policy Optimization (TRPO)"/>
          <p:cNvSpPr txBox="1">
            <a:spLocks noGrp="1"/>
          </p:cNvSpPr>
          <p:nvPr>
            <p:ph type="title"/>
          </p:nvPr>
        </p:nvSpPr>
        <p:spPr>
          <a:xfrm>
            <a:off x="632284" y="34285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Trust Region Policy Optimization (TRPO)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0" name="Equation"/>
              <p:cNvSpPr txBox="1"/>
              <p:nvPr/>
            </p:nvSpPr>
            <p:spPr>
              <a:xfrm>
                <a:off x="3483564" y="1668414"/>
                <a:ext cx="4461763" cy="127343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limLow>
                              <m:limLowPr>
                                <m:ctrlP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maximize</m:t>
                                </m:r>
                              </m:e>
                              <m:lim>
                                <m: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lim>
                            </m:limLow>
                          </m:e>
                          <m:e>
                            <m:sSub>
                              <m:sSubPr>
                                <m:ctrlP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𝔼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e>
                                          <m:sub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∣</m:t>
                                        </m:r>
                                        <m:sSub>
                                          <m:sSubPr>
                                            <m:ctrlP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𝑜𝑙𝑑</m:t>
                                            </m:r>
                                          </m:sub>
                                        </m:sSub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e>
                                          <m:sub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∣</m:t>
                                        </m:r>
                                        <m:sSub>
                                          <m:sSubPr>
                                            <m:ctrlP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sz="185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  <m:sSub>
                                  <m:sSubPr>
                                    <m:ctrlP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sz="185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subject to</m:t>
                            </m:r>
                          </m:e>
                          <m:e>
                            <m:sSub>
                              <m:sSubPr>
                                <m:ctrlP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𝔼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KL</m:t>
                                </m:r>
                                <m: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𝑜𝑙𝑑</m:t>
                                        </m:r>
                                      </m:sub>
                                    </m:sSub>
                                  </m:sub>
                                </m:sSub>
                                <m:d>
                                  <m:dPr>
                                    <m:ctrlP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⋅∣</m:t>
                                    </m:r>
                                    <m:sSub>
                                      <m:sSubPr>
                                        <m:ctrlP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sz="18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sz="185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⋅∣</m:t>
                                    </m:r>
                                    <m:sSub>
                                      <m:sSubPr>
                                        <m:ctrlP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185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  <m:r>
                              <a:rPr sz="1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sz="1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mr>
                      </m:m>
                    </m:oMath>
                  </m:oMathPara>
                </a14:m>
                <a:endParaRPr sz="1850"/>
              </a:p>
            </p:txBody>
          </p:sp>
        </mc:Choice>
        <mc:Fallback>
          <p:sp>
            <p:nvSpPr>
              <p:cNvPr id="66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564" y="1668414"/>
                <a:ext cx="4461763" cy="1273430"/>
              </a:xfrm>
              <a:prstGeom prst="rect">
                <a:avLst/>
              </a:prstGeom>
              <a:blipFill>
                <a:blip r:embed="rId2"/>
                <a:stretch>
                  <a:fillRect l="-2557" r="-227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1" name="Main idea: use trust region to constrain change in distribution space (opposed to e.g., parameter space)"/>
          <p:cNvSpPr txBox="1"/>
          <p:nvPr/>
        </p:nvSpPr>
        <p:spPr>
          <a:xfrm>
            <a:off x="632284" y="3177268"/>
            <a:ext cx="9983998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Main idea: use trust region to constrain change </a:t>
            </a:r>
            <a:r>
              <a:rPr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in distribution space</a:t>
            </a:r>
            <a:r>
              <a:rPr dirty="0">
                <a:solidFill>
                  <a:srgbClr val="C00000"/>
                </a:solidFill>
              </a:rPr>
              <a:t> </a:t>
            </a:r>
            <a:r>
              <a:rPr dirty="0"/>
              <a:t>(opposed to e.g., parameter space)</a:t>
            </a:r>
          </a:p>
        </p:txBody>
      </p:sp>
      <p:sp>
        <p:nvSpPr>
          <p:cNvPr id="662" name="Hard to use with architectures with multiple outputs, e.g., policy and value function…"/>
          <p:cNvSpPr txBox="1"/>
          <p:nvPr/>
        </p:nvSpPr>
        <p:spPr>
          <a:xfrm>
            <a:off x="632284" y="3996058"/>
            <a:ext cx="9983998" cy="7878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Hard to use with architectures with multiple outputs, e.g., policy and value function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Empirically performs poorly on tasks requiring deep nets, e.g., deep CNNs, RNNs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Conjugate gradient makes implementation more complicated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60F2BF-DC47-4BEA-63CF-6172C0C978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32C03-D394-9A23-E9A4-6013324B9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0F724-BF1C-0097-8885-8D56CB2D0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64" name="Proximal Policy Optimization (PPO)"/>
          <p:cNvSpPr txBox="1">
            <a:spLocks noGrp="1"/>
          </p:cNvSpPr>
          <p:nvPr>
            <p:ph type="title"/>
          </p:nvPr>
        </p:nvSpPr>
        <p:spPr>
          <a:xfrm>
            <a:off x="496123" y="41431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Proximal Policy Optimization (PPO)</a:t>
            </a:r>
          </a:p>
        </p:txBody>
      </p:sp>
      <p:sp>
        <p:nvSpPr>
          <p:cNvPr id="665" name="Can we solve the problem defined in TRPO without second-order optimization?"/>
          <p:cNvSpPr txBox="1"/>
          <p:nvPr/>
        </p:nvSpPr>
        <p:spPr>
          <a:xfrm>
            <a:off x="622458" y="1613814"/>
            <a:ext cx="9983999" cy="29255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marL="406400" indent="-406400" algn="l" defTabSz="82550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Can we solve the problem defined in TRPO without second-order optimization?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6" name="Equation"/>
              <p:cNvSpPr txBox="1"/>
              <p:nvPr/>
            </p:nvSpPr>
            <p:spPr>
              <a:xfrm>
                <a:off x="1007386" y="2670677"/>
                <a:ext cx="6913653" cy="722472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maximize</m:t>
                          </m:r>
                        </m:e>
                        <m:lim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sSub>
                        <m:sSubPr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</m:acc>
                        </m:e>
                        <m:sub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𝑜𝑙𝑑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sSub>
                            <m:sSubPr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𝔼</m:t>
                                  </m:r>
                                </m:e>
                              </m:acc>
                            </m:e>
                            <m:sub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KL</m:t>
                              </m:r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𝑜𝑙𝑑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⋅∣</m:t>
                                  </m:r>
                                  <m:sSub>
                                    <m:sSubPr>
                                      <m:ctrlP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⋅∣</m:t>
                                  </m:r>
                                  <m:sSub>
                                    <m:sSubPr>
                                      <m:ctrlP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18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d>
                    </m:oMath>
                  </m:oMathPara>
                </a14:m>
                <a:endParaRPr sz="1850"/>
              </a:p>
            </p:txBody>
          </p:sp>
        </mc:Choice>
        <mc:Fallback>
          <p:sp>
            <p:nvSpPr>
              <p:cNvPr id="66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86" y="2670677"/>
                <a:ext cx="6913653" cy="722472"/>
              </a:xfrm>
              <a:prstGeom prst="rect">
                <a:avLst/>
              </a:prstGeom>
              <a:blipFill>
                <a:blip r:embed="rId2"/>
                <a:stretch>
                  <a:fillRect l="-1284" r="-18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7" name="PPO v1 - Surrogate loss with Lagrange multipliers"/>
          <p:cNvSpPr txBox="1"/>
          <p:nvPr/>
        </p:nvSpPr>
        <p:spPr>
          <a:xfrm>
            <a:off x="622458" y="2262959"/>
            <a:ext cx="9983999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PPO v1 - Surrogate loss with Lagrange multipliers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8" name="Run SGD on the above objective…"/>
              <p:cNvSpPr txBox="1"/>
              <p:nvPr/>
            </p:nvSpPr>
            <p:spPr>
              <a:xfrm>
                <a:off x="622458" y="3629024"/>
                <a:ext cx="9983999" cy="593062"/>
              </a:xfrm>
              <a:prstGeom prst="rect">
                <a:avLst/>
              </a:prstGeom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Run SGD on the above objective</a:t>
                </a:r>
              </a:p>
              <a:p>
                <a:pPr marL="203200" indent="-203200" algn="l" defTabSz="412750">
                  <a:buSzPct val="70000"/>
                  <a:buChar char="•"/>
                  <a:defRPr sz="16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Do dual descent update for </a:t>
                </a:r>
                <a14:m>
                  <m:oMath xmlns:m="http://schemas.openxmlformats.org/officeDocument/2006/math"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/>
              </a:p>
            </p:txBody>
          </p:sp>
        </mc:Choice>
        <mc:Fallback>
          <p:sp>
            <p:nvSpPr>
              <p:cNvPr id="668" name="Run SGD on the above objective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58" y="3629024"/>
                <a:ext cx="9983999" cy="593062"/>
              </a:xfrm>
              <a:prstGeom prst="rect">
                <a:avLst/>
              </a:prstGeom>
              <a:blipFill>
                <a:blip r:embed="rId3"/>
                <a:stretch>
                  <a:fillRect l="-508" t="-6250" b="-125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9" name="Equation"/>
              <p:cNvSpPr txBox="1"/>
              <p:nvPr/>
            </p:nvSpPr>
            <p:spPr>
              <a:xfrm>
                <a:off x="1049331" y="5256753"/>
                <a:ext cx="5511236" cy="426103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maximize</m:t>
                          </m:r>
                        </m:e>
                        <m:lim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</m:acc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𝑚𝑖𝑛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m:rPr>
                              <m:nor/>
                            </m:rPr>
                            <a:rPr sz="2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clip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),1−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,1+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sz="2000"/>
              </a:p>
            </p:txBody>
          </p:sp>
        </mc:Choice>
        <mc:Fallback>
          <p:sp>
            <p:nvSpPr>
              <p:cNvPr id="66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331" y="5256753"/>
                <a:ext cx="5511236" cy="426103"/>
              </a:xfrm>
              <a:prstGeom prst="rect">
                <a:avLst/>
              </a:prstGeom>
              <a:blipFill>
                <a:blip r:embed="rId4"/>
                <a:stretch>
                  <a:fillRect l="-1609" t="-11429" r="-9655" b="-14286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0" name="Heuristically replicates constraint in the objective…"/>
          <p:cNvSpPr txBox="1"/>
          <p:nvPr/>
        </p:nvSpPr>
        <p:spPr>
          <a:xfrm>
            <a:off x="664404" y="5880820"/>
            <a:ext cx="9983999" cy="54020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Heuristically replicates constraint in the objective</a:t>
            </a:r>
          </a:p>
          <a:p>
            <a:pPr marL="203200" indent="-203200" algn="l" defTabSz="41275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One of the (if not the) most popular PO algorithm </a:t>
            </a:r>
          </a:p>
        </p:txBody>
      </p:sp>
      <p:sp>
        <p:nvSpPr>
          <p:cNvPr id="671" name="PPO v2 - Clipped surrogate loss"/>
          <p:cNvSpPr txBox="1"/>
          <p:nvPr/>
        </p:nvSpPr>
        <p:spPr>
          <a:xfrm>
            <a:off x="622458" y="4566811"/>
            <a:ext cx="9983999" cy="29751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16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PPO v2 - Clipped surrogate loss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2" name="Equation"/>
              <p:cNvSpPr txBox="1"/>
              <p:nvPr/>
            </p:nvSpPr>
            <p:spPr>
              <a:xfrm>
                <a:off x="4139272" y="4367389"/>
                <a:ext cx="3047858" cy="691400"/>
              </a:xfrm>
              <a:prstGeom prst="rect">
                <a:avLst/>
              </a:prstGeom>
              <a:ln w="635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457200" latinLnBrk="1">
                  <a:defRPr sz="9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𝑜𝑙𝑑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8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8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sz="1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𝑜𝑙𝑑</m:t>
                          </m:r>
                        </m:sub>
                      </m:sSub>
                      <m:r>
                        <a:rPr sz="18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)=1</m:t>
                      </m:r>
                    </m:oMath>
                  </m:oMathPara>
                </a14:m>
                <a:endParaRPr sz="1850"/>
              </a:p>
            </p:txBody>
          </p:sp>
        </mc:Choice>
        <mc:Fallback>
          <p:sp>
            <p:nvSpPr>
              <p:cNvPr id="67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272" y="4367389"/>
                <a:ext cx="3047858" cy="691400"/>
              </a:xfrm>
              <a:prstGeom prst="rect">
                <a:avLst/>
              </a:prstGeom>
              <a:blipFill>
                <a:blip r:embed="rId5"/>
                <a:stretch>
                  <a:fillRect l="-1660" r="-13693"/>
                </a:stretch>
              </a:blipFill>
              <a:ln w="635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328997-B98D-86F6-FA86-621B6D4A0F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B837F9-F4B8-2518-29E6-B7A464C579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B28D2-724C-7420-A5A2-75CD86DBF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43B28-9749-2B0B-C658-D54160CDEF9D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64" name="Proximal Policy Optimization (PPO)">
            <a:extLst>
              <a:ext uri="{FF2B5EF4-FFF2-40B4-BE49-F238E27FC236}">
                <a16:creationId xmlns:a16="http://schemas.microsoft.com/office/drawing/2014/main" id="{9CD12D03-012D-B399-68F4-F931DF5B6C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6123" y="41431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Examples: Maze Navigation</a:t>
            </a:r>
            <a:endParaRPr dirty="0"/>
          </a:p>
        </p:txBody>
      </p:sp>
      <p:sp>
        <p:nvSpPr>
          <p:cNvPr id="665" name="Can we solve the problem defined in TRPO without second-order optimization?">
            <a:extLst>
              <a:ext uri="{FF2B5EF4-FFF2-40B4-BE49-F238E27FC236}">
                <a16:creationId xmlns:a16="http://schemas.microsoft.com/office/drawing/2014/main" id="{E6CEAE98-B9BE-8145-68ED-F524142B7AE7}"/>
              </a:ext>
            </a:extLst>
          </p:cNvPr>
          <p:cNvSpPr txBox="1"/>
          <p:nvPr/>
        </p:nvSpPr>
        <p:spPr>
          <a:xfrm>
            <a:off x="610583" y="1934448"/>
            <a:ext cx="5030197" cy="2267287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marL="406400" indent="-406400" algn="l" defTabSz="82550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 err="1"/>
              <a:t>Mnih</a:t>
            </a:r>
            <a:r>
              <a:rPr lang="en-US" dirty="0"/>
              <a:t> et al. 2016 “</a:t>
            </a:r>
            <a:r>
              <a:rPr lang="en-US" dirty="0">
                <a:hlinkClick r:id="rId3"/>
              </a:rPr>
              <a:t>Asynchronous Methods for Deep Reinforcement Learning</a:t>
            </a:r>
            <a:r>
              <a:rPr lang="en-US" dirty="0"/>
              <a:t>"</a:t>
            </a:r>
          </a:p>
          <a:p>
            <a:endParaRPr lang="en-US" dirty="0"/>
          </a:p>
          <a:p>
            <a:r>
              <a:rPr lang="en-US" dirty="0"/>
              <a:t>Advantage Actor-Critic</a:t>
            </a:r>
          </a:p>
          <a:p>
            <a:endParaRPr lang="en-US" dirty="0"/>
          </a:p>
          <a:p>
            <a:r>
              <a:rPr lang="en-US" dirty="0"/>
              <a:t>Asynchronous parallel workers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Policy and Value networks: CNNs &amp; RNNs</a:t>
            </a:r>
          </a:p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2132DE-C307-444F-C5CF-B877CFB0AF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264AC8-BDC5-FA7C-29FD-3F59D10D2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F54E8-9C37-1583-2A71-FB85E9EED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38</a:t>
            </a:fld>
            <a:endParaRPr lang="en-US"/>
          </a:p>
        </p:txBody>
      </p:sp>
      <p:pic>
        <p:nvPicPr>
          <p:cNvPr id="5" name="Asynchronous Methods for Deep Reinforcement Learning: Labyrinth" descr="Asynchronous Methods for Deep Reinforcement Learning: Labyrinth">
            <a:extLst>
              <a:ext uri="{FF2B5EF4-FFF2-40B4-BE49-F238E27FC236}">
                <a16:creationId xmlns:a16="http://schemas.microsoft.com/office/drawing/2014/main" id="{7F4D0656-B573-A993-EDC7-59F02D4DEA3E}"/>
              </a:ext>
            </a:extLst>
          </p:cNvPr>
          <p:cNvPicPr>
            <a:picLocks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96000" y="1831376"/>
            <a:ext cx="5348378" cy="401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588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80" name="Examples: LLM Alignment"/>
          <p:cNvSpPr txBox="1">
            <a:spLocks noGrp="1"/>
          </p:cNvSpPr>
          <p:nvPr>
            <p:ph type="title"/>
          </p:nvPr>
        </p:nvSpPr>
        <p:spPr>
          <a:xfrm>
            <a:off x="571204" y="31907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Examples: LLM Alignment</a:t>
            </a:r>
          </a:p>
        </p:txBody>
      </p:sp>
      <p:pic>
        <p:nvPicPr>
          <p:cNvPr id="681" name="Image" descr="Image"/>
          <p:cNvPicPr>
            <a:picLocks noChangeAspect="1"/>
          </p:cNvPicPr>
          <p:nvPr/>
        </p:nvPicPr>
        <p:blipFill>
          <a:blip r:embed="rId2"/>
          <a:srcRect l="32576" r="4673"/>
          <a:stretch>
            <a:fillRect/>
          </a:stretch>
        </p:blipFill>
        <p:spPr>
          <a:xfrm>
            <a:off x="1105196" y="1416674"/>
            <a:ext cx="5747422" cy="5313758"/>
          </a:xfrm>
          <a:prstGeom prst="rect">
            <a:avLst/>
          </a:prstGeom>
          <a:ln w="6350">
            <a:miter lim="400000"/>
          </a:ln>
        </p:spPr>
      </p:pic>
      <p:pic>
        <p:nvPicPr>
          <p:cNvPr id="682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862" y="1047866"/>
            <a:ext cx="4112220" cy="2038735"/>
          </a:xfrm>
          <a:prstGeom prst="rect">
            <a:avLst/>
          </a:prstGeom>
          <a:ln w="6350">
            <a:miter lim="400000"/>
          </a:ln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8F73619-03A6-84D2-7672-F9E4E80189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81B5D7E-A040-E293-F8AD-8716255CBF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7CC589F-8002-D1A1-0A16-296BBC762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D2656-0705-E9B2-2FF6-2EB1B26C4BA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64" name="Proximal Policy Optimization (PPO)">
            <a:extLst>
              <a:ext uri="{FF2B5EF4-FFF2-40B4-BE49-F238E27FC236}">
                <a16:creationId xmlns:a16="http://schemas.microsoft.com/office/drawing/2014/main" id="{23C0B901-6378-D083-3945-9E4BCE9E08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6123" y="41431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Examples: Maze Navigation</a:t>
            </a:r>
            <a:endParaRPr dirty="0"/>
          </a:p>
        </p:txBody>
      </p:sp>
      <p:sp>
        <p:nvSpPr>
          <p:cNvPr id="665" name="Can we solve the problem defined in TRPO without second-order optimization?">
            <a:extLst>
              <a:ext uri="{FF2B5EF4-FFF2-40B4-BE49-F238E27FC236}">
                <a16:creationId xmlns:a16="http://schemas.microsoft.com/office/drawing/2014/main" id="{D7C61B26-3F98-2DD4-931F-021D183AD603}"/>
              </a:ext>
            </a:extLst>
          </p:cNvPr>
          <p:cNvSpPr txBox="1"/>
          <p:nvPr/>
        </p:nvSpPr>
        <p:spPr>
          <a:xfrm>
            <a:off x="610583" y="1934448"/>
            <a:ext cx="5030197" cy="1036181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marL="406400" indent="-406400" algn="l" defTabSz="825500">
              <a:buSzPct val="70000"/>
              <a:buChar char="•"/>
              <a:defRPr sz="16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PPO</a:t>
            </a:r>
          </a:p>
          <a:p>
            <a:endParaRPr lang="en-US" dirty="0"/>
          </a:p>
          <a:p>
            <a:r>
              <a:rPr lang="en-US" dirty="0"/>
              <a:t>Trained entirely in Sim</a:t>
            </a:r>
          </a:p>
          <a:p>
            <a:endParaRPr lang="en-US" dirty="0" err="1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AE9116-0B23-0244-0ACB-88A84C0771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4A78C0-878B-E3BD-A2AA-ED22996BA1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80222-3128-1364-2DC5-A936BED28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40</a:t>
            </a:fld>
            <a:endParaRPr lang="en-US"/>
          </a:p>
        </p:txBody>
      </p:sp>
      <p:pic>
        <p:nvPicPr>
          <p:cNvPr id="6" name="OpenAI Robot Hand Solves Rubik's Cube" descr="OpenAI Robot Hand Solves Rubik's Cube">
            <a:extLst>
              <a:ext uri="{FF2B5EF4-FFF2-40B4-BE49-F238E27FC236}">
                <a16:creationId xmlns:a16="http://schemas.microsoft.com/office/drawing/2014/main" id="{385E06CB-F46D-7953-B4E6-72DB99BAA05A}"/>
              </a:ext>
            </a:extLst>
          </p:cNvPr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40780" y="1739878"/>
            <a:ext cx="5485417" cy="41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938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690" name="Next ti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Next time</a:t>
            </a:r>
          </a:p>
        </p:txBody>
      </p:sp>
      <p:sp>
        <p:nvSpPr>
          <p:cNvPr id="691" name="Model-based RL"/>
          <p:cNvSpPr txBox="1"/>
          <p:nvPr/>
        </p:nvSpPr>
        <p:spPr>
          <a:xfrm>
            <a:off x="2607088" y="2378797"/>
            <a:ext cx="7415084" cy="472286"/>
          </a:xfrm>
          <a:prstGeom prst="rect">
            <a:avLst/>
          </a:prstGeom>
          <a:ln w="635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marL="406400" indent="-406400" algn="l" defTabSz="825500">
              <a:lnSpc>
                <a:spcPct val="120000"/>
              </a:lnSpc>
              <a:buSzPct val="70000"/>
              <a:buChar char="•"/>
              <a:defRPr sz="28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Model-based RL</a:t>
            </a: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B84B452A-05EC-F67D-B269-D07E7BB49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4"/>
            <a:ext cx="2743200" cy="365125"/>
          </a:xfrm>
        </p:spPr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FC18D5E-7A78-8A5D-0ABE-0D4E21180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2EB6620-B6A8-D78C-9338-CDECAF6D2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4198</TotalTime>
  <Words>3632</Words>
  <Application>Microsoft Macintosh PowerPoint</Application>
  <PresentationFormat>Widescreen</PresentationFormat>
  <Paragraphs>561</Paragraphs>
  <Slides>41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Cambria Math</vt:lpstr>
      <vt:lpstr>Helvetica Neue Medium</vt:lpstr>
      <vt:lpstr>Source Sans Pro</vt:lpstr>
      <vt:lpstr>Office Theme</vt:lpstr>
      <vt:lpstr>AA203 Optimal and Learning-based Control</vt:lpstr>
      <vt:lpstr>Course overview</vt:lpstr>
      <vt:lpstr>A taxonomy of RL</vt:lpstr>
      <vt:lpstr>Outline</vt:lpstr>
      <vt:lpstr>The goal of reinforcement learning</vt:lpstr>
      <vt:lpstr>Policy Optimization</vt:lpstr>
      <vt:lpstr>Evaluating the objective</vt:lpstr>
      <vt:lpstr>Direct policy gradient</vt:lpstr>
      <vt:lpstr>Direct policy gradient</vt:lpstr>
      <vt:lpstr>Direct policy gradient</vt:lpstr>
      <vt:lpstr>REINFORCE algorithm</vt:lpstr>
      <vt:lpstr>Intuition: “what is PG doing?”</vt:lpstr>
      <vt:lpstr>Intuition: “what is PG doing?”</vt:lpstr>
      <vt:lpstr>Outline</vt:lpstr>
      <vt:lpstr>Problem: high variance of the PG</vt:lpstr>
      <vt:lpstr>Problem: high variance of the PG</vt:lpstr>
      <vt:lpstr>Problem: high variance of the PG</vt:lpstr>
      <vt:lpstr>Problem: high variance of the PG</vt:lpstr>
      <vt:lpstr>Reducing the variance</vt:lpstr>
      <vt:lpstr>Baseline</vt:lpstr>
      <vt:lpstr>A closer look at the baseline</vt:lpstr>
      <vt:lpstr>Example</vt:lpstr>
      <vt:lpstr>Properties of policy gradient</vt:lpstr>
      <vt:lpstr>Outline</vt:lpstr>
      <vt:lpstr>From PG to Actor-Critic methods</vt:lpstr>
      <vt:lpstr>What about the baseline?</vt:lpstr>
      <vt:lpstr>PowerPoint Presentation</vt:lpstr>
      <vt:lpstr>PowerPoint Presentation</vt:lpstr>
      <vt:lpstr>PowerPoint Presentation</vt:lpstr>
      <vt:lpstr>PowerPoint Presentation</vt:lpstr>
      <vt:lpstr>Example: AlphaGo paper</vt:lpstr>
      <vt:lpstr>Architecture design</vt:lpstr>
      <vt:lpstr>Outline</vt:lpstr>
      <vt:lpstr>Reducing RL to optimization</vt:lpstr>
      <vt:lpstr>Defining the objective</vt:lpstr>
      <vt:lpstr>Trust Region Policy Optimization (TRPO)</vt:lpstr>
      <vt:lpstr>Proximal Policy Optimization (PPO)</vt:lpstr>
      <vt:lpstr>Examples: Maze Navigation</vt:lpstr>
      <vt:lpstr>Examples: LLM Alignment</vt:lpstr>
      <vt:lpstr>Examples: Maze Navigation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33</cp:revision>
  <cp:lastPrinted>2019-01-07T20:05:58Z</cp:lastPrinted>
  <dcterms:created xsi:type="dcterms:W3CDTF">2017-01-06T12:29:52Z</dcterms:created>
  <dcterms:modified xsi:type="dcterms:W3CDTF">2026-08-11T01:21:39Z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2026-08-10T18:44:27Z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1df38e35-3392-4fcc-9d54-cae2787ae310</vt:lpwstr>
  </property>
  <property fmtid="{D5CDD505-2E9C-101B-9397-08002B2CF9AE}" pid="7" name="MSIP_Label_defa4170-0d19-0005-0004-bc88714345d2_ActionId">
    <vt:lpwstr>964d0680-af15-4277-bcaf-c46fe7d3eae2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50, 3, 0, 1</vt:lpwstr>
  </property>
</Properties>
</file>