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93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94" r:id="rId24"/>
    <p:sldId id="285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4"/>
    <p:restoredTop sz="94677"/>
  </p:normalViewPr>
  <p:slideViewPr>
    <p:cSldViewPr snapToGrid="0">
      <p:cViewPr>
        <p:scale>
          <a:sx n="85" d="100"/>
          <a:sy n="85" d="100"/>
        </p:scale>
        <p:origin x="728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4B83B-EF44-1A49-30C7-27AE012D5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FAA483-BB8C-2E39-E290-84B23C01C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FD43FE-1866-040E-19D1-2810AE038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22DED-A6F4-1B7E-F83A-934A6C1CFC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3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AA203 | Lecture 19"/>
          <p:cNvSpPr txBox="1"/>
          <p:nvPr/>
        </p:nvSpPr>
        <p:spPr>
          <a:xfrm>
            <a:off x="11548394" y="13220580"/>
            <a:ext cx="2161732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AA203 | Lecture 19</a:t>
            </a:r>
          </a:p>
        </p:txBody>
      </p:sp>
      <p:sp>
        <p:nvSpPr>
          <p:cNvPr id="82" name="6/3/2026"/>
          <p:cNvSpPr txBox="1"/>
          <p:nvPr/>
        </p:nvSpPr>
        <p:spPr>
          <a:xfrm>
            <a:off x="1022412" y="13220580"/>
            <a:ext cx="1079984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6/3/2026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632162" y="13251797"/>
            <a:ext cx="340259" cy="32451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E5E5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91D4B7-05EF-4E89-55C9-1148DA21256F}"/>
              </a:ext>
            </a:extLst>
          </p:cNvPr>
          <p:cNvSpPr/>
          <p:nvPr userDrawn="1"/>
        </p:nvSpPr>
        <p:spPr>
          <a:xfrm>
            <a:off x="0" y="0"/>
            <a:ext cx="24384000" cy="54864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92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8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5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54" name="AA203 | Lecture 18"/>
          <p:cNvSpPr txBox="1"/>
          <p:nvPr/>
        </p:nvSpPr>
        <p:spPr>
          <a:xfrm>
            <a:off x="11548394" y="13220580"/>
            <a:ext cx="2161732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AA203 | Lecture 18</a:t>
            </a:r>
          </a:p>
        </p:txBody>
      </p:sp>
      <p:sp>
        <p:nvSpPr>
          <p:cNvPr id="155" name="6/3/2024"/>
          <p:cNvSpPr txBox="1"/>
          <p:nvPr/>
        </p:nvSpPr>
        <p:spPr>
          <a:xfrm>
            <a:off x="1022412" y="13220580"/>
            <a:ext cx="1079984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6/3/2024</a:t>
            </a:r>
          </a:p>
        </p:txBody>
      </p:sp>
      <p:sp>
        <p:nvSpPr>
          <p:cNvPr id="156" name="Rectangle"/>
          <p:cNvSpPr/>
          <p:nvPr/>
        </p:nvSpPr>
        <p:spPr>
          <a:xfrm>
            <a:off x="-71059" y="-53350"/>
            <a:ext cx="24526118" cy="825214"/>
          </a:xfrm>
          <a:prstGeom prst="rect">
            <a:avLst/>
          </a:prstGeom>
          <a:solidFill>
            <a:srgbClr val="891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632162" y="13251797"/>
            <a:ext cx="340259" cy="32451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E5E5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6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66" name="AA203 | Lecture 18"/>
          <p:cNvSpPr txBox="1"/>
          <p:nvPr/>
        </p:nvSpPr>
        <p:spPr>
          <a:xfrm>
            <a:off x="11548394" y="13220580"/>
            <a:ext cx="2161732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AA203 | Lecture 18</a:t>
            </a:r>
          </a:p>
        </p:txBody>
      </p:sp>
      <p:sp>
        <p:nvSpPr>
          <p:cNvPr id="167" name="6/3/2024"/>
          <p:cNvSpPr txBox="1"/>
          <p:nvPr/>
        </p:nvSpPr>
        <p:spPr>
          <a:xfrm>
            <a:off x="1022412" y="13220580"/>
            <a:ext cx="1079984" cy="386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6/3/2024</a:t>
            </a:r>
          </a:p>
        </p:txBody>
      </p:sp>
      <p:sp>
        <p:nvSpPr>
          <p:cNvPr id="168" name="Rectangle"/>
          <p:cNvSpPr/>
          <p:nvPr/>
        </p:nvSpPr>
        <p:spPr>
          <a:xfrm>
            <a:off x="-71059" y="-53350"/>
            <a:ext cx="24526118" cy="825214"/>
          </a:xfrm>
          <a:prstGeom prst="rect">
            <a:avLst/>
          </a:prstGeom>
          <a:solidFill>
            <a:srgbClr val="891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632162" y="13251797"/>
            <a:ext cx="340259" cy="32451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E5E5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807036" y="13161078"/>
            <a:ext cx="349455" cy="379591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4384000" cy="54864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7CD6704-485E-A2C3-3C9B-57DEC9A34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985749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6/1/2026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1AECA0-4924-8588-418F-02D9D3B71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98575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75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9" r:id="rId18"/>
  </p:sldLayoutIdLst>
  <p:transition spd="med"/>
  <p:hf hdr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tif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8" Type="http://schemas.openxmlformats.org/officeDocument/2006/relationships/image" Target="../media/image10.png"/><Relationship Id="rId3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11" Type="http://schemas.openxmlformats.org/officeDocument/2006/relationships/image" Target="../media/image49.tif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tif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tif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tif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"/><Relationship Id="rId2" Type="http://schemas.openxmlformats.org/officeDocument/2006/relationships/image" Target="../media/image96.t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8.t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99.tif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AA203 Optimal and Learning-based Control…"/>
          <p:cNvSpPr txBox="1">
            <a:spLocks noGrp="1"/>
          </p:cNvSpPr>
          <p:nvPr>
            <p:ph type="ctrTitle"/>
          </p:nvPr>
        </p:nvSpPr>
        <p:spPr>
          <a:xfrm>
            <a:off x="2819891" y="3469900"/>
            <a:ext cx="18744218" cy="2567914"/>
          </a:xfrm>
          <a:prstGeom prst="rect">
            <a:avLst/>
          </a:prstGeom>
        </p:spPr>
        <p:txBody>
          <a:bodyPr anchor="t"/>
          <a:lstStyle/>
          <a:p>
            <a:pPr algn="ctr">
              <a:lnSpc>
                <a:spcPct val="100000"/>
              </a:lnSpc>
              <a:defRPr sz="8000" b="0" spc="-159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AA203 Optimal and Learning-based Control</a:t>
            </a:r>
          </a:p>
          <a:p>
            <a:pPr algn="ctr">
              <a:lnSpc>
                <a:spcPct val="100000"/>
              </a:lnSpc>
              <a:defRPr sz="8000" b="0" spc="-159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Lecture 17</a:t>
            </a:r>
          </a:p>
        </p:txBody>
      </p:sp>
      <p:sp>
        <p:nvSpPr>
          <p:cNvPr id="215" name="Model-based RL"/>
          <p:cNvSpPr txBox="1">
            <a:spLocks noGrp="1"/>
          </p:cNvSpPr>
          <p:nvPr>
            <p:ph type="subTitle" sz="quarter" idx="1"/>
          </p:nvPr>
        </p:nvSpPr>
        <p:spPr>
          <a:xfrm>
            <a:off x="3310955" y="6064398"/>
            <a:ext cx="17762090" cy="1021713"/>
          </a:xfrm>
          <a:prstGeom prst="rect">
            <a:avLst/>
          </a:prstGeom>
        </p:spPr>
        <p:txBody>
          <a:bodyPr/>
          <a:lstStyle>
            <a:lvl1pPr algn="ctr">
              <a:defRPr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Model-based RL </a:t>
            </a:r>
          </a:p>
        </p:txBody>
      </p:sp>
      <p:pic>
        <p:nvPicPr>
          <p:cNvPr id="216" name="SUSig_Seal_Left.png" descr="SUSig_Seal_Left.png"/>
          <p:cNvPicPr>
            <a:picLocks noChangeAspect="1"/>
          </p:cNvPicPr>
          <p:nvPr/>
        </p:nvPicPr>
        <p:blipFill>
          <a:blip r:embed="rId2"/>
          <a:srcRect r="3394"/>
          <a:stretch>
            <a:fillRect/>
          </a:stretch>
        </p:blipFill>
        <p:spPr>
          <a:xfrm>
            <a:off x="236650" y="11415910"/>
            <a:ext cx="9336334" cy="2268379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Autonomous Systems Laboratory…"/>
          <p:cNvSpPr txBox="1"/>
          <p:nvPr/>
        </p:nvSpPr>
        <p:spPr>
          <a:xfrm>
            <a:off x="3310955" y="9513434"/>
            <a:ext cx="17762090" cy="1825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825500">
              <a:defRPr sz="40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Autonomous Systems Laboratory</a:t>
            </a:r>
          </a:p>
          <a:p>
            <a:pPr defTabSz="825500">
              <a:defRPr sz="40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Daniele Gammelli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3"/>
          <a:srcRect r="21466"/>
          <a:stretch>
            <a:fillRect/>
          </a:stretch>
        </p:blipFill>
        <p:spPr>
          <a:xfrm>
            <a:off x="12951267" y="11924108"/>
            <a:ext cx="11019956" cy="1252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" y="-6153"/>
            <a:ext cx="24405880" cy="1372830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3FCA64-25AC-1BEE-BAA6-0E2B68D752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3084181"/>
            <a:ext cx="5486400" cy="730250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533392" y="7292653"/>
            <a:ext cx="11658608" cy="4968322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12191998" y="7292653"/>
            <a:ext cx="11397344" cy="4968322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6232070" y="8266170"/>
            <a:ext cx="11451772" cy="1012372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12192001" y="3306745"/>
            <a:ext cx="5132602" cy="2651126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sz="3600" b="1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17324602" y="2623478"/>
            <a:ext cx="5730228" cy="252816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chemeClr val="bg2">
                          <a:lumMod val="10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571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3889475" y="3303594"/>
            <a:ext cx="3624942" cy="1012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1173434" y="3809780"/>
            <a:ext cx="12831036" cy="3482872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 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21092" y="1887863"/>
              <a:ext cx="402598" cy="942836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0" name="ImitationLearning"/>
          <p:cNvSpPr/>
          <p:nvPr/>
        </p:nvSpPr>
        <p:spPr>
          <a:xfrm>
            <a:off x="19429889" y="1040000"/>
            <a:ext cx="3624942" cy="1012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Source Sans Pro" panose="020B0503030403020204" pitchFamily="34" charset="0"/>
              </a:rPr>
              <a:t>Imitation Learning</a:t>
            </a:r>
          </a:p>
        </p:txBody>
      </p:sp>
      <p:cxnSp>
        <p:nvCxnSpPr>
          <p:cNvPr id="901" name="ImitBusV"/>
          <p:cNvCxnSpPr/>
          <p:nvPr/>
        </p:nvCxnSpPr>
        <p:spPr>
          <a:xfrm>
            <a:off x="18830551" y="1546187"/>
            <a:ext cx="2" cy="158347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2" name="ImitArrow"/>
          <p:cNvCxnSpPr>
            <a:cxnSpLocks/>
            <a:endCxn id="900" idx="1"/>
          </p:cNvCxnSpPr>
          <p:nvPr/>
        </p:nvCxnSpPr>
        <p:spPr>
          <a:xfrm>
            <a:off x="18830551" y="1546186"/>
            <a:ext cx="599338" cy="0"/>
          </a:xfrm>
          <a:prstGeom prst="line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E3CD5-3AC3-6D76-72CD-0C7968C9E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F77B8-98FA-3BC9-F1F2-DABB61A1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709263" y="13259510"/>
            <a:ext cx="230832" cy="379591"/>
          </a:xfrm>
        </p:spPr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ummary: Model-free R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Summary:</a:t>
            </a:r>
            <a:r>
              <a:t> Model-free RL</a:t>
            </a:r>
          </a:p>
        </p:txBody>
      </p:sp>
      <p:sp>
        <p:nvSpPr>
          <p:cNvPr id="262" name="Dynamic Programming"/>
          <p:cNvSpPr txBox="1"/>
          <p:nvPr/>
        </p:nvSpPr>
        <p:spPr>
          <a:xfrm>
            <a:off x="1865696" y="3633794"/>
            <a:ext cx="4109354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 sz="32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Dynamic Programming</a:t>
            </a:r>
          </a:p>
        </p:txBody>
      </p:sp>
      <p:grpSp>
        <p:nvGrpSpPr>
          <p:cNvPr id="269" name="Group"/>
          <p:cNvGrpSpPr/>
          <p:nvPr/>
        </p:nvGrpSpPr>
        <p:grpSpPr>
          <a:xfrm>
            <a:off x="921614" y="5360602"/>
            <a:ext cx="6017075" cy="2196708"/>
            <a:chOff x="-1" y="-104930"/>
            <a:chExt cx="6017073" cy="219670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3" name="Equation"/>
                <p:cNvSpPr txBox="1"/>
                <p:nvPr/>
              </p:nvSpPr>
              <p:spPr>
                <a:xfrm>
                  <a:off x="2810539" y="-104930"/>
                  <a:ext cx="165774" cy="1774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2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2000" dirty="0"/>
                </a:p>
              </p:txBody>
            </p:sp>
          </mc:Choice>
          <mc:Fallback>
            <p:sp>
              <p:nvSpPr>
                <p:cNvPr id="26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0539" y="-104930"/>
                  <a:ext cx="165774" cy="177498"/>
                </a:xfrm>
                <a:prstGeom prst="rect">
                  <a:avLst/>
                </a:prstGeom>
                <a:blipFill>
                  <a:blip r:embed="rId2"/>
                  <a:stretch>
                    <a:fillRect l="-35714" r="-64286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67" name="Group"/>
            <p:cNvGrpSpPr/>
            <p:nvPr/>
          </p:nvGrpSpPr>
          <p:grpSpPr>
            <a:xfrm>
              <a:off x="-1" y="179886"/>
              <a:ext cx="6017073" cy="1911890"/>
              <a:chOff x="0" y="0"/>
              <a:chExt cx="6017071" cy="1911888"/>
            </a:xfrm>
          </p:grpSpPr>
          <p:pic>
            <p:nvPicPr>
              <p:cNvPr id="264" name="Image" descr="Image"/>
              <p:cNvPicPr>
                <a:picLocks noChangeAspect="1"/>
              </p:cNvPicPr>
              <p:nvPr/>
            </p:nvPicPr>
            <p:blipFill>
              <a:blip r:embed="rId3"/>
              <a:srcRect r="52045"/>
              <a:stretch>
                <a:fillRect/>
              </a:stretch>
            </p:blipFill>
            <p:spPr>
              <a:xfrm>
                <a:off x="0" y="395"/>
                <a:ext cx="2949242" cy="19114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5" name="Image" descr="Image"/>
              <p:cNvPicPr>
                <a:picLocks noChangeAspect="1"/>
              </p:cNvPicPr>
              <p:nvPr/>
            </p:nvPicPr>
            <p:blipFill>
              <a:blip r:embed="rId4"/>
              <a:srcRect l="51962"/>
              <a:stretch>
                <a:fillRect/>
              </a:stretch>
            </p:blipFill>
            <p:spPr>
              <a:xfrm>
                <a:off x="3082404" y="0"/>
                <a:ext cx="2934668" cy="18817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66" name="Circle"/>
              <p:cNvSpPr/>
              <p:nvPr/>
            </p:nvSpPr>
            <p:spPr>
              <a:xfrm>
                <a:off x="2950400" y="133062"/>
                <a:ext cx="160701" cy="160701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268" name="Shape"/>
            <p:cNvSpPr/>
            <p:nvPr/>
          </p:nvSpPr>
          <p:spPr>
            <a:xfrm>
              <a:off x="399625" y="261462"/>
              <a:ext cx="5388200" cy="1039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600" extrusionOk="0">
                  <a:moveTo>
                    <a:pt x="10507" y="0"/>
                  </a:moveTo>
                  <a:cubicBezTo>
                    <a:pt x="8786" y="2176"/>
                    <a:pt x="7078" y="4631"/>
                    <a:pt x="5386" y="7361"/>
                  </a:cubicBezTo>
                  <a:cubicBezTo>
                    <a:pt x="3725" y="10043"/>
                    <a:pt x="2080" y="12988"/>
                    <a:pt x="454" y="16195"/>
                  </a:cubicBezTo>
                  <a:cubicBezTo>
                    <a:pt x="144" y="16362"/>
                    <a:pt x="-63" y="17930"/>
                    <a:pt x="17" y="19495"/>
                  </a:cubicBezTo>
                  <a:cubicBezTo>
                    <a:pt x="73" y="20587"/>
                    <a:pt x="263" y="21346"/>
                    <a:pt x="480" y="21346"/>
                  </a:cubicBezTo>
                  <a:lnTo>
                    <a:pt x="21097" y="21600"/>
                  </a:lnTo>
                  <a:cubicBezTo>
                    <a:pt x="21300" y="21312"/>
                    <a:pt x="21453" y="20431"/>
                    <a:pt x="21487" y="19347"/>
                  </a:cubicBezTo>
                  <a:cubicBezTo>
                    <a:pt x="21537" y="17730"/>
                    <a:pt x="21325" y="16209"/>
                    <a:pt x="21014" y="15960"/>
                  </a:cubicBezTo>
                  <a:lnTo>
                    <a:pt x="10507" y="0"/>
                  </a:lnTo>
                  <a:close/>
                </a:path>
              </a:pathLst>
            </a:custGeom>
            <a:solidFill>
              <a:srgbClr val="FFCCCC">
                <a:alpha val="7027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0" name="Equation"/>
              <p:cNvSpPr txBox="1"/>
              <p:nvPr/>
            </p:nvSpPr>
            <p:spPr>
              <a:xfrm>
                <a:off x="1761832" y="4479031"/>
                <a:ext cx="4336639" cy="72637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sz="3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3100"/>
              </a:p>
            </p:txBody>
          </p:sp>
        </mc:Choice>
        <mc:Fallback>
          <p:sp>
            <p:nvSpPr>
              <p:cNvPr id="27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832" y="4479031"/>
                <a:ext cx="4336639" cy="726377"/>
              </a:xfrm>
              <a:prstGeom prst="rect">
                <a:avLst/>
              </a:prstGeom>
              <a:blipFill>
                <a:blip r:embed="rId5"/>
                <a:stretch>
                  <a:fillRect l="-2915" t="-12069" r="-87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1" name="Monte Carlo"/>
          <p:cNvSpPr txBox="1"/>
          <p:nvPr/>
        </p:nvSpPr>
        <p:spPr>
          <a:xfrm>
            <a:off x="10104382" y="3633794"/>
            <a:ext cx="2259264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 sz="32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Monte Carlo</a:t>
            </a:r>
          </a:p>
        </p:txBody>
      </p:sp>
      <p:sp>
        <p:nvSpPr>
          <p:cNvPr id="272" name="Temporal-Difference"/>
          <p:cNvSpPr txBox="1"/>
          <p:nvPr/>
        </p:nvSpPr>
        <p:spPr>
          <a:xfrm>
            <a:off x="17681558" y="3715277"/>
            <a:ext cx="367159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825500">
              <a:defRPr sz="3200"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Temporal-Difference</a:t>
            </a:r>
          </a:p>
        </p:txBody>
      </p:sp>
      <p:grpSp>
        <p:nvGrpSpPr>
          <p:cNvPr id="279" name="Group"/>
          <p:cNvGrpSpPr/>
          <p:nvPr/>
        </p:nvGrpSpPr>
        <p:grpSpPr>
          <a:xfrm>
            <a:off x="8209104" y="5422044"/>
            <a:ext cx="6017073" cy="2476397"/>
            <a:chOff x="0" y="-29980"/>
            <a:chExt cx="6017072" cy="2476396"/>
          </a:xfrm>
        </p:grpSpPr>
        <p:pic>
          <p:nvPicPr>
            <p:cNvPr id="273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62823"/>
              <a:ext cx="6017072" cy="18701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4" name="Equation"/>
                <p:cNvSpPr txBox="1"/>
                <p:nvPr/>
              </p:nvSpPr>
              <p:spPr>
                <a:xfrm>
                  <a:off x="2726074" y="-29980"/>
                  <a:ext cx="158194" cy="1686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 dirty="0"/>
                </a:p>
              </p:txBody>
            </p:sp>
          </mc:Choice>
          <mc:Fallback>
            <p:sp>
              <p:nvSpPr>
                <p:cNvPr id="27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6074" y="-29980"/>
                  <a:ext cx="158194" cy="168623"/>
                </a:xfrm>
                <a:prstGeom prst="rect">
                  <a:avLst/>
                </a:prstGeom>
                <a:blipFill>
                  <a:blip r:embed="rId6"/>
                  <a:stretch>
                    <a:fillRect l="-38462" r="-61538" b="-9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5" name="Equation"/>
                <p:cNvSpPr txBox="1"/>
                <p:nvPr/>
              </p:nvSpPr>
              <p:spPr>
                <a:xfrm>
                  <a:off x="4641331" y="442268"/>
                  <a:ext cx="154677" cy="1686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7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1331" y="442268"/>
                  <a:ext cx="154677" cy="168624"/>
                </a:xfrm>
                <a:prstGeom prst="rect">
                  <a:avLst/>
                </a:prstGeom>
                <a:blipFill>
                  <a:blip r:embed="rId7"/>
                  <a:stretch>
                    <a:fillRect l="-30769" r="-69231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6" name="Equation"/>
                <p:cNvSpPr txBox="1"/>
                <p:nvPr/>
              </p:nvSpPr>
              <p:spPr>
                <a:xfrm>
                  <a:off x="3242294" y="1010279"/>
                  <a:ext cx="339967" cy="1737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7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2294" y="1010279"/>
                  <a:ext cx="339967" cy="173764"/>
                </a:xfrm>
                <a:prstGeom prst="rect">
                  <a:avLst/>
                </a:prstGeom>
                <a:blipFill>
                  <a:blip r:embed="rId8"/>
                  <a:stretch>
                    <a:fillRect l="-14286" r="-42857" b="-9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7" name="Equation"/>
                <p:cNvSpPr txBox="1"/>
                <p:nvPr/>
              </p:nvSpPr>
              <p:spPr>
                <a:xfrm>
                  <a:off x="4304860" y="943251"/>
                  <a:ext cx="125242" cy="1686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7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4860" y="943251"/>
                  <a:ext cx="125242" cy="168623"/>
                </a:xfrm>
                <a:prstGeom prst="rect">
                  <a:avLst/>
                </a:prstGeom>
                <a:blipFill>
                  <a:blip r:embed="rId9"/>
                  <a:stretch>
                    <a:fillRect l="-45455" r="-63636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8" name="Terminal state"/>
            <p:cNvSpPr txBox="1"/>
            <p:nvPr/>
          </p:nvSpPr>
          <p:spPr>
            <a:xfrm>
              <a:off x="3138833" y="1886305"/>
              <a:ext cx="2022048" cy="5601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300">
                  <a:solidFill>
                    <a:srgbClr val="000000"/>
                  </a:solidFill>
                </a:defRPr>
              </a:lvl1pPr>
            </a:lstStyle>
            <a:p>
              <a:r>
                <a:t>Terminal state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80" name="Equation"/>
              <p:cNvSpPr txBox="1"/>
              <p:nvPr/>
            </p:nvSpPr>
            <p:spPr>
              <a:xfrm>
                <a:off x="8662027" y="4452302"/>
                <a:ext cx="5111225" cy="72637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3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sz="3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3100"/>
              </a:p>
            </p:txBody>
          </p:sp>
        </mc:Choice>
        <mc:Fallback>
          <p:sp>
            <p:nvSpPr>
              <p:cNvPr id="2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027" y="4452302"/>
                <a:ext cx="5111225" cy="726378"/>
              </a:xfrm>
              <a:prstGeom prst="rect">
                <a:avLst/>
              </a:prstGeom>
              <a:blipFill>
                <a:blip r:embed="rId10"/>
                <a:stretch>
                  <a:fillRect l="-2730" r="-496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9" name="Group"/>
          <p:cNvGrpSpPr/>
          <p:nvPr/>
        </p:nvGrpSpPr>
        <p:grpSpPr>
          <a:xfrm>
            <a:off x="16508820" y="5302531"/>
            <a:ext cx="6017073" cy="2174994"/>
            <a:chOff x="0" y="-89940"/>
            <a:chExt cx="6017072" cy="217499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1" name="Equation"/>
                <p:cNvSpPr txBox="1"/>
                <p:nvPr/>
              </p:nvSpPr>
              <p:spPr>
                <a:xfrm>
                  <a:off x="2664421" y="-89940"/>
                  <a:ext cx="158194" cy="1686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 dirty="0"/>
                </a:p>
              </p:txBody>
            </p:sp>
          </mc:Choice>
          <mc:Fallback>
            <p:sp>
              <p:nvSpPr>
                <p:cNvPr id="28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4421" y="-89940"/>
                  <a:ext cx="158194" cy="168623"/>
                </a:xfrm>
                <a:prstGeom prst="rect">
                  <a:avLst/>
                </a:prstGeom>
                <a:blipFill>
                  <a:blip r:embed="rId11"/>
                  <a:stretch>
                    <a:fillRect l="-35714" r="-57143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2" name="Equation"/>
                <p:cNvSpPr txBox="1"/>
                <p:nvPr/>
              </p:nvSpPr>
              <p:spPr>
                <a:xfrm>
                  <a:off x="4652278" y="445233"/>
                  <a:ext cx="154678" cy="1686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2278" y="445233"/>
                  <a:ext cx="154678" cy="168624"/>
                </a:xfrm>
                <a:prstGeom prst="rect">
                  <a:avLst/>
                </a:prstGeom>
                <a:blipFill>
                  <a:blip r:embed="rId12"/>
                  <a:stretch>
                    <a:fillRect l="-38462" r="-69231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3" name="Equation"/>
                <p:cNvSpPr txBox="1"/>
                <p:nvPr/>
              </p:nvSpPr>
              <p:spPr>
                <a:xfrm>
                  <a:off x="3243861" y="1017053"/>
                  <a:ext cx="339968" cy="1737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3861" y="1017053"/>
                  <a:ext cx="339968" cy="173763"/>
                </a:xfrm>
                <a:prstGeom prst="rect">
                  <a:avLst/>
                </a:prstGeom>
                <a:blipFill>
                  <a:blip r:embed="rId13"/>
                  <a:stretch>
                    <a:fillRect l="-17857" r="-42857" b="-9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4" name="Equation"/>
                <p:cNvSpPr txBox="1"/>
                <p:nvPr/>
              </p:nvSpPr>
              <p:spPr>
                <a:xfrm>
                  <a:off x="4313551" y="949574"/>
                  <a:ext cx="125242" cy="1686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3551" y="949574"/>
                  <a:ext cx="125242" cy="168624"/>
                </a:xfrm>
                <a:prstGeom prst="rect">
                  <a:avLst/>
                </a:prstGeom>
                <a:blipFill>
                  <a:blip r:embed="rId14"/>
                  <a:stretch>
                    <a:fillRect l="-45455" r="-63636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85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31671"/>
              <a:ext cx="6017072" cy="18533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6" name="Equation"/>
                <p:cNvSpPr txBox="1"/>
                <p:nvPr/>
              </p:nvSpPr>
              <p:spPr>
                <a:xfrm>
                  <a:off x="1129028" y="629283"/>
                  <a:ext cx="154677" cy="1686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028" y="629283"/>
                  <a:ext cx="154677" cy="168624"/>
                </a:xfrm>
                <a:prstGeom prst="rect">
                  <a:avLst/>
                </a:prstGeom>
                <a:blipFill>
                  <a:blip r:embed="rId15"/>
                  <a:stretch>
                    <a:fillRect l="-35714" r="-64286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7" name="Equation"/>
                <p:cNvSpPr txBox="1"/>
                <p:nvPr/>
              </p:nvSpPr>
              <p:spPr>
                <a:xfrm>
                  <a:off x="2435354" y="1070145"/>
                  <a:ext cx="339967" cy="1737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5354" y="1070145"/>
                  <a:ext cx="339967" cy="173764"/>
                </a:xfrm>
                <a:prstGeom prst="rect">
                  <a:avLst/>
                </a:prstGeom>
                <a:blipFill>
                  <a:blip r:embed="rId16"/>
                  <a:stretch>
                    <a:fillRect l="-14286" r="-46429" b="-9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8" name="Equation"/>
                <p:cNvSpPr txBox="1"/>
                <p:nvPr/>
              </p:nvSpPr>
              <p:spPr>
                <a:xfrm>
                  <a:off x="1651394" y="1072755"/>
                  <a:ext cx="125241" cy="16862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sz="1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1900"/>
                </a:p>
              </p:txBody>
            </p:sp>
          </mc:Choice>
          <mc:Fallback>
            <p:sp>
              <p:nvSpPr>
                <p:cNvPr id="28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1394" y="1072755"/>
                  <a:ext cx="125241" cy="168624"/>
                </a:xfrm>
                <a:prstGeom prst="rect">
                  <a:avLst/>
                </a:prstGeom>
                <a:blipFill>
                  <a:blip r:embed="rId17"/>
                  <a:stretch>
                    <a:fillRect l="-36364" r="-72727" b="-1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90" name="Equation"/>
              <p:cNvSpPr txBox="1"/>
              <p:nvPr/>
            </p:nvSpPr>
            <p:spPr>
              <a:xfrm>
                <a:off x="15771530" y="4441168"/>
                <a:ext cx="7141495" cy="74980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3200" dirty="0"/>
              </a:p>
            </p:txBody>
          </p:sp>
        </mc:Choice>
        <mc:Fallback>
          <p:sp>
            <p:nvSpPr>
              <p:cNvPr id="29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71530" y="4441168"/>
                <a:ext cx="7141495" cy="749809"/>
              </a:xfrm>
              <a:prstGeom prst="rect">
                <a:avLst/>
              </a:prstGeom>
              <a:blipFill>
                <a:blip r:embed="rId18"/>
                <a:stretch>
                  <a:fillRect l="-1773" r="-656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1" name="Rounded Rectangle"/>
          <p:cNvSpPr/>
          <p:nvPr/>
        </p:nvSpPr>
        <p:spPr>
          <a:xfrm>
            <a:off x="353607" y="2514449"/>
            <a:ext cx="23676786" cy="10547015"/>
          </a:xfrm>
          <a:prstGeom prst="roundRect">
            <a:avLst>
              <a:gd name="adj" fmla="val 6867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2" name="Equation"/>
              <p:cNvSpPr txBox="1"/>
              <p:nvPr/>
            </p:nvSpPr>
            <p:spPr>
              <a:xfrm>
                <a:off x="14601159" y="7879524"/>
                <a:ext cx="9683271" cy="6448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  <m:d>
                            <m:dPr>
                              <m:ctrlPr>
                                <a:rPr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  <m:d>
                            <m:dPr>
                              <m:ctrlPr>
                                <a:rPr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>
          <p:sp>
            <p:nvSpPr>
              <p:cNvPr id="29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1159" y="7879524"/>
                <a:ext cx="9683271" cy="644857"/>
              </a:xfrm>
              <a:prstGeom prst="rect">
                <a:avLst/>
              </a:prstGeom>
              <a:blipFill>
                <a:blip r:embed="rId19"/>
                <a:stretch>
                  <a:fillRect b="-192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3" name="Equation"/>
              <p:cNvSpPr txBox="1"/>
              <p:nvPr/>
            </p:nvSpPr>
            <p:spPr>
              <a:xfrm>
                <a:off x="8127825" y="7881206"/>
                <a:ext cx="6503768" cy="6448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  <m:d>
                            <m:dPr>
                              <m:ctrlPr>
                                <a:rPr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>
          <p:sp>
            <p:nvSpPr>
              <p:cNvPr id="29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825" y="7881206"/>
                <a:ext cx="6503768" cy="644857"/>
              </a:xfrm>
              <a:prstGeom prst="rect">
                <a:avLst/>
              </a:prstGeom>
              <a:blipFill>
                <a:blip r:embed="rId20"/>
                <a:stretch>
                  <a:fillRect l="-975" b="-192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4" name="Equation"/>
              <p:cNvSpPr txBox="1"/>
              <p:nvPr/>
            </p:nvSpPr>
            <p:spPr>
              <a:xfrm>
                <a:off x="1161666" y="7881206"/>
                <a:ext cx="5463355" cy="48635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8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2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  <m:d>
                            <m:dPr>
                              <m:ctrlPr>
                                <a:rPr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2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8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>
          <p:sp>
            <p:nvSpPr>
              <p:cNvPr id="2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666" y="7881206"/>
                <a:ext cx="5463355" cy="486352"/>
              </a:xfrm>
              <a:prstGeom prst="rect">
                <a:avLst/>
              </a:prstGeom>
              <a:blipFill>
                <a:blip r:embed="rId21"/>
                <a:stretch>
                  <a:fillRect l="-1624" t="-15000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8" name="Group"/>
          <p:cNvGrpSpPr/>
          <p:nvPr/>
        </p:nvGrpSpPr>
        <p:grpSpPr>
          <a:xfrm>
            <a:off x="11080308" y="9788462"/>
            <a:ext cx="7197949" cy="2829018"/>
            <a:chOff x="0" y="-214402"/>
            <a:chExt cx="7197947" cy="2829016"/>
          </a:xfrm>
        </p:grpSpPr>
        <p:grpSp>
          <p:nvGrpSpPr>
            <p:cNvPr id="298" name="Group"/>
            <p:cNvGrpSpPr/>
            <p:nvPr/>
          </p:nvGrpSpPr>
          <p:grpSpPr>
            <a:xfrm>
              <a:off x="0" y="285278"/>
              <a:ext cx="1299861" cy="2038374"/>
              <a:chOff x="0" y="0"/>
              <a:chExt cx="1299860" cy="2038373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95" name="Rectangle"/>
                  <p:cNvSpPr/>
                  <p:nvPr/>
                </p:nvSpPr>
                <p:spPr>
                  <a:xfrm>
                    <a:off x="0" y="466403"/>
                    <a:ext cx="1299861" cy="1109153"/>
                  </a:xfrm>
                  <a:prstGeom prst="rect">
                    <a:avLst/>
                  </a:prstGeom>
                  <a:solidFill>
                    <a:srgbClr val="FFFFFF"/>
                  </a:solidFill>
                  <a:ln w="508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m="http://schemas.openxmlformats.org/officeDocument/2006/math" xmlns="" val="1"/>
                    </a:ext>
                  </a:extLst>
                </p:spPr>
                <p:txBody>
                  <a:bodyPr wrap="square" lIns="50800" tIns="50800" rIns="50800" bIns="50800" numCol="1" anchor="ctr">
                    <a:noAutofit/>
                  </a:bodyPr>
                  <a:lstStyle>
                    <a:lvl1pPr defTabSz="825500">
                      <a:defRPr sz="4200">
                        <a:solidFill>
                          <a:srgbClr val="000000"/>
                        </a:solidFill>
                        <a:latin typeface="Helvetica Neue Medium"/>
                        <a:ea typeface="Helvetica Neue Medium"/>
                        <a:cs typeface="Helvetica Neue Medium"/>
                        <a:sym typeface="Helvetica Neue Medium"/>
                      </a:defRPr>
                    </a:lvl1pPr>
                  </a:lstStyle>
                  <a:p>
                    <a14:m>
                      <m:oMathPara xmlns:m="http://schemas.openxmlformats.org/officeDocument/2006/math">
                        <m:oMath>
                          <m:r>
                            <a:rPr lang="en-US" sz="505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50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dirty="0"/>
                  </a:p>
                </p:txBody>
              </p:sp>
            </mc:Choice>
            <mc:Fallback>
              <p:sp>
                <p:nvSpPr>
                  <p:cNvPr id="295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466403"/>
                    <a:ext cx="1299861" cy="1109153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9677"/>
                    </a:stretch>
                  </a:blipFill>
                  <a:ln w="508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96" name="Line"/>
              <p:cNvSpPr/>
              <p:nvPr/>
            </p:nvSpPr>
            <p:spPr>
              <a:xfrm flipV="1">
                <a:off x="649492" y="0"/>
                <a:ext cx="1" cy="454545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297" name="Line"/>
              <p:cNvSpPr/>
              <p:nvPr/>
            </p:nvSpPr>
            <p:spPr>
              <a:xfrm flipV="1">
                <a:off x="649930" y="1583828"/>
                <a:ext cx="1" cy="454546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endParaRPr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9" name="Equation"/>
                <p:cNvSpPr txBox="1"/>
                <p:nvPr/>
              </p:nvSpPr>
              <p:spPr>
                <a:xfrm>
                  <a:off x="549831" y="2413700"/>
                  <a:ext cx="210694" cy="20091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5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3500"/>
                </a:p>
              </p:txBody>
            </p:sp>
          </mc:Choice>
          <mc:Fallback>
            <p:sp>
              <p:nvSpPr>
                <p:cNvPr id="29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831" y="2413700"/>
                  <a:ext cx="210694" cy="200915"/>
                </a:xfrm>
                <a:prstGeom prst="rect">
                  <a:avLst/>
                </a:prstGeom>
                <a:blipFill>
                  <a:blip r:embed="rId23"/>
                  <a:stretch>
                    <a:fillRect l="-44444" r="-61111" b="-15882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0" name="Equation"/>
                <p:cNvSpPr txBox="1"/>
                <p:nvPr/>
              </p:nvSpPr>
              <p:spPr>
                <a:xfrm>
                  <a:off x="331996" y="-214403"/>
                  <a:ext cx="637414" cy="41062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sz="3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3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  <m:d>
                          <m:dPr>
                            <m:ctrlPr>
                              <a:rPr sz="3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30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sz="3000"/>
                </a:p>
              </p:txBody>
            </p:sp>
          </mc:Choice>
          <mc:Fallback>
            <p:sp>
              <p:nvSpPr>
                <p:cNvPr id="30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996" y="-214403"/>
                  <a:ext cx="637414" cy="410628"/>
                </a:xfrm>
                <a:prstGeom prst="rect">
                  <a:avLst/>
                </a:prstGeom>
                <a:blipFill>
                  <a:blip r:embed="rId24"/>
                  <a:stretch>
                    <a:fillRect l="-19608" t="-23529" r="-17647" b="-2352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1" name="Rectangle"/>
                <p:cNvSpPr/>
                <p:nvPr/>
              </p:nvSpPr>
              <p:spPr>
                <a:xfrm>
                  <a:off x="2677740" y="745802"/>
                  <a:ext cx="1299862" cy="1109152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lang="en-US" sz="50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>
            <p:sp>
              <p:nvSpPr>
                <p:cNvPr id="301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7740" y="745802"/>
                  <a:ext cx="1299862" cy="1109152"/>
                </a:xfrm>
                <a:prstGeom prst="rect">
                  <a:avLst/>
                </a:prstGeom>
                <a:blipFill>
                  <a:blip r:embed="rId25"/>
                  <a:stretch>
                    <a:fillRect b="-10870"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2" name="Line"/>
            <p:cNvSpPr/>
            <p:nvPr/>
          </p:nvSpPr>
          <p:spPr>
            <a:xfrm flipV="1">
              <a:off x="3327232" y="279398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3" name="Line"/>
            <p:cNvSpPr/>
            <p:nvPr/>
          </p:nvSpPr>
          <p:spPr>
            <a:xfrm flipV="1">
              <a:off x="3032446" y="1861161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4" name="Equation"/>
                <p:cNvSpPr txBox="1"/>
                <p:nvPr/>
              </p:nvSpPr>
              <p:spPr>
                <a:xfrm>
                  <a:off x="2932348" y="2407820"/>
                  <a:ext cx="210694" cy="20091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5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3500"/>
                </a:p>
              </p:txBody>
            </p:sp>
          </mc:Choice>
          <mc:Fallback>
            <p:sp>
              <p:nvSpPr>
                <p:cNvPr id="30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2348" y="2407820"/>
                  <a:ext cx="210694" cy="200915"/>
                </a:xfrm>
                <a:prstGeom prst="rect">
                  <a:avLst/>
                </a:prstGeom>
                <a:blipFill>
                  <a:blip r:embed="rId26"/>
                  <a:stretch>
                    <a:fillRect l="-52941" r="-64706" b="-15882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5" name="Equation"/>
                <p:cNvSpPr txBox="1"/>
                <p:nvPr/>
              </p:nvSpPr>
              <p:spPr>
                <a:xfrm>
                  <a:off x="2864107" y="-197672"/>
                  <a:ext cx="926060" cy="37573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  <m:d>
                          <m:dPr>
                            <m:ctrlP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sz="2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oMath>
                    </m:oMathPara>
                  </a14:m>
                  <a:endParaRPr sz="2700"/>
                </a:p>
              </p:txBody>
            </p:sp>
          </mc:Choice>
          <mc:Fallback>
            <p:sp>
              <p:nvSpPr>
                <p:cNvPr id="30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4107" y="-197672"/>
                  <a:ext cx="926060" cy="375737"/>
                </a:xfrm>
                <a:prstGeom prst="rect">
                  <a:avLst/>
                </a:prstGeom>
                <a:blipFill>
                  <a:blip r:embed="rId27"/>
                  <a:stretch>
                    <a:fillRect l="-14865" t="-19355" r="-10811" b="-4838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6" name="Rectangle"/>
                <p:cNvSpPr/>
                <p:nvPr/>
              </p:nvSpPr>
              <p:spPr>
                <a:xfrm>
                  <a:off x="5047751" y="745814"/>
                  <a:ext cx="1299861" cy="1109152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lang="en-US" sz="50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dirty="0"/>
                </a:p>
              </p:txBody>
            </p:sp>
          </mc:Choice>
          <mc:Fallback>
            <p:sp>
              <p:nvSpPr>
                <p:cNvPr id="306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7751" y="745814"/>
                  <a:ext cx="1299861" cy="1109152"/>
                </a:xfrm>
                <a:prstGeom prst="rect">
                  <a:avLst/>
                </a:prstGeom>
                <a:blipFill>
                  <a:blip r:embed="rId28"/>
                  <a:stretch>
                    <a:fillRect b="-10870"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7" name="Line"/>
            <p:cNvSpPr/>
            <p:nvPr/>
          </p:nvSpPr>
          <p:spPr>
            <a:xfrm flipV="1">
              <a:off x="5087909" y="279410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08" name="Line"/>
            <p:cNvSpPr/>
            <p:nvPr/>
          </p:nvSpPr>
          <p:spPr>
            <a:xfrm flipV="1">
              <a:off x="5697681" y="1863238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9" name="Equation"/>
                <p:cNvSpPr txBox="1"/>
                <p:nvPr/>
              </p:nvSpPr>
              <p:spPr>
                <a:xfrm>
                  <a:off x="5597583" y="2407832"/>
                  <a:ext cx="210694" cy="20091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5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3500"/>
                </a:p>
              </p:txBody>
            </p:sp>
          </mc:Choice>
          <mc:Fallback>
            <p:sp>
              <p:nvSpPr>
                <p:cNvPr id="30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7583" y="2407832"/>
                  <a:ext cx="210694" cy="200915"/>
                </a:xfrm>
                <a:prstGeom prst="rect">
                  <a:avLst/>
                </a:prstGeom>
                <a:blipFill>
                  <a:blip r:embed="rId26"/>
                  <a:stretch>
                    <a:fillRect l="-52941" r="-64706" b="-15882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0" name="Line"/>
            <p:cNvSpPr/>
            <p:nvPr/>
          </p:nvSpPr>
          <p:spPr>
            <a:xfrm flipV="1">
              <a:off x="3620949" y="1861161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1" name="Equation"/>
                <p:cNvSpPr txBox="1"/>
                <p:nvPr/>
              </p:nvSpPr>
              <p:spPr>
                <a:xfrm>
                  <a:off x="3520850" y="2407820"/>
                  <a:ext cx="192470" cy="20091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5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3500"/>
                </a:p>
              </p:txBody>
            </p:sp>
          </mc:Choice>
          <mc:Fallback>
            <p:sp>
              <p:nvSpPr>
                <p:cNvPr id="31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0850" y="2407820"/>
                  <a:ext cx="192470" cy="200915"/>
                </a:xfrm>
                <a:prstGeom prst="rect">
                  <a:avLst/>
                </a:prstGeom>
                <a:blipFill>
                  <a:blip r:embed="rId29"/>
                  <a:stretch>
                    <a:fillRect l="-56250" r="-87500" b="-15882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2" name="Equation"/>
                <p:cNvSpPr txBox="1"/>
                <p:nvPr/>
              </p:nvSpPr>
              <p:spPr>
                <a:xfrm>
                  <a:off x="4264770" y="-173673"/>
                  <a:ext cx="844769" cy="3251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  <m:d>
                          <m:dPr>
                            <m:ctrlP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2200"/>
                </a:p>
              </p:txBody>
            </p:sp>
          </mc:Choice>
          <mc:Fallback>
            <p:sp>
              <p:nvSpPr>
                <p:cNvPr id="31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4770" y="-173673"/>
                  <a:ext cx="844769" cy="325156"/>
                </a:xfrm>
                <a:prstGeom prst="rect">
                  <a:avLst/>
                </a:prstGeom>
                <a:blipFill>
                  <a:blip r:embed="rId30"/>
                  <a:stretch>
                    <a:fillRect l="-14925" t="-14815" r="-13433" b="-370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3" name="Line"/>
            <p:cNvSpPr/>
            <p:nvPr/>
          </p:nvSpPr>
          <p:spPr>
            <a:xfrm flipV="1">
              <a:off x="5560558" y="279410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4" name="Equation"/>
                <p:cNvSpPr txBox="1"/>
                <p:nvPr/>
              </p:nvSpPr>
              <p:spPr>
                <a:xfrm>
                  <a:off x="5262450" y="-173673"/>
                  <a:ext cx="854221" cy="3251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  <m:d>
                          <m:dPr>
                            <m:ctrlP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2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22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2200"/>
                </a:p>
              </p:txBody>
            </p:sp>
          </mc:Choice>
          <mc:Fallback>
            <p:sp>
              <p:nvSpPr>
                <p:cNvPr id="31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2450" y="-173673"/>
                  <a:ext cx="854221" cy="325156"/>
                </a:xfrm>
                <a:prstGeom prst="rect">
                  <a:avLst/>
                </a:prstGeom>
                <a:blipFill>
                  <a:blip r:embed="rId31"/>
                  <a:stretch>
                    <a:fillRect l="-13043" t="-14815" r="-11594" b="-3703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5" name="Line"/>
            <p:cNvSpPr/>
            <p:nvPr/>
          </p:nvSpPr>
          <p:spPr>
            <a:xfrm flipV="1">
              <a:off x="6309105" y="279410"/>
              <a:ext cx="1" cy="45454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6" name="Equation"/>
                <p:cNvSpPr txBox="1"/>
                <p:nvPr/>
              </p:nvSpPr>
              <p:spPr>
                <a:xfrm>
                  <a:off x="6269113" y="-149091"/>
                  <a:ext cx="928835" cy="3418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acc>
                          <m:accPr>
                            <m:chr m:val="̂"/>
                            <m:ctrlPr>
                              <a:rPr sz="2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sz="2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  <m:d>
                          <m:dPr>
                            <m:ctrlPr>
                              <a:rPr sz="2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2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sz="2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2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2300" dirty="0"/>
                </a:p>
              </p:txBody>
            </p:sp>
          </mc:Choice>
          <mc:Fallback>
            <p:sp>
              <p:nvSpPr>
                <p:cNvPr id="31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9113" y="-149091"/>
                  <a:ext cx="928835" cy="341801"/>
                </a:xfrm>
                <a:prstGeom prst="rect">
                  <a:avLst/>
                </a:prstGeom>
                <a:blipFill>
                  <a:blip r:embed="rId32"/>
                  <a:stretch>
                    <a:fillRect l="-13514" t="-10345" r="-16216" b="-3448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7" name="Equation"/>
                <p:cNvSpPr txBox="1"/>
                <p:nvPr/>
              </p:nvSpPr>
              <p:spPr>
                <a:xfrm>
                  <a:off x="5856685" y="495519"/>
                  <a:ext cx="138152" cy="1973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sz="1400"/>
                </a:p>
              </p:txBody>
            </p:sp>
          </mc:Choice>
          <mc:Fallback>
            <p:sp>
              <p:nvSpPr>
                <p:cNvPr id="31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6685" y="495519"/>
                  <a:ext cx="138152" cy="19736"/>
                </a:xfrm>
                <a:prstGeom prst="rect">
                  <a:avLst/>
                </a:prstGeom>
                <a:blipFill>
                  <a:blip r:embed="rId33"/>
                  <a:stretch>
                    <a:fillRect l="-8333" r="-8333" b="-43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9" name="We discussed different ways to estimate value functions"/>
          <p:cNvSpPr txBox="1"/>
          <p:nvPr/>
        </p:nvSpPr>
        <p:spPr>
          <a:xfrm>
            <a:off x="778505" y="2684130"/>
            <a:ext cx="12129274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We discussed different ways to estimate value functions</a:t>
            </a:r>
          </a:p>
        </p:txBody>
      </p:sp>
      <p:sp>
        <p:nvSpPr>
          <p:cNvPr id="320" name="Exact"/>
          <p:cNvSpPr txBox="1"/>
          <p:nvPr/>
        </p:nvSpPr>
        <p:spPr>
          <a:xfrm>
            <a:off x="6402248" y="3468771"/>
            <a:ext cx="881788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lvl1pPr>
          </a:lstStyle>
          <a:p>
            <a:r>
              <a:t>Exact</a:t>
            </a:r>
          </a:p>
        </p:txBody>
      </p:sp>
      <p:sp>
        <p:nvSpPr>
          <p:cNvPr id="321" name="Requires knowledge of MDP"/>
          <p:cNvSpPr txBox="1"/>
          <p:nvPr/>
        </p:nvSpPr>
        <p:spPr>
          <a:xfrm>
            <a:off x="6404983" y="3906875"/>
            <a:ext cx="1730694" cy="119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Requires knowledge of MDP</a:t>
            </a:r>
          </a:p>
        </p:txBody>
      </p:sp>
      <p:sp>
        <p:nvSpPr>
          <p:cNvPr id="322" name="Unbiased"/>
          <p:cNvSpPr txBox="1"/>
          <p:nvPr/>
        </p:nvSpPr>
        <p:spPr>
          <a:xfrm>
            <a:off x="12595664" y="2684130"/>
            <a:ext cx="1412749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lvl1pPr>
          </a:lstStyle>
          <a:p>
            <a:r>
              <a:t>Unbiased</a:t>
            </a:r>
          </a:p>
        </p:txBody>
      </p:sp>
      <p:sp>
        <p:nvSpPr>
          <p:cNvPr id="323" name="High variance; must reach terminal state"/>
          <p:cNvSpPr txBox="1"/>
          <p:nvPr/>
        </p:nvSpPr>
        <p:spPr>
          <a:xfrm>
            <a:off x="12598399" y="3122234"/>
            <a:ext cx="2619446" cy="119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High variance; must reach terminal state</a:t>
            </a:r>
          </a:p>
        </p:txBody>
      </p:sp>
      <p:sp>
        <p:nvSpPr>
          <p:cNvPr id="324" name="Low variance; can learn online"/>
          <p:cNvSpPr txBox="1"/>
          <p:nvPr/>
        </p:nvSpPr>
        <p:spPr>
          <a:xfrm>
            <a:off x="16857185" y="2684130"/>
            <a:ext cx="4240378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</a:defRPr>
            </a:lvl1pPr>
          </a:lstStyle>
          <a:p>
            <a:r>
              <a:t>Low variance; can learn online</a:t>
            </a:r>
          </a:p>
        </p:txBody>
      </p:sp>
      <p:sp>
        <p:nvSpPr>
          <p:cNvPr id="325" name="Biased"/>
          <p:cNvSpPr txBox="1"/>
          <p:nvPr/>
        </p:nvSpPr>
        <p:spPr>
          <a:xfrm>
            <a:off x="16859921" y="3122234"/>
            <a:ext cx="1730693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Biased</a:t>
            </a:r>
          </a:p>
        </p:txBody>
      </p:sp>
      <p:sp>
        <p:nvSpPr>
          <p:cNvPr id="326" name="And how to scale these ideas through function approximation"/>
          <p:cNvSpPr txBox="1"/>
          <p:nvPr/>
        </p:nvSpPr>
        <p:spPr>
          <a:xfrm>
            <a:off x="560384" y="8623390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And how to scale these ideas through function approximation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7" name="Equation"/>
              <p:cNvSpPr txBox="1"/>
              <p:nvPr/>
            </p:nvSpPr>
            <p:spPr>
              <a:xfrm>
                <a:off x="475081" y="10104193"/>
                <a:ext cx="2510828" cy="24286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3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sz="3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3100"/>
              </a:p>
            </p:txBody>
          </p:sp>
        </mc:Choice>
        <mc:Fallback>
          <p:sp>
            <p:nvSpPr>
              <p:cNvPr id="3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81" y="10104193"/>
                <a:ext cx="2510828" cy="2428607"/>
              </a:xfrm>
              <a:prstGeom prst="rect">
                <a:avLst/>
              </a:prstGeom>
              <a:blipFill>
                <a:blip r:embed="rId34"/>
                <a:stretch>
                  <a:fillRect l="-5528" t="-4167" r="-251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8" name="Tabular representation:"/>
          <p:cNvSpPr txBox="1"/>
          <p:nvPr/>
        </p:nvSpPr>
        <p:spPr>
          <a:xfrm>
            <a:off x="935767" y="9247744"/>
            <a:ext cx="309585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Tabular representation: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9" name="Equation"/>
              <p:cNvSpPr txBox="1"/>
              <p:nvPr/>
            </p:nvSpPr>
            <p:spPr>
              <a:xfrm>
                <a:off x="3139394" y="10106700"/>
                <a:ext cx="7204296" cy="244899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d>
                        <m:dPr>
                          <m:ctrlP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3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sz="3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sz="3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sz="3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sz="3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sz="3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sz="3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sz="3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acc>
                                  <m:accPr>
                                    <m:chr m:val="̂"/>
                                    <m:ctrlP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sz="3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sz="31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sz="31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sz="3100"/>
              </a:p>
            </p:txBody>
          </p:sp>
        </mc:Choice>
        <mc:Fallback>
          <p:sp>
            <p:nvSpPr>
              <p:cNvPr id="32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394" y="10106700"/>
                <a:ext cx="7204296" cy="2448993"/>
              </a:xfrm>
              <a:prstGeom prst="rect">
                <a:avLst/>
              </a:prstGeom>
              <a:blipFill>
                <a:blip r:embed="rId35"/>
                <a:stretch>
                  <a:fillRect l="-2465" t="-3608" r="-35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0" name="Function approximation:"/>
          <p:cNvSpPr txBox="1"/>
          <p:nvPr/>
        </p:nvSpPr>
        <p:spPr>
          <a:xfrm>
            <a:off x="10991417" y="9247744"/>
            <a:ext cx="327568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Function approximation: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1" name="Equation"/>
              <p:cNvSpPr txBox="1"/>
              <p:nvPr/>
            </p:nvSpPr>
            <p:spPr>
              <a:xfrm>
                <a:off x="18238164" y="10571714"/>
                <a:ext cx="4431370" cy="7029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𝛥𝜃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3000"/>
              </a:p>
            </p:txBody>
          </p:sp>
        </mc:Choice>
        <mc:Fallback>
          <p:sp>
            <p:nvSpPr>
              <p:cNvPr id="33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8164" y="10571714"/>
                <a:ext cx="4431370" cy="702946"/>
              </a:xfrm>
              <a:prstGeom prst="rect">
                <a:avLst/>
              </a:prstGeom>
              <a:blipFill>
                <a:blip r:embed="rId36"/>
                <a:stretch>
                  <a:fillRect l="-3143" r="-1314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2" name="Equation"/>
              <p:cNvSpPr txBox="1"/>
              <p:nvPr/>
            </p:nvSpPr>
            <p:spPr>
              <a:xfrm>
                <a:off x="17637848" y="11903824"/>
                <a:ext cx="5458870" cy="63265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𝛥𝜃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sz="2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2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sz="2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sz="2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2700" dirty="0"/>
              </a:p>
            </p:txBody>
          </p:sp>
        </mc:Choice>
        <mc:Fallback>
          <p:sp>
            <p:nvSpPr>
              <p:cNvPr id="33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7848" y="11903824"/>
                <a:ext cx="5458870" cy="632651"/>
              </a:xfrm>
              <a:prstGeom prst="rect">
                <a:avLst/>
              </a:prstGeom>
              <a:blipFill>
                <a:blip r:embed="rId37"/>
                <a:stretch>
                  <a:fillRect l="-2088" r="-1531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3" name="MC update"/>
          <p:cNvSpPr txBox="1"/>
          <p:nvPr/>
        </p:nvSpPr>
        <p:spPr>
          <a:xfrm>
            <a:off x="19860694" y="10062448"/>
            <a:ext cx="158404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MC update</a:t>
            </a:r>
          </a:p>
        </p:txBody>
      </p:sp>
      <p:sp>
        <p:nvSpPr>
          <p:cNvPr id="334" name="TD update"/>
          <p:cNvSpPr txBox="1"/>
          <p:nvPr/>
        </p:nvSpPr>
        <p:spPr>
          <a:xfrm>
            <a:off x="19903976" y="11478561"/>
            <a:ext cx="1497483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TD update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D308F2-8AEA-91AA-1665-188FAE655D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eneralized Policy Iteration"/>
          <p:cNvSpPr txBox="1"/>
          <p:nvPr/>
        </p:nvSpPr>
        <p:spPr>
          <a:xfrm>
            <a:off x="729384" y="3009991"/>
            <a:ext cx="12129273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Generalized Policy Iteration</a:t>
            </a:r>
          </a:p>
        </p:txBody>
      </p:sp>
      <p:sp>
        <p:nvSpPr>
          <p:cNvPr id="338" name="Rounded Rectangle"/>
          <p:cNvSpPr/>
          <p:nvPr/>
        </p:nvSpPr>
        <p:spPr>
          <a:xfrm>
            <a:off x="353607" y="8187934"/>
            <a:ext cx="23676786" cy="4962729"/>
          </a:xfrm>
          <a:prstGeom prst="roundRect">
            <a:avLst>
              <a:gd name="adj" fmla="val 14322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39" name="Image" descr="Image"/>
          <p:cNvPicPr>
            <a:picLocks noChangeAspect="1"/>
          </p:cNvPicPr>
          <p:nvPr/>
        </p:nvPicPr>
        <p:blipFill>
          <a:blip r:embed="rId2"/>
          <a:srcRect t="3263" b="3263"/>
          <a:stretch>
            <a:fillRect/>
          </a:stretch>
        </p:blipFill>
        <p:spPr>
          <a:xfrm>
            <a:off x="807489" y="3794845"/>
            <a:ext cx="5515324" cy="3099930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arsa &amp; Q-learning"/>
          <p:cNvSpPr txBox="1"/>
          <p:nvPr/>
        </p:nvSpPr>
        <p:spPr>
          <a:xfrm>
            <a:off x="6564624" y="3009991"/>
            <a:ext cx="12129273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Sarsa &amp; Q-learning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1" name="Equation"/>
              <p:cNvSpPr txBox="1"/>
              <p:nvPr/>
            </p:nvSpPr>
            <p:spPr>
              <a:xfrm>
                <a:off x="6564624" y="4267264"/>
                <a:ext cx="8287436" cy="46863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3000" dirty="0"/>
              </a:p>
            </p:txBody>
          </p:sp>
        </mc:Choice>
        <mc:Fallback>
          <p:sp>
            <p:nvSpPr>
              <p:cNvPr id="34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624" y="4267264"/>
                <a:ext cx="8287436" cy="468631"/>
              </a:xfrm>
              <a:prstGeom prst="rect">
                <a:avLst/>
              </a:prstGeom>
              <a:blipFill>
                <a:blip r:embed="rId3"/>
                <a:stretch>
                  <a:fillRect l="-1988" r="-13303" b="-378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3" name="SARSA: on-policy"/>
          <p:cNvSpPr txBox="1"/>
          <p:nvPr/>
        </p:nvSpPr>
        <p:spPr>
          <a:xfrm>
            <a:off x="6548664" y="3734165"/>
            <a:ext cx="520538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SARSA: </a:t>
            </a:r>
            <a:r>
              <a:rPr u="none"/>
              <a:t>on-policy</a:t>
            </a:r>
          </a:p>
        </p:txBody>
      </p:sp>
      <p:sp>
        <p:nvSpPr>
          <p:cNvPr id="344" name="On-policy: evaluate or improve the policy that is used to make decisions…"/>
          <p:cNvSpPr txBox="1"/>
          <p:nvPr/>
        </p:nvSpPr>
        <p:spPr>
          <a:xfrm>
            <a:off x="6449477" y="6375009"/>
            <a:ext cx="9707972" cy="1200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On-policy</a:t>
            </a:r>
            <a:r>
              <a:t>: evaluate or improve the policy that is used to make decisions</a:t>
            </a:r>
          </a:p>
          <a:p>
            <a:pPr algn="l" defTabSz="825500"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Off-policy</a:t>
            </a:r>
            <a:r>
              <a:t>: evaluate or improve a policy different from that used to generate the data</a:t>
            </a:r>
          </a:p>
        </p:txBody>
      </p:sp>
      <p:sp>
        <p:nvSpPr>
          <p:cNvPr id="345" name="Q-learning: off-policy"/>
          <p:cNvSpPr txBox="1"/>
          <p:nvPr/>
        </p:nvSpPr>
        <p:spPr>
          <a:xfrm>
            <a:off x="6545239" y="4966958"/>
            <a:ext cx="520538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u="sng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Q-learning: </a:t>
            </a:r>
            <a:r>
              <a:rPr u="none" dirty="0"/>
              <a:t>off-policy</a:t>
            </a:r>
          </a:p>
        </p:txBody>
      </p:sp>
      <p:grpSp>
        <p:nvGrpSpPr>
          <p:cNvPr id="374" name="Group"/>
          <p:cNvGrpSpPr/>
          <p:nvPr/>
        </p:nvGrpSpPr>
        <p:grpSpPr>
          <a:xfrm>
            <a:off x="16820882" y="2932998"/>
            <a:ext cx="7196308" cy="3473334"/>
            <a:chOff x="0" y="0"/>
            <a:chExt cx="7404799" cy="3573962"/>
          </a:xfrm>
        </p:grpSpPr>
        <p:grpSp>
          <p:nvGrpSpPr>
            <p:cNvPr id="360" name="Group"/>
            <p:cNvGrpSpPr/>
            <p:nvPr/>
          </p:nvGrpSpPr>
          <p:grpSpPr>
            <a:xfrm>
              <a:off x="-1" y="-1"/>
              <a:ext cx="7404801" cy="3573964"/>
              <a:chOff x="0" y="0"/>
              <a:chExt cx="7404799" cy="3573962"/>
            </a:xfrm>
          </p:grpSpPr>
          <p:pic>
            <p:nvPicPr>
              <p:cNvPr id="346" name="Image" descr="Image"/>
              <p:cNvPicPr>
                <a:picLocks noChangeAspect="1"/>
              </p:cNvPicPr>
              <p:nvPr/>
            </p:nvPicPr>
            <p:blipFill>
              <a:blip r:embed="rId4"/>
              <a:srcRect t="38598"/>
              <a:stretch>
                <a:fillRect/>
              </a:stretch>
            </p:blipFill>
            <p:spPr>
              <a:xfrm>
                <a:off x="0" y="746219"/>
                <a:ext cx="7404800" cy="28277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47" name="Rectangle"/>
              <p:cNvSpPr/>
              <p:nvPr/>
            </p:nvSpPr>
            <p:spPr>
              <a:xfrm>
                <a:off x="2861175" y="169350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48" name="Rectangle"/>
              <p:cNvSpPr/>
              <p:nvPr/>
            </p:nvSpPr>
            <p:spPr>
              <a:xfrm>
                <a:off x="2972770" y="0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49" name="Rectangle"/>
              <p:cNvSpPr/>
              <p:nvPr/>
            </p:nvSpPr>
            <p:spPr>
              <a:xfrm>
                <a:off x="3335836" y="737086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0" name="Rectangle"/>
              <p:cNvSpPr/>
              <p:nvPr/>
            </p:nvSpPr>
            <p:spPr>
              <a:xfrm>
                <a:off x="2949393" y="1418166"/>
                <a:ext cx="532560" cy="1436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1" name="Rectangle"/>
              <p:cNvSpPr/>
              <p:nvPr/>
            </p:nvSpPr>
            <p:spPr>
              <a:xfrm>
                <a:off x="3222582" y="908276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2" name="Rectangle"/>
              <p:cNvSpPr/>
              <p:nvPr/>
            </p:nvSpPr>
            <p:spPr>
              <a:xfrm>
                <a:off x="3076011" y="1079465"/>
                <a:ext cx="532560" cy="1436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3" name="Rectangle"/>
              <p:cNvSpPr/>
              <p:nvPr/>
            </p:nvSpPr>
            <p:spPr>
              <a:xfrm>
                <a:off x="3336443" y="2157092"/>
                <a:ext cx="532560" cy="1436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4" name="Rectangle"/>
              <p:cNvSpPr/>
              <p:nvPr/>
            </p:nvSpPr>
            <p:spPr>
              <a:xfrm>
                <a:off x="2932466" y="2838173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5" name="Rectangle"/>
              <p:cNvSpPr/>
              <p:nvPr/>
            </p:nvSpPr>
            <p:spPr>
              <a:xfrm>
                <a:off x="3229033" y="2328282"/>
                <a:ext cx="532560" cy="1436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6" name="Rectangle"/>
              <p:cNvSpPr/>
              <p:nvPr/>
            </p:nvSpPr>
            <p:spPr>
              <a:xfrm>
                <a:off x="3082462" y="2499472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7" name="Rectangle"/>
              <p:cNvSpPr/>
              <p:nvPr/>
            </p:nvSpPr>
            <p:spPr>
              <a:xfrm>
                <a:off x="6149000" y="737086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58" name="Rectangle"/>
              <p:cNvSpPr/>
              <p:nvPr/>
            </p:nvSpPr>
            <p:spPr>
              <a:xfrm>
                <a:off x="6160689" y="908276"/>
                <a:ext cx="156583" cy="66034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359" name="Image" descr="Image"/>
              <p:cNvPicPr>
                <a:picLocks noChangeAspect="1"/>
              </p:cNvPicPr>
              <p:nvPr/>
            </p:nvPicPr>
            <p:blipFill>
              <a:blip r:embed="rId4"/>
              <a:srcRect t="38598"/>
              <a:stretch>
                <a:fillRect/>
              </a:stretch>
            </p:blipFill>
            <p:spPr>
              <a:xfrm>
                <a:off x="0" y="746219"/>
                <a:ext cx="7404800" cy="28277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373" name="Group"/>
            <p:cNvGrpSpPr/>
            <p:nvPr/>
          </p:nvGrpSpPr>
          <p:grpSpPr>
            <a:xfrm>
              <a:off x="0" y="46166"/>
              <a:ext cx="7404800" cy="3313036"/>
              <a:chOff x="0" y="0"/>
              <a:chExt cx="7404799" cy="3313034"/>
            </a:xfrm>
          </p:grpSpPr>
          <p:pic>
            <p:nvPicPr>
              <p:cNvPr id="361" name="Image" descr="Image"/>
              <p:cNvPicPr>
                <a:picLocks noChangeAspect="1"/>
              </p:cNvPicPr>
              <p:nvPr/>
            </p:nvPicPr>
            <p:blipFill>
              <a:blip r:embed="rId4"/>
              <a:srcRect t="38598"/>
              <a:stretch>
                <a:fillRect/>
              </a:stretch>
            </p:blipFill>
            <p:spPr>
              <a:xfrm>
                <a:off x="0" y="485291"/>
                <a:ext cx="7404800" cy="282774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62" name="Rectangle"/>
              <p:cNvSpPr/>
              <p:nvPr/>
            </p:nvSpPr>
            <p:spPr>
              <a:xfrm>
                <a:off x="3335836" y="476158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3" name="Rectangle"/>
              <p:cNvSpPr/>
              <p:nvPr/>
            </p:nvSpPr>
            <p:spPr>
              <a:xfrm>
                <a:off x="2949393" y="1157239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4" name="Rectangle"/>
              <p:cNvSpPr/>
              <p:nvPr/>
            </p:nvSpPr>
            <p:spPr>
              <a:xfrm>
                <a:off x="3222582" y="647348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5" name="Rectangle"/>
              <p:cNvSpPr/>
              <p:nvPr/>
            </p:nvSpPr>
            <p:spPr>
              <a:xfrm>
                <a:off x="3076011" y="818538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6" name="Rectangle"/>
              <p:cNvSpPr/>
              <p:nvPr/>
            </p:nvSpPr>
            <p:spPr>
              <a:xfrm>
                <a:off x="3336443" y="1896165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7" name="Rectangle"/>
              <p:cNvSpPr/>
              <p:nvPr/>
            </p:nvSpPr>
            <p:spPr>
              <a:xfrm>
                <a:off x="2932466" y="2577245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8" name="Rectangle"/>
              <p:cNvSpPr/>
              <p:nvPr/>
            </p:nvSpPr>
            <p:spPr>
              <a:xfrm>
                <a:off x="3229033" y="2067355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69" name="Rectangle"/>
              <p:cNvSpPr/>
              <p:nvPr/>
            </p:nvSpPr>
            <p:spPr>
              <a:xfrm>
                <a:off x="3082462" y="2238544"/>
                <a:ext cx="532560" cy="1436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70" name="Rectangle"/>
              <p:cNvSpPr/>
              <p:nvPr/>
            </p:nvSpPr>
            <p:spPr>
              <a:xfrm>
                <a:off x="6149000" y="476158"/>
                <a:ext cx="532560" cy="14365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71" name="Rectangle"/>
              <p:cNvSpPr/>
              <p:nvPr/>
            </p:nvSpPr>
            <p:spPr>
              <a:xfrm>
                <a:off x="6160689" y="647348"/>
                <a:ext cx="156583" cy="66034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372" name="Image" descr="Image"/>
              <p:cNvPicPr>
                <a:picLocks noChangeAspect="1"/>
              </p:cNvPicPr>
              <p:nvPr/>
            </p:nvPicPr>
            <p:blipFill>
              <a:blip r:embed="rId4"/>
              <a:srcRect t="67" b="89128"/>
              <a:stretch>
                <a:fillRect/>
              </a:stretch>
            </p:blipFill>
            <p:spPr>
              <a:xfrm>
                <a:off x="0" y="0"/>
                <a:ext cx="7404800" cy="4975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75" name="(1) Use deep neural nets to represent"/>
              <p:cNvSpPr txBox="1"/>
              <p:nvPr/>
            </p:nvSpPr>
            <p:spPr>
              <a:xfrm>
                <a:off x="16830799" y="6693464"/>
                <a:ext cx="6568046" cy="56318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algn="l" defTabSz="825500">
                  <a:defRPr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(1) Use </a:t>
                </a:r>
                <a:r>
                  <a:rPr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deep neural nets</a:t>
                </a:r>
                <a:r>
                  <a:t> to represent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2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375" name="(1) Use deep neural nets to represen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0799" y="6693464"/>
                <a:ext cx="6568046" cy="563187"/>
              </a:xfrm>
              <a:prstGeom prst="rect">
                <a:avLst/>
              </a:prstGeom>
              <a:blipFill>
                <a:blip r:embed="rId5"/>
                <a:stretch>
                  <a:fillRect l="-2124" b="-1555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6" name="(2) Uses experience replay and fixed Q-targets"/>
          <p:cNvSpPr txBox="1"/>
          <p:nvPr/>
        </p:nvSpPr>
        <p:spPr>
          <a:xfrm>
            <a:off x="16827124" y="7322106"/>
            <a:ext cx="7309223" cy="462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(2) Uses </a:t>
            </a: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experience replay</a:t>
            </a:r>
            <a:r>
              <a:t> and </a:t>
            </a: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fixed Q-targets</a:t>
            </a:r>
          </a:p>
        </p:txBody>
      </p:sp>
      <p:sp>
        <p:nvSpPr>
          <p:cNvPr id="377" name="Deep RL:"/>
          <p:cNvSpPr txBox="1"/>
          <p:nvPr/>
        </p:nvSpPr>
        <p:spPr>
          <a:xfrm>
            <a:off x="16417718" y="6182536"/>
            <a:ext cx="7309223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Deep RL: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8" name="In policy optimization, we care about learning an (explicit) parametric policy  , with parameters   to directly maximize:"/>
              <p:cNvSpPr txBox="1"/>
              <p:nvPr/>
            </p:nvSpPr>
            <p:spPr>
              <a:xfrm>
                <a:off x="690106" y="8338842"/>
                <a:ext cx="21102391" cy="71704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In policy optimization, we care about learning an (explicit) parametric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t>, with parameters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t> to directly maximize:</a:t>
                </a:r>
              </a:p>
            </p:txBody>
          </p:sp>
        </mc:Choice>
        <mc:Fallback>
          <p:sp>
            <p:nvSpPr>
              <p:cNvPr id="378" name="In policy optimization, we care about learning an (explicit) parametric policy  , with parameters   to directly maximize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06" y="8338842"/>
                <a:ext cx="21102391" cy="717049"/>
              </a:xfrm>
              <a:prstGeom prst="rect">
                <a:avLst/>
              </a:prstGeom>
              <a:blipFill>
                <a:blip r:embed="rId6"/>
                <a:stretch>
                  <a:fillRect l="-541" r="-1804" b="-2069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9" name="estimate its gradient…"/>
              <p:cNvSpPr txBox="1"/>
              <p:nvPr/>
            </p:nvSpPr>
            <p:spPr>
              <a:xfrm>
                <a:off x="7665019" y="9162788"/>
                <a:ext cx="20372835" cy="126661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555625" indent="-555625" algn="l" defTabSz="825500">
                  <a:buSzPct val="100000"/>
                  <a:buAutoNum type="arabicParenBoth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estimate its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/>
              </a:p>
              <a:p>
                <a:pPr marL="555625" indent="-555625" algn="l" defTabSz="825500">
                  <a:buSzPct val="100000"/>
                  <a:buAutoNum type="arabicParenBoth"/>
                  <a:defRPr sz="30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do approximate gradient ascent on </a:t>
                </a:r>
                <a14:m>
                  <m:oMath xmlns:m="http://schemas.openxmlformats.org/officeDocument/2006/math"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t>: </a:t>
                </a:r>
                <a14:m>
                  <m:oMath xmlns:m="http://schemas.openxmlformats.org/officeDocument/2006/math"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sz="3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/>
              </a:p>
            </p:txBody>
          </p:sp>
        </mc:Choice>
        <mc:Fallback>
          <p:sp>
            <p:nvSpPr>
              <p:cNvPr id="379" name="estimate its gradient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019" y="9162788"/>
                <a:ext cx="20372835" cy="1266617"/>
              </a:xfrm>
              <a:prstGeom prst="rect">
                <a:avLst/>
              </a:prstGeom>
              <a:blipFill>
                <a:blip r:embed="rId7"/>
                <a:stretch>
                  <a:fillRect l="-872" b="-792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0" name="Policy gradient:"/>
          <p:cNvSpPr txBox="1"/>
          <p:nvPr/>
        </p:nvSpPr>
        <p:spPr>
          <a:xfrm>
            <a:off x="764405" y="10968359"/>
            <a:ext cx="2850255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Policy gradient: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1" name="Equation"/>
              <p:cNvSpPr txBox="1"/>
              <p:nvPr/>
            </p:nvSpPr>
            <p:spPr>
              <a:xfrm>
                <a:off x="3792928" y="10687147"/>
                <a:ext cx="8112928" cy="97631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5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sz="25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sz="2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sz="2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ctrlP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∇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m:rPr>
                                      <m:sty m:val="p"/>
                                    </m:rPr>
                                    <a:rPr sz="25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  <m:sSub>
                                    <m:sSubPr>
                                      <m:ctrlP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sz="2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∣</m:t>
                                      </m:r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d>
                                <m:dPr>
                                  <m:ctrlPr>
                                    <a:rPr sz="2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ctrlP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  <m:e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nary>
                                  <m:d>
                                    <m:dPr>
                                      <m:ctrlPr>
                                        <a:rPr sz="2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sz="2500" dirty="0"/>
              </a:p>
            </p:txBody>
          </p:sp>
        </mc:Choice>
        <mc:Fallback>
          <p:sp>
            <p:nvSpPr>
              <p:cNvPr id="3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2928" y="10687147"/>
                <a:ext cx="8112928" cy="976314"/>
              </a:xfrm>
              <a:prstGeom prst="rect">
                <a:avLst/>
              </a:prstGeom>
              <a:blipFill>
                <a:blip r:embed="rId8"/>
                <a:stretch>
                  <a:fillRect l="-1406" t="-120513" r="-2656" b="-21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2" name="Maximum Likelihood:"/>
          <p:cNvSpPr txBox="1"/>
          <p:nvPr/>
        </p:nvSpPr>
        <p:spPr>
          <a:xfrm>
            <a:off x="690106" y="12030970"/>
            <a:ext cx="3950445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Maximum Likelihood: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3" name="Equation"/>
              <p:cNvSpPr txBox="1"/>
              <p:nvPr/>
            </p:nvSpPr>
            <p:spPr>
              <a:xfrm>
                <a:off x="4632980" y="11767398"/>
                <a:ext cx="6177646" cy="97631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𝑀𝐿𝐸</m:t>
                          </m:r>
                        </m:sub>
                      </m:sSub>
                      <m:d>
                        <m:d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sz="25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2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sz="2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sz="2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ctrlP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∇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m:rPr>
                                      <m:sty m:val="p"/>
                                    </m:rPr>
                                    <a:rPr sz="25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  <m:sSub>
                                    <m:sSubPr>
                                      <m:ctrlP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sz="2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sz="25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∣</m:t>
                                      </m:r>
                                      <m:sSub>
                                        <m:sSubPr>
                                          <m:ctrlP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sz="25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sz="2500" dirty="0"/>
              </a:p>
            </p:txBody>
          </p:sp>
        </mc:Choice>
        <mc:Fallback>
          <p:sp>
            <p:nvSpPr>
              <p:cNvPr id="3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980" y="11767398"/>
                <a:ext cx="6177646" cy="976313"/>
              </a:xfrm>
              <a:prstGeom prst="rect">
                <a:avLst/>
              </a:prstGeom>
              <a:blipFill>
                <a:blip r:embed="rId9"/>
                <a:stretch>
                  <a:fillRect l="-1639" t="-120513" r="-2049" b="-21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4" name="“Change parameters   s.t. trajectories with higher reward have higher probability”"/>
              <p:cNvSpPr txBox="1"/>
              <p:nvPr/>
            </p:nvSpPr>
            <p:spPr>
              <a:xfrm>
                <a:off x="10810626" y="11967097"/>
                <a:ext cx="6568047" cy="97592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defTabSz="825500">
                  <a:defRPr sz="2600" i="1">
                    <a:solidFill>
                      <a:srgbClr val="000000"/>
                    </a:solidFill>
                    <a:latin typeface="Helvetica Neue Thin"/>
                    <a:ea typeface="Helvetica Neue Thin"/>
                    <a:cs typeface="Helvetica Neue Thin"/>
                    <a:sym typeface="Helvetica Neue Thin"/>
                  </a:defRPr>
                </a:pPr>
                <a:r>
                  <a:rPr dirty="0"/>
                  <a:t>“Change parameters </a:t>
                </a:r>
                <a14:m>
                  <m:oMath xmlns:m="http://schemas.openxmlformats.org/officeDocument/2006/math">
                    <m:r>
                      <a:rPr sz="31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dirty="0"/>
                  <a:t> </a:t>
                </a:r>
                <a:r>
                  <a:rPr dirty="0" err="1"/>
                  <a:t>s.t.</a:t>
                </a:r>
                <a:r>
                  <a:rPr dirty="0"/>
                  <a:t> trajectories with higher reward have higher probability”</a:t>
                </a:r>
              </a:p>
            </p:txBody>
          </p:sp>
        </mc:Choice>
        <mc:Fallback>
          <p:sp>
            <p:nvSpPr>
              <p:cNvPr id="384" name="“Change parameters   s.t. trajectories with higher reward have higher probability”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0626" y="11967097"/>
                <a:ext cx="6568047" cy="975926"/>
              </a:xfrm>
              <a:prstGeom prst="rect">
                <a:avLst/>
              </a:prstGeom>
              <a:blipFill>
                <a:blip r:embed="rId10"/>
                <a:stretch>
                  <a:fillRect t="-1282" b="-1410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5" name="Problem: high variance of PG"/>
          <p:cNvSpPr txBox="1"/>
          <p:nvPr/>
        </p:nvSpPr>
        <p:spPr>
          <a:xfrm>
            <a:off x="12302485" y="10624698"/>
            <a:ext cx="5332071" cy="586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Problem:</a:t>
            </a:r>
            <a:r>
              <a:t> high variance of PG</a:t>
            </a:r>
          </a:p>
        </p:txBody>
      </p:sp>
      <p:sp>
        <p:nvSpPr>
          <p:cNvPr id="386" name="Solution: baselines, “critics”"/>
          <p:cNvSpPr txBox="1"/>
          <p:nvPr/>
        </p:nvSpPr>
        <p:spPr>
          <a:xfrm>
            <a:off x="12349787" y="11315610"/>
            <a:ext cx="5051654" cy="58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Solution:</a:t>
            </a:r>
            <a:r>
              <a:t> baselines, “critics”</a:t>
            </a:r>
          </a:p>
        </p:txBody>
      </p:sp>
      <p:grpSp>
        <p:nvGrpSpPr>
          <p:cNvPr id="399" name="Group"/>
          <p:cNvGrpSpPr/>
          <p:nvPr/>
        </p:nvGrpSpPr>
        <p:grpSpPr>
          <a:xfrm>
            <a:off x="18328629" y="8804686"/>
            <a:ext cx="5279044" cy="3025411"/>
            <a:chOff x="0" y="0"/>
            <a:chExt cx="5279041" cy="3025410"/>
          </a:xfrm>
        </p:grpSpPr>
        <p:sp>
          <p:nvSpPr>
            <p:cNvPr id="387" name="Line"/>
            <p:cNvSpPr/>
            <p:nvPr/>
          </p:nvSpPr>
          <p:spPr>
            <a:xfrm>
              <a:off x="0" y="1428286"/>
              <a:ext cx="2682439" cy="1597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8" extrusionOk="0">
                  <a:moveTo>
                    <a:pt x="0" y="21238"/>
                  </a:moveTo>
                  <a:cubicBezTo>
                    <a:pt x="1381" y="20951"/>
                    <a:pt x="2747" y="20541"/>
                    <a:pt x="4094" y="20013"/>
                  </a:cubicBezTo>
                  <a:cubicBezTo>
                    <a:pt x="4789" y="19740"/>
                    <a:pt x="5482" y="19435"/>
                    <a:pt x="6143" y="18969"/>
                  </a:cubicBezTo>
                  <a:cubicBezTo>
                    <a:pt x="6700" y="18577"/>
                    <a:pt x="7227" y="18075"/>
                    <a:pt x="7712" y="17475"/>
                  </a:cubicBezTo>
                  <a:cubicBezTo>
                    <a:pt x="8313" y="16216"/>
                    <a:pt x="8566" y="14601"/>
                    <a:pt x="8414" y="13022"/>
                  </a:cubicBezTo>
                  <a:cubicBezTo>
                    <a:pt x="8322" y="12066"/>
                    <a:pt x="8078" y="11137"/>
                    <a:pt x="8131" y="10162"/>
                  </a:cubicBezTo>
                  <a:cubicBezTo>
                    <a:pt x="8178" y="9321"/>
                    <a:pt x="8441" y="8553"/>
                    <a:pt x="8854" y="8055"/>
                  </a:cubicBezTo>
                  <a:cubicBezTo>
                    <a:pt x="9283" y="7584"/>
                    <a:pt x="9746" y="7206"/>
                    <a:pt x="10234" y="6931"/>
                  </a:cubicBezTo>
                  <a:cubicBezTo>
                    <a:pt x="12017" y="5923"/>
                    <a:pt x="13967" y="6352"/>
                    <a:pt x="15808" y="5678"/>
                  </a:cubicBezTo>
                  <a:cubicBezTo>
                    <a:pt x="16641" y="5373"/>
                    <a:pt x="17459" y="4819"/>
                    <a:pt x="17981" y="3706"/>
                  </a:cubicBezTo>
                  <a:cubicBezTo>
                    <a:pt x="18354" y="2908"/>
                    <a:pt x="18528" y="1892"/>
                    <a:pt x="18939" y="1143"/>
                  </a:cubicBezTo>
                  <a:cubicBezTo>
                    <a:pt x="19618" y="-97"/>
                    <a:pt x="20737" y="-362"/>
                    <a:pt x="21600" y="513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88" name="Line"/>
            <p:cNvSpPr/>
            <p:nvPr/>
          </p:nvSpPr>
          <p:spPr>
            <a:xfrm>
              <a:off x="1085479" y="979980"/>
              <a:ext cx="1148022" cy="998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99" y="17499"/>
                    <a:pt x="3335" y="14247"/>
                    <a:pt x="6879" y="13423"/>
                  </a:cubicBezTo>
                  <a:cubicBezTo>
                    <a:pt x="9347" y="12850"/>
                    <a:pt x="12062" y="13546"/>
                    <a:pt x="14230" y="12014"/>
                  </a:cubicBezTo>
                  <a:cubicBezTo>
                    <a:pt x="16132" y="10670"/>
                    <a:pt x="16915" y="8107"/>
                    <a:pt x="17929" y="5834"/>
                  </a:cubicBezTo>
                  <a:cubicBezTo>
                    <a:pt x="18886" y="3685"/>
                    <a:pt x="20125" y="1718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89" name="Line"/>
            <p:cNvSpPr/>
            <p:nvPr/>
          </p:nvSpPr>
          <p:spPr>
            <a:xfrm>
              <a:off x="1109861" y="1104174"/>
              <a:ext cx="1376450" cy="91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372" extrusionOk="0">
                  <a:moveTo>
                    <a:pt x="1" y="21372"/>
                  </a:moveTo>
                  <a:cubicBezTo>
                    <a:pt x="-60" y="16383"/>
                    <a:pt x="2823" y="12438"/>
                    <a:pt x="6156" y="12950"/>
                  </a:cubicBezTo>
                  <a:cubicBezTo>
                    <a:pt x="8389" y="13293"/>
                    <a:pt x="10599" y="15782"/>
                    <a:pt x="12628" y="14115"/>
                  </a:cubicBezTo>
                  <a:cubicBezTo>
                    <a:pt x="14770" y="12355"/>
                    <a:pt x="14380" y="7986"/>
                    <a:pt x="15346" y="4776"/>
                  </a:cubicBezTo>
                  <a:cubicBezTo>
                    <a:pt x="15878" y="3009"/>
                    <a:pt x="16794" y="1647"/>
                    <a:pt x="17893" y="838"/>
                  </a:cubicBezTo>
                  <a:cubicBezTo>
                    <a:pt x="18992" y="29"/>
                    <a:pt x="20274" y="-228"/>
                    <a:pt x="21540" y="215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90" name="Line"/>
            <p:cNvSpPr/>
            <p:nvPr/>
          </p:nvSpPr>
          <p:spPr>
            <a:xfrm>
              <a:off x="1137597" y="1526454"/>
              <a:ext cx="1518160" cy="542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8" extrusionOk="0">
                  <a:moveTo>
                    <a:pt x="0" y="21086"/>
                  </a:moveTo>
                  <a:cubicBezTo>
                    <a:pt x="2437" y="21134"/>
                    <a:pt x="4874" y="21236"/>
                    <a:pt x="7310" y="21391"/>
                  </a:cubicBezTo>
                  <a:cubicBezTo>
                    <a:pt x="9087" y="21504"/>
                    <a:pt x="10922" y="21600"/>
                    <a:pt x="12496" y="19291"/>
                  </a:cubicBezTo>
                  <a:cubicBezTo>
                    <a:pt x="14325" y="16609"/>
                    <a:pt x="15366" y="11307"/>
                    <a:pt x="16830" y="7299"/>
                  </a:cubicBezTo>
                  <a:cubicBezTo>
                    <a:pt x="18148" y="3693"/>
                    <a:pt x="19798" y="1167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pic>
          <p:nvPicPr>
            <p:cNvPr id="391" name="Image" descr="Image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>
            <a:xfrm rot="2940000">
              <a:off x="1996522" y="483663"/>
              <a:ext cx="1717785" cy="9568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2" name="Multiplication Sign"/>
            <p:cNvSpPr/>
            <p:nvPr/>
          </p:nvSpPr>
          <p:spPr>
            <a:xfrm>
              <a:off x="2662119" y="1422183"/>
              <a:ext cx="109947" cy="109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77" extrusionOk="0">
                  <a:moveTo>
                    <a:pt x="3398" y="1"/>
                  </a:moveTo>
                  <a:cubicBezTo>
                    <a:pt x="3368" y="1"/>
                    <a:pt x="3338" y="12"/>
                    <a:pt x="3315" y="35"/>
                  </a:cubicBezTo>
                  <a:lnTo>
                    <a:pt x="35" y="3315"/>
                  </a:lnTo>
                  <a:cubicBezTo>
                    <a:pt x="-11" y="3361"/>
                    <a:pt x="-11" y="3434"/>
                    <a:pt x="35" y="3480"/>
                  </a:cubicBezTo>
                  <a:lnTo>
                    <a:pt x="7290" y="10733"/>
                  </a:lnTo>
                  <a:cubicBezTo>
                    <a:pt x="7320" y="10764"/>
                    <a:pt x="7320" y="10813"/>
                    <a:pt x="7290" y="10843"/>
                  </a:cubicBezTo>
                  <a:lnTo>
                    <a:pt x="35" y="18098"/>
                  </a:lnTo>
                  <a:cubicBezTo>
                    <a:pt x="-11" y="18144"/>
                    <a:pt x="-11" y="18217"/>
                    <a:pt x="35" y="18263"/>
                  </a:cubicBezTo>
                  <a:lnTo>
                    <a:pt x="3315" y="21543"/>
                  </a:lnTo>
                  <a:cubicBezTo>
                    <a:pt x="3361" y="21589"/>
                    <a:pt x="3434" y="21589"/>
                    <a:pt x="3480" y="21543"/>
                  </a:cubicBezTo>
                  <a:lnTo>
                    <a:pt x="10733" y="14288"/>
                  </a:lnTo>
                  <a:cubicBezTo>
                    <a:pt x="10764" y="14258"/>
                    <a:pt x="10814" y="14258"/>
                    <a:pt x="10845" y="14288"/>
                  </a:cubicBezTo>
                  <a:lnTo>
                    <a:pt x="18098" y="21543"/>
                  </a:lnTo>
                  <a:cubicBezTo>
                    <a:pt x="18144" y="21589"/>
                    <a:pt x="18217" y="21589"/>
                    <a:pt x="18263" y="21543"/>
                  </a:cubicBezTo>
                  <a:lnTo>
                    <a:pt x="21543" y="18263"/>
                  </a:lnTo>
                  <a:cubicBezTo>
                    <a:pt x="21589" y="18217"/>
                    <a:pt x="21589" y="18144"/>
                    <a:pt x="21543" y="18098"/>
                  </a:cubicBezTo>
                  <a:lnTo>
                    <a:pt x="14288" y="10845"/>
                  </a:lnTo>
                  <a:cubicBezTo>
                    <a:pt x="14258" y="10814"/>
                    <a:pt x="14258" y="10764"/>
                    <a:pt x="14288" y="10733"/>
                  </a:cubicBezTo>
                  <a:lnTo>
                    <a:pt x="21543" y="3480"/>
                  </a:lnTo>
                  <a:cubicBezTo>
                    <a:pt x="21588" y="3434"/>
                    <a:pt x="21588" y="3360"/>
                    <a:pt x="21543" y="3315"/>
                  </a:cubicBezTo>
                  <a:lnTo>
                    <a:pt x="18263" y="35"/>
                  </a:lnTo>
                  <a:cubicBezTo>
                    <a:pt x="18217" y="-11"/>
                    <a:pt x="18144" y="-11"/>
                    <a:pt x="18098" y="35"/>
                  </a:cubicBezTo>
                  <a:lnTo>
                    <a:pt x="10845" y="7290"/>
                  </a:lnTo>
                  <a:cubicBezTo>
                    <a:pt x="10814" y="7320"/>
                    <a:pt x="10765" y="7320"/>
                    <a:pt x="10735" y="7290"/>
                  </a:cubicBezTo>
                  <a:lnTo>
                    <a:pt x="3480" y="35"/>
                  </a:lnTo>
                  <a:cubicBezTo>
                    <a:pt x="3457" y="12"/>
                    <a:pt x="3428" y="1"/>
                    <a:pt x="3398" y="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93" name="Line"/>
            <p:cNvSpPr/>
            <p:nvPr/>
          </p:nvSpPr>
          <p:spPr>
            <a:xfrm flipV="1">
              <a:off x="2494400" y="675692"/>
              <a:ext cx="709670" cy="5728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94" name="Circle"/>
            <p:cNvSpPr/>
            <p:nvPr/>
          </p:nvSpPr>
          <p:spPr>
            <a:xfrm>
              <a:off x="1002910" y="1950953"/>
              <a:ext cx="170746" cy="170746"/>
            </a:xfrm>
            <a:prstGeom prst="ellipse">
              <a:avLst/>
            </a:prstGeom>
            <a:solidFill>
              <a:srgbClr val="60D9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5" name="Equation"/>
                <p:cNvSpPr txBox="1"/>
                <p:nvPr/>
              </p:nvSpPr>
              <p:spPr>
                <a:xfrm>
                  <a:off x="1245542" y="2272152"/>
                  <a:ext cx="1314636" cy="2591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2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2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2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2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21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2100"/>
                </a:p>
              </p:txBody>
            </p:sp>
          </mc:Choice>
          <mc:Fallback>
            <p:sp>
              <p:nvSpPr>
                <p:cNvPr id="39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5542" y="2272152"/>
                  <a:ext cx="1314636" cy="259129"/>
                </a:xfrm>
                <a:prstGeom prst="rect">
                  <a:avLst/>
                </a:prstGeom>
                <a:blipFill>
                  <a:blip r:embed="rId12"/>
                  <a:stretch>
                    <a:fillRect l="-6731" r="-16346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6" name="Equation"/>
                <p:cNvSpPr txBox="1"/>
                <p:nvPr/>
              </p:nvSpPr>
              <p:spPr>
                <a:xfrm>
                  <a:off x="3302348" y="247121"/>
                  <a:ext cx="1976694" cy="6248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sz="16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undOvr"/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p>
                                  <m:sSupPr>
                                    <m:ctrlP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  <m:e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nary>
                            <m:d>
                              <m:d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sz="16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sz="160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sz="1600"/>
                </a:p>
              </p:txBody>
            </p:sp>
          </mc:Choice>
          <mc:Fallback>
            <p:sp>
              <p:nvSpPr>
                <p:cNvPr id="39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2348" y="247121"/>
                  <a:ext cx="1976694" cy="624841"/>
                </a:xfrm>
                <a:prstGeom prst="rect">
                  <a:avLst/>
                </a:prstGeom>
                <a:blipFill>
                  <a:blip r:embed="rId13"/>
                  <a:stretch>
                    <a:fillRect l="-3822" t="-128000" r="-13376" b="-208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7" name="Equation"/>
                <p:cNvSpPr txBox="1"/>
                <p:nvPr/>
              </p:nvSpPr>
              <p:spPr>
                <a:xfrm>
                  <a:off x="4099327" y="1350631"/>
                  <a:ext cx="736809" cy="20268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1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sz="1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d>
                          <m:dPr>
                            <m:ctrlPr>
                              <a:rPr sz="1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1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17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1700"/>
                </a:p>
              </p:txBody>
            </p:sp>
          </mc:Choice>
          <mc:Fallback>
            <p:sp>
              <p:nvSpPr>
                <p:cNvPr id="39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9327" y="1350631"/>
                  <a:ext cx="736809" cy="202684"/>
                </a:xfrm>
                <a:prstGeom prst="rect">
                  <a:avLst/>
                </a:prstGeom>
                <a:blipFill>
                  <a:blip r:embed="rId14"/>
                  <a:stretch>
                    <a:fillRect l="-11667" r="-20000" b="-7058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8" name="="/>
            <p:cNvSpPr txBox="1"/>
            <p:nvPr/>
          </p:nvSpPr>
          <p:spPr>
            <a:xfrm rot="5400000">
              <a:off x="4332287" y="889315"/>
              <a:ext cx="271451" cy="457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600">
                  <a:solidFill>
                    <a:srgbClr val="000000"/>
                  </a:solidFill>
                </a:defRPr>
              </a:lvl1pPr>
            </a:lstStyle>
            <a:p>
              <a:r>
                <a:t>=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00" name="Equation"/>
              <p:cNvSpPr txBox="1"/>
              <p:nvPr/>
            </p:nvSpPr>
            <p:spPr>
              <a:xfrm>
                <a:off x="17102459" y="11957018"/>
                <a:ext cx="6245696" cy="9354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6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sz="26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sz="26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sz="26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sz="26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m:rPr>
                          <m:sty m:val="p"/>
                        </m:rPr>
                        <a:rPr sz="26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d>
                        <m:dPr>
                          <m:ctrlPr>
                            <a:rPr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6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>
          <p:sp>
            <p:nvSpPr>
              <p:cNvPr id="40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459" y="11957018"/>
                <a:ext cx="6245696" cy="935438"/>
              </a:xfrm>
              <a:prstGeom prst="rect">
                <a:avLst/>
              </a:prstGeom>
              <a:blipFill>
                <a:blip r:embed="rId15"/>
                <a:stretch>
                  <a:fillRect l="-1826" t="-137333" r="-8722" b="-23066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1" name="Value-based methods"/>
          <p:cNvSpPr txBox="1"/>
          <p:nvPr/>
        </p:nvSpPr>
        <p:spPr>
          <a:xfrm>
            <a:off x="20429763" y="2165659"/>
            <a:ext cx="334280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>
                <a:solidFill>
                  <a:srgbClr val="000000"/>
                </a:solidFill>
              </a:defRPr>
            </a:lvl1pPr>
          </a:lstStyle>
          <a:p>
            <a:r>
              <a:t>Value-based methods</a:t>
            </a:r>
          </a:p>
        </p:txBody>
      </p:sp>
      <p:sp>
        <p:nvSpPr>
          <p:cNvPr id="402" name="Policy Optimization"/>
          <p:cNvSpPr txBox="1"/>
          <p:nvPr/>
        </p:nvSpPr>
        <p:spPr>
          <a:xfrm>
            <a:off x="20429763" y="13183523"/>
            <a:ext cx="3342800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>
                <a:solidFill>
                  <a:srgbClr val="000000"/>
                </a:solidFill>
              </a:defRPr>
            </a:lvl1pPr>
          </a:lstStyle>
          <a:p>
            <a:r>
              <a:t>Policy Optimization</a:t>
            </a:r>
          </a:p>
        </p:txBody>
      </p:sp>
      <p:sp>
        <p:nvSpPr>
          <p:cNvPr id="404" name="Summary: Model-free R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Summary:</a:t>
            </a:r>
            <a:r>
              <a:t> Model-free RL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C6D86B-23B7-51DC-0915-3F5D43E6E8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2" name="Equation"/>
              <p:cNvSpPr txBox="1"/>
              <p:nvPr/>
            </p:nvSpPr>
            <p:spPr>
              <a:xfrm>
                <a:off x="6469384" y="5493552"/>
                <a:ext cx="10609507" cy="72699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3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3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3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3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300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300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sSubSup>
                                    <m:sSubSupPr>
                                      <m:ctrlP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  <m:sup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lim>
                              </m:limLow>
                            </m:fName>
                            <m:e>
                              <m:r>
                                <a:rPr lang="ar-AE"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ar-AE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</m:sSub>
                                  <m:r>
                                    <a:rPr lang="ar-AE"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b>
                                    <m:sup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ar-AE"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30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ar-AE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ar-AE" sz="3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ar-AE" sz="30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sz="3000" dirty="0"/>
              </a:p>
            </p:txBody>
          </p:sp>
        </mc:Choice>
        <mc:Fallback>
          <p:sp>
            <p:nvSpPr>
              <p:cNvPr id="34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384" y="5493552"/>
                <a:ext cx="10609507" cy="726994"/>
              </a:xfrm>
              <a:prstGeom prst="rect">
                <a:avLst/>
              </a:prstGeom>
              <a:blipFill>
                <a:blip r:embed="rId16"/>
                <a:stretch>
                  <a:fillRect l="-120" b="-1034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6" name="Rounded Rectangle"/>
          <p:cNvSpPr/>
          <p:nvPr/>
        </p:nvSpPr>
        <p:spPr>
          <a:xfrm>
            <a:off x="353607" y="2710955"/>
            <a:ext cx="23676786" cy="5267773"/>
          </a:xfrm>
          <a:prstGeom prst="roundRect">
            <a:avLst>
              <a:gd name="adj" fmla="val 13493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B1C2AA-DD16-6DBE-E97E-6378FFD6FA2E}"/>
                  </a:ext>
                </a:extLst>
              </p:cNvPr>
              <p:cNvSpPr txBox="1"/>
              <p:nvPr/>
            </p:nvSpPr>
            <p:spPr>
              <a:xfrm>
                <a:off x="655854" y="9144049"/>
                <a:ext cx="6813037" cy="96750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ar-AE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ar-AE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ar-AE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lang="ar-AE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sSup>
                            <m:sSup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B1C2AA-DD16-6DBE-E97E-6378FFD6F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54" y="9144049"/>
                <a:ext cx="6813037" cy="967509"/>
              </a:xfrm>
              <a:prstGeom prst="rect">
                <a:avLst/>
              </a:prstGeom>
              <a:blipFill>
                <a:blip r:embed="rId17"/>
                <a:stretch>
                  <a:fillRect b="-519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A409EE5-9889-0B15-ED49-9922875D626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33933" y="10048596"/>
            <a:ext cx="3846617" cy="4313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FDC302-941C-C86B-010F-1094615473E1}"/>
                  </a:ext>
                </a:extLst>
              </p:cNvPr>
              <p:cNvSpPr txBox="1"/>
              <p:nvPr/>
            </p:nvSpPr>
            <p:spPr>
              <a:xfrm>
                <a:off x="5027819" y="10357975"/>
                <a:ext cx="4588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FDC302-941C-C86B-010F-109461547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7819" y="10357975"/>
                <a:ext cx="458844" cy="523220"/>
              </a:xfrm>
              <a:prstGeom prst="rect">
                <a:avLst/>
              </a:prstGeom>
              <a:blipFill>
                <a:blip r:embed="rId19"/>
                <a:stretch>
                  <a:fillRect l="-64865" r="-432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A bird’s eye view on the RL algorithms covered so fa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2267655">
              <a:defRPr sz="7905" b="0" spc="-158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 bird’s eye view on the RL algorithms covered so far</a:t>
            </a:r>
          </a:p>
        </p:txBody>
      </p:sp>
      <p:pic>
        <p:nvPicPr>
          <p:cNvPr id="407" name="Image" descr="Image"/>
          <p:cNvPicPr>
            <a:picLocks noChangeAspect="1"/>
          </p:cNvPicPr>
          <p:nvPr/>
        </p:nvPicPr>
        <p:blipFill>
          <a:blip r:embed="rId2"/>
          <a:srcRect r="68146"/>
          <a:stretch>
            <a:fillRect/>
          </a:stretch>
        </p:blipFill>
        <p:spPr>
          <a:xfrm>
            <a:off x="650056" y="5989230"/>
            <a:ext cx="1318434" cy="195210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08" name="Equation"/>
              <p:cNvSpPr txBox="1"/>
              <p:nvPr/>
            </p:nvSpPr>
            <p:spPr>
              <a:xfrm>
                <a:off x="2093968" y="6453780"/>
                <a:ext cx="4583130" cy="51150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43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43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sz="4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sz="43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sz="43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sz="43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4300" dirty="0"/>
              </a:p>
            </p:txBody>
          </p:sp>
        </mc:Choice>
        <mc:Fallback>
          <p:sp>
            <p:nvSpPr>
              <p:cNvPr id="40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968" y="6453780"/>
                <a:ext cx="4583130" cy="511505"/>
              </a:xfrm>
              <a:prstGeom prst="rect">
                <a:avLst/>
              </a:prstGeom>
              <a:blipFill>
                <a:blip r:embed="rId3"/>
                <a:stretch>
                  <a:fillRect l="-2762" r="-10497" b="-5365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9" name="Equation"/>
              <p:cNvSpPr txBox="1"/>
              <p:nvPr/>
            </p:nvSpPr>
            <p:spPr>
              <a:xfrm>
                <a:off x="510051" y="5279060"/>
                <a:ext cx="1598443" cy="51896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43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sz="43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43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43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4300" dirty="0"/>
              </a:p>
            </p:txBody>
          </p:sp>
        </mc:Choice>
        <mc:Fallback>
          <p:sp>
            <p:nvSpPr>
              <p:cNvPr id="40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51" y="5279060"/>
                <a:ext cx="1598443" cy="518966"/>
              </a:xfrm>
              <a:prstGeom prst="rect">
                <a:avLst/>
              </a:prstGeom>
              <a:blipFill>
                <a:blip r:embed="rId4"/>
                <a:stretch>
                  <a:fillRect l="-8661" r="-20472" b="-7142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0" name="Equation"/>
              <p:cNvSpPr txBox="1"/>
              <p:nvPr/>
            </p:nvSpPr>
            <p:spPr>
              <a:xfrm>
                <a:off x="16839320" y="3817198"/>
                <a:ext cx="6578464" cy="165423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sz="3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sz="35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sSup>
                              <m:sSupPr>
                                <m:ctrlP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sup>
                            </m:sSup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  <m:mr>
                          <m:e/>
                          <m:e>
                            <m:sSub>
                              <m:sSubPr>
                                <m:ctrlP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sz="35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sSup>
                              <m:sSupPr>
                                <m:ctrlP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sup>
                            </m:sSup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  <m:mr>
                          <m:e/>
                          <m:e>
                            <m:sSub>
                              <m:sSubPr>
                                <m:ctrlP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sz="35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sz="35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  <m:d>
                              <m:dPr>
                                <m:ctrlPr>
                                  <a:rPr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sz="35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sz="35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sz="3500" dirty="0"/>
              </a:p>
            </p:txBody>
          </p:sp>
        </mc:Choice>
        <mc:Fallback>
          <p:sp>
            <p:nvSpPr>
              <p:cNvPr id="41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9320" y="3817198"/>
                <a:ext cx="6578464" cy="1654235"/>
              </a:xfrm>
              <a:prstGeom prst="rect">
                <a:avLst/>
              </a:prstGeom>
              <a:blipFill>
                <a:blip r:embed="rId5"/>
                <a:stretch>
                  <a:fillRect l="-3269" t="-3788" b="-121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1" name="(e.g., Q-learning, DQN)"/>
          <p:cNvSpPr txBox="1"/>
          <p:nvPr/>
        </p:nvSpPr>
        <p:spPr>
          <a:xfrm>
            <a:off x="21812327" y="8428418"/>
            <a:ext cx="23974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>
                <a:solidFill>
                  <a:srgbClr val="1B6BD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(e.g., Q-learning, DQN)</a:t>
            </a:r>
          </a:p>
        </p:txBody>
      </p:sp>
      <p:sp>
        <p:nvSpPr>
          <p:cNvPr id="412" name="(e.g., PG, A2C, A3C)"/>
          <p:cNvSpPr txBox="1"/>
          <p:nvPr/>
        </p:nvSpPr>
        <p:spPr>
          <a:xfrm>
            <a:off x="21693083" y="9547947"/>
            <a:ext cx="2397433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defRPr>
                <a:solidFill>
                  <a:srgbClr val="1B6BD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(e.g., PG, A2C, A3C)</a:t>
            </a:r>
          </a:p>
        </p:txBody>
      </p:sp>
      <p:sp>
        <p:nvSpPr>
          <p:cNvPr id="413" name="Generate samples"/>
          <p:cNvSpPr/>
          <p:nvPr/>
        </p:nvSpPr>
        <p:spPr>
          <a:xfrm>
            <a:off x="7278885" y="6153225"/>
            <a:ext cx="3872278" cy="1409550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Generate samples</a:t>
            </a:r>
          </a:p>
        </p:txBody>
      </p:sp>
      <p:sp>
        <p:nvSpPr>
          <p:cNvPr id="414" name="Fit a model / estimate return"/>
          <p:cNvSpPr/>
          <p:nvPr/>
        </p:nvSpPr>
        <p:spPr>
          <a:xfrm>
            <a:off x="13232837" y="3874372"/>
            <a:ext cx="3872278" cy="1409550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Fit a model / estimate return</a:t>
            </a:r>
          </a:p>
        </p:txBody>
      </p:sp>
      <p:sp>
        <p:nvSpPr>
          <p:cNvPr id="415" name="Improve the policy"/>
          <p:cNvSpPr/>
          <p:nvPr/>
        </p:nvSpPr>
        <p:spPr>
          <a:xfrm>
            <a:off x="13232837" y="8432078"/>
            <a:ext cx="3872278" cy="1409549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Improve the policy</a:t>
            </a:r>
          </a:p>
        </p:txBody>
      </p:sp>
      <p:cxnSp>
        <p:nvCxnSpPr>
          <p:cNvPr id="416" name="Connection Line"/>
          <p:cNvCxnSpPr>
            <a:cxnSpLocks/>
            <a:endCxn id="414" idx="1"/>
          </p:cNvCxnSpPr>
          <p:nvPr/>
        </p:nvCxnSpPr>
        <p:spPr>
          <a:xfrm flipV="1">
            <a:off x="11151163" y="4579147"/>
            <a:ext cx="2081674" cy="1785921"/>
          </a:xfrm>
          <a:prstGeom prst="straightConnector1">
            <a:avLst/>
          </a:prstGeom>
          <a:ln w="41275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417" name="Connection Line"/>
          <p:cNvCxnSpPr>
            <a:cxnSpLocks/>
            <a:endCxn id="415" idx="1"/>
          </p:cNvCxnSpPr>
          <p:nvPr/>
        </p:nvCxnSpPr>
        <p:spPr>
          <a:xfrm>
            <a:off x="11151163" y="7165298"/>
            <a:ext cx="2081674" cy="1971555"/>
          </a:xfrm>
          <a:prstGeom prst="straightConnector1">
            <a:avLst/>
          </a:prstGeom>
          <a:ln w="41275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418" name="Line"/>
          <p:cNvSpPr/>
          <p:nvPr/>
        </p:nvSpPr>
        <p:spPr>
          <a:xfrm>
            <a:off x="15197372" y="5310304"/>
            <a:ext cx="1" cy="3095392"/>
          </a:xfrm>
          <a:prstGeom prst="line">
            <a:avLst/>
          </a:prstGeom>
          <a:ln w="41275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9" name="Equation"/>
              <p:cNvSpPr txBox="1"/>
              <p:nvPr/>
            </p:nvSpPr>
            <p:spPr>
              <a:xfrm>
                <a:off x="17224359" y="8610822"/>
                <a:ext cx="4468724" cy="41549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7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sz="27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et</m:t>
                      </m:r>
                      <m:r>
                        <m:rPr>
                          <m:nor/>
                        </m:rPr>
                        <a:rPr lang="en-US" sz="2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sSub>
                        <m:sSubPr>
                          <m:ctrl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2700" dirty="0"/>
              </a:p>
            </p:txBody>
          </p:sp>
        </mc:Choice>
        <mc:Fallback>
          <p:sp>
            <p:nvSpPr>
              <p:cNvPr id="4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4359" y="8610822"/>
                <a:ext cx="4468724" cy="415498"/>
              </a:xfrm>
              <a:prstGeom prst="rect">
                <a:avLst/>
              </a:prstGeom>
              <a:blipFill>
                <a:blip r:embed="rId6"/>
                <a:stretch>
                  <a:fillRect l="-1416" t="-9091" b="-3939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0" name="Equation"/>
              <p:cNvSpPr txBox="1"/>
              <p:nvPr/>
            </p:nvSpPr>
            <p:spPr>
              <a:xfrm>
                <a:off x="17224359" y="9322889"/>
                <a:ext cx="4083279" cy="10544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sz="2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sz="27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2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sup>
                            <m:e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nary>
                          <m:d>
                            <m:dPr>
                              <m:ctrlPr>
                                <a:rPr sz="2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2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27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700" dirty="0"/>
              </a:p>
            </p:txBody>
          </p:sp>
        </mc:Choice>
        <mc:Fallback>
          <p:sp>
            <p:nvSpPr>
              <p:cNvPr id="42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4359" y="9322889"/>
                <a:ext cx="4083279" cy="1054418"/>
              </a:xfrm>
              <a:prstGeom prst="rect">
                <a:avLst/>
              </a:prstGeom>
              <a:blipFill>
                <a:blip r:embed="rId7"/>
                <a:stretch>
                  <a:fillRect l="-3106" t="-130952" r="-2795" b="-20357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93AE14-7C51-2BAF-09AA-D1035FE575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visiting the discussion on trade-off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Revisiting the discussion on trade-offs</a:t>
            </a:r>
          </a:p>
        </p:txBody>
      </p:sp>
      <p:sp>
        <p:nvSpPr>
          <p:cNvPr id="423" name="Different tradeoffs:…"/>
          <p:cNvSpPr txBox="1"/>
          <p:nvPr/>
        </p:nvSpPr>
        <p:spPr>
          <a:xfrm>
            <a:off x="1183340" y="3870726"/>
            <a:ext cx="20380098" cy="7102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tradeoffs:</a:t>
            </a:r>
            <a:r>
              <a:t> 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Sample efficiency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Stability &amp; easy of use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assumptions:</a:t>
            </a:r>
            <a:r>
              <a:t> 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Stochastic or deterministic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Continuous or discrete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Episodic or infinite horizon</a:t>
            </a:r>
          </a:p>
          <a:p>
            <a: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Different things are easy or hard in different settings:</a:t>
            </a:r>
            <a:r>
              <a:t> 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Easier to represent the policy?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Easier to represent the model?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E0C220-DFCA-3AFD-6472-E5AE9039FC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omparison: sample efficienc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Comparison: sample efficiency</a:t>
            </a:r>
          </a:p>
        </p:txBody>
      </p:sp>
      <p:sp>
        <p:nvSpPr>
          <p:cNvPr id="426" name="Sample efficiency = how many samples do we need to get a good policy?…"/>
          <p:cNvSpPr txBox="1"/>
          <p:nvPr/>
        </p:nvSpPr>
        <p:spPr>
          <a:xfrm>
            <a:off x="1183340" y="3870726"/>
            <a:ext cx="20380098" cy="2956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Sample efficiency = how many samples do we need to get a good policy?</a:t>
            </a:r>
          </a:p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  <a:p>
            <a: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Crucial question: is the algorithm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on- or off-policy?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Off policy</a:t>
            </a:r>
            <a:r>
              <a:t>: able to improve the policy without generating new samples from the current policy</a:t>
            </a:r>
          </a:p>
          <a:p>
            <a:pPr marL="1016000" lvl="1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On policy</a:t>
            </a:r>
            <a:r>
              <a:t>: each time the policy is changed, even a little bit, we need to generate new samples</a:t>
            </a:r>
          </a:p>
        </p:txBody>
      </p:sp>
      <p:pic>
        <p:nvPicPr>
          <p:cNvPr id="427" name="Screenshot 2023-05-01 at 6.26.34 PM.png" descr="Screenshot 2023-05-01 at 6.26.3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721" y="7382056"/>
            <a:ext cx="15920558" cy="4067394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Why even bother using less efficient algorithms? Wall-clock time is not the same as efficiency!"/>
          <p:cNvSpPr txBox="1"/>
          <p:nvPr/>
        </p:nvSpPr>
        <p:spPr>
          <a:xfrm>
            <a:off x="1427651" y="12209478"/>
            <a:ext cx="17797298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Why even bother using less efficient algorithms? Wall-clock time is not the same as efficiency!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25A03C-7FD2-8CA7-6E88-6E1FA63B572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Outline</a:t>
            </a:r>
          </a:p>
        </p:txBody>
      </p:sp>
      <p:sp>
        <p:nvSpPr>
          <p:cNvPr id="431" name="Basics of model-based RL"/>
          <p:cNvSpPr txBox="1"/>
          <p:nvPr/>
        </p:nvSpPr>
        <p:spPr>
          <a:xfrm>
            <a:off x="1466209" y="4240621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Basics of model-based RL</a:t>
            </a:r>
          </a:p>
        </p:txBody>
      </p:sp>
      <p:sp>
        <p:nvSpPr>
          <p:cNvPr id="432" name="Examples &amp; Applications (e.g., PETS)"/>
          <p:cNvSpPr txBox="1"/>
          <p:nvPr/>
        </p:nvSpPr>
        <p:spPr>
          <a:xfrm>
            <a:off x="1488520" y="8890267"/>
            <a:ext cx="9870096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Examples &amp; Applications (e.g., PETS)</a:t>
            </a:r>
          </a:p>
        </p:txBody>
      </p:sp>
      <p:sp>
        <p:nvSpPr>
          <p:cNvPr id="433" name="Uncertainty quantification in model-based RL"/>
          <p:cNvSpPr txBox="1"/>
          <p:nvPr/>
        </p:nvSpPr>
        <p:spPr>
          <a:xfrm>
            <a:off x="1454106" y="6565444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Uncertainty quantification in model-based RL</a:t>
            </a:r>
          </a:p>
        </p:txBody>
      </p:sp>
      <p:sp>
        <p:nvSpPr>
          <p:cNvPr id="434" name="A basic recipe (and its limitations)…"/>
          <p:cNvSpPr txBox="1"/>
          <p:nvPr/>
        </p:nvSpPr>
        <p:spPr>
          <a:xfrm>
            <a:off x="1989360" y="4949829"/>
            <a:ext cx="15826739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A basic recipe (and its limitations)</a:t>
            </a:r>
          </a:p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Learning with high-capacity models: distributional shift</a:t>
            </a:r>
          </a:p>
        </p:txBody>
      </p:sp>
      <p:sp>
        <p:nvSpPr>
          <p:cNvPr id="435" name="Gaussian Processes…"/>
          <p:cNvSpPr txBox="1"/>
          <p:nvPr/>
        </p:nvSpPr>
        <p:spPr>
          <a:xfrm>
            <a:off x="1977257" y="7274652"/>
            <a:ext cx="15826739" cy="132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Gaussian Processes</a:t>
            </a:r>
          </a:p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Bootstrap Ensembles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EE6EFB-9C33-8777-9403-91E19474F2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eneral recip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General recipe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8" name="If we knew the dynamics  , we could use tools from optimal control…"/>
              <p:cNvSpPr txBox="1"/>
              <p:nvPr/>
            </p:nvSpPr>
            <p:spPr>
              <a:xfrm>
                <a:off x="1206500" y="3575608"/>
                <a:ext cx="21971001" cy="839632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If we knew the dynamics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t>, we could use tools from optimal control</a:t>
                </a:r>
              </a:p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Main idea:</a:t>
                </a:r>
                <a:r>
                  <a:t> learn a 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t> from data (or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t> in the stochastic case)</a:t>
                </a:r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/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/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At a high-level, we could apply the following strategy:</a:t>
                </a:r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/>
              </a:p>
              <a:p>
                <a:pPr marL="592666" indent="-592666" algn="l" defTabSz="825500"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Run base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t> in the environment (e.g., random policy, exploration policy) and collect dataset of transitions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br/>
                <a:endParaRPr/>
              </a:p>
              <a:p>
                <a:pPr marL="592666" indent="-592666" algn="l" defTabSz="825500"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Fit dynamics model to data to minimize error (or equivalently, maximize (log) likelihood) </a:t>
                </a:r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sSub>
                        <m:sSubPr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p>
                        <m:e>
                          <m:sSup>
                            <m:sSupPr>
                              <m:ctrlPr>
                                <a:rPr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3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p>
                              <m:r>
                                <a:rPr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/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/>
              </a:p>
              <a:p>
                <a:pPr marL="592666" indent="-592666" algn="l" defTabSz="825500">
                  <a:buSzPct val="100000"/>
                  <a:buAutoNum type="arabicPeriod" startAt="3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Use the learned model to plan a sequence of actions</a:t>
                </a:r>
              </a:p>
            </p:txBody>
          </p:sp>
        </mc:Choice>
        <mc:Fallback>
          <p:sp>
            <p:nvSpPr>
              <p:cNvPr id="438" name="If we knew the dynamics  , we could use tools from optimal control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3575608"/>
                <a:ext cx="21971001" cy="8396322"/>
              </a:xfrm>
              <a:prstGeom prst="rect">
                <a:avLst/>
              </a:prstGeom>
              <a:blipFill>
                <a:blip r:embed="rId2"/>
                <a:stretch>
                  <a:fillRect l="-925" b="-1601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A0579B-C193-D73F-95A3-B38E19E1A8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Will this work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Will this work?</a:t>
            </a:r>
          </a:p>
        </p:txBody>
      </p:sp>
      <p:sp>
        <p:nvSpPr>
          <p:cNvPr id="441" name="In cases with e.g., linear-time invariant dynamics, this tends to work pretty well…"/>
          <p:cNvSpPr txBox="1"/>
          <p:nvPr/>
        </p:nvSpPr>
        <p:spPr>
          <a:xfrm>
            <a:off x="1206500" y="4030309"/>
            <a:ext cx="21293098" cy="405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In cases with e.g., linear-time invariant dynamics, this tends to work pretty well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Particularly effective if we can hand-engineer a dynamics representation using our knowledge of physics, and fit just a few parameters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If the dataset is generated with sufficient excitation, it gives </a:t>
            </a: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global</a:t>
            </a:r>
            <a:r>
              <a:t> knowledge (i.e., some care should be taken to design a good base policy)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/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This is essentially how system identification works</a:t>
            </a:r>
          </a:p>
        </p:txBody>
      </p:sp>
      <p:sp>
        <p:nvSpPr>
          <p:cNvPr id="442" name="If we’re dealing with non-linear dynamics (and high-capacity models! e.g., neural networks) extrapolation is difficult and can be misleading"/>
          <p:cNvSpPr txBox="1"/>
          <p:nvPr/>
        </p:nvSpPr>
        <p:spPr>
          <a:xfrm>
            <a:off x="1206500" y="9993736"/>
            <a:ext cx="21293098" cy="108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If we’re dealing with non-linear dynamics (and high-capacity models! e.g., neural networks) </a:t>
            </a: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extrapolation is difficult and can be misleading</a:t>
            </a:r>
            <a:r>
              <a:t> </a:t>
            </a:r>
          </a:p>
        </p:txBody>
      </p:sp>
      <p:sp>
        <p:nvSpPr>
          <p:cNvPr id="443" name="YES"/>
          <p:cNvSpPr txBox="1"/>
          <p:nvPr/>
        </p:nvSpPr>
        <p:spPr>
          <a:xfrm>
            <a:off x="1168490" y="3212136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YES</a:t>
            </a:r>
          </a:p>
        </p:txBody>
      </p:sp>
      <p:sp>
        <p:nvSpPr>
          <p:cNvPr id="444" name="NO"/>
          <p:cNvSpPr txBox="1"/>
          <p:nvPr/>
        </p:nvSpPr>
        <p:spPr>
          <a:xfrm>
            <a:off x="1168490" y="9131130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NO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53D305-9020-B82C-DD5A-C051310999D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Motivating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Motivating example</a:t>
            </a:r>
          </a:p>
        </p:txBody>
      </p:sp>
      <p:sp>
        <p:nvSpPr>
          <p:cNvPr id="447" name="Rectangle"/>
          <p:cNvSpPr/>
          <p:nvPr/>
        </p:nvSpPr>
        <p:spPr>
          <a:xfrm>
            <a:off x="2029981" y="3868310"/>
            <a:ext cx="7509526" cy="7106823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8" name="Oval"/>
          <p:cNvSpPr/>
          <p:nvPr/>
        </p:nvSpPr>
        <p:spPr>
          <a:xfrm>
            <a:off x="4787320" y="5849529"/>
            <a:ext cx="4618921" cy="1188276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9" name="Circle"/>
          <p:cNvSpPr/>
          <p:nvPr/>
        </p:nvSpPr>
        <p:spPr>
          <a:xfrm>
            <a:off x="6926651" y="9805150"/>
            <a:ext cx="340260" cy="340259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50" name="Line"/>
          <p:cNvSpPr/>
          <p:nvPr/>
        </p:nvSpPr>
        <p:spPr>
          <a:xfrm>
            <a:off x="5779135" y="8335329"/>
            <a:ext cx="2939657" cy="2338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0" h="18766" extrusionOk="0">
                <a:moveTo>
                  <a:pt x="9333" y="12783"/>
                </a:moveTo>
                <a:cubicBezTo>
                  <a:pt x="10962" y="12448"/>
                  <a:pt x="12160" y="10845"/>
                  <a:pt x="12198" y="8950"/>
                </a:cubicBezTo>
                <a:cubicBezTo>
                  <a:pt x="12223" y="7664"/>
                  <a:pt x="11691" y="6482"/>
                  <a:pt x="11027" y="5445"/>
                </a:cubicBezTo>
                <a:cubicBezTo>
                  <a:pt x="7915" y="585"/>
                  <a:pt x="551" y="5281"/>
                  <a:pt x="3429" y="8154"/>
                </a:cubicBezTo>
                <a:cubicBezTo>
                  <a:pt x="4553" y="9276"/>
                  <a:pt x="6756" y="7887"/>
                  <a:pt x="7551" y="9590"/>
                </a:cubicBezTo>
                <a:cubicBezTo>
                  <a:pt x="9549" y="13870"/>
                  <a:pt x="2703" y="12425"/>
                  <a:pt x="1975" y="14751"/>
                </a:cubicBezTo>
                <a:cubicBezTo>
                  <a:pt x="1141" y="17414"/>
                  <a:pt x="4469" y="18534"/>
                  <a:pt x="7887" y="18374"/>
                </a:cubicBezTo>
                <a:cubicBezTo>
                  <a:pt x="10435" y="18254"/>
                  <a:pt x="13029" y="19314"/>
                  <a:pt x="15463" y="18373"/>
                </a:cubicBezTo>
                <a:cubicBezTo>
                  <a:pt x="18782" y="17091"/>
                  <a:pt x="19924" y="12728"/>
                  <a:pt x="17666" y="10658"/>
                </a:cubicBezTo>
                <a:cubicBezTo>
                  <a:pt x="16898" y="9954"/>
                  <a:pt x="15791" y="9819"/>
                  <a:pt x="15177" y="8922"/>
                </a:cubicBezTo>
                <a:cubicBezTo>
                  <a:pt x="13944" y="7119"/>
                  <a:pt x="15224" y="4420"/>
                  <a:pt x="17402" y="4480"/>
                </a:cubicBezTo>
                <a:cubicBezTo>
                  <a:pt x="20155" y="4556"/>
                  <a:pt x="21469" y="8530"/>
                  <a:pt x="19947" y="11950"/>
                </a:cubicBezTo>
                <a:cubicBezTo>
                  <a:pt x="18451" y="15310"/>
                  <a:pt x="14947" y="16429"/>
                  <a:pt x="13297" y="13977"/>
                </a:cubicBezTo>
                <a:cubicBezTo>
                  <a:pt x="11454" y="11238"/>
                  <a:pt x="14458" y="8006"/>
                  <a:pt x="14139" y="4894"/>
                </a:cubicBezTo>
                <a:cubicBezTo>
                  <a:pt x="13539" y="-942"/>
                  <a:pt x="5548" y="-2286"/>
                  <a:pt x="1656" y="4894"/>
                </a:cubicBezTo>
                <a:cubicBezTo>
                  <a:pt x="440" y="7138"/>
                  <a:pt x="-131" y="9764"/>
                  <a:pt x="25" y="1240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1" name="Equation"/>
              <p:cNvSpPr txBox="1"/>
              <p:nvPr/>
            </p:nvSpPr>
            <p:spPr>
              <a:xfrm>
                <a:off x="8713782" y="8521023"/>
                <a:ext cx="570307" cy="49800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sz="5700" dirty="0"/>
              </a:p>
            </p:txBody>
          </p:sp>
        </mc:Choice>
        <mc:Fallback>
          <p:sp>
            <p:nvSpPr>
              <p:cNvPr id="45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782" y="8521023"/>
                <a:ext cx="570307" cy="498001"/>
              </a:xfrm>
              <a:prstGeom prst="rect">
                <a:avLst/>
              </a:prstGeom>
              <a:blipFill>
                <a:blip r:embed="rId2"/>
                <a:stretch>
                  <a:fillRect l="-27660" r="-55319" b="-112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2" name="Oval"/>
          <p:cNvSpPr/>
          <p:nvPr/>
        </p:nvSpPr>
        <p:spPr>
          <a:xfrm>
            <a:off x="5149744" y="7864619"/>
            <a:ext cx="4330293" cy="3129478"/>
          </a:xfrm>
          <a:prstGeom prst="ellipse">
            <a:avLst/>
          </a:prstGeom>
          <a:ln w="25400">
            <a:solidFill>
              <a:srgbClr val="000000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3" name="Equation"/>
              <p:cNvSpPr txBox="1"/>
              <p:nvPr/>
            </p:nvSpPr>
            <p:spPr>
              <a:xfrm>
                <a:off x="2921315" y="9581021"/>
                <a:ext cx="1588095" cy="78851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sz="5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sz="57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57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sz="5700" dirty="0"/>
              </a:p>
            </p:txBody>
          </p:sp>
        </mc:Choice>
        <mc:Fallback>
          <p:sp>
            <p:nvSpPr>
              <p:cNvPr id="45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315" y="9581021"/>
                <a:ext cx="1588095" cy="788515"/>
              </a:xfrm>
              <a:prstGeom prst="rect">
                <a:avLst/>
              </a:prstGeom>
              <a:blipFill>
                <a:blip r:embed="rId3"/>
                <a:stretch>
                  <a:fillRect l="-14961" r="-23622" b="-3809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4" name="The goal is to go as further north as possible…"/>
              <p:cNvSpPr txBox="1"/>
              <p:nvPr/>
            </p:nvSpPr>
            <p:spPr>
              <a:xfrm>
                <a:off x="10179841" y="4204674"/>
                <a:ext cx="13038049" cy="246145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The goal is to go as further north as possible</a:t>
                </a:r>
              </a:p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The base policy defines state distribution (under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)</a:t>
                </a:r>
              </a:p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When planning under the model we observe a different state distribution,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/>
              </a:p>
            </p:txBody>
          </p:sp>
        </mc:Choice>
        <mc:Fallback>
          <p:sp>
            <p:nvSpPr>
              <p:cNvPr id="454" name="The goal is to go as further north as possibl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841" y="4204674"/>
                <a:ext cx="13038049" cy="2461454"/>
              </a:xfrm>
              <a:prstGeom prst="rect">
                <a:avLst/>
              </a:prstGeom>
              <a:blipFill>
                <a:blip r:embed="rId4"/>
                <a:stretch>
                  <a:fillRect l="-875" t="-307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5" name="Line"/>
          <p:cNvSpPr/>
          <p:nvPr/>
        </p:nvSpPr>
        <p:spPr>
          <a:xfrm>
            <a:off x="7017314" y="6453470"/>
            <a:ext cx="222221" cy="3409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75" h="21600" extrusionOk="0">
                <a:moveTo>
                  <a:pt x="9571" y="21600"/>
                </a:moveTo>
                <a:cubicBezTo>
                  <a:pt x="14204" y="19902"/>
                  <a:pt x="16077" y="18172"/>
                  <a:pt x="15156" y="16445"/>
                </a:cubicBezTo>
                <a:cubicBezTo>
                  <a:pt x="14083" y="14432"/>
                  <a:pt x="9221" y="12428"/>
                  <a:pt x="11055" y="10417"/>
                </a:cubicBezTo>
                <a:cubicBezTo>
                  <a:pt x="12910" y="8381"/>
                  <a:pt x="21600" y="6385"/>
                  <a:pt x="20103" y="4344"/>
                </a:cubicBezTo>
                <a:cubicBezTo>
                  <a:pt x="18969" y="2799"/>
                  <a:pt x="12039" y="1302"/>
                  <a:pt x="0" y="0"/>
                </a:cubicBezTo>
              </a:path>
            </a:pathLst>
          </a:custGeom>
          <a:ln w="635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6" name="Equation"/>
              <p:cNvSpPr txBox="1"/>
              <p:nvPr/>
            </p:nvSpPr>
            <p:spPr>
              <a:xfrm>
                <a:off x="4146986" y="7037805"/>
                <a:ext cx="1538314" cy="85894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57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7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sz="57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7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sz="57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sz="57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57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sz="5700" dirty="0"/>
              </a:p>
            </p:txBody>
          </p:sp>
        </mc:Choice>
        <mc:Fallback>
          <p:sp>
            <p:nvSpPr>
              <p:cNvPr id="4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986" y="7037805"/>
                <a:ext cx="1538314" cy="858944"/>
              </a:xfrm>
              <a:prstGeom prst="rect">
                <a:avLst/>
              </a:prstGeom>
              <a:blipFill>
                <a:blip r:embed="rId5"/>
                <a:stretch>
                  <a:fillRect l="-16393" r="-29508" b="-4492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7" name="Oval"/>
          <p:cNvSpPr/>
          <p:nvPr/>
        </p:nvSpPr>
        <p:spPr>
          <a:xfrm>
            <a:off x="6400483" y="5158869"/>
            <a:ext cx="1460917" cy="5809828"/>
          </a:xfrm>
          <a:prstGeom prst="ellipse">
            <a:avLst/>
          </a:prstGeom>
          <a:ln w="50800">
            <a:solidFill>
              <a:schemeClr val="accent5">
                <a:lumOff val="-29866"/>
              </a:schemeClr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58" name="The more (i) the dynamics are complex, (ii) we use high-capacity models, the easier it is incur in distribution mismatch"/>
          <p:cNvSpPr txBox="1"/>
          <p:nvPr/>
        </p:nvSpPr>
        <p:spPr>
          <a:xfrm>
            <a:off x="10087594" y="9805660"/>
            <a:ext cx="12302318" cy="1080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more (i) the dynamics are complex, (ii) we use high-capacity models, the easier it is incur in distribution mismatch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255FED-7FA0-0D77-A887-147116D70BB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" grpId="0" animBg="1"/>
      <p:bldP spid="456" grpId="0" animBg="1"/>
      <p:bldP spid="457" grpId="0" animBg="1"/>
      <p:bldP spid="4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A simple improv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 simple improvement </a:t>
            </a:r>
          </a:p>
        </p:txBody>
      </p:sp>
      <p:sp>
        <p:nvSpPr>
          <p:cNvPr id="461" name="We can leverage ideas from adaptive and receding-horizon control:"/>
          <p:cNvSpPr txBox="1"/>
          <p:nvPr/>
        </p:nvSpPr>
        <p:spPr>
          <a:xfrm>
            <a:off x="1275327" y="3582170"/>
            <a:ext cx="20738998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We can leverage ideas from adaptive and receding-horizon control: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2" name="Run base policy   in the environment (e.g., random policy, exploration policy) and collect dataset of transitions…"/>
              <p:cNvSpPr txBox="1"/>
              <p:nvPr/>
            </p:nvSpPr>
            <p:spPr>
              <a:xfrm>
                <a:off x="1206500" y="4951573"/>
                <a:ext cx="21971001" cy="61727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592666" indent="-592666" algn="l" defTabSz="825500"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Run base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ar-AE"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in the environment (e.g., random policy, exploration policy) and collect dataset of transitions </a:t>
                </a:r>
                <a14:m>
                  <m:oMath xmlns:m="http://schemas.openxmlformats.org/officeDocument/2006/math">
                    <m:r>
                      <a:rPr lang="en-US"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ar-AE"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ar-AE"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ar-AE" sz="3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ar-AE" dirty="0"/>
              </a:p>
              <a:p>
                <a:pPr marL="592666" indent="-592666" algn="l" defTabSz="825500"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Fit dynamics model to data to minimize error (or equivalently, maximize (log) likelihood) </a:t>
                </a:r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ar-AE"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sSub>
                        <m:sSubPr>
                          <m:ctrlPr>
                            <a:rPr lang="en-US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ctrlP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ar-AE"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p>
                        <m:e>
                          <m:sSup>
                            <m:sSupPr>
                              <m:ctrlPr>
                                <a:rPr lang="ar-AE"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ar-AE" sz="3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ar-AE" sz="39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ar-AE"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39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ar-AE"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p>
                              <m:r>
                                <a:rPr lang="ar-AE" sz="3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ar-AE" dirty="0"/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ar-AE" dirty="0"/>
              </a:p>
              <a:p>
                <a:pPr marL="592666" indent="-592666" algn="l" defTabSz="825500">
                  <a:buSzPct val="100000"/>
                  <a:buAutoNum type="arabicPeriod" startAt="3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Use the learned model to plan a sequence of actions</a:t>
                </a:r>
              </a:p>
              <a:p>
                <a:pPr marL="592666" indent="-592666" algn="l" defTabSz="825500">
                  <a:buSzPct val="100000"/>
                  <a:buAutoNum type="arabicPeriod" startAt="3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Execute only the first action and measure the new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(</a:t>
                </a:r>
                <a:r>
                  <a:rPr lang="en-US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i.e., MPC)</a:t>
                </a:r>
              </a:p>
              <a:p>
                <a:pPr marL="592666" indent="-592666" algn="l" defTabSz="825500">
                  <a:buSzPct val="100000"/>
                  <a:buAutoNum type="arabicPeriod" startAt="3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/>
                  <a:t>Add the observed transition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to the dataset </a:t>
                </a:r>
                <a14:m>
                  <m:oMath xmlns:m="http://schemas.openxmlformats.org/officeDocument/2006/math">
                    <m:r>
                      <a:rPr lang="en-US"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en-US" dirty="0"/>
                  <a:t> and update model</a:t>
                </a:r>
                <a:r>
                  <a:rPr lang="en-US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(i.e., gradually closing the gap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nor/>
                      </m:rPr>
                      <a:rPr lang="en-US" sz="3850" b="0" i="0" smtClean="0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3850" i="0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and</m:t>
                    </m:r>
                    <m:sSub>
                      <m:sSubPr>
                        <m:ctrlPr>
                          <a:rPr lang="ar-AE" sz="3850" b="0" i="0" smtClean="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850" b="0" i="0" smtClean="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ar-AE" sz="38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8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ar-AE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)  </a:t>
                </a:r>
                <a:endParaRPr dirty="0">
                  <a:solidFill>
                    <a:srgbClr val="B51700"/>
                  </a:solidFill>
                </a:endParaRPr>
              </a:p>
            </p:txBody>
          </p:sp>
        </mc:Choice>
        <mc:Fallback>
          <p:sp>
            <p:nvSpPr>
              <p:cNvPr id="462" name="Run base policy   in the environment (e.g., random policy, exploration policy) and collect dataset of transition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0" y="4951573"/>
                <a:ext cx="21971001" cy="6172701"/>
              </a:xfrm>
              <a:prstGeom prst="rect">
                <a:avLst/>
              </a:prstGeom>
              <a:blipFill>
                <a:blip r:embed="rId2"/>
                <a:stretch>
                  <a:fillRect l="-925" t="-696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E97F74-329E-DEDF-492C-EEB63788984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Outlin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Outline</a:t>
            </a:r>
          </a:p>
        </p:txBody>
      </p:sp>
      <p:sp>
        <p:nvSpPr>
          <p:cNvPr id="465" name="Basics of model-based RL"/>
          <p:cNvSpPr txBox="1"/>
          <p:nvPr/>
        </p:nvSpPr>
        <p:spPr>
          <a:xfrm>
            <a:off x="1466209" y="4235660"/>
            <a:ext cx="12129273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>
                <a:solidFill>
                  <a:srgbClr val="000000">
                    <a:alpha val="30000"/>
                  </a:srgbClr>
                </a:solidFill>
              </a:rPr>
              <a:t>Basics of model-based RL</a:t>
            </a:r>
          </a:p>
        </p:txBody>
      </p:sp>
      <p:sp>
        <p:nvSpPr>
          <p:cNvPr id="466" name="Examples &amp; Applications (e.g., PETS)"/>
          <p:cNvSpPr txBox="1"/>
          <p:nvPr/>
        </p:nvSpPr>
        <p:spPr>
          <a:xfrm>
            <a:off x="1488520" y="8885306"/>
            <a:ext cx="9870096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>
                <a:solidFill>
                  <a:srgbClr val="000000">
                    <a:alpha val="30000"/>
                  </a:srgbClr>
                </a:solidFill>
              </a:rPr>
              <a:t>Examples &amp; Applications (e.g., PETS)</a:t>
            </a:r>
          </a:p>
        </p:txBody>
      </p:sp>
      <p:sp>
        <p:nvSpPr>
          <p:cNvPr id="467" name="Uncertainty quantification in model-based RL"/>
          <p:cNvSpPr txBox="1"/>
          <p:nvPr/>
        </p:nvSpPr>
        <p:spPr>
          <a:xfrm>
            <a:off x="1454106" y="6565444"/>
            <a:ext cx="121292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Uncertainty quantification in model-based RL</a:t>
            </a:r>
          </a:p>
        </p:txBody>
      </p:sp>
      <p:sp>
        <p:nvSpPr>
          <p:cNvPr id="468" name="A basic recipe (and its limitations)…"/>
          <p:cNvSpPr txBox="1"/>
          <p:nvPr/>
        </p:nvSpPr>
        <p:spPr>
          <a:xfrm>
            <a:off x="1989360" y="4949829"/>
            <a:ext cx="15826739" cy="148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A basic recipe (and its limitations)</a:t>
            </a:r>
          </a:p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rgbClr val="000000">
                    <a:alpha val="30000"/>
                  </a:srgbClr>
                </a:solidFill>
              </a:rPr>
              <a:t>Learning with high-capacity models: distributional shift</a:t>
            </a:r>
          </a:p>
        </p:txBody>
      </p:sp>
      <p:sp>
        <p:nvSpPr>
          <p:cNvPr id="469" name="Gaussian Processes…"/>
          <p:cNvSpPr txBox="1"/>
          <p:nvPr/>
        </p:nvSpPr>
        <p:spPr>
          <a:xfrm>
            <a:off x="1977257" y="7274652"/>
            <a:ext cx="15826739" cy="132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Gaussian Processes</a:t>
            </a:r>
          </a:p>
          <a:p>
            <a: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Bootstrap Ensembles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50F590-9E2D-5060-9A31-238C1F62DE9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he main challenge in MBR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main challenge in MBRL</a:t>
            </a:r>
          </a:p>
        </p:txBody>
      </p:sp>
      <p:sp>
        <p:nvSpPr>
          <p:cNvPr id="472" name="Ideally, we’d want our model to:…"/>
          <p:cNvSpPr txBox="1"/>
          <p:nvPr/>
        </p:nvSpPr>
        <p:spPr>
          <a:xfrm>
            <a:off x="965530" y="3283262"/>
            <a:ext cx="21971001" cy="157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Ideally, we’d want our model to: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Have high-capacity to represent complex dynamics in the high-data regime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Not overfit to observed data in the low-data regime</a:t>
            </a:r>
          </a:p>
        </p:txBody>
      </p:sp>
      <p:grpSp>
        <p:nvGrpSpPr>
          <p:cNvPr id="476" name="Group"/>
          <p:cNvGrpSpPr/>
          <p:nvPr/>
        </p:nvGrpSpPr>
        <p:grpSpPr>
          <a:xfrm>
            <a:off x="17107253" y="6239682"/>
            <a:ext cx="6164901" cy="4989986"/>
            <a:chOff x="-134351" y="0"/>
            <a:chExt cx="6164899" cy="4989985"/>
          </a:xfrm>
        </p:grpSpPr>
        <p:pic>
          <p:nvPicPr>
            <p:cNvPr id="473" name="Image" descr="Image"/>
            <p:cNvPicPr>
              <a:picLocks noChangeAspect="1"/>
            </p:cNvPicPr>
            <p:nvPr/>
          </p:nvPicPr>
          <p:blipFill>
            <a:blip r:embed="rId2"/>
            <a:srcRect l="10150" b="8747"/>
            <a:stretch>
              <a:fillRect/>
            </a:stretch>
          </p:blipFill>
          <p:spPr>
            <a:xfrm>
              <a:off x="961550" y="0"/>
              <a:ext cx="5068998" cy="49592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4" name="Equation"/>
                <p:cNvSpPr txBox="1"/>
                <p:nvPr/>
              </p:nvSpPr>
              <p:spPr>
                <a:xfrm>
                  <a:off x="3325170" y="4627589"/>
                  <a:ext cx="341758" cy="36239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65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oMath>
                    </m:oMathPara>
                  </a14:m>
                  <a:endParaRPr sz="6500" dirty="0"/>
                </a:p>
              </p:txBody>
            </p:sp>
          </mc:Choice>
          <mc:Fallback>
            <p:sp>
              <p:nvSpPr>
                <p:cNvPr id="47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5170" y="4627589"/>
                  <a:ext cx="341758" cy="362396"/>
                </a:xfrm>
                <a:prstGeom prst="rect">
                  <a:avLst/>
                </a:prstGeom>
                <a:blipFill>
                  <a:blip r:embed="rId3"/>
                  <a:stretch>
                    <a:fillRect l="-57143" r="-67857" b="-1733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5" name="Equation"/>
                <p:cNvSpPr txBox="1"/>
                <p:nvPr/>
              </p:nvSpPr>
              <p:spPr>
                <a:xfrm>
                  <a:off x="-134351" y="2143297"/>
                  <a:ext cx="986079" cy="5091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7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sz="4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47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</m:oMath>
                    </m:oMathPara>
                  </a14:m>
                  <a:endParaRPr sz="4700" dirty="0"/>
                </a:p>
              </p:txBody>
            </p:sp>
          </mc:Choice>
          <mc:Fallback>
            <p:sp>
              <p:nvSpPr>
                <p:cNvPr id="47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34351" y="2143297"/>
                  <a:ext cx="986079" cy="509156"/>
                </a:xfrm>
                <a:prstGeom prst="rect">
                  <a:avLst/>
                </a:prstGeom>
                <a:blipFill>
                  <a:blip r:embed="rId4"/>
                  <a:stretch>
                    <a:fillRect l="-18987" r="-15190" b="-5122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7" name="For example, consider the case where we fit our model to observed data and use it to plan, according to the previous scheme"/>
          <p:cNvSpPr txBox="1"/>
          <p:nvPr/>
        </p:nvSpPr>
        <p:spPr>
          <a:xfrm>
            <a:off x="926863" y="5699476"/>
            <a:ext cx="14785265" cy="1080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For example, consider the case where we fit our model to observed data and use it to plan, according to the previous scheme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8" name="Run base policy   in the environment (e.g., random policy, exploration policy) and collect dataset of transitions…"/>
              <p:cNvSpPr txBox="1"/>
              <p:nvPr/>
            </p:nvSpPr>
            <p:spPr>
              <a:xfrm>
                <a:off x="694439" y="6936086"/>
                <a:ext cx="14970228" cy="428262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592666" indent="-592666" algn="l" defTabSz="825500">
                  <a:buSzPct val="100000"/>
                  <a:buAutoNum type="arabicPeriod"/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Run base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sz="2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dirty="0"/>
                  <a:t> in the environment (e.g., random policy, exploration policy) and collect dataset of transitions </a:t>
                </a:r>
                <a14:m>
                  <m:oMath xmlns:m="http://schemas.openxmlformats.org/officeDocument/2006/math">
                    <m:r>
                      <a:rPr sz="2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sz="2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sz="26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sz="2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265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2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dirty="0"/>
              </a:p>
              <a:p>
                <a:pPr marL="592666" indent="-592666" algn="l" defTabSz="825500">
                  <a:buSzPct val="100000"/>
                  <a:buAutoNum type="arabicPeriod"/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Fit dynamics model to data to minimize error (or equivalently, maximize (log) likelihood) </a:t>
                </a:r>
              </a:p>
              <a:p>
                <a:pPr defTabSz="825500"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sz="26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26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sSub>
                        <m:sSubPr>
                          <m:ctrlP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ctrlP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sz="265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​</m:t>
                          </m:r>
                        </m:sup>
                        <m:e>
                          <m:sSup>
                            <m:sSupPr>
                              <m:ctrlPr>
                                <a:rPr sz="26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26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sz="2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sz="265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sz="26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26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26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p>
                              <m:r>
                                <a:rPr sz="26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dirty="0"/>
              </a:p>
              <a:p>
                <a:pPr defTabSz="825500"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592666" indent="-592666" algn="l" defTabSz="825500">
                  <a:buSzPct val="100000"/>
                  <a:buAutoNum type="arabicPeriod" startAt="3"/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Use the learned model to plan a sequence of actions</a:t>
                </a:r>
              </a:p>
              <a:p>
                <a:pPr marL="592666" indent="-592666" algn="l" defTabSz="825500">
                  <a:buSzPct val="100000"/>
                  <a:buAutoNum type="arabicPeriod" startAt="3"/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Execute only the first action and measure the new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(i.e., MPC)</a:t>
                </a:r>
              </a:p>
              <a:p>
                <a:pPr marL="592666" indent="-592666" algn="l" defTabSz="825500">
                  <a:buSzPct val="100000"/>
                  <a:buAutoNum type="arabicPeriod" startAt="3"/>
                  <a:defRPr sz="2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Add the observed transition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26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26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dirty="0"/>
                  <a:t> to the dataset </a:t>
                </a:r>
                <a14:m>
                  <m:oMath xmlns:m="http://schemas.openxmlformats.org/officeDocument/2006/math">
                    <m:r>
                      <a:rPr sz="265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dirty="0"/>
                  <a:t> and update model</a:t>
                </a:r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(i.e., gradually closing the gap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nor/>
                      </m:rPr>
                      <a:rPr lang="en-US" sz="2650" b="0" i="0" smtClean="0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sz="2650" i="0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and</m:t>
                    </m:r>
                    <m:r>
                      <m:rPr>
                        <m:nor/>
                      </m:rPr>
                      <a:rPr lang="en-US" sz="2650" b="0" i="0" smtClean="0">
                        <a:solidFill>
                          <a:srgbClr val="B417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sz="2650">
                                <a:solidFill>
                                  <a:srgbClr val="B417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2650">
                            <a:solidFill>
                              <a:srgbClr val="B417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)  </a:t>
                </a:r>
                <a:endParaRPr dirty="0">
                  <a:solidFill>
                    <a:srgbClr val="B51700"/>
                  </a:solidFill>
                </a:endParaRPr>
              </a:p>
            </p:txBody>
          </p:sp>
        </mc:Choice>
        <mc:Fallback>
          <p:sp>
            <p:nvSpPr>
              <p:cNvPr id="478" name="Run base policy   in the environment (e.g., random policy, exploration policy) and collect dataset of transitions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39" y="6936086"/>
                <a:ext cx="14970228" cy="4282626"/>
              </a:xfrm>
              <a:prstGeom prst="rect">
                <a:avLst/>
              </a:prstGeom>
              <a:blipFill>
                <a:blip r:embed="rId5"/>
                <a:stretch>
                  <a:fillRect l="-763" t="-621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9" name="Problem: we’ll likely erroneously exploit our model where it is less knowledgeable"/>
          <p:cNvSpPr txBox="1"/>
          <p:nvPr/>
        </p:nvSpPr>
        <p:spPr>
          <a:xfrm>
            <a:off x="786921" y="11663093"/>
            <a:ext cx="14785264" cy="58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Problem:</a:t>
            </a:r>
            <a:r>
              <a:t> we’ll likely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erroneously</a:t>
            </a:r>
            <a:r>
              <a:t> exploit our model where it is less knowledgeable</a:t>
            </a:r>
          </a:p>
        </p:txBody>
      </p:sp>
      <p:sp>
        <p:nvSpPr>
          <p:cNvPr id="480" name="(Possible) Solution: consider how “certain” we our about the prediction"/>
          <p:cNvSpPr txBox="1"/>
          <p:nvPr/>
        </p:nvSpPr>
        <p:spPr>
          <a:xfrm>
            <a:off x="786921" y="12226851"/>
            <a:ext cx="14785264" cy="58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(Possible) Solution:</a:t>
            </a:r>
            <a:r>
              <a:t> consider how “certain” we our about the prediction</a:t>
            </a:r>
          </a:p>
        </p:txBody>
      </p:sp>
      <p:sp>
        <p:nvSpPr>
          <p:cNvPr id="481" name="Rounded Rectangle"/>
          <p:cNvSpPr/>
          <p:nvPr/>
        </p:nvSpPr>
        <p:spPr>
          <a:xfrm>
            <a:off x="331489" y="6829452"/>
            <a:ext cx="15976013" cy="4485213"/>
          </a:xfrm>
          <a:prstGeom prst="roundRect">
            <a:avLst>
              <a:gd name="adj" fmla="val 15644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719515-ABEA-BD4B-6353-EE962AD76A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The role of uncertainty estim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role of uncertainty estimation</a:t>
            </a:r>
          </a:p>
        </p:txBody>
      </p:sp>
      <p:pic>
        <p:nvPicPr>
          <p:cNvPr id="48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63" y="4622127"/>
            <a:ext cx="11208170" cy="7475762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Specifically, by uncertainty on our predictions, we mean an expression of a distribution over possible outcomes…"/>
          <p:cNvSpPr txBox="1"/>
          <p:nvPr/>
        </p:nvSpPr>
        <p:spPr>
          <a:xfrm>
            <a:off x="965530" y="3283262"/>
            <a:ext cx="21971001" cy="10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Specifically, by uncertainty on our predictions, we mean an expression of </a:t>
            </a:r>
            <a:r>
              <a:rPr i="1">
                <a:latin typeface="+mn-lt"/>
                <a:ea typeface="+mn-ea"/>
                <a:cs typeface="+mn-cs"/>
                <a:sym typeface="Helvetica Neue"/>
              </a:rPr>
              <a:t>a distribution over possible outcomes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This allows us to reason in terms of expectations under our model </a:t>
            </a:r>
          </a:p>
        </p:txBody>
      </p:sp>
      <p:sp>
        <p:nvSpPr>
          <p:cNvPr id="486" name="Rectangle"/>
          <p:cNvSpPr/>
          <p:nvPr/>
        </p:nvSpPr>
        <p:spPr>
          <a:xfrm>
            <a:off x="13514880" y="5575393"/>
            <a:ext cx="8373492" cy="5811188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87" name="Line"/>
          <p:cNvSpPr/>
          <p:nvPr/>
        </p:nvSpPr>
        <p:spPr>
          <a:xfrm>
            <a:off x="13527490" y="6166707"/>
            <a:ext cx="8345899" cy="3940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6978" y="14129"/>
                </a:lnTo>
                <a:lnTo>
                  <a:pt x="10145" y="4863"/>
                </a:lnTo>
                <a:lnTo>
                  <a:pt x="9820" y="120"/>
                </a:lnTo>
                <a:lnTo>
                  <a:pt x="11368" y="0"/>
                </a:lnTo>
                <a:lnTo>
                  <a:pt x="11332" y="3526"/>
                </a:lnTo>
                <a:lnTo>
                  <a:pt x="11695" y="5943"/>
                </a:lnTo>
                <a:lnTo>
                  <a:pt x="13770" y="11673"/>
                </a:lnTo>
                <a:lnTo>
                  <a:pt x="21600" y="16263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88" name="Circle"/>
          <p:cNvSpPr/>
          <p:nvPr/>
        </p:nvSpPr>
        <p:spPr>
          <a:xfrm>
            <a:off x="16286032" y="9622682"/>
            <a:ext cx="340259" cy="340259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89" name="Circle"/>
          <p:cNvSpPr/>
          <p:nvPr/>
        </p:nvSpPr>
        <p:spPr>
          <a:xfrm>
            <a:off x="17227577" y="6002075"/>
            <a:ext cx="821095" cy="821095"/>
          </a:xfrm>
          <a:prstGeom prst="ellipse">
            <a:avLst/>
          </a:prstGeom>
          <a:ln w="25400">
            <a:solidFill>
              <a:schemeClr val="accent4">
                <a:hueOff val="-476017"/>
                <a:lumOff val="-100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0" name="Circle"/>
          <p:cNvSpPr/>
          <p:nvPr/>
        </p:nvSpPr>
        <p:spPr>
          <a:xfrm>
            <a:off x="16375360" y="5149856"/>
            <a:ext cx="2525532" cy="2525533"/>
          </a:xfrm>
          <a:prstGeom prst="ellipse">
            <a:avLst/>
          </a:prstGeom>
          <a:ln w="25400">
            <a:solidFill>
              <a:schemeClr val="accent4">
                <a:hueOff val="-476017"/>
                <a:lumOff val="-100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1" name="Circle"/>
          <p:cNvSpPr/>
          <p:nvPr/>
        </p:nvSpPr>
        <p:spPr>
          <a:xfrm>
            <a:off x="17291077" y="7559833"/>
            <a:ext cx="821095" cy="821095"/>
          </a:xfrm>
          <a:prstGeom prst="ellips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2" name="Circle"/>
          <p:cNvSpPr/>
          <p:nvPr/>
        </p:nvSpPr>
        <p:spPr>
          <a:xfrm>
            <a:off x="16438860" y="6707615"/>
            <a:ext cx="2525532" cy="2525532"/>
          </a:xfrm>
          <a:prstGeom prst="ellipse">
            <a:avLst/>
          </a:prstGeom>
          <a:ln w="254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3" name="Line"/>
          <p:cNvSpPr/>
          <p:nvPr/>
        </p:nvSpPr>
        <p:spPr>
          <a:xfrm>
            <a:off x="16453073" y="7918117"/>
            <a:ext cx="1222970" cy="1810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547" y="17761"/>
                  <a:pt x="3926" y="14098"/>
                  <a:pt x="7058" y="10728"/>
                </a:cubicBezTo>
                <a:cubicBezTo>
                  <a:pt x="10907" y="6588"/>
                  <a:pt x="15834" y="2954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94" name="Line"/>
          <p:cNvSpPr/>
          <p:nvPr/>
        </p:nvSpPr>
        <p:spPr>
          <a:xfrm>
            <a:off x="16477518" y="6469220"/>
            <a:ext cx="1332518" cy="3254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54" h="21600" extrusionOk="0">
                <a:moveTo>
                  <a:pt x="849" y="21600"/>
                </a:moveTo>
                <a:cubicBezTo>
                  <a:pt x="-1325" y="17883"/>
                  <a:pt x="734" y="13930"/>
                  <a:pt x="6363" y="11012"/>
                </a:cubicBezTo>
                <a:cubicBezTo>
                  <a:pt x="11120" y="8546"/>
                  <a:pt x="18383" y="6810"/>
                  <a:pt x="19754" y="3576"/>
                </a:cubicBezTo>
                <a:cubicBezTo>
                  <a:pt x="20275" y="2348"/>
                  <a:pt x="19771" y="1077"/>
                  <a:pt x="18336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95" name="Star"/>
          <p:cNvSpPr/>
          <p:nvPr/>
        </p:nvSpPr>
        <p:spPr>
          <a:xfrm>
            <a:off x="17347551" y="6136270"/>
            <a:ext cx="581147" cy="552704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6" name="Expected reward under high-variance prediction is low"/>
          <p:cNvSpPr txBox="1"/>
          <p:nvPr/>
        </p:nvSpPr>
        <p:spPr>
          <a:xfrm>
            <a:off x="13012980" y="11577087"/>
            <a:ext cx="10283412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Expected reward under high-variance prediction is low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8E12E3-2E52-CA4F-84AF-272AA578B16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" grpId="0" animBg="1"/>
      <p:bldP spid="492" grpId="0" animBg="1"/>
      <p:bldP spid="4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How can we model uncertaint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How can we model uncertainty?</a:t>
            </a:r>
          </a:p>
        </p:txBody>
      </p:sp>
      <p:sp>
        <p:nvSpPr>
          <p:cNvPr id="499" name="Idea 1: use output entropy…"/>
          <p:cNvSpPr txBox="1"/>
          <p:nvPr/>
        </p:nvSpPr>
        <p:spPr>
          <a:xfrm>
            <a:off x="980520" y="2999985"/>
            <a:ext cx="21971001" cy="1082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Idea 1:</a:t>
            </a:r>
            <a:r>
              <a:rPr dirty="0"/>
              <a:t> use output entropy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Suppose we estimated a model, why not use its entropy?</a:t>
            </a:r>
          </a:p>
        </p:txBody>
      </p:sp>
      <p:pic>
        <p:nvPicPr>
          <p:cNvPr id="500" name="Image" descr="Image"/>
          <p:cNvPicPr>
            <a:picLocks noChangeAspect="1"/>
          </p:cNvPicPr>
          <p:nvPr/>
        </p:nvPicPr>
        <p:blipFill>
          <a:blip r:embed="rId2"/>
          <a:srcRect l="10150" b="8747"/>
          <a:stretch>
            <a:fillRect/>
          </a:stretch>
        </p:blipFill>
        <p:spPr>
          <a:xfrm>
            <a:off x="15809025" y="8977080"/>
            <a:ext cx="4489222" cy="43920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04" name="Image" descr="Image"/>
          <p:cNvPicPr>
            <a:picLocks noChangeAspect="1"/>
          </p:cNvPicPr>
          <p:nvPr/>
        </p:nvPicPr>
        <p:blipFill>
          <a:blip r:embed="rId3"/>
          <a:srcRect l="63009" t="15223" r="35181" b="70142"/>
          <a:stretch>
            <a:fillRect/>
          </a:stretch>
        </p:blipFill>
        <p:spPr>
          <a:xfrm>
            <a:off x="11848577" y="5348645"/>
            <a:ext cx="636543" cy="10120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5" name="Image" descr="Image"/>
          <p:cNvPicPr>
            <a:picLocks noChangeAspect="1"/>
          </p:cNvPicPr>
          <p:nvPr/>
        </p:nvPicPr>
        <p:blipFill>
          <a:blip r:embed="rId3"/>
          <a:srcRect l="63009" t="13930" r="36232" b="71855"/>
          <a:stretch>
            <a:fillRect/>
          </a:stretch>
        </p:blipFill>
        <p:spPr>
          <a:xfrm>
            <a:off x="11264140" y="6128022"/>
            <a:ext cx="202877" cy="7480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6" name="Image" descr="Image"/>
          <p:cNvPicPr>
            <a:picLocks noChangeAspect="1"/>
          </p:cNvPicPr>
          <p:nvPr/>
        </p:nvPicPr>
        <p:blipFill>
          <a:blip r:embed="rId3"/>
          <a:srcRect l="63730" t="21384" r="35724" b="71855"/>
          <a:stretch>
            <a:fillRect/>
          </a:stretch>
        </p:blipFill>
        <p:spPr>
          <a:xfrm>
            <a:off x="12173618" y="6567101"/>
            <a:ext cx="146011" cy="35576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Image" descr="Image"/>
          <p:cNvPicPr>
            <a:picLocks noChangeAspect="1"/>
          </p:cNvPicPr>
          <p:nvPr/>
        </p:nvPicPr>
        <p:blipFill>
          <a:blip r:embed="rId3"/>
          <a:srcRect l="64233" t="19030" r="35174" b="71855"/>
          <a:stretch>
            <a:fillRect/>
          </a:stretch>
        </p:blipFill>
        <p:spPr>
          <a:xfrm>
            <a:off x="12971520" y="6505189"/>
            <a:ext cx="158332" cy="4796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1" name="Group"/>
          <p:cNvGrpSpPr/>
          <p:nvPr/>
        </p:nvGrpSpPr>
        <p:grpSpPr>
          <a:xfrm>
            <a:off x="13781724" y="5142219"/>
            <a:ext cx="7691195" cy="2302091"/>
            <a:chOff x="0" y="0"/>
            <a:chExt cx="7691194" cy="2302090"/>
          </a:xfrm>
        </p:grpSpPr>
        <p:pic>
          <p:nvPicPr>
            <p:cNvPr id="508" name="Image" descr="Image"/>
            <p:cNvPicPr>
              <a:picLocks noChangeAspect="1"/>
            </p:cNvPicPr>
            <p:nvPr/>
          </p:nvPicPr>
          <p:blipFill>
            <a:blip r:embed="rId4"/>
            <a:srcRect l="1746" t="46969" r="1746" b="11114"/>
            <a:stretch>
              <a:fillRect/>
            </a:stretch>
          </p:blipFill>
          <p:spPr>
            <a:xfrm>
              <a:off x="0" y="0"/>
              <a:ext cx="7691195" cy="16625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9" name="Text"/>
                <p:cNvSpPr txBox="1"/>
                <p:nvPr/>
              </p:nvSpPr>
              <p:spPr>
                <a:xfrm>
                  <a:off x="3532007" y="1742065"/>
                  <a:ext cx="627028" cy="56002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50800" tIns="50800" rIns="50800" bIns="50800" numCol="1" anchor="ctr">
                  <a:spAutoFit/>
                </a:bodyPr>
                <a:lstStyle>
                  <a:lvl1pPr>
                    <a:defRPr>
                      <a:solidFill>
                        <a:srgbClr val="000000"/>
                      </a:solidFill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28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8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sz="28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285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09" name="Text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2007" y="1742065"/>
                  <a:ext cx="627028" cy="560026"/>
                </a:xfrm>
                <a:prstGeom prst="rect">
                  <a:avLst/>
                </a:prstGeom>
                <a:blipFill>
                  <a:blip r:embed="rId5"/>
                  <a:stretch>
                    <a:fillRect l="-24000" r="-6000" b="-2174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0" name="Rectangle"/>
            <p:cNvSpPr/>
            <p:nvPr/>
          </p:nvSpPr>
          <p:spPr>
            <a:xfrm>
              <a:off x="3447455" y="1437026"/>
              <a:ext cx="796132" cy="31216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12" name="Text"/>
              <p:cNvSpPr txBox="1"/>
              <p:nvPr/>
            </p:nvSpPr>
            <p:spPr>
              <a:xfrm>
                <a:off x="10549220" y="6941232"/>
                <a:ext cx="1054801" cy="5813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14:m>
                  <m:oMathPara xmlns:m="http://schemas.openxmlformats.org/officeDocument/2006/math">
                    <m:oMath>
                      <m:r>
                        <a:rPr sz="28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sz="2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512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9220" y="6941232"/>
                <a:ext cx="1054801" cy="581366"/>
              </a:xfrm>
              <a:prstGeom prst="rect">
                <a:avLst/>
              </a:prstGeom>
              <a:blipFill>
                <a:blip r:embed="rId6"/>
                <a:stretch>
                  <a:fillRect l="-21429" b="-851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3" name="Text"/>
              <p:cNvSpPr txBox="1"/>
              <p:nvPr/>
            </p:nvSpPr>
            <p:spPr>
              <a:xfrm>
                <a:off x="11760370" y="6941232"/>
                <a:ext cx="1054801" cy="5813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14:m>
                  <m:oMathPara xmlns:m="http://schemas.openxmlformats.org/officeDocument/2006/math">
                    <m:oMath>
                      <m:r>
                        <a:rPr sz="28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sz="2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513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0370" y="6941232"/>
                <a:ext cx="1054801" cy="581366"/>
              </a:xfrm>
              <a:prstGeom prst="rect">
                <a:avLst/>
              </a:prstGeom>
              <a:blipFill>
                <a:blip r:embed="rId7"/>
                <a:stretch>
                  <a:fillRect l="-20238" b="-851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4" name="Text"/>
              <p:cNvSpPr txBox="1"/>
              <p:nvPr/>
            </p:nvSpPr>
            <p:spPr>
              <a:xfrm>
                <a:off x="12902161" y="6939402"/>
                <a:ext cx="1054287" cy="58502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14:m>
                  <m:oMathPara xmlns:m="http://schemas.openxmlformats.org/officeDocument/2006/math">
                    <m:oMath>
                      <m:r>
                        <a:rPr sz="28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sz="28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sz="285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514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2161" y="6939402"/>
                <a:ext cx="1054287" cy="585026"/>
              </a:xfrm>
              <a:prstGeom prst="rect">
                <a:avLst/>
              </a:prstGeom>
              <a:blipFill>
                <a:blip r:embed="rId8"/>
                <a:stretch>
                  <a:fillRect l="-21429" b="-851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2" name="Group"/>
          <p:cNvGrpSpPr/>
          <p:nvPr/>
        </p:nvGrpSpPr>
        <p:grpSpPr>
          <a:xfrm>
            <a:off x="6748751" y="4338148"/>
            <a:ext cx="2047747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5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15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6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17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8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1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10"/>
                  <a:stretch>
                    <a:fillRect l="-47619" r="-61905" b="-165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9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1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11"/>
                  <a:stretch>
                    <a:fillRect l="-7407" r="-17284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0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1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2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12"/>
                  <a:stretch>
                    <a:fillRect l="-52632" r="-89474" b="-165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23" name="Discrete state-space"/>
          <p:cNvSpPr txBox="1"/>
          <p:nvPr/>
        </p:nvSpPr>
        <p:spPr>
          <a:xfrm>
            <a:off x="10692936" y="4570035"/>
            <a:ext cx="380743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Discrete state-space</a:t>
            </a:r>
          </a:p>
        </p:txBody>
      </p:sp>
      <p:sp>
        <p:nvSpPr>
          <p:cNvPr id="524" name="Continuous state-space"/>
          <p:cNvSpPr txBox="1"/>
          <p:nvPr/>
        </p:nvSpPr>
        <p:spPr>
          <a:xfrm>
            <a:off x="15475455" y="4570035"/>
            <a:ext cx="4303735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Continuous state-space</a:t>
            </a:r>
          </a:p>
        </p:txBody>
      </p:sp>
      <p:sp>
        <p:nvSpPr>
          <p:cNvPr id="525" name="Doing so will not take epistemic uncertainty into account"/>
          <p:cNvSpPr txBox="1"/>
          <p:nvPr/>
        </p:nvSpPr>
        <p:spPr>
          <a:xfrm>
            <a:off x="1188117" y="8337538"/>
            <a:ext cx="21971001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Doing so will not take </a:t>
            </a:r>
            <a:r>
              <a:rPr i="1" dirty="0">
                <a:latin typeface="+mn-lt"/>
                <a:ea typeface="+mn-ea"/>
                <a:cs typeface="+mn-cs"/>
                <a:sym typeface="Helvetica Neue"/>
              </a:rPr>
              <a:t>epistemic </a:t>
            </a:r>
            <a:r>
              <a:rPr dirty="0"/>
              <a:t>uncertainty into account</a:t>
            </a:r>
          </a:p>
        </p:txBody>
      </p:sp>
      <p:pic>
        <p:nvPicPr>
          <p:cNvPr id="526" name="Image" descr="Image"/>
          <p:cNvPicPr>
            <a:picLocks noChangeAspect="1"/>
          </p:cNvPicPr>
          <p:nvPr/>
        </p:nvPicPr>
        <p:blipFill>
          <a:blip r:embed="rId13"/>
          <a:srcRect t="3444"/>
          <a:stretch>
            <a:fillRect/>
          </a:stretch>
        </p:blipFill>
        <p:spPr>
          <a:xfrm>
            <a:off x="3337956" y="9313516"/>
            <a:ext cx="5237021" cy="3962035"/>
          </a:xfrm>
          <a:prstGeom prst="rect">
            <a:avLst/>
          </a:prstGeom>
          <a:ln w="12700">
            <a:miter lim="400000"/>
          </a:ln>
        </p:spPr>
      </p:pic>
      <p:sp>
        <p:nvSpPr>
          <p:cNvPr id="527" name="Aleatoric uncertainty:…"/>
          <p:cNvSpPr txBox="1"/>
          <p:nvPr/>
        </p:nvSpPr>
        <p:spPr>
          <a:xfrm>
            <a:off x="8796498" y="9506932"/>
            <a:ext cx="3807433" cy="1550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825500">
              <a:defRPr sz="3200" i="1">
                <a:solidFill>
                  <a:srgbClr val="000000"/>
                </a:solidFill>
              </a:defRPr>
            </a:pPr>
            <a:r>
              <a:t>Aleatoric </a:t>
            </a:r>
            <a:r>
              <a:rPr i="0">
                <a:latin typeface="Helvetica Neue Light"/>
                <a:ea typeface="Helvetica Neue Light"/>
                <a:cs typeface="Helvetica Neue Light"/>
                <a:sym typeface="Helvetica Neue Light"/>
              </a:rPr>
              <a:t>uncertainty</a:t>
            </a:r>
            <a:r>
              <a:t>:</a:t>
            </a:r>
          </a:p>
          <a:p>
            <a:pPr algn="l" defTabSz="825500">
              <a:defRPr sz="3200" i="1">
                <a:solidFill>
                  <a:srgbClr val="000000"/>
                </a:solidFill>
              </a:defRPr>
            </a:pPr>
            <a:r>
              <a:t>“The process is intrinsically noisy”</a:t>
            </a:r>
          </a:p>
        </p:txBody>
      </p:sp>
      <p:sp>
        <p:nvSpPr>
          <p:cNvPr id="528" name="Epistemic uncertainty:…"/>
          <p:cNvSpPr txBox="1"/>
          <p:nvPr/>
        </p:nvSpPr>
        <p:spPr>
          <a:xfrm>
            <a:off x="11467017" y="11627443"/>
            <a:ext cx="4715520" cy="1550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825500">
              <a:defRPr sz="3200" i="1">
                <a:solidFill>
                  <a:srgbClr val="000000"/>
                </a:solidFill>
              </a:defRPr>
            </a:pPr>
            <a:r>
              <a:rPr dirty="0"/>
              <a:t>Epistemic </a:t>
            </a:r>
            <a:r>
              <a:rPr i="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uncertainty</a:t>
            </a:r>
            <a:r>
              <a:rPr dirty="0"/>
              <a:t>:</a:t>
            </a:r>
          </a:p>
          <a:p>
            <a:pPr algn="l" defTabSz="825500">
              <a:defRPr sz="3200" i="1">
                <a:solidFill>
                  <a:srgbClr val="000000"/>
                </a:solidFill>
              </a:defRPr>
            </a:pPr>
            <a:r>
              <a:rPr dirty="0"/>
              <a:t>“Uncertainty about the model”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180CC8-B1FD-1812-ADA6-D9DEE786F2E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How can we model uncertainty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How can we model uncertainty?</a:t>
            </a:r>
          </a:p>
        </p:txBody>
      </p:sp>
      <p:sp>
        <p:nvSpPr>
          <p:cNvPr id="531" name="Idea 2: estimate model uncertainty"/>
          <p:cNvSpPr txBox="1"/>
          <p:nvPr/>
        </p:nvSpPr>
        <p:spPr>
          <a:xfrm>
            <a:off x="995510" y="2942298"/>
            <a:ext cx="21971001" cy="586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Idea 2:</a:t>
            </a:r>
            <a:r>
              <a:t> estimate model uncertainty</a:t>
            </a:r>
          </a:p>
        </p:txBody>
      </p:sp>
      <p:grpSp>
        <p:nvGrpSpPr>
          <p:cNvPr id="539" name="Group"/>
          <p:cNvGrpSpPr/>
          <p:nvPr/>
        </p:nvGrpSpPr>
        <p:grpSpPr>
          <a:xfrm>
            <a:off x="3620385" y="3712804"/>
            <a:ext cx="2047747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2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32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3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34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5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3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3"/>
                  <a:stretch>
                    <a:fillRect l="-47619" r="-57143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6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3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4"/>
                  <a:stretch>
                    <a:fillRect l="-7407" r="-17284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7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8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3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5"/>
                  <a:stretch>
                    <a:fillRect l="-52632" r="-84211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40" name="Typically, given a dataset  , we estimate:"/>
              <p:cNvSpPr txBox="1"/>
              <p:nvPr/>
            </p:nvSpPr>
            <p:spPr>
              <a:xfrm>
                <a:off x="995510" y="7596543"/>
                <a:ext cx="9362756" cy="156809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Typically, given a dataset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dirty="0"/>
                  <a:t>, we estimate: </a:t>
                </a:r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sSub>
                        <m:sSubPr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m:rPr>
                          <m:sty m:val="p"/>
                        </m:rP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540" name="Typically, given a dataset  , we estimate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10" y="7596543"/>
                <a:ext cx="9362756" cy="1568097"/>
              </a:xfrm>
              <a:prstGeom prst="rect">
                <a:avLst/>
              </a:prstGeom>
              <a:blipFill>
                <a:blip r:embed="rId6"/>
                <a:stretch>
                  <a:fillRect l="-1220" b="-241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1" name="To express model uncertainty means estimating:…"/>
              <p:cNvSpPr txBox="1"/>
              <p:nvPr/>
            </p:nvSpPr>
            <p:spPr>
              <a:xfrm>
                <a:off x="995510" y="9444317"/>
                <a:ext cx="9027534" cy="280307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To express model uncertainty means estimating:</a:t>
                </a:r>
              </a:p>
              <a:p>
                <a:pPr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Para xmlns:m="http://schemas.openxmlformats.org/officeDocument/2006/math">
                    <m:oMath>
                      <m:r>
                        <a:rPr sz="3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sz="3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dirty="0"/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and predict according to the </a:t>
                </a:r>
                <a:r>
                  <a:rPr i="1" dirty="0">
                    <a:latin typeface="+mn-lt"/>
                    <a:ea typeface="+mn-ea"/>
                    <a:cs typeface="+mn-cs"/>
                    <a:sym typeface="Helvetica Neue"/>
                  </a:rPr>
                  <a:t>predictive posterior distribution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∫</m:t>
                    </m:r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i="1" dirty="0"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</mc:Choice>
        <mc:Fallback>
          <p:sp>
            <p:nvSpPr>
              <p:cNvPr id="541" name="To express model uncertainty means estimating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10" y="9444317"/>
                <a:ext cx="9027534" cy="2803075"/>
              </a:xfrm>
              <a:prstGeom prst="rect">
                <a:avLst/>
              </a:prstGeom>
              <a:blipFill>
                <a:blip r:embed="rId7"/>
                <a:stretch>
                  <a:fillRect l="-2107" t="-1802" r="-1404" b="-720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2" name="Prior:  , Likelihood:  , Posterior"/>
              <p:cNvSpPr txBox="1"/>
              <p:nvPr/>
            </p:nvSpPr>
            <p:spPr>
              <a:xfrm>
                <a:off x="11861884" y="2523701"/>
                <a:ext cx="11120691" cy="69082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Prior: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dirty="0"/>
                  <a:t>, Likelihood: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dirty="0"/>
                  <a:t>, Posterior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</m:d>
                  </m:oMath>
                </a14:m>
                <a:endParaRPr dirty="0"/>
              </a:p>
            </p:txBody>
          </p:sp>
        </mc:Choice>
        <mc:Fallback>
          <p:sp>
            <p:nvSpPr>
              <p:cNvPr id="542" name="Prior:  , Likelihood:  , Posterior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884" y="2523701"/>
                <a:ext cx="11120691" cy="690823"/>
              </a:xfrm>
              <a:prstGeom prst="rect">
                <a:avLst/>
              </a:prstGeom>
              <a:blipFill>
                <a:blip r:embed="rId8"/>
                <a:stretch>
                  <a:fillRect l="-1826" b="-2545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3" name="Bayes’ Theorem"/>
              <p:cNvSpPr txBox="1"/>
              <p:nvPr/>
            </p:nvSpPr>
            <p:spPr>
              <a:xfrm>
                <a:off x="11861884" y="3261479"/>
                <a:ext cx="11120691" cy="128302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t>Bayes’ Theorem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num>
                      <m:den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</m:d>
                      </m:den>
                    </m:f>
                  </m:oMath>
                </a14:m>
                <a:endParaRPr/>
              </a:p>
            </p:txBody>
          </p:sp>
        </mc:Choice>
        <mc:Fallback>
          <p:sp>
            <p:nvSpPr>
              <p:cNvPr id="543" name="Bayes’ Theorem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884" y="3261479"/>
                <a:ext cx="11120691" cy="1283029"/>
              </a:xfrm>
              <a:prstGeom prst="rect">
                <a:avLst/>
              </a:prstGeom>
              <a:blipFill>
                <a:blip r:embed="rId9"/>
                <a:stretch>
                  <a:fillRect l="-182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16687" y="4463210"/>
            <a:ext cx="12015475" cy="855819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8E4F66-4523-B692-86E4-49161ED9D4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(1) Gaussian Process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(1) Gaussian Processes</a:t>
            </a:r>
          </a:p>
        </p:txBody>
      </p:sp>
      <p:pic>
        <p:nvPicPr>
          <p:cNvPr id="5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7267" y="4938475"/>
            <a:ext cx="11574909" cy="5697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" descr="Image"/>
          <p:cNvPicPr>
            <a:picLocks noChangeAspect="1"/>
          </p:cNvPicPr>
          <p:nvPr/>
        </p:nvPicPr>
        <p:blipFill>
          <a:blip r:embed="rId3"/>
          <a:srcRect l="1503"/>
          <a:stretch>
            <a:fillRect/>
          </a:stretch>
        </p:blipFill>
        <p:spPr>
          <a:xfrm>
            <a:off x="561824" y="4911020"/>
            <a:ext cx="11567507" cy="5829143"/>
          </a:xfrm>
          <a:prstGeom prst="rect">
            <a:avLst/>
          </a:prstGeom>
          <a:ln w="12700">
            <a:miter lim="400000"/>
          </a:ln>
        </p:spPr>
      </p:pic>
      <p:sp>
        <p:nvSpPr>
          <p:cNvPr id="549" name="Samples from prior distribution"/>
          <p:cNvSpPr txBox="1"/>
          <p:nvPr/>
        </p:nvSpPr>
        <p:spPr>
          <a:xfrm>
            <a:off x="3647475" y="4254031"/>
            <a:ext cx="5044822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defRPr sz="3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Samples from </a:t>
            </a:r>
            <a:r>
              <a:rPr>
                <a:latin typeface="Helvetica Neue Medium"/>
                <a:ea typeface="Helvetica Neue Medium"/>
                <a:cs typeface="Helvetica Neue Medium"/>
                <a:sym typeface="Helvetica Neue Medium"/>
              </a:rPr>
              <a:t>prior</a:t>
            </a:r>
            <a:r>
              <a:t> distribution</a:t>
            </a:r>
          </a:p>
        </p:txBody>
      </p:sp>
      <p:sp>
        <p:nvSpPr>
          <p:cNvPr id="550" name="Samples from posterior distribution"/>
          <p:cNvSpPr txBox="1"/>
          <p:nvPr/>
        </p:nvSpPr>
        <p:spPr>
          <a:xfrm>
            <a:off x="15131119" y="4254031"/>
            <a:ext cx="580720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825500">
              <a:defRPr sz="30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t>Samples from </a:t>
            </a:r>
            <a:r>
              <a:rPr>
                <a:latin typeface="Helvetica Neue Medium"/>
                <a:ea typeface="Helvetica Neue Medium"/>
                <a:cs typeface="Helvetica Neue Medium"/>
                <a:sym typeface="Helvetica Neue Medium"/>
              </a:rPr>
              <a:t>posterior</a:t>
            </a:r>
            <a:r>
              <a:t> distribution</a:t>
            </a:r>
          </a:p>
        </p:txBody>
      </p:sp>
      <p:pic>
        <p:nvPicPr>
          <p:cNvPr id="55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4525" y="3674644"/>
            <a:ext cx="1434950" cy="1434950"/>
          </a:xfrm>
          <a:prstGeom prst="rect">
            <a:avLst/>
          </a:prstGeom>
          <a:ln w="12700">
            <a:miter lim="400000"/>
          </a:ln>
        </p:spPr>
      </p:pic>
      <p:sp>
        <p:nvSpPr>
          <p:cNvPr id="552" name="Bayesian inference"/>
          <p:cNvSpPr txBox="1"/>
          <p:nvPr/>
        </p:nvSpPr>
        <p:spPr>
          <a:xfrm>
            <a:off x="11000384" y="3612107"/>
            <a:ext cx="2383232" cy="44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>
                <a:solidFill>
                  <a:srgbClr val="000000"/>
                </a:solidFill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</a:lstStyle>
          <a:p>
            <a:r>
              <a:t>Bayesian inference</a:t>
            </a:r>
          </a:p>
        </p:txBody>
      </p:sp>
      <p:sp>
        <p:nvSpPr>
          <p:cNvPr id="553" name="Represent “distribution over functions”"/>
          <p:cNvSpPr txBox="1"/>
          <p:nvPr/>
        </p:nvSpPr>
        <p:spPr>
          <a:xfrm>
            <a:off x="950473" y="3111965"/>
            <a:ext cx="21971001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Represent “distribution over functions”</a:t>
            </a:r>
          </a:p>
        </p:txBody>
      </p:sp>
      <p:sp>
        <p:nvSpPr>
          <p:cNvPr id="554" name="Strengths…"/>
          <p:cNvSpPr txBox="1"/>
          <p:nvPr/>
        </p:nvSpPr>
        <p:spPr>
          <a:xfrm>
            <a:off x="950473" y="11151052"/>
            <a:ext cx="21971001" cy="157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Strengths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Data efficient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Exact posterior</a:t>
            </a:r>
          </a:p>
        </p:txBody>
      </p:sp>
      <p:sp>
        <p:nvSpPr>
          <p:cNvPr id="555" name="Weaknesses…"/>
          <p:cNvSpPr txBox="1"/>
          <p:nvPr/>
        </p:nvSpPr>
        <p:spPr>
          <a:xfrm>
            <a:off x="12268923" y="11208202"/>
            <a:ext cx="12065894" cy="157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Weaknesses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High computational complexity</a:t>
            </a:r>
          </a:p>
          <a:p>
            <a:pPr marL="1016000" lvl="1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Cannot learn expressive features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4AB66A-E7B0-56EB-9117-E6FC5AE299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(2) Bootstrap ensembl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(2) Bootstrap ensembles</a:t>
            </a:r>
          </a:p>
        </p:txBody>
      </p:sp>
      <p:sp>
        <p:nvSpPr>
          <p:cNvPr id="558" name="High level idea: “train multiple models and see if they agree”…"/>
          <p:cNvSpPr txBox="1"/>
          <p:nvPr/>
        </p:nvSpPr>
        <p:spPr>
          <a:xfrm>
            <a:off x="1062353" y="3124665"/>
            <a:ext cx="21971001" cy="10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160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</a:lstStyle>
          <a:p>
            <a:r>
              <a:t>High level idea: “train multiple models and see if they agree”</a:t>
            </a:r>
          </a:p>
          <a:p>
            <a:pPr lvl="1"/>
            <a:r>
              <a:t>Different models will likely agree in regions where we have data and disagree where we do not</a:t>
            </a:r>
          </a:p>
        </p:txBody>
      </p:sp>
      <p:grpSp>
        <p:nvGrpSpPr>
          <p:cNvPr id="563" name="Group"/>
          <p:cNvGrpSpPr/>
          <p:nvPr/>
        </p:nvGrpSpPr>
        <p:grpSpPr>
          <a:xfrm>
            <a:off x="12837709" y="5035017"/>
            <a:ext cx="10647611" cy="5295355"/>
            <a:chOff x="-136104" y="0"/>
            <a:chExt cx="10647609" cy="5295354"/>
          </a:xfrm>
        </p:grpSpPr>
        <p:pic>
          <p:nvPicPr>
            <p:cNvPr id="559" name="Image" descr="Image"/>
            <p:cNvPicPr>
              <a:picLocks noChangeAspect="1"/>
            </p:cNvPicPr>
            <p:nvPr/>
          </p:nvPicPr>
          <p:blipFill>
            <a:blip r:embed="rId2"/>
            <a:srcRect l="11800"/>
            <a:stretch>
              <a:fillRect/>
            </a:stretch>
          </p:blipFill>
          <p:spPr>
            <a:xfrm>
              <a:off x="1365202" y="0"/>
              <a:ext cx="9146303" cy="52953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0" name="Equation"/>
                <p:cNvSpPr txBox="1"/>
                <p:nvPr/>
              </p:nvSpPr>
              <p:spPr>
                <a:xfrm>
                  <a:off x="-136104" y="216077"/>
                  <a:ext cx="1375078" cy="36372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sz="32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</m:d>
                      </m:oMath>
                    </m:oMathPara>
                  </a14:m>
                  <a:endParaRPr sz="3200" dirty="0"/>
                </a:p>
              </p:txBody>
            </p:sp>
          </mc:Choice>
          <mc:Fallback>
            <p:sp>
              <p:nvSpPr>
                <p:cNvPr id="56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36104" y="216077"/>
                  <a:ext cx="1375078" cy="363729"/>
                </a:xfrm>
                <a:prstGeom prst="rect">
                  <a:avLst/>
                </a:prstGeom>
                <a:blipFill>
                  <a:blip r:embed="rId3"/>
                  <a:stretch>
                    <a:fillRect l="-10092" r="-4587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1" name="Square"/>
            <p:cNvSpPr/>
            <p:nvPr/>
          </p:nvSpPr>
          <p:spPr>
            <a:xfrm>
              <a:off x="9935838" y="3712233"/>
              <a:ext cx="367713" cy="36771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2" name="Equation"/>
                <p:cNvSpPr txBox="1"/>
                <p:nvPr/>
              </p:nvSpPr>
              <p:spPr>
                <a:xfrm>
                  <a:off x="10016300" y="3747291"/>
                  <a:ext cx="189790" cy="28001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sz="3200"/>
                </a:p>
              </p:txBody>
            </p:sp>
          </mc:Choice>
          <mc:Fallback>
            <p:sp>
              <p:nvSpPr>
                <p:cNvPr id="56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6300" y="3747291"/>
                  <a:ext cx="189790" cy="280011"/>
                </a:xfrm>
                <a:prstGeom prst="rect">
                  <a:avLst/>
                </a:prstGeom>
                <a:blipFill>
                  <a:blip r:embed="rId4"/>
                  <a:stretch>
                    <a:fillRect l="-73333" r="-100000" b="-8695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64" name="Equation"/>
              <p:cNvSpPr txBox="1"/>
              <p:nvPr/>
            </p:nvSpPr>
            <p:spPr>
              <a:xfrm>
                <a:off x="3396192" y="9599948"/>
                <a:ext cx="9592754" cy="22299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ar-AE" sz="29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r>
                              <a:rPr lang="ar-AE" sz="2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9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             </m:t>
                            </m:r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</m:d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f>
                              <m:fPr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</m:sup>
                              <m:e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nary>
                            <m:d>
                              <m:dPr>
                                <m:ctrlPr>
                                  <a:rPr lang="ar-AE" sz="2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  <m:mr>
                          <m:e/>
                          <m:e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∫</m:t>
                            </m:r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ar-AE" sz="2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</m:d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ar-AE" sz="2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</m:t>
                            </m:r>
                            <m:f>
                              <m:fPr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​</m:t>
                                </m:r>
                              </m:sup>
                              <m:e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nary>
                            <m:d>
                              <m:dPr>
                                <m:ctrlPr>
                                  <a:rPr lang="ar-AE" sz="2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 sz="29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ar-AE" sz="29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sz="2900" dirty="0"/>
              </a:p>
            </p:txBody>
          </p:sp>
        </mc:Choice>
        <mc:Fallback>
          <p:sp>
            <p:nvSpPr>
              <p:cNvPr id="56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192" y="9599948"/>
                <a:ext cx="9592754" cy="2229969"/>
              </a:xfrm>
              <a:prstGeom prst="rect">
                <a:avLst/>
              </a:prstGeom>
              <a:blipFill>
                <a:blip r:embed="rId5"/>
                <a:stretch>
                  <a:fillRect l="-926" t="-72159" b="-9829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2" name="Group"/>
          <p:cNvGrpSpPr/>
          <p:nvPr/>
        </p:nvGrpSpPr>
        <p:grpSpPr>
          <a:xfrm>
            <a:off x="1596487" y="4831416"/>
            <a:ext cx="2047748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5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65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6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67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8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6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7"/>
                  <a:stretch>
                    <a:fillRect l="-55000" r="-65000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9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6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8"/>
                  <a:stretch>
                    <a:fillRect l="-7362" r="-16564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0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1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7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9"/>
                  <a:stretch>
                    <a:fillRect l="-52632" r="-84211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0" name="Group"/>
          <p:cNvGrpSpPr/>
          <p:nvPr/>
        </p:nvGrpSpPr>
        <p:grpSpPr>
          <a:xfrm>
            <a:off x="4072987" y="4831416"/>
            <a:ext cx="2047747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3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73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4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75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6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7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7"/>
                  <a:stretch>
                    <a:fillRect l="-45455" r="-54545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7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7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11"/>
                  <a:stretch>
                    <a:fillRect l="-6790" r="-17284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8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9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7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12"/>
                  <a:stretch>
                    <a:fillRect l="-57895" r="-84211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8" name="Group"/>
          <p:cNvGrpSpPr/>
          <p:nvPr/>
        </p:nvGrpSpPr>
        <p:grpSpPr>
          <a:xfrm>
            <a:off x="6549487" y="4831416"/>
            <a:ext cx="2047747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81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81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2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83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84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8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7"/>
                  <a:stretch>
                    <a:fillRect l="-47619" r="-61905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85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8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14"/>
                  <a:stretch>
                    <a:fillRect l="-6790" r="-17284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6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87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8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12"/>
                  <a:stretch>
                    <a:fillRect l="-50000" r="-80000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6" name="Group"/>
          <p:cNvGrpSpPr/>
          <p:nvPr/>
        </p:nvGrpSpPr>
        <p:grpSpPr>
          <a:xfrm>
            <a:off x="9025987" y="4831416"/>
            <a:ext cx="2047747" cy="3418167"/>
            <a:chOff x="0" y="0"/>
            <a:chExt cx="2047746" cy="3418166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89" name="Rectangle"/>
                <p:cNvSpPr/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solidFill>
                  <a:srgbClr val="FFFFFF"/>
                </a:solid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>
                  <a:lvl1pPr defTabSz="825500">
                    <a:defRPr sz="4200">
                      <a:solidFill>
                        <a:srgbClr val="000000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lvl1pPr>
                </a:lstStyle>
                <a:p>
                  <a14:m>
                    <m:oMathPara xmlns:m="http://schemas.openxmlformats.org/officeDocument/2006/math">
                      <m:oMath>
                        <m:r>
                          <a:rPr sz="505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>
            <p:sp>
              <p:nvSpPr>
                <p:cNvPr id="589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55" y="1164796"/>
                  <a:ext cx="1573795" cy="134289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508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0" name="Line"/>
            <p:cNvSpPr/>
            <p:nvPr/>
          </p:nvSpPr>
          <p:spPr>
            <a:xfrm flipV="1">
              <a:off x="1015121" y="600102"/>
              <a:ext cx="1" cy="550337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591" name="Line"/>
            <p:cNvSpPr/>
            <p:nvPr/>
          </p:nvSpPr>
          <p:spPr>
            <a:xfrm flipV="1">
              <a:off x="658212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2" name="Equation"/>
                <p:cNvSpPr txBox="1"/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9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019" y="3177069"/>
                  <a:ext cx="252832" cy="241098"/>
                </a:xfrm>
                <a:prstGeom prst="rect">
                  <a:avLst/>
                </a:prstGeom>
                <a:blipFill>
                  <a:blip r:embed="rId7"/>
                  <a:stretch>
                    <a:fillRect l="-55000" r="-65000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3" name="Equation"/>
                <p:cNvSpPr txBox="1"/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3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sz="3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sz="33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sz="33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sz="3300"/>
                </a:p>
              </p:txBody>
            </p:sp>
          </mc:Choice>
          <mc:Fallback>
            <p:sp>
              <p:nvSpPr>
                <p:cNvPr id="59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047747" cy="407202"/>
                </a:xfrm>
                <a:prstGeom prst="rect">
                  <a:avLst/>
                </a:prstGeom>
                <a:blipFill>
                  <a:blip r:embed="rId16"/>
                  <a:stretch>
                    <a:fillRect l="-7362" r="-17178" b="-6666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4" name="Line"/>
            <p:cNvSpPr/>
            <p:nvPr/>
          </p:nvSpPr>
          <p:spPr>
            <a:xfrm flipV="1">
              <a:off x="1370736" y="2515207"/>
              <a:ext cx="1" cy="55033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5" name="Equation"/>
                <p:cNvSpPr txBox="1"/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>
                      <a:solidFill>
                        <a:srgbClr val="000000"/>
                      </a:solidFill>
                    </a:defRPr>
                  </a:pPr>
                  <a14:m>
                    <m:oMathPara xmlns:m="http://schemas.openxmlformats.org/officeDocument/2006/math">
                      <m:oMath>
                        <m:r>
                          <a:rPr sz="4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95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542" y="3177069"/>
                  <a:ext cx="230963" cy="241098"/>
                </a:xfrm>
                <a:prstGeom prst="rect">
                  <a:avLst/>
                </a:prstGeom>
                <a:blipFill>
                  <a:blip r:embed="rId12"/>
                  <a:stretch>
                    <a:fillRect l="-57895" r="-84211" b="-16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97" name="Formally, we approximate the posterior with a mixture of Dirac distributions:"/>
          <p:cNvSpPr txBox="1"/>
          <p:nvPr/>
        </p:nvSpPr>
        <p:spPr>
          <a:xfrm>
            <a:off x="1242180" y="8875922"/>
            <a:ext cx="12362012" cy="10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Formally, we approximate the posterior with a mixture of Dirac distributions:</a:t>
            </a:r>
          </a:p>
        </p:txBody>
      </p:sp>
      <p:sp>
        <p:nvSpPr>
          <p:cNvPr id="598" name="Usually, no need for resampling or independent datasets: SGD and random initialization make the models sufficiently independent"/>
          <p:cNvSpPr txBox="1"/>
          <p:nvPr/>
        </p:nvSpPr>
        <p:spPr>
          <a:xfrm>
            <a:off x="1366955" y="11907919"/>
            <a:ext cx="18899635" cy="10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Usually, no need for resampling or independent datasets: SGD and random initialization make the models sufficiently independent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DC7843-F7B8-7F94-A774-91D61352730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nning with uncertain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Planning with uncertainty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8" name="How can we use this additional knowledge in planning?…"/>
              <p:cNvSpPr txBox="1"/>
              <p:nvPr/>
            </p:nvSpPr>
            <p:spPr>
              <a:xfrm>
                <a:off x="965530" y="3576806"/>
                <a:ext cx="21971001" cy="565898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spAutoFit/>
              </a:bodyPr>
              <a:lstStyle/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How can we use this additional knowledge in planning?</a:t>
                </a:r>
              </a:p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dirty="0"/>
              </a:p>
              <a:p>
                <a:pPr marL="406400" indent="-406400" algn="l" defTabSz="82550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Given a candidate action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dirty="0"/>
                  <a:t>:</a:t>
                </a:r>
              </a:p>
              <a:p>
                <a:pPr marL="1481666" lvl="1" indent="-592666" algn="l" defTabSz="825500">
                  <a:spcBef>
                    <a:spcPts val="600"/>
                  </a:spcBef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</m:d>
                  </m:oMath>
                </a14:m>
                <a:r>
                  <a:rPr dirty="0"/>
                  <a:t> (in the case of ensembles, this is equivalent to choosing one among the models)</a:t>
                </a:r>
              </a:p>
              <a:p>
                <a:pPr marL="1481666" lvl="1" indent="-592666" algn="l" defTabSz="825500">
                  <a:spcBef>
                    <a:spcPts val="600"/>
                  </a:spcBef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Propagate forward the learned dynamics according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dirty="0"/>
                  <a:t>, for all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dirty="0"/>
              </a:p>
              <a:p>
                <a:pPr marL="1481666" lvl="1" indent="-592666" algn="l" defTabSz="825500">
                  <a:spcBef>
                    <a:spcPts val="600"/>
                  </a:spcBef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Compute (predicted) rewards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p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nary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dirty="0"/>
              </a:p>
              <a:p>
                <a:pPr marL="1481666" lvl="1" indent="-592666" algn="l" defTabSz="825500">
                  <a:spcBef>
                    <a:spcPts val="600"/>
                  </a:spcBef>
                  <a:buSzPct val="100000"/>
                  <a:buAutoNum type="arabicPeriod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dirty="0"/>
                  <a:t>Repeat steps 1-3 and compute the average reward</a:t>
                </a:r>
                <a:r>
                  <a:rPr lang="en-US" dirty="0"/>
                  <a:t>:</a:t>
                </a:r>
                <a:br>
                  <a:rPr lang="en-US" dirty="0"/>
                </a:br>
                <a:br>
                  <a:rPr lang="en-US" dirty="0"/>
                </a:br>
                <a:r>
                  <a:rPr dirty="0"/>
                  <a:t> </a:t>
                </a:r>
                <a14:m>
                  <m:oMath xmlns:m="http://schemas.openxmlformats.org/officeDocument/2006/math"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p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nary>
                      </m:e>
                    </m:nary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39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sz="39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where</m:t>
                    </m:r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sz="39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+1,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sz="39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39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dirty="0"/>
              </a:p>
            </p:txBody>
          </p:sp>
        </mc:Choice>
        <mc:Fallback>
          <p:sp>
            <p:nvSpPr>
              <p:cNvPr id="608" name="How can we use this additional knowledge in planning?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530" y="3576806"/>
                <a:ext cx="21971001" cy="5658985"/>
              </a:xfrm>
              <a:prstGeom prst="rect">
                <a:avLst/>
              </a:prstGeom>
              <a:blipFill>
                <a:blip r:embed="rId2"/>
                <a:stretch>
                  <a:fillRect l="-520" t="-1119" b="-2281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" name="Caveat: this is only a choice, one could think of other ways to approximate the posterior predictive distribution.…"/>
          <p:cNvSpPr txBox="1"/>
          <p:nvPr/>
        </p:nvSpPr>
        <p:spPr>
          <a:xfrm>
            <a:off x="965530" y="10546753"/>
            <a:ext cx="21971001" cy="1080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160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</a:lstStyle>
          <a:p>
            <a:r>
              <a:t>Caveat: this is only a choice, one could think of other ways to approximate the posterior predictive distribution.</a:t>
            </a:r>
          </a:p>
          <a:p>
            <a:pPr lvl="1"/>
            <a:r>
              <a:t>The general idea is that, when planning, we want to evaluate the expected reward under our model</a:t>
            </a:r>
          </a:p>
        </p:txBody>
      </p:sp>
      <p:grpSp>
        <p:nvGrpSpPr>
          <p:cNvPr id="620" name="Group"/>
          <p:cNvGrpSpPr/>
          <p:nvPr/>
        </p:nvGrpSpPr>
        <p:grpSpPr>
          <a:xfrm>
            <a:off x="18779990" y="6659335"/>
            <a:ext cx="4638480" cy="3454821"/>
            <a:chOff x="0" y="0"/>
            <a:chExt cx="4638478" cy="3454820"/>
          </a:xfrm>
        </p:grpSpPr>
        <p:sp>
          <p:nvSpPr>
            <p:cNvPr id="610" name="Rectangle"/>
            <p:cNvSpPr/>
            <p:nvPr/>
          </p:nvSpPr>
          <p:spPr>
            <a:xfrm>
              <a:off x="0" y="235725"/>
              <a:ext cx="4638479" cy="321909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1" name="Line"/>
            <p:cNvSpPr/>
            <p:nvPr/>
          </p:nvSpPr>
          <p:spPr>
            <a:xfrm>
              <a:off x="6985" y="563282"/>
              <a:ext cx="4623194" cy="2183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978" y="14129"/>
                  </a:lnTo>
                  <a:lnTo>
                    <a:pt x="10145" y="4863"/>
                  </a:lnTo>
                  <a:lnTo>
                    <a:pt x="9820" y="120"/>
                  </a:lnTo>
                  <a:lnTo>
                    <a:pt x="11368" y="0"/>
                  </a:lnTo>
                  <a:lnTo>
                    <a:pt x="11332" y="3526"/>
                  </a:lnTo>
                  <a:lnTo>
                    <a:pt x="11695" y="5943"/>
                  </a:lnTo>
                  <a:lnTo>
                    <a:pt x="13770" y="11673"/>
                  </a:lnTo>
                  <a:lnTo>
                    <a:pt x="21600" y="16263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12" name="Circle"/>
            <p:cNvSpPr/>
            <p:nvPr/>
          </p:nvSpPr>
          <p:spPr>
            <a:xfrm>
              <a:off x="1535074" y="2477712"/>
              <a:ext cx="188486" cy="188487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3" name="Circle"/>
            <p:cNvSpPr/>
            <p:nvPr/>
          </p:nvSpPr>
          <p:spPr>
            <a:xfrm>
              <a:off x="2056641" y="472084"/>
              <a:ext cx="454844" cy="454845"/>
            </a:xfrm>
            <a:prstGeom prst="ellipse">
              <a:avLst/>
            </a:prstGeom>
            <a:noFill/>
            <a:ln w="25400" cap="flat">
              <a:solidFill>
                <a:schemeClr val="accent4">
                  <a:hueOff val="-476017"/>
                  <a:lumOff val="-10042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4" name="Circle"/>
            <p:cNvSpPr/>
            <p:nvPr/>
          </p:nvSpPr>
          <p:spPr>
            <a:xfrm>
              <a:off x="1584557" y="0"/>
              <a:ext cx="1399014" cy="1399014"/>
            </a:xfrm>
            <a:prstGeom prst="ellipse">
              <a:avLst/>
            </a:prstGeom>
            <a:noFill/>
            <a:ln w="25400" cap="flat">
              <a:solidFill>
                <a:schemeClr val="accent4">
                  <a:hueOff val="-476017"/>
                  <a:lumOff val="-10042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5" name="Circle"/>
            <p:cNvSpPr/>
            <p:nvPr/>
          </p:nvSpPr>
          <p:spPr>
            <a:xfrm>
              <a:off x="2091817" y="1335001"/>
              <a:ext cx="454844" cy="454845"/>
            </a:xfrm>
            <a:prstGeom prst="ellips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6" name="Circle"/>
            <p:cNvSpPr/>
            <p:nvPr/>
          </p:nvSpPr>
          <p:spPr>
            <a:xfrm>
              <a:off x="1619732" y="862917"/>
              <a:ext cx="1399014" cy="1399014"/>
            </a:xfrm>
            <a:prstGeom prst="ellips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617" name="Line"/>
            <p:cNvSpPr/>
            <p:nvPr/>
          </p:nvSpPr>
          <p:spPr>
            <a:xfrm>
              <a:off x="1627606" y="1533472"/>
              <a:ext cx="677462" cy="100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547" y="17761"/>
                    <a:pt x="3926" y="14098"/>
                    <a:pt x="7058" y="10728"/>
                  </a:cubicBezTo>
                  <a:cubicBezTo>
                    <a:pt x="10907" y="6588"/>
                    <a:pt x="15834" y="2954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18" name="Line"/>
            <p:cNvSpPr/>
            <p:nvPr/>
          </p:nvSpPr>
          <p:spPr>
            <a:xfrm>
              <a:off x="1641147" y="730858"/>
              <a:ext cx="738146" cy="1802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4" h="21600" extrusionOk="0">
                  <a:moveTo>
                    <a:pt x="849" y="21600"/>
                  </a:moveTo>
                  <a:cubicBezTo>
                    <a:pt x="-1325" y="17883"/>
                    <a:pt x="734" y="13930"/>
                    <a:pt x="6363" y="11012"/>
                  </a:cubicBezTo>
                  <a:cubicBezTo>
                    <a:pt x="11120" y="8546"/>
                    <a:pt x="18383" y="6810"/>
                    <a:pt x="19754" y="3576"/>
                  </a:cubicBezTo>
                  <a:cubicBezTo>
                    <a:pt x="20275" y="2348"/>
                    <a:pt x="19771" y="1077"/>
                    <a:pt x="18336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619" name="Star"/>
            <p:cNvSpPr/>
            <p:nvPr/>
          </p:nvSpPr>
          <p:spPr>
            <a:xfrm>
              <a:off x="2123100" y="546421"/>
              <a:ext cx="321926" cy="306170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rgbClr val="60D9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41C20E-E105-FA79-9EAC-30E8C5F520F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Case study: PE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Case study: PETS</a:t>
            </a:r>
          </a:p>
        </p:txBody>
      </p:sp>
      <p:pic>
        <p:nvPicPr>
          <p:cNvPr id="6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4812" y="1435420"/>
            <a:ext cx="11310776" cy="11235870"/>
          </a:xfrm>
          <a:prstGeom prst="rect">
            <a:avLst/>
          </a:prstGeom>
          <a:ln w="12700">
            <a:miter lim="400000"/>
          </a:ln>
        </p:spPr>
      </p:pic>
      <p:sp>
        <p:nvSpPr>
          <p:cNvPr id="624" name="Probabilistic Ensembles with Trajectory Sampling…"/>
          <p:cNvSpPr txBox="1"/>
          <p:nvPr/>
        </p:nvSpPr>
        <p:spPr>
          <a:xfrm>
            <a:off x="965530" y="3576806"/>
            <a:ext cx="10398798" cy="4503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Probabilistic Ensembles with Trajectory Sampling</a:t>
            </a:r>
          </a:p>
          <a:p>
            <a:pPr marL="406400" indent="-406400" algn="l" defTabSz="82550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dirty="0"/>
              <a:t>Key idea: </a:t>
            </a:r>
          </a:p>
          <a:p>
            <a:pPr marL="1016000" lvl="1" indent="-406400" algn="l" defTabSz="825500">
              <a:spcBef>
                <a:spcPts val="1200"/>
              </a:spcBef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b="1" dirty="0">
                <a:latin typeface="+mn-lt"/>
                <a:ea typeface="+mn-ea"/>
                <a:cs typeface="+mn-cs"/>
                <a:sym typeface="Helvetica Neue"/>
              </a:rPr>
              <a:t>Model: </a:t>
            </a:r>
            <a:r>
              <a:rPr dirty="0"/>
              <a:t>Use ensemble of NNs to approximate posterior over model</a:t>
            </a:r>
          </a:p>
          <a:p>
            <a:pPr marL="1016000" lvl="1" indent="-406400" algn="l" defTabSz="825500">
              <a:spcBef>
                <a:spcPts val="1200"/>
              </a:spcBef>
              <a:buSzPct val="70000"/>
              <a:buChar char="•"/>
              <a:defRPr sz="3200" b="1">
                <a:solidFill>
                  <a:srgbClr val="000000"/>
                </a:solidFill>
              </a:defRPr>
            </a:pPr>
            <a:r>
              <a:rPr dirty="0"/>
              <a:t>Propagation: </a:t>
            </a:r>
            <a:r>
              <a:rPr b="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sample different models and use them to generate predictions of different “futures”</a:t>
            </a:r>
          </a:p>
          <a:p>
            <a:pPr marL="1016000" lvl="1" indent="-406400" algn="l" defTabSz="825500">
              <a:spcBef>
                <a:spcPts val="1200"/>
              </a:spcBef>
              <a:buSzPct val="70000"/>
              <a:buChar char="•"/>
              <a:defRPr sz="3200" b="1">
                <a:solidFill>
                  <a:srgbClr val="000000"/>
                </a:solidFill>
              </a:defRPr>
            </a:pPr>
            <a:r>
              <a:rPr dirty="0"/>
              <a:t>Planning: </a:t>
            </a:r>
            <a:r>
              <a:rPr b="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apply MPC (compute action sequence via sampling, i.e., cross-entropy method (CEM) 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A9E00B-E731-27BF-2E86-BE277553C40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Case study: PE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Case study: PETS</a:t>
            </a:r>
          </a:p>
        </p:txBody>
      </p:sp>
      <p:pic>
        <p:nvPicPr>
          <p:cNvPr id="6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127" y="2845907"/>
            <a:ext cx="11950701" cy="5816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5475" y="2746398"/>
            <a:ext cx="4476400" cy="2968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2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908" y="9195492"/>
            <a:ext cx="13574704" cy="391049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A6BA0C-89C6-3C50-8BC7-F412658760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55356-60A8-F789-350F-A6AF10A16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4A510-7EEF-70E5-CFB9-40BCE214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Concluding thoughts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48C7-FCB3-0654-B7E5-E25CB9F76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3084181"/>
            <a:ext cx="5486400" cy="730250"/>
          </a:xfrm>
        </p:spPr>
        <p:txBody>
          <a:bodyPr/>
          <a:lstStyle/>
          <a:p>
            <a:r>
              <a:rPr lang="en-US"/>
              <a:t>6/1/2026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6BCD688-1CA2-C3D4-3E4F-B9AA74467FA0}"/>
              </a:ext>
            </a:extLst>
          </p:cNvPr>
          <p:cNvGrpSpPr/>
          <p:nvPr/>
        </p:nvGrpSpPr>
        <p:grpSpPr>
          <a:xfrm>
            <a:off x="533392" y="7292653"/>
            <a:ext cx="11658608" cy="4968322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ADD7086-EC5F-C83E-ACF6-3C80A19156DC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066375-ECBF-800B-9178-2535C3D503AB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401DB3-3823-2B31-34D8-F9633F2FBEF2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CF82FDE2-CF9C-EB4D-5A77-F9D768C8E3ED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25E56AC5-B454-082A-6EFA-9CFE77AA5D30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1623CBFD-0EDD-1447-67F2-A7DB6F7E1FC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C4ECB27-B641-D8AB-99B6-34A75631FF56}"/>
              </a:ext>
            </a:extLst>
          </p:cNvPr>
          <p:cNvGrpSpPr/>
          <p:nvPr/>
        </p:nvGrpSpPr>
        <p:grpSpPr>
          <a:xfrm>
            <a:off x="12191998" y="7292653"/>
            <a:ext cx="11397344" cy="4968322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33E166-EE3E-F4F6-4E53-AFF6613110C1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B1C7AA-B411-D5F5-B511-CE1048CDA26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7A545B-AA18-C6E3-4EBE-ED6C3AF9EC04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44469FF4-E8E9-AEFA-C58C-B9973756BF4E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EC20F391-A733-3630-5019-18C79599AFD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FACAC8D5-3B1A-9037-8AC9-F69C69E2B78C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A4F816E-8A2D-92DE-C7B9-99F17CDFB0CA}"/>
              </a:ext>
            </a:extLst>
          </p:cNvPr>
          <p:cNvGrpSpPr/>
          <p:nvPr/>
        </p:nvGrpSpPr>
        <p:grpSpPr>
          <a:xfrm>
            <a:off x="6232070" y="8266170"/>
            <a:ext cx="11451772" cy="1012372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80F719-3255-54E1-88C0-F7C64A359F41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A26EA8B3-90A1-8924-30AF-6DDD2F57E935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10CB41BD-3988-4CA5-DAC2-3D934ED41E9E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DBDD7A1-46A3-9C25-74FE-2683FAED28F4}"/>
              </a:ext>
            </a:extLst>
          </p:cNvPr>
          <p:cNvGrpSpPr/>
          <p:nvPr/>
        </p:nvGrpSpPr>
        <p:grpSpPr>
          <a:xfrm>
            <a:off x="12192001" y="3306745"/>
            <a:ext cx="5132602" cy="2651126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F1EC9AF-341D-E170-0973-81021BF78DEE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sz="3600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7220860D-C571-A1E9-007F-817239C6D108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9E78FA-5443-6F92-1DC2-2778ED4DEAED}"/>
              </a:ext>
            </a:extLst>
          </p:cNvPr>
          <p:cNvGrpSpPr/>
          <p:nvPr/>
        </p:nvGrpSpPr>
        <p:grpSpPr>
          <a:xfrm>
            <a:off x="17324602" y="2623478"/>
            <a:ext cx="5730228" cy="252816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0169498-C4FC-CF3C-3789-D7107FD4AF3D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61FB33B-AE31-62A1-6717-03CD060864B0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F0D6658D-8BF1-FE3D-1735-3697A37AE5C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dirty="0">
                      <a:solidFill>
                        <a:schemeClr val="bg2">
                          <a:lumMod val="10000"/>
                        </a:schemeClr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10FF335E-A632-B6EC-C317-C109CD576E7B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47ABB9F-9F69-AB66-63CB-3E36A874DB9A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bg2">
                        <a:lumMod val="10000"/>
                      </a:schemeClr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41609926-3710-3801-5B6E-DCE7A60BEF98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63B2C39-AFC9-8547-646C-6BDC4C114F2C}"/>
              </a:ext>
            </a:extLst>
          </p:cNvPr>
          <p:cNvSpPr/>
          <p:nvPr/>
        </p:nvSpPr>
        <p:spPr>
          <a:xfrm>
            <a:off x="3889475" y="3303594"/>
            <a:ext cx="3624942" cy="1012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132A0FF-D5B0-D2C9-EA4A-9EBCEB755456}"/>
              </a:ext>
            </a:extLst>
          </p:cNvPr>
          <p:cNvGrpSpPr/>
          <p:nvPr/>
        </p:nvGrpSpPr>
        <p:grpSpPr>
          <a:xfrm>
            <a:off x="1173434" y="3809780"/>
            <a:ext cx="12831036" cy="3482872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1A199F-2769-2F1D-3529-10FDA18C8416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 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E8331D8-BFEB-2F4E-497F-A8B4E4E75361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8882B0A-ED10-1D54-7867-084BE2F8E2DF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>
                  <a:solidFill>
                    <a:schemeClr val="bg2">
                      <a:lumMod val="10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12DC355B-9334-FE3B-A2B0-BE3797AFE8A8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9820F7C-97E4-CC7D-CA0C-486BD8FB5C6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21092" y="1887863"/>
              <a:ext cx="402598" cy="942836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08D9BD5E-3942-2B33-531B-76E0384CA0FC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0" name="ImitationLearning">
            <a:extLst>
              <a:ext uri="{FF2B5EF4-FFF2-40B4-BE49-F238E27FC236}">
                <a16:creationId xmlns:a16="http://schemas.microsoft.com/office/drawing/2014/main" id="{57E32F4E-D1CF-7DB8-7D55-55C9C9B7BD2F}"/>
              </a:ext>
            </a:extLst>
          </p:cNvPr>
          <p:cNvSpPr/>
          <p:nvPr/>
        </p:nvSpPr>
        <p:spPr>
          <a:xfrm>
            <a:off x="19429889" y="1040000"/>
            <a:ext cx="3624942" cy="1012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Source Sans Pro" panose="020B0503030403020204" pitchFamily="34" charset="0"/>
              </a:rPr>
              <a:t>Imitation Learning</a:t>
            </a:r>
          </a:p>
        </p:txBody>
      </p:sp>
      <p:cxnSp>
        <p:nvCxnSpPr>
          <p:cNvPr id="901" name="ImitBusV">
            <a:extLst>
              <a:ext uri="{FF2B5EF4-FFF2-40B4-BE49-F238E27FC236}">
                <a16:creationId xmlns:a16="http://schemas.microsoft.com/office/drawing/2014/main" id="{F5CB6763-FBA9-7809-3451-CC5D3CC2619A}"/>
              </a:ext>
            </a:extLst>
          </p:cNvPr>
          <p:cNvCxnSpPr/>
          <p:nvPr/>
        </p:nvCxnSpPr>
        <p:spPr>
          <a:xfrm>
            <a:off x="18830551" y="1546187"/>
            <a:ext cx="2" cy="158347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2" name="ImitArrow">
            <a:extLst>
              <a:ext uri="{FF2B5EF4-FFF2-40B4-BE49-F238E27FC236}">
                <a16:creationId xmlns:a16="http://schemas.microsoft.com/office/drawing/2014/main" id="{C19BDFAA-5F9D-E4C8-E0F6-BEB9087B787B}"/>
              </a:ext>
            </a:extLst>
          </p:cNvPr>
          <p:cNvCxnSpPr>
            <a:cxnSpLocks/>
            <a:endCxn id="900" idx="1"/>
          </p:cNvCxnSpPr>
          <p:nvPr/>
        </p:nvCxnSpPr>
        <p:spPr>
          <a:xfrm>
            <a:off x="18830551" y="1546186"/>
            <a:ext cx="599338" cy="0"/>
          </a:xfrm>
          <a:prstGeom prst="line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FB462-66A2-D75C-07D2-EA611DCEF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r-HR"/>
              <a:t>AA 203 | Lecture 18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0078BC-C6CB-D395-22D9-F2ED2479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709263" y="13259510"/>
            <a:ext cx="230832" cy="379591"/>
          </a:xfrm>
        </p:spPr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0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roup"/>
          <p:cNvGrpSpPr/>
          <p:nvPr/>
        </p:nvGrpSpPr>
        <p:grpSpPr>
          <a:xfrm>
            <a:off x="17370260" y="1974378"/>
            <a:ext cx="6155918" cy="3473116"/>
            <a:chOff x="0" y="0"/>
            <a:chExt cx="6155916" cy="3473115"/>
          </a:xfrm>
        </p:grpSpPr>
        <p:pic>
          <p:nvPicPr>
            <p:cNvPr id="634" name="pasted-movie.png" descr="pasted-movi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155917" cy="17264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5" name="pasted-movie.png" descr="pasted-movi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719259"/>
              <a:ext cx="6155917" cy="17538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37" name="Line"/>
          <p:cNvSpPr/>
          <p:nvPr/>
        </p:nvSpPr>
        <p:spPr>
          <a:xfrm>
            <a:off x="12243364" y="2986346"/>
            <a:ext cx="1" cy="386945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38" name="Closed-loop / High-level decision making"/>
          <p:cNvSpPr/>
          <p:nvPr/>
        </p:nvSpPr>
        <p:spPr>
          <a:xfrm>
            <a:off x="7873282" y="3561970"/>
            <a:ext cx="8740165" cy="1199099"/>
          </a:xfrm>
          <a:prstGeom prst="roundRect">
            <a:avLst>
              <a:gd name="adj" fmla="val 15887"/>
            </a:avLst>
          </a:prstGeom>
          <a:solidFill>
            <a:srgbClr val="FFFFFF"/>
          </a:solidFill>
          <a:ln w="25400">
            <a:solidFill>
              <a:srgbClr val="960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Closed-loop / High-level decision making</a:t>
            </a:r>
          </a:p>
        </p:txBody>
      </p:sp>
      <p:pic>
        <p:nvPicPr>
          <p:cNvPr id="639" name="pasted-movie.png" descr="pasted-movie.png"/>
          <p:cNvPicPr>
            <a:picLocks noChangeAspect="1"/>
          </p:cNvPicPr>
          <p:nvPr/>
        </p:nvPicPr>
        <p:blipFill>
          <a:blip r:embed="rId4"/>
          <a:srcRect l="11081" t="17990" r="3494" b="27737"/>
          <a:stretch>
            <a:fillRect/>
          </a:stretch>
        </p:blipFill>
        <p:spPr>
          <a:xfrm>
            <a:off x="484291" y="3877209"/>
            <a:ext cx="6825418" cy="2143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5326" y="4949748"/>
            <a:ext cx="1633430" cy="535144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Line"/>
          <p:cNvSpPr/>
          <p:nvPr/>
        </p:nvSpPr>
        <p:spPr>
          <a:xfrm>
            <a:off x="12243364" y="4949748"/>
            <a:ext cx="1" cy="74616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42" name="Open-loop"/>
          <p:cNvSpPr/>
          <p:nvPr/>
        </p:nvSpPr>
        <p:spPr>
          <a:xfrm>
            <a:off x="7873282" y="5884588"/>
            <a:ext cx="8740165" cy="1199099"/>
          </a:xfrm>
          <a:prstGeom prst="roundRect">
            <a:avLst>
              <a:gd name="adj" fmla="val 15887"/>
            </a:avLst>
          </a:prstGeom>
          <a:solidFill>
            <a:srgbClr val="FFFFFF"/>
          </a:solidFill>
          <a:ln w="25400">
            <a:solidFill>
              <a:srgbClr val="960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Open-loop</a:t>
            </a:r>
          </a:p>
        </p:txBody>
      </p:sp>
      <p:sp>
        <p:nvSpPr>
          <p:cNvPr id="643" name="Line"/>
          <p:cNvSpPr/>
          <p:nvPr/>
        </p:nvSpPr>
        <p:spPr>
          <a:xfrm>
            <a:off x="12243364" y="7272366"/>
            <a:ext cx="1" cy="74616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646" name="Group"/>
          <p:cNvGrpSpPr/>
          <p:nvPr/>
        </p:nvGrpSpPr>
        <p:grpSpPr>
          <a:xfrm flipH="1">
            <a:off x="13616942" y="7631582"/>
            <a:ext cx="2691046" cy="386944"/>
            <a:chOff x="0" y="0"/>
            <a:chExt cx="2691045" cy="386943"/>
          </a:xfrm>
        </p:grpSpPr>
        <p:sp>
          <p:nvSpPr>
            <p:cNvPr id="658" name="Connection Line"/>
            <p:cNvSpPr/>
            <p:nvPr/>
          </p:nvSpPr>
          <p:spPr>
            <a:xfrm>
              <a:off x="0" y="-1"/>
              <a:ext cx="1291738" cy="362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1" extrusionOk="0">
                  <a:moveTo>
                    <a:pt x="0" y="17151"/>
                  </a:moveTo>
                  <a:cubicBezTo>
                    <a:pt x="6247" y="-332"/>
                    <a:pt x="13447" y="-4449"/>
                    <a:pt x="21600" y="480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659" name="Connection Line"/>
            <p:cNvSpPr/>
            <p:nvPr/>
          </p:nvSpPr>
          <p:spPr>
            <a:xfrm>
              <a:off x="1291737" y="101387"/>
              <a:ext cx="1399309" cy="28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74" extrusionOk="0">
                  <a:moveTo>
                    <a:pt x="0" y="0"/>
                  </a:moveTo>
                  <a:cubicBezTo>
                    <a:pt x="7905" y="16539"/>
                    <a:pt x="15105" y="21600"/>
                    <a:pt x="21600" y="15183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647" name="MPC (e.g., tracking)"/>
          <p:cNvSpPr/>
          <p:nvPr/>
        </p:nvSpPr>
        <p:spPr>
          <a:xfrm>
            <a:off x="7873282" y="8207206"/>
            <a:ext cx="8740165" cy="1199099"/>
          </a:xfrm>
          <a:prstGeom prst="roundRect">
            <a:avLst>
              <a:gd name="adj" fmla="val 15887"/>
            </a:avLst>
          </a:prstGeom>
          <a:solidFill>
            <a:srgbClr val="FFFFFF"/>
          </a:solidFill>
          <a:ln w="25400">
            <a:solidFill>
              <a:srgbClr val="960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MPC (e.g., tracking)</a:t>
            </a:r>
          </a:p>
        </p:txBody>
      </p:sp>
      <p:sp>
        <p:nvSpPr>
          <p:cNvPr id="648" name="Line"/>
          <p:cNvSpPr/>
          <p:nvPr/>
        </p:nvSpPr>
        <p:spPr>
          <a:xfrm>
            <a:off x="12243364" y="9594983"/>
            <a:ext cx="1" cy="74616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49" name="Actuators"/>
          <p:cNvSpPr/>
          <p:nvPr/>
        </p:nvSpPr>
        <p:spPr>
          <a:xfrm>
            <a:off x="7873282" y="10529823"/>
            <a:ext cx="8740165" cy="1199099"/>
          </a:xfrm>
          <a:prstGeom prst="roundRect">
            <a:avLst>
              <a:gd name="adj" fmla="val 15887"/>
            </a:avLst>
          </a:prstGeom>
          <a:solidFill>
            <a:srgbClr val="FFFFFF"/>
          </a:solidFill>
          <a:ln w="25400">
            <a:solidFill>
              <a:srgbClr val="960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Actuators</a:t>
            </a:r>
          </a:p>
        </p:txBody>
      </p:sp>
      <p:pic>
        <p:nvPicPr>
          <p:cNvPr id="650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86801" y="7269120"/>
            <a:ext cx="4410113" cy="180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1" name="pasted-movie.png" descr="pasted-movi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7682" y="7272366"/>
            <a:ext cx="2159238" cy="535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2" name="pasted-movie.png" descr="pasted-movi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6980" y="6826901"/>
            <a:ext cx="3133074" cy="535144"/>
          </a:xfrm>
          <a:prstGeom prst="rect">
            <a:avLst/>
          </a:prstGeom>
          <a:ln w="12700">
            <a:miter lim="400000"/>
          </a:ln>
        </p:spPr>
      </p:pic>
      <p:sp>
        <p:nvSpPr>
          <p:cNvPr id="653" name="(e.g., via HJ reachability)"/>
          <p:cNvSpPr txBox="1"/>
          <p:nvPr/>
        </p:nvSpPr>
        <p:spPr>
          <a:xfrm>
            <a:off x="20559414" y="6863943"/>
            <a:ext cx="334029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(e.g., via HJ reachability)</a:t>
            </a:r>
          </a:p>
        </p:txBody>
      </p:sp>
      <p:sp>
        <p:nvSpPr>
          <p:cNvPr id="654" name="(e.g., PID controller)"/>
          <p:cNvSpPr txBox="1"/>
          <p:nvPr/>
        </p:nvSpPr>
        <p:spPr>
          <a:xfrm>
            <a:off x="16848213" y="10898842"/>
            <a:ext cx="334029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(e.g., PID controller)</a:t>
            </a:r>
          </a:p>
        </p:txBody>
      </p:sp>
      <p:sp>
        <p:nvSpPr>
          <p:cNvPr id="660" name="Connection Line"/>
          <p:cNvSpPr/>
          <p:nvPr/>
        </p:nvSpPr>
        <p:spPr>
          <a:xfrm>
            <a:off x="16772044" y="6404759"/>
            <a:ext cx="754746" cy="425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1" extrusionOk="0">
                <a:moveTo>
                  <a:pt x="0" y="9"/>
                </a:moveTo>
                <a:cubicBezTo>
                  <a:pt x="9515" y="-289"/>
                  <a:pt x="16715" y="6812"/>
                  <a:pt x="21600" y="21311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661" name="Connection Line"/>
          <p:cNvSpPr/>
          <p:nvPr/>
        </p:nvSpPr>
        <p:spPr>
          <a:xfrm>
            <a:off x="16772044" y="8892699"/>
            <a:ext cx="754746" cy="425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1" extrusionOk="0">
                <a:moveTo>
                  <a:pt x="0" y="21302"/>
                </a:moveTo>
                <a:cubicBezTo>
                  <a:pt x="9515" y="21600"/>
                  <a:pt x="16715" y="14499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657" name="“Model of the world”"/>
          <p:cNvSpPr txBox="1"/>
          <p:nvPr/>
        </p:nvSpPr>
        <p:spPr>
          <a:xfrm>
            <a:off x="9874089" y="2064207"/>
            <a:ext cx="4738552" cy="746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43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t>“Model of the world”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1BEC64-C4E2-CD02-8277-5856B9792B8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1897</Words>
  <Application>Microsoft Macintosh PowerPoint</Application>
  <PresentationFormat>Custom</PresentationFormat>
  <Paragraphs>351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Cambria Math</vt:lpstr>
      <vt:lpstr>Helvetica Neue</vt:lpstr>
      <vt:lpstr>Helvetica Neue Light</vt:lpstr>
      <vt:lpstr>Helvetica Neue Medium</vt:lpstr>
      <vt:lpstr>Source Sans Pro</vt:lpstr>
      <vt:lpstr>21_BasicWhite</vt:lpstr>
      <vt:lpstr>AA203 Optimal and Learning-based Control Lecture 17</vt:lpstr>
      <vt:lpstr>Course overview</vt:lpstr>
      <vt:lpstr>Summary: Model-free RL</vt:lpstr>
      <vt:lpstr>Summary: Model-free RL</vt:lpstr>
      <vt:lpstr>A bird’s eye view on the RL algorithms covered so far</vt:lpstr>
      <vt:lpstr>Revisiting the discussion on trade-offs</vt:lpstr>
      <vt:lpstr>Comparison: sample efficiency</vt:lpstr>
      <vt:lpstr>Outline</vt:lpstr>
      <vt:lpstr>General recipe </vt:lpstr>
      <vt:lpstr>Will this work?</vt:lpstr>
      <vt:lpstr>Motivating example</vt:lpstr>
      <vt:lpstr>A simple improvement </vt:lpstr>
      <vt:lpstr>Outline</vt:lpstr>
      <vt:lpstr>The main challenge in MBRL</vt:lpstr>
      <vt:lpstr>The role of uncertainty estimation</vt:lpstr>
      <vt:lpstr>How can we model uncertainty?</vt:lpstr>
      <vt:lpstr>How can we model uncertainty?</vt:lpstr>
      <vt:lpstr>(1) Gaussian Processes</vt:lpstr>
      <vt:lpstr>(2) Bootstrap ensembles</vt:lpstr>
      <vt:lpstr>Planning with uncertainty</vt:lpstr>
      <vt:lpstr>Case study: PETS</vt:lpstr>
      <vt:lpstr>Case study: PETS</vt:lpstr>
      <vt:lpstr>Concluding thoughts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Daniele Gammelli</cp:lastModifiedBy>
  <cp:revision>2</cp:revision>
  <dcterms:modified xsi:type="dcterms:W3CDTF">2026-08-11T22:04:06Z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2026-08-11T21:49:26Z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1df38e35-3392-4fcc-9d54-cae2787ae310</vt:lpwstr>
  </property>
  <property fmtid="{D5CDD505-2E9C-101B-9397-08002B2CF9AE}" pid="7" name="MSIP_Label_defa4170-0d19-0005-0004-bc88714345d2_ActionId">
    <vt:lpwstr>c857cf5c-86e7-45c0-88b4-4e80fabe00a1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