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4"/>
  </p:notesMasterIdLst>
  <p:sldIdLst>
    <p:sldId id="256" r:id="rId5"/>
    <p:sldId id="357" r:id="rId6"/>
    <p:sldId id="391" r:id="rId7"/>
    <p:sldId id="392" r:id="rId8"/>
    <p:sldId id="393" r:id="rId9"/>
    <p:sldId id="394" r:id="rId10"/>
    <p:sldId id="395" r:id="rId11"/>
    <p:sldId id="396" r:id="rId12"/>
    <p:sldId id="397" r:id="rId13"/>
    <p:sldId id="398" r:id="rId14"/>
    <p:sldId id="352" r:id="rId15"/>
    <p:sldId id="356" r:id="rId16"/>
    <p:sldId id="399" r:id="rId17"/>
    <p:sldId id="401" r:id="rId18"/>
    <p:sldId id="403" r:id="rId19"/>
    <p:sldId id="404" r:id="rId20"/>
    <p:sldId id="358" r:id="rId21"/>
    <p:sldId id="359" r:id="rId22"/>
    <p:sldId id="360" r:id="rId23"/>
    <p:sldId id="361" r:id="rId24"/>
    <p:sldId id="402" r:id="rId25"/>
    <p:sldId id="405" r:id="rId26"/>
    <p:sldId id="406" r:id="rId27"/>
    <p:sldId id="368" r:id="rId28"/>
    <p:sldId id="367" r:id="rId29"/>
    <p:sldId id="369" r:id="rId30"/>
    <p:sldId id="370" r:id="rId31"/>
    <p:sldId id="371" r:id="rId32"/>
    <p:sldId id="35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357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52"/>
            <p14:sldId id="356"/>
            <p14:sldId id="399"/>
            <p14:sldId id="401"/>
            <p14:sldId id="403"/>
            <p14:sldId id="404"/>
            <p14:sldId id="358"/>
            <p14:sldId id="359"/>
            <p14:sldId id="360"/>
            <p14:sldId id="361"/>
            <p14:sldId id="402"/>
            <p14:sldId id="405"/>
            <p14:sldId id="406"/>
            <p14:sldId id="368"/>
            <p14:sldId id="367"/>
            <p14:sldId id="369"/>
            <p14:sldId id="370"/>
            <p14:sldId id="371"/>
            <p14:sldId id="3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85408" autoAdjust="0"/>
  </p:normalViewPr>
  <p:slideViewPr>
    <p:cSldViewPr snapToGrid="0" snapToObjects="1">
      <p:cViewPr varScale="1">
        <p:scale>
          <a:sx n="106" d="100"/>
          <a:sy n="106" d="100"/>
        </p:scale>
        <p:origin x="10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08:31.560" v="21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08:31.560" v="21" actId="20577"/>
        <pc:sldMkLst>
          <pc:docMk/>
          <pc:sldMk cId="2637145198" sldId="354"/>
        </pc:sldMkLst>
      </pc:sldChg>
      <pc:sldChg chg="modNotesTx">
        <pc:chgData name="Daniele Gammelli" userId="292b8a31-f1ba-4b4c-b196-a231dc095d13" providerId="ADAL" clId="{6E670754-AB6A-5789-AA0A-6F6FD9CE3EEA}" dt="2026-08-13T21:08:10.761" v="12" actId="20577"/>
        <pc:sldMkLst>
          <pc:docMk/>
          <pc:sldMk cId="2329187192" sldId="358"/>
        </pc:sldMkLst>
      </pc:sldChg>
      <pc:sldChg chg="modNotesTx">
        <pc:chgData name="Daniele Gammelli" userId="292b8a31-f1ba-4b4c-b196-a231dc095d13" providerId="ADAL" clId="{6E670754-AB6A-5789-AA0A-6F6FD9CE3EEA}" dt="2026-08-13T21:08:13.412" v="15" actId="20577"/>
        <pc:sldMkLst>
          <pc:docMk/>
          <pc:sldMk cId="3080339459" sldId="359"/>
        </pc:sldMkLst>
      </pc:sldChg>
      <pc:sldChg chg="modNotesTx">
        <pc:chgData name="Daniele Gammelli" userId="292b8a31-f1ba-4b4c-b196-a231dc095d13" providerId="ADAL" clId="{6E670754-AB6A-5789-AA0A-6F6FD9CE3EEA}" dt="2026-08-13T21:08:16.023" v="16" actId="20577"/>
        <pc:sldMkLst>
          <pc:docMk/>
          <pc:sldMk cId="173501174" sldId="360"/>
        </pc:sldMkLst>
      </pc:sldChg>
      <pc:sldChg chg="modNotesTx">
        <pc:chgData name="Daniele Gammelli" userId="292b8a31-f1ba-4b4c-b196-a231dc095d13" providerId="ADAL" clId="{6E670754-AB6A-5789-AA0A-6F6FD9CE3EEA}" dt="2026-08-13T21:08:26.116" v="19" actId="20577"/>
        <pc:sldMkLst>
          <pc:docMk/>
          <pc:sldMk cId="249181732" sldId="369"/>
        </pc:sldMkLst>
      </pc:sldChg>
      <pc:sldChg chg="modNotesTx">
        <pc:chgData name="Daniele Gammelli" userId="292b8a31-f1ba-4b4c-b196-a231dc095d13" providerId="ADAL" clId="{6E670754-AB6A-5789-AA0A-6F6FD9CE3EEA}" dt="2026-08-13T21:08:27.740" v="20" actId="20577"/>
        <pc:sldMkLst>
          <pc:docMk/>
          <pc:sldMk cId="2141153767" sldId="370"/>
        </pc:sldMkLst>
      </pc:sldChg>
      <pc:sldChg chg="modNotesTx">
        <pc:chgData name="Daniele Gammelli" userId="292b8a31-f1ba-4b4c-b196-a231dc095d13" providerId="ADAL" clId="{6E670754-AB6A-5789-AA0A-6F6FD9CE3EEA}" dt="2026-08-13T21:07:47.002" v="2" actId="20577"/>
        <pc:sldMkLst>
          <pc:docMk/>
          <pc:sldMk cId="1139333676" sldId="392"/>
        </pc:sldMkLst>
      </pc:sldChg>
      <pc:sldChg chg="modNotesTx">
        <pc:chgData name="Daniele Gammelli" userId="292b8a31-f1ba-4b4c-b196-a231dc095d13" providerId="ADAL" clId="{6E670754-AB6A-5789-AA0A-6F6FD9CE3EEA}" dt="2026-08-13T21:07:48.851" v="3" actId="20577"/>
        <pc:sldMkLst>
          <pc:docMk/>
          <pc:sldMk cId="403143498" sldId="393"/>
        </pc:sldMkLst>
      </pc:sldChg>
      <pc:sldChg chg="modNotesTx">
        <pc:chgData name="Daniele Gammelli" userId="292b8a31-f1ba-4b4c-b196-a231dc095d13" providerId="ADAL" clId="{6E670754-AB6A-5789-AA0A-6F6FD9CE3EEA}" dt="2026-08-13T21:07:50.439" v="4" actId="20577"/>
        <pc:sldMkLst>
          <pc:docMk/>
          <pc:sldMk cId="2440584164" sldId="394"/>
        </pc:sldMkLst>
      </pc:sldChg>
      <pc:sldChg chg="modNotesTx">
        <pc:chgData name="Daniele Gammelli" userId="292b8a31-f1ba-4b4c-b196-a231dc095d13" providerId="ADAL" clId="{6E670754-AB6A-5789-AA0A-6F6FD9CE3EEA}" dt="2026-08-13T21:07:52.562" v="5" actId="20577"/>
        <pc:sldMkLst>
          <pc:docMk/>
          <pc:sldMk cId="1416312384" sldId="395"/>
        </pc:sldMkLst>
      </pc:sldChg>
      <pc:sldChg chg="modNotesTx">
        <pc:chgData name="Daniele Gammelli" userId="292b8a31-f1ba-4b4c-b196-a231dc095d13" providerId="ADAL" clId="{6E670754-AB6A-5789-AA0A-6F6FD9CE3EEA}" dt="2026-08-13T21:07:55.462" v="6" actId="20577"/>
        <pc:sldMkLst>
          <pc:docMk/>
          <pc:sldMk cId="3927201397" sldId="396"/>
        </pc:sldMkLst>
      </pc:sldChg>
      <pc:sldChg chg="modNotesTx">
        <pc:chgData name="Daniele Gammelli" userId="292b8a31-f1ba-4b4c-b196-a231dc095d13" providerId="ADAL" clId="{6E670754-AB6A-5789-AA0A-6F6FD9CE3EEA}" dt="2026-08-13T21:07:57.190" v="7" actId="20577"/>
        <pc:sldMkLst>
          <pc:docMk/>
          <pc:sldMk cId="3789623588" sldId="397"/>
        </pc:sldMkLst>
      </pc:sldChg>
      <pc:sldChg chg="modNotesTx">
        <pc:chgData name="Daniele Gammelli" userId="292b8a31-f1ba-4b4c-b196-a231dc095d13" providerId="ADAL" clId="{6E670754-AB6A-5789-AA0A-6F6FD9CE3EEA}" dt="2026-08-13T21:07:59.111" v="8" actId="20577"/>
        <pc:sldMkLst>
          <pc:docMk/>
          <pc:sldMk cId="2134738447" sldId="398"/>
        </pc:sldMkLst>
      </pc:sldChg>
      <pc:sldChg chg="modNotesTx">
        <pc:chgData name="Daniele Gammelli" userId="292b8a31-f1ba-4b4c-b196-a231dc095d13" providerId="ADAL" clId="{6E670754-AB6A-5789-AA0A-6F6FD9CE3EEA}" dt="2026-08-13T21:08:05.119" v="9" actId="20577"/>
        <pc:sldMkLst>
          <pc:docMk/>
          <pc:sldMk cId="2254063259" sldId="401"/>
        </pc:sldMkLst>
      </pc:sldChg>
      <pc:sldChg chg="modNotesTx">
        <pc:chgData name="Daniele Gammelli" userId="292b8a31-f1ba-4b4c-b196-a231dc095d13" providerId="ADAL" clId="{6E670754-AB6A-5789-AA0A-6F6FD9CE3EEA}" dt="2026-08-13T21:08:19.564" v="17" actId="20577"/>
        <pc:sldMkLst>
          <pc:docMk/>
          <pc:sldMk cId="113416890" sldId="402"/>
        </pc:sldMkLst>
      </pc:sldChg>
      <pc:sldChg chg="modNotesTx">
        <pc:chgData name="Daniele Gammelli" userId="292b8a31-f1ba-4b4c-b196-a231dc095d13" providerId="ADAL" clId="{6E670754-AB6A-5789-AA0A-6F6FD9CE3EEA}" dt="2026-08-13T21:08:07.316" v="10" actId="20577"/>
        <pc:sldMkLst>
          <pc:docMk/>
          <pc:sldMk cId="63711672" sldId="403"/>
        </pc:sldMkLst>
      </pc:sldChg>
      <pc:sldChg chg="modNotesTx">
        <pc:chgData name="Daniele Gammelli" userId="292b8a31-f1ba-4b4c-b196-a231dc095d13" providerId="ADAL" clId="{6E670754-AB6A-5789-AA0A-6F6FD9CE3EEA}" dt="2026-08-13T21:08:09.094" v="11" actId="20577"/>
        <pc:sldMkLst>
          <pc:docMk/>
          <pc:sldMk cId="3702537692" sldId="404"/>
        </pc:sldMkLst>
      </pc:sldChg>
      <pc:sldChg chg="modNotesTx">
        <pc:chgData name="Daniele Gammelli" userId="292b8a31-f1ba-4b4c-b196-a231dc095d13" providerId="ADAL" clId="{6E670754-AB6A-5789-AA0A-6F6FD9CE3EEA}" dt="2026-08-13T21:08:21.907" v="18" actId="20577"/>
        <pc:sldMkLst>
          <pc:docMk/>
          <pc:sldMk cId="1046509055" sldId="40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10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73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73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96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66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80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68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842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4145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950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59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47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901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76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181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06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282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37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78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85231C86-9EFB-5144-B03B-BBD8D1A0FCAE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hr-HR"/>
              <a:t>AA 203 | Lecture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fld id="{8AA1F273-EF2F-3941-BBF8-D365CB27DD6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5FA01E9C-DCF5-9347-847D-229229AD1E0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03135-6BF6-1D45-A4B3-F4BFF1D040D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19.tiff"/><Relationship Id="rId4" Type="http://schemas.openxmlformats.org/officeDocument/2006/relationships/image" Target="../media/image18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StanfordASL/AA203-Notes" TargetMode="External"/><Relationship Id="rId4" Type="http://schemas.openxmlformats.org/officeDocument/2006/relationships/image" Target="../media/image25.tif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tiff"/><Relationship Id="rId4" Type="http://schemas.openxmlformats.org/officeDocument/2006/relationships/image" Target="../media/image28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tiff"/><Relationship Id="rId4" Type="http://schemas.openxmlformats.org/officeDocument/2006/relationships/image" Target="../media/image34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AA203</a:t>
            </a:r>
            <a:br>
              <a:rPr lang="en-US" sz="4400" dirty="0"/>
            </a:br>
            <a:r>
              <a:rPr lang="en-US" sz="44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Optimization theory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1D-C99A-B244-91D5-B3B9053F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5815-FD6E-A44A-A6BA-731AF4949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Computational methods for unconstrained optimization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Optimization with equality constraints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Optimization with inequality constraints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102E-8EC7-5045-92DD-B9F1621A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9B05A-3EA6-E045-B5A9-8432AD1539F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A6BD-2FB4-C947-BA3D-FAC2E476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07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1D-C99A-B244-91D5-B3B9053F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5815-FD6E-A44A-A6BA-731AF4949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Computational methods for unconstrained optimization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Optimization with equality constraints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bg2">
                  <a:lumMod val="7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Optimization with inequality constraints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102E-8EC7-5045-92DD-B9F1621A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C75E3-35BA-D347-A202-EE4D8D1E0C91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A6BD-2FB4-C947-BA3D-FAC2E476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571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F1A1A-3A37-EE43-96EC-D514273C3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Computational methods (unconstrained case)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79191B-E5EA-B140-9C2F-FF973C7D46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</a:rPr>
                  <a:t>Goal</a:t>
                </a:r>
                <a:r>
                  <a:rPr lang="en-US" dirty="0"/>
                  <a:t>: find “numerical recipes” to solve optimization problem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Key idea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iterative descent. We start at some point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1" i="0" smtClean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(initial guess) and successively generate vectors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1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1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1" i="0">
                            <a:latin typeface="Source Sans Pro" panose="020B0503030403020204" pitchFamily="34" charset="0"/>
                            <a:ea typeface="Source Sans Pro" panose="020B0503030403020204" pitchFamily="34" charset="0"/>
                          </a:rPr>
                          <m:t>x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,…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decreased at each iteration, i.e.,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hope is to decrease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all the way to the minimum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679191B-E5EA-B140-9C2F-FF973C7D4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  <a:blipFill>
                <a:blip r:embed="rId3"/>
                <a:stretch>
                  <a:fillRect l="-1086" t="-2413" b="-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48F6E-4849-1446-B9F3-21BE6BF74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392C0-CB95-624A-8E80-53100938125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32FCF-9CE8-CF47-8A8D-1CA77598D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E5582C-7B1F-7C4A-A5A4-F6505FAB4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950" y="4853553"/>
            <a:ext cx="5372100" cy="4322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3EF585-7AB0-DD05-334F-BBFAD84E9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3284" y="2360567"/>
            <a:ext cx="1665432" cy="584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333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7A30B-B8CE-9B4A-A85F-CF8FCDB6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B25285-F328-1040-B79A-1578E9A7F2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Given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b="1" i="0" smtClean="0">
                        <a:latin typeface="Source Sans Pro" panose="020B0503030403020204" pitchFamily="34" charset="0"/>
                        <a:ea typeface="Source Sans Pro" panose="020B0503030403020204" pitchFamily="34" charset="0"/>
                      </a:rPr>
                      <m:t>x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consider the half line of vectors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From first order Taylor expansion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small)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small enough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𝛂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smaller than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FB25285-F328-1040-B79A-1578E9A7F2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DB41C-9655-E744-8F9B-716D6AD6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195FA-B37D-574E-9B3A-E29DF30A802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44C60-2567-6F4A-8A04-AB775D904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A5770D-7C70-0443-AF89-9FF6AAAF9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292" y="2701489"/>
            <a:ext cx="4429414" cy="3450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98A97A-2ED3-C846-9631-AF12E8CB5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8114" y="4229412"/>
            <a:ext cx="7795769" cy="38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3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3A3C7-4689-1E48-8F7E-2F62E5470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3684F5-B490-A04A-A548-D7DD0613B1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ln>
                <a:noFill/>
              </a:ln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Carrying this idea one step further, consider the half line of vectors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𝐱</m:t>
                            </m:r>
                          </m:e>
                        </m:d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𝐝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(angle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&gt;90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Taylor expansion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small enough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smaller than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3684F5-B490-A04A-A548-D7DD0613B1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3"/>
                <a:stretch>
                  <a:fillRect l="-1086" t="-2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433BD-7FC3-B744-879C-92AAD8E79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CF7F-2957-FE42-996C-F2362BD16EA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5856E-8920-734E-8DC0-52957D12D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B88CD1-12DD-9444-BAFE-475625C52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2615" y="2493819"/>
            <a:ext cx="4486770" cy="3674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3DC7CC-F5F4-7F4D-8984-F0F52E38B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9215" y="4766446"/>
            <a:ext cx="4553569" cy="43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84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29BAE-BBB7-3C4B-A4AF-64054666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88F994-080E-4B4D-A8BD-0EAFB2E7FF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Broad and important class of algorithms: </a:t>
                </a: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gradient methods</a:t>
                </a:r>
              </a:p>
              <a:p>
                <a:pPr marL="0" indent="0">
                  <a:buNone/>
                </a:pPr>
                <a:endParaRPr lang="en-US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𝐱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k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𝐝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chosen so that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 the </a:t>
                </a:r>
                <a:r>
                  <a:rPr lang="en-US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stepsize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chosen to be positive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88F994-080E-4B4D-A8BD-0EAFB2E7FF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3"/>
                <a:stretch>
                  <a:fillRect l="-1086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C5B9A-6FC6-5F40-9055-5778A00E9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26849-6CBC-7549-91D8-CA0AFE3EC77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BE714-9421-A641-A894-EB2B23800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AD0EA5-5A9E-F046-A519-02AD006E4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118" y="2530357"/>
            <a:ext cx="5705764" cy="4104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0EB65C-DEDC-9F40-A353-BB8A26AE2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384" y="4148414"/>
            <a:ext cx="2277231" cy="41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12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BE88F-4A52-B141-80BC-E7D2DC7A7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Gradient descent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7612B-8967-9640-A62E-3A35C3A31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Most often the </a:t>
            </a:r>
            <a:r>
              <a:rPr lang="en-US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stepsize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 is chosen so that</a:t>
            </a: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and the method is called </a:t>
            </a: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gradient descent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. “Tuning” parameters: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selecting the descent direction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selecting the </a:t>
            </a:r>
            <a:r>
              <a:rPr lang="en-US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stepsize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31AA7D-7E2A-884B-BD72-4D7C0B84F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782A4-9CFA-5349-B03E-B89B88D50CD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07162-D701-9F4C-960F-2D8516D1D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DF96AA-A790-6344-81E8-38047AC5E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1516" y="2673939"/>
            <a:ext cx="6868968" cy="46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01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391AB-5AB4-B84D-A267-CBFE0A915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the descent direction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60E712-9805-F445-82C9-FE63E14E97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97915"/>
                <a:ext cx="10515600" cy="466725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General class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(Obviously,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Popular choices:</a:t>
                </a: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Steepest descent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</a:t>
                </a:r>
              </a:p>
              <a:p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Newton's method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                                            provided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60E712-9805-F445-82C9-FE63E14E97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97915"/>
                <a:ext cx="10515600" cy="4667250"/>
              </a:xfrm>
              <a:blipFill>
                <a:blip r:embed="rId3"/>
                <a:stretch>
                  <a:fillRect l="-1086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B64DA9-5BC0-3845-889B-D2D510545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9C38E-F704-9945-BA8E-D7051D24C6F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89C94-72D0-1445-95AB-996E055AC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83D2B5-E6AF-8E44-9031-03F6DDACF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962" y="2315462"/>
            <a:ext cx="5978075" cy="4277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AED4FF-2B7F-7146-9B05-D5ADE2D06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9042" y="4738247"/>
            <a:ext cx="1107458" cy="3234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6D280D-6901-9445-9F2D-0C171A34C6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5436989"/>
            <a:ext cx="2910751" cy="5194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84813E-E414-FD4C-A030-B2E3EB5F15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3414" y="5490891"/>
            <a:ext cx="1950304" cy="41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23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E0F82-F569-6A45-95EE-D5D8E7219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the </a:t>
            </a:r>
            <a:r>
              <a:rPr lang="en-US" dirty="0" err="1"/>
              <a:t>stepsize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2E0E73-5DAD-C84C-882D-E2B5476648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Minimization rule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selected such that the cost function is minimized along the direction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, i.e.,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Constant </a:t>
                </a:r>
                <a:r>
                  <a:rPr lang="en-US" dirty="0" err="1">
                    <a:solidFill>
                      <a:srgbClr val="C00000"/>
                    </a:solidFill>
                  </a:rPr>
                  <a:t>stepsize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method might diverge</a:t>
                </a:r>
              </a:p>
              <a:p>
                <a:pPr lvl="1"/>
                <a:r>
                  <a:rPr lang="en-US" dirty="0"/>
                  <a:t>convergence rate could be very slow  </a:t>
                </a:r>
              </a:p>
              <a:p>
                <a:pPr lvl="1"/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Diminishing </a:t>
                </a:r>
                <a:r>
                  <a:rPr lang="en-US" dirty="0" err="1">
                    <a:solidFill>
                      <a:srgbClr val="C00000"/>
                    </a:solidFill>
                  </a:rPr>
                  <a:t>stepsize</a:t>
                </a:r>
                <a:r>
                  <a:rPr lang="en-US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=∞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it does not guarantee descent at each iteration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2E0E73-5DAD-C84C-882D-E2B5476648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3"/>
                <a:stretch>
                  <a:fillRect l="-965" t="-2180" b="-10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100F2-35F8-4F4D-827A-6B6334B05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1543A-1260-F948-BFF4-A3854D4354E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10CB3-4E57-5B43-B357-7FE61C6A7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478DE3-5248-E744-B433-E7F0BC2DB7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467" y="2867891"/>
            <a:ext cx="5321066" cy="61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38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F722-5EAD-0647-987B-9D3B85084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Undiscussed in this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785AE-147B-A44C-BD98-7F7D8B8BA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3980"/>
            <a:ext cx="596768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Mathematical analysis: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convergence (to stationary points)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termination criteria 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convergence rate</a:t>
            </a:r>
          </a:p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Derivative-free methods, e.g., 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coordinate descent</a:t>
            </a:r>
          </a:p>
          <a:p>
            <a:r>
              <a:rPr lang="en-US" dirty="0" err="1"/>
              <a:t>Nelder</a:t>
            </a:r>
            <a:r>
              <a:rPr lang="en-US" dirty="0"/>
              <a:t>-Mead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79C87-B9DB-4D42-9895-ECDA03FA5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D085-A157-1C46-BD97-4CC0246D96AE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86629B2-D986-4161-98C2-A57AFFDC2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527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96B9F-3C2E-C845-81F5-C49FBD20D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Next: constrained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61FA9-8ACF-3049-96DD-5CAAF425C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constraint set usually specified in terms of equality and inequality constraints</a:t>
            </a:r>
          </a:p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sophisticated collection of optimality conditions, involving some auxiliary variables, called Lagrange multipliers</a:t>
            </a:r>
          </a:p>
          <a:p>
            <a:endParaRPr lang="en-US" sz="11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Viewpoints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:</a:t>
            </a:r>
          </a:p>
          <a:p>
            <a:r>
              <a:rPr lang="en-US" u="sng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penalty viewpoint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we disregard the constraints and we add to the cost a high penalty for violating them </a:t>
            </a:r>
          </a:p>
          <a:p>
            <a:r>
              <a:rPr lang="en-US" u="sng" dirty="0">
                <a:latin typeface="Source Sans Pro" panose="020B0503030403020204" pitchFamily="34" charset="0"/>
                <a:ea typeface="Source Sans Pro" panose="020B0503030403020204" pitchFamily="34" charset="0"/>
              </a:rPr>
              <a:t>feasibility direction viewpoint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it relies on the fact that at a local minimum there can be no cost improvement when traveling a small distance along a direction that leads to feasible points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FDD8D-E71F-2B4E-B3E1-7F2FEFF13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4C9635-91FD-0C45-A7D2-0D9E3C8C6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F4295-FC82-8648-ABC0-4ADE73D13CAD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85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1D-C99A-B244-91D5-B3B9053F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5815-FD6E-A44A-A6BA-731AF4949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Computational methods for unconstrained optimization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Optimization with equality constraints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Optimization with inequality constraints</a:t>
            </a:r>
            <a:endParaRPr lang="en-US" dirty="0">
              <a:solidFill>
                <a:schemeClr val="bg2">
                  <a:lumMod val="75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102E-8EC7-5045-92DD-B9F1621A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9B3ADA-D79D-4047-B9DB-A2DE7AFD3AB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A6BD-2FB4-C947-BA3D-FAC2E476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311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0A07-204D-BF4B-8EF0-4CA0112E0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with equality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E8D454-5AEE-104F-95A1-9EFF64E71A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4851399"/>
                <a:ext cx="10515600" cy="13255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notation: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  <a:sym typeface="Wingdings" pitchFamily="2" charset="2"/>
                      </a:rPr>
                      <m:t>𝐡</m:t>
                    </m:r>
                    <m:r>
                      <a:rPr lang="en-US" b="1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≔(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1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𝑚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)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E8D454-5AEE-104F-95A1-9EFF64E71A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4851399"/>
                <a:ext cx="10515600" cy="1325563"/>
              </a:xfrm>
              <a:blipFill>
                <a:blip r:embed="rId3"/>
                <a:stretch>
                  <a:fillRect l="-965" t="-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E957C5-35B5-E841-BB58-3D7BE0103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77B528-21EC-834B-9ED0-D31CB6F7E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0753" y="2419350"/>
            <a:ext cx="6910493" cy="100965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3C1886B-A9CC-0349-8BB8-E1EB29BB3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2ED0B-9317-1D4D-8D46-959662E6F2DD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6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BB506-2515-D344-A47B-83B7DC8A7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Lagrange multipliers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7B0053-948E-0C48-9F90-5114763E54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Basic Lagrange multiplier theorem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for a given local minimum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there exist scalars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called Lagrange multipliers such that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7B0053-948E-0C48-9F90-5114763E54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5050C-6371-9141-BF58-9221241C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E78C66-F4EB-264D-B1CC-3F4EA2384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141" y="2947194"/>
            <a:ext cx="4775718" cy="1054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B7879D-10B7-0645-92FD-4C1D95A616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8254" y="5265739"/>
            <a:ext cx="4285146" cy="1054100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8CC7CA3-2127-2641-97C6-3B94A5E4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03DFE-D486-164C-9320-128F2F912A60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1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BB506-2515-D344-A47B-83B7DC8A7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Lagrange multipliers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B7879D-10B7-0645-92FD-4C1D95A61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068" y="1599711"/>
            <a:ext cx="2793525" cy="687177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8CC7CA3-2127-2641-97C6-3B94A5E4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33CC6-3368-1C48-B3F0-10C0DC0A886A}" type="datetime1">
              <a:rPr lang="en-US" smtClean="0"/>
              <a:t>8/13/26</a:t>
            </a:fld>
            <a:endParaRPr lang="en-US"/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1192D945-1C9C-4870-982D-64FAAC080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773" y="3287415"/>
            <a:ext cx="2885847" cy="270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>
            <a:extLst>
              <a:ext uri="{FF2B5EF4-FFF2-40B4-BE49-F238E27FC236}">
                <a16:creationId xmlns:a16="http://schemas.microsoft.com/office/drawing/2014/main" id="{7FD8DBE3-34B6-46FA-BA7B-E73939537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033" y="3287415"/>
            <a:ext cx="2885846" cy="270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243FD6-2C76-6140-9E5B-2985487A23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628" y="2731835"/>
            <a:ext cx="2284136" cy="318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336080-54BF-9B49-9E3F-F43DA87258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3922" y="2747373"/>
            <a:ext cx="1794678" cy="287459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F9E8029-DA94-4526-9CD1-CA53FA0EF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537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BB506-2515-D344-A47B-83B7DC8A7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Lagrange multipliers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7B0053-948E-0C48-9F90-5114763E54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Basic Lagrange multiplier theorem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for a given local minimum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there exist scalars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called Lagrange multipliers such that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Example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7B0053-948E-0C48-9F90-5114763E54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5050C-6371-9141-BF58-9221241C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E78C66-F4EB-264D-B1CC-3F4EA2384B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141" y="2947194"/>
            <a:ext cx="4775718" cy="1054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B7879D-10B7-0645-92FD-4C1D95A616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8254" y="5265739"/>
            <a:ext cx="4285146" cy="1054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475793-3FA8-424D-B86F-568EAD564598}"/>
                  </a:ext>
                </a:extLst>
              </p:cNvPr>
              <p:cNvSpPr txBox="1"/>
              <p:nvPr/>
            </p:nvSpPr>
            <p:spPr>
              <a:xfrm>
                <a:off x="8858250" y="5796619"/>
                <a:ext cx="317593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Solution: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800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8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= (-1, -1)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475793-3FA8-424D-B86F-568EAD5645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250" y="5796619"/>
                <a:ext cx="3175934" cy="523220"/>
              </a:xfrm>
              <a:prstGeom prst="rect">
                <a:avLst/>
              </a:prstGeom>
              <a:blipFill>
                <a:blip r:embed="rId6"/>
                <a:stretch>
                  <a:fillRect l="-3984" t="-11905" r="-2789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8CC7CA3-2127-2641-97C6-3B94A5E46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705E9-B184-AF46-B11C-A77D9CB8FD5A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8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3E6D8-0C40-1747-BDB0-DE2D270CC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Lagrange multipliers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DB7FCB-584E-A34C-B413-3B58BA6A44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07994"/>
                <a:ext cx="10515600" cy="5032376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Interpretations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cost gradient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6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belongs to the subspace spanned by the constraint gradients 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That is, the constrained solution will be at a point of tangency of the constrained cost curves and the constraint function 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 cost gradient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orthogonal to the subspace of first order feasible variations</a:t>
                </a:r>
              </a:p>
              <a:p>
                <a:pPr marL="457200" lvl="1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457200" lvl="1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457200" lvl="1" indent="0">
                  <a:buNone/>
                </a:pPr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457200" lvl="1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This is the subspace of variations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which the vector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satisfies the constraint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𝐡</m:t>
                    </m:r>
                    <m:d>
                      <m:dPr>
                        <m:ctrlPr>
                          <a:rPr lang="en-US" sz="2600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up to first order. Hence, at a local minimum, the first order cost variation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∇</m:t>
                    </m:r>
                    <m:r>
                      <a:rPr lang="en-US" sz="2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6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600" b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p>
                                <m:r>
                                  <a:rPr lang="en-US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zero for all variations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6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sz="26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this subspace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DB7FCB-584E-A34C-B413-3B58BA6A44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07994"/>
                <a:ext cx="10515600" cy="5032376"/>
              </a:xfrm>
              <a:blipFill>
                <a:blip r:embed="rId3"/>
                <a:stretch>
                  <a:fillRect l="-844" t="-1763" r="-1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E45B1-5478-2D43-9B58-720D68BD9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8A4B30-A150-9445-A896-752E0C20D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037" y="4144192"/>
            <a:ext cx="7019925" cy="451001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EF4DF4-4E62-0D43-A0EF-CB6561590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2686F-EC65-AE4C-B490-4E24755F9D9A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3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D08E7-D99D-4B4F-81E2-EA7440EEC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ACBF41-C212-174B-A3AF-AD9C11624B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3605356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Theorem: NOC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be a local minimum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subject to </a:t>
                </a:r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</a:rPr>
                      <m:t>𝐡</m:t>
                    </m:r>
                    <m:d>
                      <m:d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assume that the constraint gradients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),…,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linearly independent. Then there exists a </a:t>
                </a:r>
                <a:r>
                  <a:rPr lang="en-US" u="sng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unique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), called a Lagrange multiplier vector, such that 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ACBF41-C212-174B-A3AF-AD9C11624B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3605356"/>
              </a:xfrm>
              <a:blipFill>
                <a:blip r:embed="rId3"/>
                <a:stretch>
                  <a:fillRect l="-1086" t="-3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A14FC-33C4-F44D-A4E5-478D0CD56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AEE8E9-477D-1644-93BB-6DB52B03C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4529" y="4235145"/>
            <a:ext cx="4342941" cy="95857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4C5F7DD-B30D-5D40-BF87-AE2B915FD0E6}"/>
              </a:ext>
            </a:extLst>
          </p:cNvPr>
          <p:cNvSpPr/>
          <p:nvPr/>
        </p:nvSpPr>
        <p:spPr>
          <a:xfrm>
            <a:off x="838200" y="1754259"/>
            <a:ext cx="10515600" cy="367672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92FF913-FACA-2D4F-900F-88B9E41C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3656A-060B-3B4E-A9C6-A5D89B7858FA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85D47A-E959-6A6B-FE1D-065996A4D731}"/>
              </a:ext>
            </a:extLst>
          </p:cNvPr>
          <p:cNvSpPr txBox="1"/>
          <p:nvPr/>
        </p:nvSpPr>
        <p:spPr>
          <a:xfrm>
            <a:off x="838200" y="5969655"/>
            <a:ext cx="8166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(2</a:t>
            </a:r>
            <a:r>
              <a:rPr lang="en-US" sz="280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nd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order NOC and SOC are provided in 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  <a:hlinkClick r:id="rId5"/>
              </a:rPr>
              <a:t>AA203-Notes</a:t>
            </a: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501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4A835-2722-A149-98C4-5DFF0E680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235818-3D79-2847-B132-C0FB1A3F44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1975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feasible vector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∇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0" smtClean="0"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linearly independent is called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regular</a:t>
                </a: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Proof relies on transforming the constrained problem into an unconstrained one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penalty approach: we disregard the constraints while adding to the cost a high penalty for violating them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extends to inequality constraints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elimination approach: we view the constraints as a system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equations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unknowns, and we express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of the variables in terms of the remaining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thereby reducing the problem to an unconstrained problem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There may not exist a Lagrange multiplier for a local minimum that is not regular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235818-3D79-2847-B132-C0FB1A3F44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19757"/>
              </a:xfrm>
              <a:blipFill>
                <a:blip r:embed="rId2"/>
                <a:stretch>
                  <a:fillRect l="-965" t="-3371" r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3BC88-FE62-BF4B-920B-C95DA42F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024337-049B-FD4A-9799-91E89087D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792C2-CC7D-7E4B-AE96-AE7A566AE49D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55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C11BE-85D9-8B45-869F-F63A47C8D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Lagrangian</a:t>
            </a:r>
            <a:r>
              <a:rPr lang="en-US" dirty="0"/>
              <a:t>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287B5D-2E90-6147-86C9-10F4D0A458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It is often convenient to write the necessary conditions in terms of the </a:t>
                </a:r>
                <a:r>
                  <a:rPr lang="en-US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Lagrangian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local minimum which is regular, the NOC conditions are  compactly written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287B5D-2E90-6147-86C9-10F4D0A458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74DCF-10E2-9B4E-9256-82C35B209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1BBFD3-7FDB-BC4E-9DAB-C1305F9D6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7000" y="2950307"/>
            <a:ext cx="4318000" cy="9573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003C90-9325-0D44-858A-2AAA7F08C1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4388" y="5382226"/>
            <a:ext cx="2723224" cy="9573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294722-F326-0D4E-ADA3-C3D60AA70052}"/>
                  </a:ext>
                </a:extLst>
              </p:cNvPr>
              <p:cNvSpPr txBox="1"/>
              <p:nvPr/>
            </p:nvSpPr>
            <p:spPr>
              <a:xfrm>
                <a:off x="8089900" y="5508613"/>
                <a:ext cx="37846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System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equations 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unknowns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294722-F326-0D4E-ADA3-C3D60AA70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9900" y="5508613"/>
                <a:ext cx="3784600" cy="830997"/>
              </a:xfrm>
              <a:prstGeom prst="rect">
                <a:avLst/>
              </a:prstGeom>
              <a:blipFill>
                <a:blip r:embed="rId6"/>
                <a:stretch>
                  <a:fillRect l="-2341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C2DF7E-FFA8-0941-B1E5-554A47756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303EB-6E66-D742-B6F6-C6B88E550B3E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D71D-C99A-B244-91D5-B3B9053F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5815-FD6E-A44A-A6BA-731AF4949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Computational methods for unconstrained optimization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bg2">
                  <a:lumMod val="75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Optimization with equality constraints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Optimization with inequality constraints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3102E-8EC7-5045-92DD-B9F1621A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B4ECA-B152-C34B-A3B4-E175B923F3D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DA6BD-2FB4-C947-BA3D-FAC2E476F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871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809C1-CDDD-4845-BBB9-583AD50C1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with inequality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6C62E1-1B04-9B4D-A63E-3C763B062F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0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compact form (ICP problem)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6C62E1-1B04-9B4D-A63E-3C763B062F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01FD4-36CB-1647-87E9-608342F60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E003BB-6F74-0946-8A2D-890536FBB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430" y="2055815"/>
            <a:ext cx="5341133" cy="12659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E0A0B4-C1A6-3048-AC8C-87BF88F8BD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0057" y="4972050"/>
            <a:ext cx="3051881" cy="1339850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F476A72-8487-6E48-B044-A9CDDC3D7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6D7FF-4BA8-B843-9E4A-C36EA8099767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0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D5094-2A62-EC4D-AFA6-59ECF78C6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FDB5D0-82BF-0B40-B01E-662077D6A0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any feasible point, the set of active inequality constraints is denoted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11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∉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0" dirty="0"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),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then the constraint is </a:t>
                </a:r>
                <a:r>
                  <a:rPr lang="en-US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inactive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𝐱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Key points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a local minimum of the ICP,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 also a local minimum for the identical ICP without the inactive constraints</a:t>
                </a:r>
              </a:p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at a local minimum, active inequality constraints can be treated to a large extent as equalities </a:t>
                </a:r>
              </a:p>
              <a:p>
                <a:pPr marL="0" indent="0">
                  <a:buNone/>
                </a:pPr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FDB5D0-82BF-0B40-B01E-662077D6A0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667250"/>
              </a:xfrm>
              <a:blipFill>
                <a:blip r:embed="rId2"/>
                <a:stretch>
                  <a:fillRect l="-965" t="-2725" r="-1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CC6B8-C830-D548-97EE-379AD1F79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B4C35F-B62B-B34B-8D54-E22A6ECF7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099" y="2452255"/>
            <a:ext cx="3769802" cy="404668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C983309-8694-B044-8A0F-F9ADEA7B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62052-3457-0B49-B9CA-CD46D84FCB6B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3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0AA15-3152-3A4C-B431-9FCD43D86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43A9B0-4EDD-EB48-AC59-0463623D54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Hence,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is a local minimum of ICP,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dirty="0"/>
                  <a:t> is also a local minimum for the </a:t>
                </a:r>
                <a:r>
                  <a:rPr lang="en-US" dirty="0">
                    <a:solidFill>
                      <a:srgbClr val="C00000"/>
                    </a:solidFill>
                  </a:rPr>
                  <a:t>equality</a:t>
                </a:r>
                <a:r>
                  <a:rPr lang="en-US" dirty="0"/>
                  <a:t> constrained problem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43A9B0-4EDD-EB48-AC59-0463623D54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32" r="-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D99AA8-2747-3D4F-96B1-B5C7EA8FC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D996FA-65D7-DB40-87E2-3FDAE1819E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430" y="3093603"/>
            <a:ext cx="5431139" cy="1325997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80F5B96-F6A6-E74D-9ED5-D44B5E8AA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2B567-D178-DA4B-A057-3DCA12BDE0A8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71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F9BCF-B2B9-734E-A3D0-9463435B4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E8EAB2-D4BC-E14D-9EAC-453D2CC5089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Thus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regular, there exist Lagrange multipliers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1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such that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or equivalently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E8EAB2-D4BC-E14D-9EAC-453D2CC508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BD668-0B33-A94A-A934-B5DA2F656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C9D365-4FE5-364C-BA0F-3D0796184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799" y="2957521"/>
            <a:ext cx="6740402" cy="9429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7BFF6C-D72C-C84F-B25A-1649469140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5799" y="4777757"/>
            <a:ext cx="6740401" cy="1562719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BA9C43F-1A0C-9D4F-B751-C99C4D67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90282-714B-6946-9BD8-EB9B3598FF3D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1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D08E7-D99D-4B4F-81E2-EA7440EEC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Karush</a:t>
            </a:r>
            <a:r>
              <a:rPr lang="en-US" dirty="0"/>
              <a:t>-Kuhn-Tucker NOC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ACBF41-C212-174B-A3AF-AD9C11624B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68459"/>
                <a:ext cx="10515600" cy="466725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Define the </a:t>
                </a:r>
                <a:r>
                  <a:rPr lang="en-US" sz="2600" dirty="0" err="1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Lagrangian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function</a:t>
                </a:r>
              </a:p>
              <a:p>
                <a:pPr marL="0" indent="0">
                  <a:buNone/>
                </a:pPr>
                <a:endParaRPr lang="en-US" sz="2600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endParaRPr lang="en-US" sz="2600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Theorem: KKT NOC</a:t>
                </a:r>
              </a:p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be a local minimum for ICP where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𝑓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ℎ</m:t>
                        </m:r>
                      </m:e>
                      <m:sub>
                        <m: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𝑔</m:t>
                        </m:r>
                      </m:e>
                      <m:sub>
                        <m: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pPr>
                      <m:e>
                        <m: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𝐶</m:t>
                        </m:r>
                      </m:e>
                      <m:sup>
                        <m:r>
                          <a:rPr lang="en-US" sz="260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assume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p>
                        <m:r>
                          <a:rPr lang="en-US" sz="2600" b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is regular (equality + active inequality constraints gradients are linearly independent). Then, there exist </a:t>
                </a:r>
                <a:r>
                  <a:rPr lang="en-US" sz="2600" u="sng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unique</a:t>
                </a: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Lagrange multiplier vectors </a:t>
                </a:r>
                <a14:m>
                  <m:oMath xmlns:m="http://schemas.openxmlformats.org/officeDocument/2006/math">
                    <m:r>
                      <a:rPr lang="en-US" sz="2600" i="1" dirty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</m:t>
                    </m:r>
                    <m:sSubSup>
                      <m:sSubSupPr>
                        <m:ctrlPr>
                          <a:rPr lang="en-US" sz="2600" b="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SupPr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𝜆</m:t>
                        </m:r>
                      </m:e>
                      <m:sub>
                        <m:r>
                          <a:rPr lang="en-US" sz="2600" b="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1</m:t>
                        </m:r>
                      </m:sub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∗</m:t>
                        </m:r>
                      </m:sup>
                    </m:sSubSup>
                    <m:r>
                      <a:rPr lang="en-US" sz="2600" i="1" dirty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, </m:t>
                    </m:r>
                    <m:r>
                      <a:rPr lang="en-US" sz="26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…, </m:t>
                    </m:r>
                    <m:sSubSup>
                      <m:sSubSupPr>
                        <m:ctrlPr>
                          <a:rPr lang="en-US" sz="2600" b="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sSubSupPr>
                      <m:e>
                        <m:r>
                          <a:rPr lang="en-US" sz="2600" b="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𝜆</m:t>
                        </m:r>
                      </m:e>
                      <m:sub>
                        <m:r>
                          <a:rPr lang="en-US" sz="2600" b="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𝑚</m:t>
                        </m:r>
                      </m:sub>
                      <m:sup>
                        <m:r>
                          <a:rPr lang="en-US" sz="2600" b="0" i="1" dirty="0" smtClean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∗</m:t>
                        </m:r>
                      </m:sup>
                    </m:sSubSup>
                    <m:r>
                      <a:rPr lang="en-US" sz="26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)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600" b="0" i="1" dirty="0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SupPr>
                          <m:e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i="1" dirty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600" i="1" dirty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600" i="1" dirty="0">
                            <a:latin typeface="Cambria Math" panose="02040503050406030204" pitchFamily="18" charset="0"/>
                            <a:ea typeface="Source Sans Pro" panose="020B0503030403020204" pitchFamily="34" charset="0"/>
                          </a:rPr>
                          <m:t>, …, </m:t>
                        </m:r>
                        <m:sSubSup>
                          <m:sSubSupPr>
                            <m:ctrlPr>
                              <a:rPr lang="en-US" sz="2600" b="0" i="1" dirty="0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</m:ctrlPr>
                          </m:sSubSupPr>
                          <m:e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2600" b="0" i="1" dirty="0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US" sz="2600" i="1" dirty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sz="2600" b="0" i="1" dirty="0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 </m:t>
                    </m:r>
                  </m:oMath>
                </a14:m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such that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DACBF41-C212-174B-A3AF-AD9C11624B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68459"/>
                <a:ext cx="10515600" cy="4667250"/>
              </a:xfrm>
              <a:blipFill>
                <a:blip r:embed="rId3"/>
                <a:stretch>
                  <a:fillRect l="-1086" t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A14FC-33C4-F44D-A4E5-478D0CD56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C5F7DD-B30D-5D40-BF87-AE2B915FD0E6}"/>
              </a:ext>
            </a:extLst>
          </p:cNvPr>
          <p:cNvSpPr/>
          <p:nvPr/>
        </p:nvSpPr>
        <p:spPr>
          <a:xfrm>
            <a:off x="838200" y="3144559"/>
            <a:ext cx="10515600" cy="3499129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7C585E-37F5-C845-BD28-6E3D6CFF8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848" y="2124772"/>
            <a:ext cx="5934304" cy="869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B3BB31-73FF-254D-9656-127F74D5A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960" y="5191124"/>
            <a:ext cx="3078079" cy="1370012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33A30D-EEBF-644B-984F-A0C079D1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55EDD-AD83-5644-904C-5618626E1E14}" type="datetime1">
              <a:rPr lang="en-US" smtClean="0"/>
              <a:t>8/13/26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537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1156B-9540-2F43-837E-094841484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5C269C-64C3-BB45-A76D-7F05E2157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1C6839EC-2413-654A-9CB0-F9E100D3BD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929063"/>
                <a:ext cx="10515600" cy="240664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Solution: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  <a:ea typeface="Source Sans Pro" panose="020B0503030403020204" pitchFamily="34" charset="0"/>
                      </a:rPr>
                      <m:t>(0,0)</m:t>
                    </m:r>
                  </m:oMath>
                </a14:m>
                <a:endParaRPr lang="en-US" sz="26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1C6839EC-2413-654A-9CB0-F9E100D3BD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929063"/>
                <a:ext cx="10515600" cy="2406646"/>
              </a:xfrm>
              <a:blipFill>
                <a:blip r:embed="rId2"/>
                <a:stretch>
                  <a:fillRect l="-965" t="-3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30D9FC-2E1F-2045-BE3B-57166053C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ADBCC-A848-334E-9461-BE3A7D70BC3D}" type="datetime1">
              <a:rPr lang="en-US" smtClean="0"/>
              <a:t>8/13/26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89E8FD-2630-FC46-83A6-2A7FFFC477EC}"/>
                  </a:ext>
                </a:extLst>
              </p:cNvPr>
              <p:cNvSpPr txBox="1"/>
              <p:nvPr/>
            </p:nvSpPr>
            <p:spPr>
              <a:xfrm>
                <a:off x="4114799" y="2222499"/>
                <a:ext cx="396240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+ 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sz="2800" b="0" dirty="0"/>
              </a:p>
              <a:p>
                <a:r>
                  <a:rPr lang="en-US" sz="2800" dirty="0"/>
                  <a:t>   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.   2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≤2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F89E8FD-2630-FC46-83A6-2A7FFFC4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799" y="2222499"/>
                <a:ext cx="3962401" cy="954107"/>
              </a:xfrm>
              <a:prstGeom prst="rect">
                <a:avLst/>
              </a:prstGeom>
              <a:blipFill>
                <a:blip r:embed="rId3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45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23005-2DDC-2A4C-82FA-ED3AFA20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9AB5C3-ECD5-4D4E-987F-EEBA76766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4EB9-C208-4749-B319-F94610A42C12}" type="datetime1">
              <a:rPr lang="en-US" smtClean="0"/>
              <a:t>8/13/26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3C81A87-74A9-48C3-A2C9-AD5977E68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2</a:t>
            </a:r>
            <a:endParaRPr lang="en-US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05546E87-A778-445D-BD44-59B5E7D4C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Calculus of variations</a:t>
            </a:r>
          </a:p>
          <a:p>
            <a:pPr marL="0" indent="0" algn="ctr">
              <a:buNone/>
            </a:pPr>
            <a:r>
              <a:rPr lang="en-US" dirty="0"/>
              <a:t>(infinite-dimensional optimization!)</a:t>
            </a:r>
          </a:p>
        </p:txBody>
      </p:sp>
    </p:spTree>
    <p:extLst>
      <p:ext uri="{BB962C8B-B14F-4D97-AF65-F5344CB8AC3E}">
        <p14:creationId xmlns:p14="http://schemas.microsoft.com/office/powerpoint/2010/main" val="263714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332D03-EC2A-4FE5-A5AD-095462B0EF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af692f-475c-46b5-a87d-a47813ac8995"/>
    <ds:schemaRef ds:uri="ec38afac-11fd-4f05-b2a5-9d8ac7fc1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CB83D5-2EE8-47D4-AFCF-D63C8BDC6812}">
  <ds:schemaRefs>
    <ds:schemaRef ds:uri="http://schemas.microsoft.com/office/infopath/2007/PartnerControls"/>
    <ds:schemaRef ds:uri="http://schemas.microsoft.com/office/2006/metadata/properties"/>
    <ds:schemaRef ds:uri="http://purl.org/dc/elements/1.1/"/>
    <ds:schemaRef ds:uri="d1af692f-475c-46b5-a87d-a47813ac8995"/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ec38afac-11fd-4f05-b2a5-9d8ac7fc116b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B0539871-AE47-4AFD-9001-55C4038F95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15901</TotalTime>
  <Words>1335</Words>
  <Application>Microsoft Macintosh PowerPoint</Application>
  <PresentationFormat>Widescreen</PresentationFormat>
  <Paragraphs>268</Paragraphs>
  <Slides>29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Source Sans Pro</vt:lpstr>
      <vt:lpstr>Office Theme</vt:lpstr>
      <vt:lpstr>AA203 Optimal and Learning-based Control</vt:lpstr>
      <vt:lpstr>Outline</vt:lpstr>
      <vt:lpstr>Outline</vt:lpstr>
      <vt:lpstr>Computational methods (unconstrained case)</vt:lpstr>
      <vt:lpstr>Gradient methods</vt:lpstr>
      <vt:lpstr>Gradient methods</vt:lpstr>
      <vt:lpstr>Gradient methods</vt:lpstr>
      <vt:lpstr>Gradient descent</vt:lpstr>
      <vt:lpstr>Selecting the descent direction</vt:lpstr>
      <vt:lpstr>Selecting the stepsize</vt:lpstr>
      <vt:lpstr>Undiscussed in this class</vt:lpstr>
      <vt:lpstr>Next: constrained optimization</vt:lpstr>
      <vt:lpstr>Outline</vt:lpstr>
      <vt:lpstr>Optimization with equality constraints</vt:lpstr>
      <vt:lpstr>Lagrange multipliers</vt:lpstr>
      <vt:lpstr>Lagrange multipliers</vt:lpstr>
      <vt:lpstr>Lagrange multipliers</vt:lpstr>
      <vt:lpstr>Lagrange multipliers</vt:lpstr>
      <vt:lpstr>NOC</vt:lpstr>
      <vt:lpstr>Discussion</vt:lpstr>
      <vt:lpstr>The Lagrangian function</vt:lpstr>
      <vt:lpstr>Outline</vt:lpstr>
      <vt:lpstr>Optimization with inequality constraints</vt:lpstr>
      <vt:lpstr>Active constraints</vt:lpstr>
      <vt:lpstr>Active constraints</vt:lpstr>
      <vt:lpstr>Active constraints</vt:lpstr>
      <vt:lpstr>Karush-Kuhn-Tucker NOC</vt:lpstr>
      <vt:lpstr>Example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245</cp:revision>
  <cp:lastPrinted>2019-01-07T20:05:58Z</cp:lastPrinted>
  <dcterms:created xsi:type="dcterms:W3CDTF">2017-01-06T12:29:52Z</dcterms:created>
  <dcterms:modified xsi:type="dcterms:W3CDTF">2026-08-13T21:08:33Z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