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548" r:id="rId6"/>
    <p:sldId id="452" r:id="rId7"/>
    <p:sldId id="549" r:id="rId8"/>
    <p:sldId id="550" r:id="rId9"/>
    <p:sldId id="551" r:id="rId10"/>
    <p:sldId id="552" r:id="rId11"/>
    <p:sldId id="553" r:id="rId12"/>
    <p:sldId id="554" r:id="rId13"/>
    <p:sldId id="555" r:id="rId14"/>
    <p:sldId id="556" r:id="rId15"/>
    <p:sldId id="557" r:id="rId16"/>
    <p:sldId id="558" r:id="rId17"/>
    <p:sldId id="559" r:id="rId18"/>
    <p:sldId id="560" r:id="rId19"/>
    <p:sldId id="561" r:id="rId20"/>
    <p:sldId id="562" r:id="rId21"/>
    <p:sldId id="563" r:id="rId22"/>
    <p:sldId id="3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548"/>
            <p14:sldId id="452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6B1ACF-11FF-4E8F-9B63-D063869DB17E}" v="63" dt="2022-04-18T07:15:09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6"/>
    <p:restoredTop sz="96260"/>
  </p:normalViewPr>
  <p:slideViewPr>
    <p:cSldViewPr snapToGrid="0" snapToObjects="1">
      <p:cViewPr varScale="1">
        <p:scale>
          <a:sx n="120" d="100"/>
          <a:sy n="120" d="100"/>
        </p:scale>
        <p:origin x="616" y="200"/>
      </p:cViewPr>
      <p:guideLst/>
    </p:cSldViewPr>
  </p:slideViewPr>
  <p:outlineViewPr>
    <p:cViewPr>
      <p:scale>
        <a:sx n="33" d="100"/>
        <a:sy n="33" d="100"/>
      </p:scale>
      <p:origin x="0" y="-64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Fu Schmerling" userId="c8b75dde-c097-4599-bb13-81e931e3f9a3" providerId="ADAL" clId="{016B1ACF-11FF-4E8F-9B63-D063869DB17E}"/>
    <pc:docChg chg="undo redo custSel delSld modSld modSection">
      <pc:chgData name="Edward Fu Schmerling" userId="c8b75dde-c097-4599-bb13-81e931e3f9a3" providerId="ADAL" clId="{016B1ACF-11FF-4E8F-9B63-D063869DB17E}" dt="2022-04-12T22:07:23.349" v="520" actId="14100"/>
      <pc:docMkLst>
        <pc:docMk/>
      </pc:docMkLst>
      <pc:sldChg chg="modSp mod">
        <pc:chgData name="Edward Fu Schmerling" userId="c8b75dde-c097-4599-bb13-81e931e3f9a3" providerId="ADAL" clId="{016B1ACF-11FF-4E8F-9B63-D063869DB17E}" dt="2022-04-06T14:46:40.783" v="444" actId="1076"/>
        <pc:sldMkLst>
          <pc:docMk/>
          <pc:sldMk cId="3651528683" sldId="399"/>
        </pc:sldMkLst>
        <pc:spChg chg="mod">
          <ac:chgData name="Edward Fu Schmerling" userId="c8b75dde-c097-4599-bb13-81e931e3f9a3" providerId="ADAL" clId="{016B1ACF-11FF-4E8F-9B63-D063869DB17E}" dt="2022-04-06T14:46:26.582" v="439" actId="20577"/>
          <ac:spMkLst>
            <pc:docMk/>
            <pc:sldMk cId="3651528683" sldId="399"/>
            <ac:spMk id="2" creationId="{2F4B7C61-C673-FD43-936B-84F9006D17C0}"/>
          </ac:spMkLst>
        </pc:spChg>
        <pc:spChg chg="mod">
          <ac:chgData name="Edward Fu Schmerling" userId="c8b75dde-c097-4599-bb13-81e931e3f9a3" providerId="ADAL" clId="{016B1ACF-11FF-4E8F-9B63-D063869DB17E}" dt="2022-04-06T14:46:40.783" v="444" actId="1076"/>
          <ac:spMkLst>
            <pc:docMk/>
            <pc:sldMk cId="3651528683" sldId="399"/>
            <ac:spMk id="3" creationId="{041834AB-4990-1841-A099-C9C9563E417D}"/>
          </ac:spMkLst>
        </pc:spChg>
      </pc:sldChg>
      <pc:sldChg chg="modSp mod">
        <pc:chgData name="Edward Fu Schmerling" userId="c8b75dde-c097-4599-bb13-81e931e3f9a3" providerId="ADAL" clId="{016B1ACF-11FF-4E8F-9B63-D063869DB17E}" dt="2022-04-06T14:21:20.992" v="350" actId="20577"/>
        <pc:sldMkLst>
          <pc:docMk/>
          <pc:sldMk cId="2749020339" sldId="452"/>
        </pc:sldMkLst>
        <pc:spChg chg="mod">
          <ac:chgData name="Edward Fu Schmerling" userId="c8b75dde-c097-4599-bb13-81e931e3f9a3" providerId="ADAL" clId="{016B1ACF-11FF-4E8F-9B63-D063869DB17E}" dt="2022-04-06T14:21:20.992" v="350" actId="20577"/>
          <ac:spMkLst>
            <pc:docMk/>
            <pc:sldMk cId="2749020339" sldId="452"/>
            <ac:spMk id="3" creationId="{1B2540AB-B0D6-804A-A051-D4474E0D5D25}"/>
          </ac:spMkLst>
        </pc:spChg>
      </pc:sldChg>
      <pc:sldChg chg="modSp mod">
        <pc:chgData name="Edward Fu Schmerling" userId="c8b75dde-c097-4599-bb13-81e931e3f9a3" providerId="ADAL" clId="{016B1ACF-11FF-4E8F-9B63-D063869DB17E}" dt="2022-04-12T22:07:23.349" v="520" actId="14100"/>
        <pc:sldMkLst>
          <pc:docMk/>
          <pc:sldMk cId="79479536" sldId="455"/>
        </pc:sldMkLst>
        <pc:spChg chg="mod">
          <ac:chgData name="Edward Fu Schmerling" userId="c8b75dde-c097-4599-bb13-81e931e3f9a3" providerId="ADAL" clId="{016B1ACF-11FF-4E8F-9B63-D063869DB17E}" dt="2022-04-12T22:07:23.349" v="520" actId="14100"/>
          <ac:spMkLst>
            <pc:docMk/>
            <pc:sldMk cId="79479536" sldId="455"/>
            <ac:spMk id="3" creationId="{F43C1A45-01D8-F24E-85FF-8F0C29AC6641}"/>
          </ac:spMkLst>
        </pc:spChg>
      </pc:sldChg>
      <pc:sldChg chg="addSp modSp mod">
        <pc:chgData name="Edward Fu Schmerling" userId="c8b75dde-c097-4599-bb13-81e931e3f9a3" providerId="ADAL" clId="{016B1ACF-11FF-4E8F-9B63-D063869DB17E}" dt="2022-04-06T14:30:54.475" v="431" actId="16959"/>
        <pc:sldMkLst>
          <pc:docMk/>
          <pc:sldMk cId="2476255988" sldId="456"/>
        </pc:sldMkLst>
        <pc:spChg chg="mod">
          <ac:chgData name="Edward Fu Schmerling" userId="c8b75dde-c097-4599-bb13-81e931e3f9a3" providerId="ADAL" clId="{016B1ACF-11FF-4E8F-9B63-D063869DB17E}" dt="2022-04-06T14:30:54.475" v="431" actId="16959"/>
          <ac:spMkLst>
            <pc:docMk/>
            <pc:sldMk cId="2476255988" sldId="456"/>
            <ac:spMk id="3" creationId="{C0EEEEE9-7080-5A49-AE42-A5F171D33283}"/>
          </ac:spMkLst>
        </pc:spChg>
        <pc:spChg chg="add mod">
          <ac:chgData name="Edward Fu Schmerling" userId="c8b75dde-c097-4599-bb13-81e931e3f9a3" providerId="ADAL" clId="{016B1ACF-11FF-4E8F-9B63-D063869DB17E}" dt="2022-04-06T14:28:57.673" v="371" actId="1076"/>
          <ac:spMkLst>
            <pc:docMk/>
            <pc:sldMk cId="2476255988" sldId="456"/>
            <ac:spMk id="7" creationId="{B6BA28EA-5414-472D-9F00-9D96C32087BF}"/>
          </ac:spMkLst>
        </pc:spChg>
        <pc:spChg chg="add mod">
          <ac:chgData name="Edward Fu Schmerling" userId="c8b75dde-c097-4599-bb13-81e931e3f9a3" providerId="ADAL" clId="{016B1ACF-11FF-4E8F-9B63-D063869DB17E}" dt="2022-04-06T14:29:48.928" v="404" actId="14100"/>
          <ac:spMkLst>
            <pc:docMk/>
            <pc:sldMk cId="2476255988" sldId="456"/>
            <ac:spMk id="8" creationId="{141F2472-65F2-4F92-A6DF-9D0D84D559F8}"/>
          </ac:spMkLst>
        </pc:spChg>
        <pc:spChg chg="add mod">
          <ac:chgData name="Edward Fu Schmerling" userId="c8b75dde-c097-4599-bb13-81e931e3f9a3" providerId="ADAL" clId="{016B1ACF-11FF-4E8F-9B63-D063869DB17E}" dt="2022-04-06T14:29:56.601" v="425" actId="20577"/>
          <ac:spMkLst>
            <pc:docMk/>
            <pc:sldMk cId="2476255988" sldId="456"/>
            <ac:spMk id="9" creationId="{36078AC3-9F7C-41A9-AC5C-888E473DA4F1}"/>
          </ac:spMkLst>
        </pc:spChg>
      </pc:sldChg>
      <pc:sldChg chg="modAnim">
        <pc:chgData name="Edward Fu Schmerling" userId="c8b75dde-c097-4599-bb13-81e931e3f9a3" providerId="ADAL" clId="{016B1ACF-11FF-4E8F-9B63-D063869DB17E}" dt="2022-04-06T14:31:27.458" v="432"/>
        <pc:sldMkLst>
          <pc:docMk/>
          <pc:sldMk cId="3704202463" sldId="457"/>
        </pc:sldMkLst>
      </pc:sldChg>
      <pc:sldChg chg="modAnim">
        <pc:chgData name="Edward Fu Schmerling" userId="c8b75dde-c097-4599-bb13-81e931e3f9a3" providerId="ADAL" clId="{016B1ACF-11FF-4E8F-9B63-D063869DB17E}" dt="2022-04-06T14:32:27.058" v="433"/>
        <pc:sldMkLst>
          <pc:docMk/>
          <pc:sldMk cId="2864323674" sldId="458"/>
        </pc:sldMkLst>
      </pc:sldChg>
      <pc:sldChg chg="modSp mod modAnim">
        <pc:chgData name="Edward Fu Schmerling" userId="c8b75dde-c097-4599-bb13-81e931e3f9a3" providerId="ADAL" clId="{016B1ACF-11FF-4E8F-9B63-D063869DB17E}" dt="2022-04-06T15:10:21.871" v="476"/>
        <pc:sldMkLst>
          <pc:docMk/>
          <pc:sldMk cId="3168705159" sldId="462"/>
        </pc:sldMkLst>
        <pc:spChg chg="mod">
          <ac:chgData name="Edward Fu Schmerling" userId="c8b75dde-c097-4599-bb13-81e931e3f9a3" providerId="ADAL" clId="{016B1ACF-11FF-4E8F-9B63-D063869DB17E}" dt="2022-04-06T15:10:21.871" v="476"/>
          <ac:spMkLst>
            <pc:docMk/>
            <pc:sldMk cId="3168705159" sldId="462"/>
            <ac:spMk id="3" creationId="{F695B9A0-152E-7D45-B27E-30524F819272}"/>
          </ac:spMkLst>
        </pc:spChg>
        <pc:spChg chg="mod">
          <ac:chgData name="Edward Fu Schmerling" userId="c8b75dde-c097-4599-bb13-81e931e3f9a3" providerId="ADAL" clId="{016B1ACF-11FF-4E8F-9B63-D063869DB17E}" dt="2022-04-06T15:09:50.220" v="472" actId="14100"/>
          <ac:spMkLst>
            <pc:docMk/>
            <pc:sldMk cId="3168705159" sldId="462"/>
            <ac:spMk id="7" creationId="{36FAF7EB-85AA-5A4E-98D7-112D322DB5D4}"/>
          </ac:spMkLst>
        </pc:spChg>
        <pc:spChg chg="mod">
          <ac:chgData name="Edward Fu Schmerling" userId="c8b75dde-c097-4599-bb13-81e931e3f9a3" providerId="ADAL" clId="{016B1ACF-11FF-4E8F-9B63-D063869DB17E}" dt="2022-04-06T15:09:45.100" v="471" actId="14100"/>
          <ac:spMkLst>
            <pc:docMk/>
            <pc:sldMk cId="3168705159" sldId="462"/>
            <ac:spMk id="8" creationId="{6B47EAB0-6F38-7142-8F29-F8BFC686168C}"/>
          </ac:spMkLst>
        </pc:spChg>
        <pc:spChg chg="mod">
          <ac:chgData name="Edward Fu Schmerling" userId="c8b75dde-c097-4599-bb13-81e931e3f9a3" providerId="ADAL" clId="{016B1ACF-11FF-4E8F-9B63-D063869DB17E}" dt="2022-04-06T15:09:57.876" v="474" actId="1076"/>
          <ac:spMkLst>
            <pc:docMk/>
            <pc:sldMk cId="3168705159" sldId="462"/>
            <ac:spMk id="9" creationId="{2F4A5FC8-31BF-4144-BE0A-DE489EBAE26E}"/>
          </ac:spMkLst>
        </pc:spChg>
      </pc:sldChg>
      <pc:sldChg chg="modSp mod modAnim">
        <pc:chgData name="Edward Fu Schmerling" userId="c8b75dde-c097-4599-bb13-81e931e3f9a3" providerId="ADAL" clId="{016B1ACF-11FF-4E8F-9B63-D063869DB17E}" dt="2022-04-06T15:11:41.871" v="498"/>
        <pc:sldMkLst>
          <pc:docMk/>
          <pc:sldMk cId="3046451976" sldId="463"/>
        </pc:sldMkLst>
        <pc:spChg chg="mod">
          <ac:chgData name="Edward Fu Schmerling" userId="c8b75dde-c097-4599-bb13-81e931e3f9a3" providerId="ADAL" clId="{016B1ACF-11FF-4E8F-9B63-D063869DB17E}" dt="2022-04-06T15:11:41.871" v="498"/>
          <ac:spMkLst>
            <pc:docMk/>
            <pc:sldMk cId="3046451976" sldId="463"/>
            <ac:spMk id="3" creationId="{0AC8EDF8-10C5-7F4C-98EE-C843D2D70991}"/>
          </ac:spMkLst>
        </pc:spChg>
      </pc:sldChg>
      <pc:sldChg chg="del">
        <pc:chgData name="Edward Fu Schmerling" userId="c8b75dde-c097-4599-bb13-81e931e3f9a3" providerId="ADAL" clId="{016B1ACF-11FF-4E8F-9B63-D063869DB17E}" dt="2022-04-06T14:13:48.361" v="0" actId="47"/>
        <pc:sldMkLst>
          <pc:docMk/>
          <pc:sldMk cId="2622671284" sldId="54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4/4/24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4EB7-AD20-9347-B961-61CB50DEED15}" type="datetime1">
              <a:rPr lang="en-US" smtClean="0"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734A64C4-5F03-514B-B419-900B814D367B}" type="datetime1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05A6-344E-9046-AB81-AF1CF802DEEA}" type="datetime1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9E250-1BC5-A045-89D2-87C168F4A625}" type="datetime1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9382-426B-DD4C-A3C0-DA92FA207A88}" type="datetime1">
              <a:rPr lang="en-US" smtClean="0"/>
              <a:t>4/5/24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69774-099A-0C45-B19C-91843FFCDB30}" type="datetime1">
              <a:rPr lang="en-US" smtClean="0"/>
              <a:t>4/5/24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7BD22-EEFF-5B4D-A23A-BB1909C6C336}" type="datetime1">
              <a:rPr lang="en-US" smtClean="0"/>
              <a:t>4/5/24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F804-20FE-B044-8CDD-26EA3F173DFE}" type="datetime1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F9D5-0FC1-8F4A-BED2-2B4F826F8863}" type="datetime1">
              <a:rPr lang="en-US" smtClean="0"/>
              <a:t>4/5/24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0DE01-15BF-9144-A603-2E81DBE0B642}" type="datetime1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30E-C736-C14B-A9CF-F7AE3ECD68AE}" type="datetime1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6F16B-9187-5D46-8F9C-31DC54260A3A}" type="datetime1">
              <a:rPr lang="en-US" smtClean="0"/>
              <a:t>4/5/24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Calculus of variations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102A20-2B85-AA49-B1B2-B2BD20529B3B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190DCF-50AC-E54D-9D82-6A94A8719F8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653F64-F88A-B540-B01F-A17D2B669F4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3E72EE-04D4-CC4A-AC49-3780F353E45C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8F620346-E2CB-F04C-BF3C-C54B914EEBA2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302246DB-B0A1-844C-B1CD-3E214BDE25F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DF1A6EB4-B45E-8343-9885-901C82D85BAE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DEEA8F-1310-B844-B107-4D882C3E8D9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19FF11-D5FC-2A42-924D-BA9910FC079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8C1858-C47D-B546-84AC-D7F52AA0B3B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2FC903-E7EC-9B4C-A4DE-F9707B8BD12F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7EB63C26-49C2-FF47-928C-4A2748E4F665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254C0504-F595-9A4B-AA09-1641F193AC0A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8324C246-3E39-B043-B453-1E870C0E62F3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350572-617F-F24B-BEE1-079276C858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48FB1AE-2159-4141-B5C1-C34252AF5330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5B037B2B-F124-9245-9DE6-7A129395F932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3095D97-06E0-0B40-8970-291754FE67C9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9F8273-8396-1643-8CF2-71D742BDA1D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873C4C-56E2-C648-9D89-0298B723C12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C1383A1-A3FA-1143-90E1-028DBA491743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E44216-4C6F-AA4D-A8DF-C7930EE8CBE3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7952DBE-F75A-014A-95C6-410C04C4499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BD049F-A662-584A-959D-6A306F87BD96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DB3E2244-4BF5-5847-BF43-9AF9C841B3B9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C8F022AB-EDE9-124D-AD9C-4FE5F2C24E41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A8ED1D-FCC2-3742-8E4E-2DAD5D501C3E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C05A32B7-FE7A-8044-AF81-71CD120B012B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2D9E26-BB6E-6844-8B53-BB464B6B1299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ADE1D8-EDB7-774D-A168-B30BF705CB58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06B9F49-52EE-F945-BC21-4ED9B480AF00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A9DD82-7A09-3C4D-85B3-0D574903C5E0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E7BBA2-24A2-8B4D-80D1-6AA2986666E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259DDF1-7D3F-7845-B129-6701B9C7D822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00652E00-DEAA-2541-B6BD-CABF317E2128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E527CBEC-1CBA-F344-BFB4-ECB576A7A3CD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5EAD156A-51A7-B540-96B7-A1CA12984B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A124FD1D-C973-5F4F-A98A-E7B645CAB3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C76C0C2-F38C-524B-8258-6A6BA131D60D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89DCF4-9C0F-FA42-9251-38ECF222865B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D0FB036-F33A-A545-ADC3-5A0CCDB6BF9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2E52A96-CAD6-0B4B-9D2D-476DF93F64E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BB2117D-6CA4-E04B-A371-10319762145E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922E3C62-15B6-9047-8E68-65880720ACCD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605CAB22-8F68-5F4A-A506-38EFA6296D55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1BD4049-618D-6942-8B29-B9389B84319D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985B8C9-8310-E944-BDA7-8A3DF5B0A2F9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377A68C9-A61A-574D-8006-45C1B5D23C67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E296186C-6EBB-4A49-924A-3F2CFFCA42F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940224-8F85-BF37-8059-4528F5A4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63104-C582-FD46-9D69-385B1DEF89A2}" type="datetime1">
              <a:rPr lang="en-US" smtClean="0"/>
              <a:t>4/5/24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9EF9F-C9C8-BE17-8CBE-A49BE4AF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9D415-7CDE-924B-BA96-AF8DBF18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40AB-B0D6-804A-A051-D4474E0D5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Goal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determine necessary conditions for optimality for a general class of optimal control problems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“Optimize then discretize”</a:t>
            </a:r>
          </a:p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Sometimes provides more direct (e.g., analytical) path to a solution</a:t>
            </a: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Reading:</a:t>
            </a:r>
          </a:p>
          <a:p>
            <a:r>
              <a:rPr lang="en-US" sz="2400" dirty="0"/>
              <a:t>D. E. Kirk. </a:t>
            </a:r>
            <a:r>
              <a:rPr lang="en-US" sz="2400" i="1" dirty="0"/>
              <a:t>Optimal control theory: an introduction</a:t>
            </a:r>
            <a:r>
              <a:rPr lang="en-US" sz="2400" dirty="0"/>
              <a:t>, 2004.</a:t>
            </a:r>
          </a:p>
          <a:p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6AF629-8D9C-FA49-C560-3015C2AF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3BC8F-27A4-E149-8C7B-835C0254DC69}" type="datetime1">
              <a:rPr lang="en-US" smtClean="0"/>
              <a:t>4/5/24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EC9DAD-1BC8-5D6D-09FB-7323518C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2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4319-DDB1-0043-9081-D1A096379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68CB8E-09FC-3C49-84E3-BE3AF1EE09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Recall OCP: find an </a:t>
                </a:r>
                <a:r>
                  <a:rPr lang="en-US" sz="26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control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1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which causes the system</a:t>
                </a:r>
              </a:p>
              <a:p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follow an </a:t>
                </a:r>
                <a:r>
                  <a:rPr lang="en-US" sz="26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trajectory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1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that minimizes the </a:t>
                </a:r>
                <a:r>
                  <a:rPr lang="en-US" sz="26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functional</a:t>
                </a: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 function, we set gradient to zero to find stationary points, and then investigate higher order derivatives to determine minimum / maximum</a:t>
                </a:r>
              </a:p>
              <a:p>
                <a:r>
                  <a:rPr lang="en-US" sz="2600" u="sng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We’ll do something very similar for functionals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68CB8E-09FC-3C49-84E3-BE3AF1EE09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339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E1618EC-B8A4-A843-A1CF-889386999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415" y="2440324"/>
            <a:ext cx="3287170" cy="376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177C23-3493-534C-A409-FDDDF61EF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286" y="3570991"/>
            <a:ext cx="5659427" cy="854426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7F2408-3B35-B658-69ED-366F56F8D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037AF-6C6A-3B42-AFA8-4467D1A6EC88}" type="datetime1">
              <a:rPr lang="en-US" smtClean="0"/>
              <a:t>4/5/24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EB9AA07-2EDB-4077-3DF0-7C98543A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6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1A792-103D-A24A-8E0E-61F66175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of variations (</a:t>
            </a:r>
            <a:r>
              <a:rPr lang="en-US" dirty="0" err="1"/>
              <a:t>CoV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6D54-D6D9-AD4B-88A0-F2C6FDD9A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Calculus of variations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generalization of calculus that allows one to find maxima and minima of functionals (i.e., a “function of function”), by using 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variations</a:t>
            </a:r>
          </a:p>
          <a:p>
            <a:endParaRPr lang="en-US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Introduce new concepts for functionals by appealing to some familiar results from the theory of functions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Apply such concepts to derive the fundamental theorem of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CoV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Apply the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CoV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to optimal control 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0A7D3A6-A9F5-C57F-DE2C-7D90BBB8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482C-4340-9D40-9446-568254A5DB8A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846CC3-5416-B054-3AE2-AB1565AC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2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E3E4-6A8C-0D4A-B5DB-F4BF24E7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C1A45-01D8-F24E-85FF-8F0C29AC66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functional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rule of correspondence that assigns to each function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a certain class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(the “domain”) a unique real number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linear functional of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and only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p>
                          <m:d>
                            <m:d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Example: previous functional is linear</a:t>
                </a: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3C1A45-01D8-F24E-85FF-8F0C29AC66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6256C7-499C-4AA6-E481-E944EB3B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51325-7BA7-E743-8EA4-355F679B337F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B70859-43E0-6A30-BA3A-9E8D3819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0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EF66D-62C1-FA46-8761-A1488DA5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EEEEE9-7080-5A49-AE42-A5F171D332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925014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define the notion of maxima and minima, we need a notion of “closeness”</a:t>
                </a:r>
              </a:p>
              <a:p>
                <a:pPr marL="0" indent="0">
                  <a:buNone/>
                </a:pPr>
                <a:endParaRPr lang="en-US" sz="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norm of a function is a rule of correspondence that assigns to each function </a:t>
                </a:r>
                <a14:m>
                  <m:oMath xmlns:m="http://schemas.openxmlformats.org/officeDocument/2006/math">
                    <m:r>
                      <a:rPr lang="en-US" sz="2600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defined over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 real number. The norm of </a:t>
                </a:r>
                <a14:m>
                  <m:oMath xmlns:m="http://schemas.openxmlformats.org/officeDocument/2006/math">
                    <m:r>
                      <a:rPr lang="en-US" sz="2600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denoted by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satisfies the following properties:</a:t>
                </a: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iff </a:t>
                </a:r>
                <a14:m>
                  <m:oMath xmlns:m="http://schemas.openxmlformats.org/officeDocument/2006/math">
                    <m:r>
                      <a:rPr lang="en-US" sz="26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all real numbers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compare the closeness of two functions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𝐲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and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sz="26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let </a:t>
                </a:r>
                <a14:m>
                  <m:oMath xmlns:m="http://schemas.openxmlformats.org/officeDocument/2006/math">
                    <m:r>
                      <a:rPr lang="en-US" sz="2600" b="1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𝐲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-</a:t>
                </a:r>
                <a:r>
                  <a:rPr lang="en-US" sz="26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b="1" i="0" dirty="0" smtClean="0">
                        <a:latin typeface="Cambria Math" panose="02040503050406030204" pitchFamily="18" charset="0"/>
                      </a:rPr>
                      <m:t>𝐳</m:t>
                    </m:r>
                    <m:r>
                      <a:rPr lang="en-US" sz="2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 sz="2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Example, considering scalar functions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∈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𝐶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0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lim>
                    </m:limLow>
                    <m:r>
                      <a:rPr lang="en-US" b="1" i="1" smtClean="0">
                        <a:latin typeface="Cambria Math" panose="02040503050406030204" pitchFamily="18" charset="0"/>
                      </a:rPr>
                      <m:t>  {|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)|}</m:t>
                    </m:r>
                  </m:oMath>
                </a14:m>
                <a:endParaRPr lang="en-US" sz="22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EEEEE9-7080-5A49-AE42-A5F171D332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925014" cy="5032375"/>
              </a:xfrm>
              <a:blipFill>
                <a:blip r:embed="rId2"/>
                <a:stretch>
                  <a:fillRect l="-929" t="-2020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14B311-8720-FD6A-97C3-B83A33641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8FC5E-77BC-DD40-BE35-B9580E62BBF1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3D0635-EF4D-276F-8C2A-21DD18C3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89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0379-76D5-544B-99EF-CAAFD527C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Extrema for functionals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A738E-D5F1-884B-A776-E3BB9A4BFE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functional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domain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has a local minimum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if there exists an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for all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Maxima are defined similarly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find a minimum we define something similar to the differential of a function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A738E-D5F1-884B-A776-E3BB9A4BFE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965" t="-3509" r="-1689" b="-2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EDD14D-7625-2521-EE35-B8630395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B38E1-FFB4-C246-A562-09CD645DD0AB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A4F865-25FE-F93D-F8EF-6D184888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9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D177-4F53-944F-8E26-87859A42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Increments and variations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A15C8-9EBA-4C4E-A59E-4F236A7F4F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61543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increment of a functional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increment of a functional can be written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600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linear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said to be differentiable on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variation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8A15C8-9EBA-4C4E-A59E-4F236A7F4F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61543" cy="4351338"/>
              </a:xfrm>
              <a:blipFill>
                <a:blip r:embed="rId2"/>
                <a:stretch>
                  <a:fillRect l="-952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A39240-B6A3-CE4E-5A3B-8C6722927AF6}"/>
                  </a:ext>
                </a:extLst>
              </p:cNvPr>
              <p:cNvSpPr txBox="1"/>
              <p:nvPr/>
            </p:nvSpPr>
            <p:spPr>
              <a:xfrm>
                <a:off x="6961880" y="2758566"/>
                <a:ext cx="14575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Variation of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A39240-B6A3-CE4E-5A3B-8C6722927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880" y="2758566"/>
                <a:ext cx="1457515" cy="369332"/>
              </a:xfrm>
              <a:prstGeom prst="rect">
                <a:avLst/>
              </a:prstGeom>
              <a:blipFill>
                <a:blip r:embed="rId3"/>
                <a:stretch>
                  <a:fillRect l="-3478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6D09A14F-4F31-2CFE-67A6-574E531F7B63}"/>
              </a:ext>
            </a:extLst>
          </p:cNvPr>
          <p:cNvSpPr/>
          <p:nvPr/>
        </p:nvSpPr>
        <p:spPr>
          <a:xfrm rot="5400000">
            <a:off x="7316760" y="2305848"/>
            <a:ext cx="141886" cy="824754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4896B83-C4C6-3D81-27F9-23273168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42645-268A-574B-ADDF-F016C9DC8736}" type="datetime1">
              <a:rPr lang="en-US" smtClean="0"/>
              <a:t>4/5/24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D4B1823-AAFE-C9EB-14AB-D6AD13AEA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1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BA71D-2C2A-3642-ADAF-AA5B539B9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theorem of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FF93CE-01F8-FB45-B612-E082BB4EE9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vector function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the class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differentiable functional of </a:t>
                </a:r>
                <a14:m>
                  <m:oMath xmlns:m="http://schemas.openxmlformats.org/officeDocument/2006/math">
                    <m:r>
                      <a:rPr lang="en-US" b="1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that the functions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𝛺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not constrained by any boundaries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an extremal, the variation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must vanish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that is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all admissible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(i.e., such that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Proof: by contradiction (See Kirk, Section 4.1).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FF93CE-01F8-FB45-B612-E082BB4EE9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2F49BB4-4433-F5EE-92CA-238DE4CE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C324-8AC2-2145-837B-A401E4A65B49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58F2C58-CF65-48F3-C40E-E2C0E975D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714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C75E-5780-6C47-98B7-97BD8239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 scalar function in the class of functions with continuous first derivatives. It is desired to find the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which the functional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has a relative extremum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Assumptions: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fixed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6A1939-24A3-8842-9577-BA8BE0AB14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15205" b="-7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B74F8E-B061-11C5-681F-34D1BEB4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88B7-E9BF-6343-BDBD-DB1E6D306616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0A212C3-88AE-5D52-8047-FB4E8B6FB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42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5001B-75F2-5941-AABF-621CC8A8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8BEAC-5C1B-BC45-B55E-E08890D3BC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any curve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and determine the variation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from the increment </a:t>
                </a:r>
              </a:p>
              <a:p>
                <a:pPr marL="0" indent="0">
                  <a:buNone/>
                </a:pPr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   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Note that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8BEAC-5C1B-BC45-B55E-E08890D3BC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774" t="-12281" b="-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B9B9CC-CE32-461F-A8E8-49FE0457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C447-4805-E241-BDF1-D7245F9B8919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E9A8096-914E-51D6-2403-E47F70B34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7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1D670-95B4-9D4E-BDD3-806457525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95B9A0-152E-7D45-B27E-30524F8192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Expanding the integrand in a Taylor series, one obtains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̇"/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nary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𝛿</m:t>
                    </m:r>
                    <m:acc>
                      <m:accPr>
                        <m:chr m:val="̇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𝛿</m:t>
                        </m:r>
                        <m:acc>
                          <m:accPr>
                            <m:chr m:val="̇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b="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this it is clear that the variation 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br>
                  <a:rPr lang="en-US" b="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95B9A0-152E-7D45-B27E-30524F8192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924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Left Brace 6">
            <a:extLst>
              <a:ext uri="{FF2B5EF4-FFF2-40B4-BE49-F238E27FC236}">
                <a16:creationId xmlns:a16="http://schemas.microsoft.com/office/drawing/2014/main" id="{36FAF7EB-85AA-5A4E-98D7-112D322DB5D4}"/>
              </a:ext>
            </a:extLst>
          </p:cNvPr>
          <p:cNvSpPr/>
          <p:nvPr/>
        </p:nvSpPr>
        <p:spPr>
          <a:xfrm rot="16200000">
            <a:off x="4525505" y="2712203"/>
            <a:ext cx="185980" cy="57343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6B47EAB0-6F38-7142-8F29-F8BFC686168C}"/>
              </a:ext>
            </a:extLst>
          </p:cNvPr>
          <p:cNvSpPr/>
          <p:nvPr/>
        </p:nvSpPr>
        <p:spPr>
          <a:xfrm rot="16200000">
            <a:off x="6289729" y="2712203"/>
            <a:ext cx="185980" cy="57343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4A5FC8-31BF-4144-BE0A-DE489EBAE26E}"/>
                  </a:ext>
                </a:extLst>
              </p:cNvPr>
              <p:cNvSpPr txBox="1"/>
              <p:nvPr/>
            </p:nvSpPr>
            <p:spPr>
              <a:xfrm>
                <a:off x="4421042" y="3048547"/>
                <a:ext cx="484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4A5FC8-31BF-4144-BE0A-DE489EBAE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042" y="3048547"/>
                <a:ext cx="484172" cy="369332"/>
              </a:xfrm>
              <a:prstGeom prst="rect">
                <a:avLst/>
              </a:prstGeom>
              <a:blipFill>
                <a:blip r:embed="rId3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8A2C4A-D28B-994D-A968-7A47974CBCF2}"/>
                  </a:ext>
                </a:extLst>
              </p:cNvPr>
              <p:cNvSpPr txBox="1"/>
              <p:nvPr/>
            </p:nvSpPr>
            <p:spPr>
              <a:xfrm>
                <a:off x="6185266" y="3048547"/>
                <a:ext cx="484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sub>
                      </m:sSub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8A2C4A-D28B-994D-A968-7A47974CB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266" y="3048547"/>
                <a:ext cx="484172" cy="369332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FAA95F-5038-9B4A-9FC3-29D207C6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1BEE6-A6ED-8B49-9396-46B67E78C08D}" type="datetime1">
              <a:rPr lang="en-US" smtClean="0"/>
              <a:t>4/5/24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3D61E7F-4284-2EE6-D325-83EE76CD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8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F7A7E-5453-3C41-9297-8729FCC1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C8EDF8-10C5-7F4C-98EE-C843D2D709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01027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Integrating by parts one obtains </a:t>
                </a:r>
                <a:b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sz="2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sz="2600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 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 dirty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acc>
                                  <m:accPr>
                                    <m:chr m:val="̇"/>
                                    <m:ctrlP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sub>
                            </m:sSub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nary>
                    <m:r>
                      <a:rPr lang="en-US" sz="26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acc>
                                  <m:accPr>
                                    <m:chr m:val="̇"/>
                                    <m:ctrlP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sub>
                            </m:sSub>
                            <m:d>
                              <m:d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̇"/>
                                    <m:ctrlP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6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</m:sSubSup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given,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we now consider an extremal curve, applying the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CoV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theorem yields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en-US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acc>
                                  <m:accPr>
                                    <m:chr m:val="̇"/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̇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C8EDF8-10C5-7F4C-98EE-C843D2D709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01027" cy="4351338"/>
              </a:xfrm>
              <a:blipFill>
                <a:blip r:embed="rId2"/>
                <a:stretch>
                  <a:fillRect l="-940" t="-29825" b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BE297E-42EA-D648-B198-6F492FF569FD}"/>
                  </a:ext>
                </a:extLst>
              </p:cNvPr>
              <p:cNvSpPr txBox="1"/>
              <p:nvPr/>
            </p:nvSpPr>
            <p:spPr>
              <a:xfrm>
                <a:off x="9816520" y="5850235"/>
                <a:ext cx="15372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</a:t>
                </a:r>
                <a:r>
                  <a:rPr lang="en-US" sz="2400" i="1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BE297E-42EA-D648-B198-6F492FF56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6520" y="5850235"/>
                <a:ext cx="1537280" cy="461665"/>
              </a:xfrm>
              <a:prstGeom prst="rect">
                <a:avLst/>
              </a:prstGeom>
              <a:blipFill>
                <a:blip r:embed="rId3"/>
                <a:stretch>
                  <a:fillRect l="-5738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F7B95B-8C61-0F08-8E94-43BAA38E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DA88E-9115-0E43-ACA9-1582E849ECFF}" type="datetime1">
              <a:rPr lang="en-US" smtClean="0"/>
              <a:t>4/5/24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4FF10-4021-2275-F2EC-4FE76825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7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04AF-251E-AB45-8863-D9C6AA7C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2E3C7E-DC22-5D47-8900-18690DA2A1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405412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Fundamental lemma of </a:t>
                </a:r>
                <a:r>
                  <a:rPr lang="en-US" dirty="0" err="1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CoV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If a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continuous and</a:t>
                </a:r>
              </a:p>
              <a:p>
                <a:pPr marL="0" indent="0" algn="ctr">
                  <a:buNone/>
                </a:pPr>
                <a:endParaRPr lang="en-US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2E3C7E-DC22-5D47-8900-18690DA2A1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405412"/>
              </a:xfrm>
              <a:blipFill>
                <a:blip r:embed="rId2"/>
                <a:stretch>
                  <a:fillRect l="-965" t="-38095" b="-84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71DF37-19A8-724A-AA21-D4298F1C5113}"/>
                  </a:ext>
                </a:extLst>
              </p:cNvPr>
              <p:cNvSpPr txBox="1"/>
              <p:nvPr/>
            </p:nvSpPr>
            <p:spPr>
              <a:xfrm>
                <a:off x="1115879" y="4058227"/>
                <a:ext cx="10237922" cy="1023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every function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that is continuous in the interval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must be zero everywhere in the interval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71DF37-19A8-724A-AA21-D4298F1C5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879" y="4058227"/>
                <a:ext cx="10237922" cy="1023101"/>
              </a:xfrm>
              <a:prstGeom prst="rect">
                <a:avLst/>
              </a:prstGeom>
              <a:blipFill>
                <a:blip r:embed="rId3"/>
                <a:stretch>
                  <a:fillRect l="-1239" t="-4938"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304D74F-D899-8C04-8382-ECD19DEE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F2469-7138-7349-AB78-FF5A81CD3366}" type="datetime1">
              <a:rPr lang="en-US" smtClean="0"/>
              <a:t>4/5/24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2BC34D-855C-E426-23E1-258C2E43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67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80A6-3113-B849-9F95-86692C98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</a:t>
            </a:r>
            <a:r>
              <a:rPr lang="en-US" dirty="0" err="1"/>
              <a:t>CoV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A5CDD2-D442-F448-9E6B-7B25324660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Applying the fundamental lemma, we find that a necessary condition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an extremal is </a:t>
                </a:r>
              </a:p>
              <a:p>
                <a:endParaRPr lang="en-US" sz="5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nor/>
                        </m:rPr>
                        <a:rPr lang="en-US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acc>
                            <m:accPr>
                              <m:chr m:val="̇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Non-linear, ordinary, time-varying, second-order differential equation with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split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boundary conditions (at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A5CDD2-D442-F448-9E6B-7B25324660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29B7BA5-8B29-3744-B742-6E3E959CC998}"/>
              </a:ext>
            </a:extLst>
          </p:cNvPr>
          <p:cNvSpPr txBox="1"/>
          <p:nvPr/>
        </p:nvSpPr>
        <p:spPr>
          <a:xfrm>
            <a:off x="9139803" y="2905780"/>
            <a:ext cx="2390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Euler equation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635F21-5836-7740-8E57-709B3BA8D3B1}"/>
              </a:ext>
            </a:extLst>
          </p:cNvPr>
          <p:cNvSpPr/>
          <p:nvPr/>
        </p:nvSpPr>
        <p:spPr>
          <a:xfrm>
            <a:off x="3368998" y="2679193"/>
            <a:ext cx="5382002" cy="9763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AC0588-F2D9-05DE-CC04-D0462588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01361-F2AE-0B4D-A06D-6CA868722788}" type="datetime1">
              <a:rPr lang="en-US" smtClean="0"/>
              <a:t>4/5/24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7C5A8AD-FF4F-31DD-2C3E-1B11E9041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89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2FC9-1156-F649-816A-D3649608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8DA87-3964-2341-A434-FD98D81FB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Find shortest path between two given points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Solution: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straight line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A2D6640-0A7A-46B3-EC40-C54EE013C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9913-4A3F-464E-A764-5249EACD0DBF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48BC3B7-69B8-7434-19AF-358F93A7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9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A0C7A-F4F7-BE43-8421-7B3FF535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58D6AC-99BC-8445-A255-637F9ECE60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necessary condition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an extremal, in the case of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fixed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final time and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fixed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end point, is </a:t>
                </a:r>
              </a:p>
              <a:p>
                <a:pPr marL="0" indent="0" algn="ctr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nor/>
                      </m:rPr>
                      <a: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More generally, for functionals involving several independent functions, a necessary condition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an extremal, in the case of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fixed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final time and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fixed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end points, is </a:t>
                </a:r>
              </a:p>
              <a:p>
                <a:pPr marL="0" indent="0" algn="ctr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𝐱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nor/>
                      </m:rPr>
                      <a: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acc>
                          <m:accPr>
                            <m:chr m:val="̇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 algn="ctr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58D6AC-99BC-8445-A255-637F9ECE60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 r="-1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E236B91-7BA2-94F2-B80F-D55AF3838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2529-5823-C145-9D60-CC1C447506C3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588129-90BA-7727-C620-0618620E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093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3550" y="2513012"/>
            <a:ext cx="6184900" cy="1831975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More general boundary conditions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Constrained extrema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Application to optimal control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765F99E-EC56-B46B-9777-66FD49ED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A83C2-4230-A14A-B880-442128F3F9BA}" type="datetime1">
              <a:rPr lang="en-US" smtClean="0"/>
              <a:t>4/5/24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30C341-73FD-8F94-C5B4-2763E029C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FAD0BA-6364-42EB-9C31-6CC74B0C0B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52AB5D-8E6E-4FE6-9EF9-83AE9436AC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13756B-DD22-47B6-ABCC-918FC92A3C88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d1af692f-475c-46b5-a87d-a47813ac8995"/>
    <ds:schemaRef ds:uri="http://schemas.microsoft.com/office/2006/documentManagement/types"/>
    <ds:schemaRef ds:uri="ec38afac-11fd-4f05-b2a5-9d8ac7fc116b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26222</TotalTime>
  <Words>1210</Words>
  <Application>Microsoft Macintosh PowerPoint</Application>
  <PresentationFormat>Widescreen</PresentationFormat>
  <Paragraphs>183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Roadmap</vt:lpstr>
      <vt:lpstr>Indirect methods</vt:lpstr>
      <vt:lpstr>Key idea</vt:lpstr>
      <vt:lpstr>Calculus of variations (CoV)</vt:lpstr>
      <vt:lpstr>Preliminaries</vt:lpstr>
      <vt:lpstr>Preliminaries</vt:lpstr>
      <vt:lpstr>Extrema for functionals</vt:lpstr>
      <vt:lpstr>Increments and variations</vt:lpstr>
      <vt:lpstr>The fundamental theorem of CoV</vt:lpstr>
      <vt:lpstr>Applying CoV</vt:lpstr>
      <vt:lpstr>Applying CoV</vt:lpstr>
      <vt:lpstr>Applying CoV</vt:lpstr>
      <vt:lpstr>Applying CoV</vt:lpstr>
      <vt:lpstr>Applying CoV</vt:lpstr>
      <vt:lpstr>Applying CoV</vt:lpstr>
      <vt:lpstr>Example</vt:lpstr>
      <vt:lpstr>Summary</vt:lpstr>
      <vt:lpstr>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Marco Pavone</cp:lastModifiedBy>
  <cp:revision>365</cp:revision>
  <cp:lastPrinted>2019-01-07T20:05:58Z</cp:lastPrinted>
  <dcterms:created xsi:type="dcterms:W3CDTF">2017-01-06T12:29:52Z</dcterms:created>
  <dcterms:modified xsi:type="dcterms:W3CDTF">2024-04-08T19:15:10Z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