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3"/>
  </p:notesMasterIdLst>
  <p:sldIdLst>
    <p:sldId id="256" r:id="rId5"/>
    <p:sldId id="548" r:id="rId6"/>
    <p:sldId id="480" r:id="rId7"/>
    <p:sldId id="582" r:id="rId8"/>
    <p:sldId id="571" r:id="rId9"/>
    <p:sldId id="489" r:id="rId10"/>
    <p:sldId id="490" r:id="rId11"/>
    <p:sldId id="491" r:id="rId12"/>
    <p:sldId id="492" r:id="rId13"/>
    <p:sldId id="493" r:id="rId14"/>
    <p:sldId id="494" r:id="rId15"/>
    <p:sldId id="495" r:id="rId16"/>
    <p:sldId id="496" r:id="rId17"/>
    <p:sldId id="497" r:id="rId18"/>
    <p:sldId id="498" r:id="rId19"/>
    <p:sldId id="499" r:id="rId20"/>
    <p:sldId id="500" r:id="rId21"/>
    <p:sldId id="501" r:id="rId22"/>
    <p:sldId id="502" r:id="rId23"/>
    <p:sldId id="504" r:id="rId24"/>
    <p:sldId id="505" r:id="rId25"/>
    <p:sldId id="503" r:id="rId26"/>
    <p:sldId id="576" r:id="rId27"/>
    <p:sldId id="485" r:id="rId28"/>
    <p:sldId id="577" r:id="rId29"/>
    <p:sldId id="579" r:id="rId30"/>
    <p:sldId id="580" r:id="rId31"/>
    <p:sldId id="39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548"/>
            <p14:sldId id="480"/>
            <p14:sldId id="582"/>
            <p14:sldId id="571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4"/>
            <p14:sldId id="505"/>
            <p14:sldId id="503"/>
            <p14:sldId id="576"/>
            <p14:sldId id="485"/>
            <p14:sldId id="577"/>
            <p14:sldId id="579"/>
            <p14:sldId id="580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14"/>
    <p:restoredTop sz="75831"/>
  </p:normalViewPr>
  <p:slideViewPr>
    <p:cSldViewPr snapToGrid="0">
      <p:cViewPr varScale="1">
        <p:scale>
          <a:sx n="93" d="100"/>
          <a:sy n="93" d="100"/>
        </p:scale>
        <p:origin x="17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0:26.533" v="8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09:54.777" v="0" actId="20577"/>
        <pc:sldMkLst>
          <pc:docMk/>
          <pc:sldMk cId="2405241836" sldId="490"/>
        </pc:sldMkLst>
      </pc:sldChg>
      <pc:sldChg chg="modNotesTx">
        <pc:chgData name="Daniele Gammelli" userId="292b8a31-f1ba-4b4c-b196-a231dc095d13" providerId="ADAL" clId="{6E670754-AB6A-5789-AA0A-6F6FD9CE3EEA}" dt="2026-08-13T21:09:58.180" v="1" actId="20577"/>
        <pc:sldMkLst>
          <pc:docMk/>
          <pc:sldMk cId="1843183195" sldId="491"/>
        </pc:sldMkLst>
      </pc:sldChg>
      <pc:sldChg chg="modNotesTx">
        <pc:chgData name="Daniele Gammelli" userId="292b8a31-f1ba-4b4c-b196-a231dc095d13" providerId="ADAL" clId="{6E670754-AB6A-5789-AA0A-6F6FD9CE3EEA}" dt="2026-08-13T21:10:04.143" v="2" actId="20577"/>
        <pc:sldMkLst>
          <pc:docMk/>
          <pc:sldMk cId="1839397506" sldId="495"/>
        </pc:sldMkLst>
      </pc:sldChg>
      <pc:sldChg chg="modNotesTx">
        <pc:chgData name="Daniele Gammelli" userId="292b8a31-f1ba-4b4c-b196-a231dc095d13" providerId="ADAL" clId="{6E670754-AB6A-5789-AA0A-6F6FD9CE3EEA}" dt="2026-08-13T21:10:09.172" v="3" actId="20577"/>
        <pc:sldMkLst>
          <pc:docMk/>
          <pc:sldMk cId="90600401" sldId="497"/>
        </pc:sldMkLst>
      </pc:sldChg>
      <pc:sldChg chg="modNotesTx">
        <pc:chgData name="Daniele Gammelli" userId="292b8a31-f1ba-4b4c-b196-a231dc095d13" providerId="ADAL" clId="{6E670754-AB6A-5789-AA0A-6F6FD9CE3EEA}" dt="2026-08-13T21:10:15.830" v="4" actId="20577"/>
        <pc:sldMkLst>
          <pc:docMk/>
          <pc:sldMk cId="2688572493" sldId="503"/>
        </pc:sldMkLst>
      </pc:sldChg>
      <pc:sldChg chg="modNotesTx">
        <pc:chgData name="Daniele Gammelli" userId="292b8a31-f1ba-4b4c-b196-a231dc095d13" providerId="ADAL" clId="{6E670754-AB6A-5789-AA0A-6F6FD9CE3EEA}" dt="2026-08-13T21:10:17.565" v="5" actId="20577"/>
        <pc:sldMkLst>
          <pc:docMk/>
          <pc:sldMk cId="305125329" sldId="576"/>
        </pc:sldMkLst>
      </pc:sldChg>
      <pc:sldChg chg="modNotesTx">
        <pc:chgData name="Daniele Gammelli" userId="292b8a31-f1ba-4b4c-b196-a231dc095d13" providerId="ADAL" clId="{6E670754-AB6A-5789-AA0A-6F6FD9CE3EEA}" dt="2026-08-13T21:10:21.813" v="6" actId="20577"/>
        <pc:sldMkLst>
          <pc:docMk/>
          <pc:sldMk cId="3992494171" sldId="577"/>
        </pc:sldMkLst>
      </pc:sldChg>
      <pc:sldChg chg="modNotesTx">
        <pc:chgData name="Daniele Gammelli" userId="292b8a31-f1ba-4b4c-b196-a231dc095d13" providerId="ADAL" clId="{6E670754-AB6A-5789-AA0A-6F6FD9CE3EEA}" dt="2026-08-13T21:10:24.398" v="7" actId="20577"/>
        <pc:sldMkLst>
          <pc:docMk/>
          <pc:sldMk cId="1479610164" sldId="579"/>
        </pc:sldMkLst>
      </pc:sldChg>
      <pc:sldChg chg="modNotesTx">
        <pc:chgData name="Daniele Gammelli" userId="292b8a31-f1ba-4b4c-b196-a231dc095d13" providerId="ADAL" clId="{6E670754-AB6A-5789-AA0A-6F6FD9CE3EEA}" dt="2026-08-13T21:10:26.533" v="8" actId="20577"/>
        <pc:sldMkLst>
          <pc:docMk/>
          <pc:sldMk cId="157415201" sldId="5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74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05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24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70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33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19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27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27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95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26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27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19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82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178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9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ACB5-20B5-BD42-8AA1-9F178B001405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AF006457-61FA-F44C-84BF-F7FC618AF02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CA8D-496A-D240-94D7-D4E99D76016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9B9E-E89E-4540-ACEA-012D530ED6B8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E6C28-4B8D-8142-863E-B6DC2F71F317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63356-A8B4-CE48-8262-8222B016EF8F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E0E6-2046-6B47-B02C-A227E242634E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231D-088A-6740-A596-8731D31BDFA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8A35-731A-814C-9D5A-B86AA37B4721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059A-AFE0-AD4B-BE8E-5E8950C1E14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5CFB-C96B-4C42-99B7-02D3035D564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33919-A12E-BE43-828F-DF21F4F7D9B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/>
              <a:t>AA203</a:t>
            </a:r>
            <a:br>
              <a:rPr lang="en-US" sz="4800"/>
            </a:br>
            <a:r>
              <a:rPr lang="en-US" sz="480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Pontryagin’s</a:t>
            </a:r>
            <a:r>
              <a:rPr lang="en-US" dirty="0"/>
              <a:t> Minimum Principle (PMP);</a:t>
            </a:r>
            <a:br>
              <a:rPr lang="en-US" dirty="0"/>
            </a:br>
            <a:r>
              <a:rPr lang="en-US" dirty="0"/>
              <a:t>computational methods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Roadmap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102A20-2B85-AA49-B1B2-B2BD20529B3B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E190DCF-50AC-E54D-9D82-6A94A8719F8B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2653F64-F88A-B540-B01F-A17D2B669F49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3E72EE-04D4-CC4A-AC49-3780F353E45C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8F620346-E2CB-F04C-BF3C-C54B914EEBA2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302246DB-B0A1-844C-B1CD-3E214BDE25FC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DF1A6EB4-B45E-8343-9885-901C82D85BAE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DEEA8F-1310-B844-B107-4D882C3E8D9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D19FF11-D5FC-2A42-924D-BA9910FC079D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8C1858-C47D-B546-84AC-D7F52AA0B3B5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2FC903-E7EC-9B4C-A4DE-F9707B8BD12F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7EB63C26-49C2-FF47-928C-4A2748E4F665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254C0504-F595-9A4B-AA09-1641F193AC0A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8324C246-3E39-B043-B453-1E870C0E62F3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350572-617F-F24B-BEE1-079276C8585E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48FB1AE-2159-4141-B5C1-C34252AF5330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5B037B2B-F124-9245-9DE6-7A129395F932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63095D97-06E0-0B40-8970-291754FE67C9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9F8273-8396-1643-8CF2-71D742BDA1D2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9873C4C-56E2-C648-9D89-0298B723C125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5C1383A1-A3FA-1143-90E1-028DBA491743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6E44216-4C6F-AA4D-A8DF-C7930EE8CBE3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7952DBE-F75A-014A-95C6-410C04C44990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2BD049F-A662-584A-959D-6A306F87BD96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DB3E2244-4BF5-5847-BF43-9AF9C841B3B9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C8F022AB-EDE9-124D-AD9C-4FE5F2C24E41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4A8ED1D-FCC2-3742-8E4E-2DAD5D501C3E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C05A32B7-FE7A-8044-AF81-71CD120B012B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752D9E26-BB6E-6844-8B53-BB464B6B1299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2ADE1D8-EDB7-774D-A168-B30BF705CB58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06B9F49-52EE-F945-BC21-4ED9B480AF00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A9DD82-7A09-3C4D-85B3-0D574903C5E0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BE7BBA2-24A2-8B4D-80D1-6AA2986666E6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C259DDF1-7D3F-7845-B129-6701B9C7D822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00652E00-DEAA-2541-B6BD-CABF317E2128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E527CBEC-1CBA-F344-BFB4-ECB576A7A3CD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5EAD156A-51A7-B540-96B7-A1CA12984B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A124FD1D-C973-5F4F-A98A-E7B645CAB3E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C76C0C2-F38C-524B-8258-6A6BA131D60D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389DCF4-9C0F-FA42-9251-38ECF222865B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D0FB036-F33A-A545-ADC3-5A0CCDB6BF97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2E52A96-CAD6-0B4B-9D2D-476DF93F64E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1BB2117D-6CA4-E04B-A371-10319762145E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922E3C62-15B6-9047-8E68-65880720ACCD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605CAB22-8F68-5F4A-A506-38EFA6296D55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1BD4049-618D-6942-8B29-B9389B84319D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985B8C9-8310-E944-BDA7-8A3DF5B0A2F9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377A68C9-A61A-574D-8006-45C1B5D23C67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E296186C-6EBB-4A49-924A-3F2CFFCA42F9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BC24032-658F-0842-88D8-7844348B5D53}"/>
              </a:ext>
            </a:extLst>
          </p:cNvPr>
          <p:cNvGrpSpPr/>
          <p:nvPr/>
        </p:nvGrpSpPr>
        <p:grpSpPr>
          <a:xfrm>
            <a:off x="8255259" y="2575819"/>
            <a:ext cx="3743202" cy="938160"/>
            <a:chOff x="8298994" y="2125151"/>
            <a:chExt cx="3743202" cy="93816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833D4C3-0FAE-6C4B-9873-F944350500E3}"/>
                </a:ext>
              </a:extLst>
            </p:cNvPr>
            <p:cNvSpPr/>
            <p:nvPr/>
          </p:nvSpPr>
          <p:spPr>
            <a:xfrm>
              <a:off x="8298994" y="2557125"/>
              <a:ext cx="1812471" cy="50618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Unconstrained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6D68485-3B76-C14C-8A46-06E824BE87E7}"/>
                </a:ext>
              </a:extLst>
            </p:cNvPr>
            <p:cNvSpPr/>
            <p:nvPr/>
          </p:nvSpPr>
          <p:spPr>
            <a:xfrm>
              <a:off x="10229725" y="2561185"/>
              <a:ext cx="1812471" cy="5021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Constrained</a:t>
              </a:r>
            </a:p>
          </p:txBody>
        </p:sp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1B4E97B-315E-9244-BF9A-993BC4939F41}"/>
                </a:ext>
              </a:extLst>
            </p:cNvPr>
            <p:cNvCxnSpPr>
              <a:cxnSpLocks/>
              <a:stCxn id="90" idx="2"/>
              <a:endCxn id="114" idx="0"/>
            </p:cNvCxnSpPr>
            <p:nvPr/>
          </p:nvCxnSpPr>
          <p:spPr>
            <a:xfrm rot="5400000">
              <a:off x="9719086" y="1611296"/>
              <a:ext cx="431974" cy="1459685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Elbow Connector 116">
              <a:extLst>
                <a:ext uri="{FF2B5EF4-FFF2-40B4-BE49-F238E27FC236}">
                  <a16:creationId xmlns:a16="http://schemas.microsoft.com/office/drawing/2014/main" id="{F703A413-091B-A441-8644-33FFA923FC6E}"/>
                </a:ext>
              </a:extLst>
            </p:cNvPr>
            <p:cNvCxnSpPr>
              <a:cxnSpLocks/>
              <a:stCxn id="90" idx="2"/>
              <a:endCxn id="115" idx="0"/>
            </p:cNvCxnSpPr>
            <p:nvPr/>
          </p:nvCxnSpPr>
          <p:spPr>
            <a:xfrm rot="16200000" flipH="1">
              <a:off x="10682421" y="2107645"/>
              <a:ext cx="436034" cy="471046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F1BEE86-D109-FA2E-0B9E-79DFA0ED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09BF1-D458-824A-8D4A-C0CE7CC1C2CB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9BEBE4-5431-ACBB-4A75-C82F478E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8244CE-C422-257B-6467-079AB72D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8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05C8F-DAAB-4540-829F-3D70C18CE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BC8A3-804C-EC4B-8CDF-6C83D5355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0720"/>
            <a:ext cx="10569315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Necessary conditions for optimal control </a:t>
            </a:r>
            <a:r>
              <a:rPr lang="en-US" sz="2400" dirty="0">
                <a:solidFill>
                  <a:srgbClr val="96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 bounded controls:</a:t>
            </a:r>
          </a:p>
          <a:p>
            <a:pPr lvl="1"/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Pontryagin’s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Minimum Principle (PMP)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Examples: Applications of PMP (and insights we can derive from the analysis)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Computational methods</a:t>
            </a:r>
          </a:p>
          <a:p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2D0995F-7857-9F7C-49C7-E7BBC98E8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42FD-7897-904A-9284-A06FAEF98398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8677204-B6A1-62FE-DB8C-799081E30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C6DA81-00D8-4063-5D4F-712B0D7C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3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05C8F-DAAB-4540-829F-3D70C18CE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Necessary conditions for optimal control </a:t>
            </a:r>
            <a:br>
              <a:rPr lang="en-US"/>
            </a:br>
            <a:r>
              <a:rPr lang="en-US" sz="3200"/>
              <a:t>(with unbounded controls)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BBC8A3-804C-EC4B-8CDF-6C83D53550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40720"/>
                <a:ext cx="10569315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problem is to find an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control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b="1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u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which causes the system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𝐟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238125" indent="-238125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to follow an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trajectory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b="1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that minimizes the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functional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nary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Assumptions: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state and control regions are unbounded,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𝐱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(0)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BBC8A3-804C-EC4B-8CDF-6C83D53550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40720"/>
                <a:ext cx="10569315" cy="4351338"/>
              </a:xfrm>
              <a:blipFill>
                <a:blip r:embed="rId2"/>
                <a:stretch>
                  <a:fillRect l="-840" t="-2035" r="-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0DD416E-FCAC-132D-7922-0A269E79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992F-94CE-F04F-9EF1-7DA62C46CE8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8AAD486-855B-C845-D381-F0D717D9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584C7A-55B6-E70E-2545-A3AB0C644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4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1D821-BC64-B24A-AF63-3B68E37E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Necessary conditions for optimal control </a:t>
            </a:r>
            <a:br>
              <a:rPr lang="en-US"/>
            </a:br>
            <a:r>
              <a:rPr lang="en-US" sz="3200"/>
              <a:t>(with unbounded controls)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E306CE-7DCD-D844-BF40-5E3951848D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8398970" cy="201462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Define the Hamiltonian</a:t>
                </a:r>
              </a:p>
              <a:p>
                <a:pPr marL="0" indent="0" algn="ctr">
                  <a:buNone/>
                </a:pPr>
                <a:endParaRPr lang="en-US" sz="500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𝐟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necessary conditions for optimality are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E306CE-7DCD-D844-BF40-5E3951848D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8398970" cy="2014622"/>
              </a:xfrm>
              <a:blipFill>
                <a:blip r:embed="rId2"/>
                <a:stretch>
                  <a:fillRect l="-1057" t="-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847A26-34CB-8E4C-92FB-B4BB577099A8}"/>
                  </a:ext>
                </a:extLst>
              </p:cNvPr>
              <p:cNvSpPr txBox="1"/>
              <p:nvPr/>
            </p:nvSpPr>
            <p:spPr>
              <a:xfrm>
                <a:off x="1652989" y="3301344"/>
                <a:ext cx="4443011" cy="6805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den>
                    </m:f>
                  </m:oMath>
                </a14:m>
                <a:r>
                  <a:rPr lang="en-US" sz="24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847A26-34CB-8E4C-92FB-B4BB57709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989" y="3301344"/>
                <a:ext cx="4443011" cy="680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235EDC-A831-F14B-ADDA-439E1A314658}"/>
                  </a:ext>
                </a:extLst>
              </p:cNvPr>
              <p:cNvSpPr txBox="1"/>
              <p:nvPr/>
            </p:nvSpPr>
            <p:spPr>
              <a:xfrm>
                <a:off x="1652989" y="4020365"/>
                <a:ext cx="4737131" cy="635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den>
                    </m:f>
                  </m:oMath>
                </a14:m>
                <a:r>
                  <a:rPr lang="en-US" sz="24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235EDC-A831-F14B-ADDA-439E1A314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989" y="4020365"/>
                <a:ext cx="4737131" cy="6353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EB4742-A064-9D40-8EA5-CF21C2EDF00F}"/>
                  </a:ext>
                </a:extLst>
              </p:cNvPr>
              <p:cNvSpPr txBox="1"/>
              <p:nvPr/>
            </p:nvSpPr>
            <p:spPr>
              <a:xfrm>
                <a:off x="2149150" y="4678645"/>
                <a:ext cx="3946850" cy="635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den>
                    </m:f>
                  </m:oMath>
                </a14:m>
                <a:r>
                  <a:rPr lang="en-US" sz="24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EB4742-A064-9D40-8EA5-CF21C2EDF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150" y="4678645"/>
                <a:ext cx="3946850" cy="6353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Brace 9">
            <a:extLst>
              <a:ext uri="{FF2B5EF4-FFF2-40B4-BE49-F238E27FC236}">
                <a16:creationId xmlns:a16="http://schemas.microsoft.com/office/drawing/2014/main" id="{32A1BDBA-8AC8-F244-891C-6D22F87E1294}"/>
              </a:ext>
            </a:extLst>
          </p:cNvPr>
          <p:cNvSpPr/>
          <p:nvPr/>
        </p:nvSpPr>
        <p:spPr>
          <a:xfrm>
            <a:off x="6390120" y="3316267"/>
            <a:ext cx="203200" cy="213029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04589F-9FA1-DE4C-99C2-6DAA9057ED55}"/>
                  </a:ext>
                </a:extLst>
              </p:cNvPr>
              <p:cNvSpPr txBox="1"/>
              <p:nvPr/>
            </p:nvSpPr>
            <p:spPr>
              <a:xfrm>
                <a:off x="6684240" y="4185624"/>
                <a:ext cx="1786579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04589F-9FA1-DE4C-99C2-6DAA9057E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240" y="4185624"/>
                <a:ext cx="1786579" cy="391582"/>
              </a:xfrm>
              <a:prstGeom prst="rect">
                <a:avLst/>
              </a:prstGeom>
              <a:blipFill>
                <a:blip r:embed="rId6"/>
                <a:stretch>
                  <a:fillRect l="-2721" t="-7813" r="-340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D9FBD6F5-BEC1-45B5-9906-CF6ADF650F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6174" y="5436289"/>
                <a:ext cx="10668263" cy="11637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boundary conditions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b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D9FBD6F5-BEC1-45B5-9906-CF6ADF650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174" y="5436289"/>
                <a:ext cx="10668263" cy="1163779"/>
              </a:xfrm>
              <a:prstGeom prst="rect">
                <a:avLst/>
              </a:prstGeom>
              <a:blipFill>
                <a:blip r:embed="rId7"/>
                <a:stretch>
                  <a:fillRect l="-857" t="-7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C343F016-109D-723B-0709-2F0CB691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367D-56EE-2342-AE05-F22AAE1A630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6539A18-80E0-1D04-EC58-551E2443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798795-F6A6-FD51-387E-50CFF108D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44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4F39B-FEE8-E743-9A5E-98380010A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 control </a:t>
            </a:r>
            <a:br>
              <a:rPr lang="en-US" dirty="0"/>
            </a:br>
            <a:r>
              <a:rPr lang="en-US" sz="3200" dirty="0"/>
              <a:t>(with </a:t>
            </a:r>
            <a:r>
              <a:rPr lang="en-US" sz="3200" dirty="0">
                <a:solidFill>
                  <a:srgbClr val="960000"/>
                </a:solidFill>
              </a:rPr>
              <a:t>bounded</a:t>
            </a:r>
            <a:r>
              <a:rPr lang="en-US" sz="3200" dirty="0"/>
              <a:t> controls)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3B88D-247C-D243-8B78-AF916382F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9552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 far, we have assumed that the admissible controls and states are not constrained by any boundaries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However, in realistic systems, such constraints do commonly occur</a:t>
            </a:r>
          </a:p>
          <a:p>
            <a:pPr lvl="1"/>
            <a:r>
              <a:rPr lang="en-US" sz="2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constraints often occur due to actuation limits</a:t>
            </a:r>
          </a:p>
          <a:p>
            <a:pPr lvl="1"/>
            <a:r>
              <a:rPr lang="en-US" sz="2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state constraints often occur due to safety considerations 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will now consider the case with control constraints, which will lead to the statement of the </a:t>
            </a: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Pontryagin’s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minimum principle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C31DF41-265E-364C-581D-3859612B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B8AA-F9A8-F844-8E69-789E749A587C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442B6E-12B2-7059-C8A5-3A21F1D02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C06CFC-8B67-6864-42FF-1A795961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49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DDB75-D035-614E-8497-7AA42BA6A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2968" cy="1325563"/>
          </a:xfrm>
        </p:spPr>
        <p:txBody>
          <a:bodyPr>
            <a:normAutofit/>
          </a:bodyPr>
          <a:lstStyle/>
          <a:p>
            <a:r>
              <a:rPr lang="en-US" sz="4000"/>
              <a:t>Why do control constraints complicate the analysis?</a:t>
            </a:r>
            <a:endParaRPr 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93E015-010B-F54B-B662-2E5DD093B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42496"/>
                <a:ext cx="10515600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definition, the control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causes the functional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have a relative minimum if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for all admissible controls “close”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we let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increment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can be expressed as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higher order terms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variation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arbitrary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only if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extremal control is strictly within the boundary for all time in the interval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general, however, an extremal control lies on a boundary during at least one subinterval of the interval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US" sz="24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93E015-010B-F54B-B662-2E5DD093B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42496"/>
                <a:ext cx="10515600" cy="5032375"/>
              </a:xfrm>
              <a:blipFill>
                <a:blip r:embed="rId3"/>
                <a:stretch>
                  <a:fillRect l="-844" t="-1763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A8B2546-83FB-D27B-FCAF-E79312A3D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B5D-6C17-DF48-B2EC-2EE6623C292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1853DDD-FCFC-B56C-1BDB-AE8875929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DEA61B3-BC41-9865-0878-B2FB4328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41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93E015-010B-F54B-B662-2E5DD093B9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42496"/>
                <a:ext cx="10515600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a consequence, admissible control variations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exist whose negatives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are not admissible 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 implies that a necessary condition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minimize</a:t>
                </a:r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for all admissible variations with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</m:oMath>
                </a14:m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small enough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93E015-010B-F54B-B662-2E5DD093B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42496"/>
                <a:ext cx="10515600" cy="5032375"/>
              </a:xfrm>
              <a:blipFill>
                <a:blip r:embed="rId3"/>
                <a:stretch>
                  <a:fillRect l="-844" t="-1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id="{CE869FBD-7812-4679-AA39-E02C1EE1B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2968" cy="1325563"/>
          </a:xfrm>
        </p:spPr>
        <p:txBody>
          <a:bodyPr>
            <a:normAutofit/>
          </a:bodyPr>
          <a:lstStyle/>
          <a:p>
            <a:r>
              <a:rPr lang="en-US" sz="4000"/>
              <a:t>Why do control constraints complicate the analysis?</a:t>
            </a:r>
            <a:endParaRPr lang="en-US" sz="320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C521188-9089-4E60-E632-33671BA7A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B1E4-C377-0841-99AB-7C8ED084011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12FA555-9E19-60D8-3993-F7D8D399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C24DDB0-E6F8-B27E-4B01-FC260784F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83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6114-33ED-2342-BF03-ADB1719D6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Pontryagin’s</a:t>
            </a:r>
            <a:r>
              <a:rPr lang="en-US"/>
              <a:t> minimum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A136F7-3752-6B4B-A26F-6EB878FBDB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965418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Assuming bounded controls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necessary optimality conditions are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𝐻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Hamiltonian) 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231775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along with the boundary conditions:</a:t>
                </a:r>
                <a:b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b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800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p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A136F7-3752-6B4B-A26F-6EB878FBDB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9654180" cy="4351338"/>
              </a:xfrm>
              <a:blipFill>
                <a:blip r:embed="rId2"/>
                <a:stretch>
                  <a:fillRect l="-88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CFF98A-6A15-C84D-8FA0-5DE87617A12D}"/>
                  </a:ext>
                </a:extLst>
              </p:cNvPr>
              <p:cNvSpPr txBox="1"/>
              <p:nvPr/>
            </p:nvSpPr>
            <p:spPr>
              <a:xfrm>
                <a:off x="2873946" y="2645780"/>
                <a:ext cx="3731599" cy="582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den>
                    </m:f>
                  </m:oMath>
                </a14:m>
                <a:r>
                  <a:rPr lang="en-US" sz="20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CFF98A-6A15-C84D-8FA0-5DE87617A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946" y="2645780"/>
                <a:ext cx="3731599" cy="5825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AE21EE-AF83-C843-BD41-5E97BD42918E}"/>
                  </a:ext>
                </a:extLst>
              </p:cNvPr>
              <p:cNvSpPr txBox="1"/>
              <p:nvPr/>
            </p:nvSpPr>
            <p:spPr>
              <a:xfrm>
                <a:off x="2873946" y="3303993"/>
                <a:ext cx="3979166" cy="544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den>
                    </m:f>
                  </m:oMath>
                </a14:m>
                <a:r>
                  <a:rPr lang="en-US" sz="20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AE21EE-AF83-C843-BD41-5E97BD429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946" y="3303993"/>
                <a:ext cx="3979166" cy="5448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D73FB6-8CC6-4F44-AC26-0FFCB4995293}"/>
                  </a:ext>
                </a:extLst>
              </p:cNvPr>
              <p:cNvSpPr txBox="1"/>
              <p:nvPr/>
            </p:nvSpPr>
            <p:spPr>
              <a:xfrm>
                <a:off x="1256697" y="3966118"/>
                <a:ext cx="725602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000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>
                    <a:solidFill>
                      <a:srgbClr val="C00000"/>
                    </a:solidFill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sz="2000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>
                    <a:solidFill>
                      <a:srgbClr val="C00000"/>
                    </a:solidFill>
                  </a:rPr>
                  <a:t> </a:t>
                </a:r>
              </a:p>
              <a:p>
                <a:endParaRPr lang="en-US" sz="20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D73FB6-8CC6-4F44-AC26-0FFCB4995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697" y="3966118"/>
                <a:ext cx="7256025" cy="707886"/>
              </a:xfrm>
              <a:prstGeom prst="rect">
                <a:avLst/>
              </a:prstGeom>
              <a:blipFill>
                <a:blip r:embed="rId5"/>
                <a:stretch>
                  <a:fillRect t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Brace 9">
            <a:extLst>
              <a:ext uri="{FF2B5EF4-FFF2-40B4-BE49-F238E27FC236}">
                <a16:creationId xmlns:a16="http://schemas.microsoft.com/office/drawing/2014/main" id="{E8FBAE3B-8AC7-224E-B892-A38D4A12BE5F}"/>
              </a:ext>
            </a:extLst>
          </p:cNvPr>
          <p:cNvSpPr/>
          <p:nvPr/>
        </p:nvSpPr>
        <p:spPr>
          <a:xfrm>
            <a:off x="8513514" y="2732387"/>
            <a:ext cx="304671" cy="166587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34F3A2-8A88-7B4B-99DC-9DC7B85820A8}"/>
                  </a:ext>
                </a:extLst>
              </p:cNvPr>
              <p:cNvSpPr txBox="1"/>
              <p:nvPr/>
            </p:nvSpPr>
            <p:spPr>
              <a:xfrm>
                <a:off x="8888858" y="3242148"/>
                <a:ext cx="1389391" cy="66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all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34F3A2-8A88-7B4B-99DC-9DC7B8582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8858" y="3242148"/>
                <a:ext cx="1389391" cy="668581"/>
              </a:xfrm>
              <a:prstGeom prst="rect">
                <a:avLst/>
              </a:prstGeom>
              <a:blipFill>
                <a:blip r:embed="rId6"/>
                <a:stretch>
                  <a:fillRect l="-3509" t="-5455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D39650F6-1524-39D3-EBA0-D260C2A42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308F6-8677-D24E-B049-A2BC184CC3F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346642E-67C3-964E-A092-769AEC7F7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E142555-872F-6E52-99F9-AA28C595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50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E25F-EDE9-3B4E-915D-1FA406D0F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Pontryagin’s</a:t>
            </a:r>
            <a:r>
              <a:rPr lang="en-US"/>
              <a:t> minimum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2E9D77-1A71-9C41-BB26-169258B1AC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control that causes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assume its </a:t>
                </a:r>
                <a:r>
                  <a:rPr lang="en-US" sz="2400" i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global</a:t>
                </a:r>
                <a:r>
                  <a:rPr lang="en-US" sz="2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minimum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Harder condition in general to analyze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Example: consider the system having dynamics: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   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;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it is desired to minimize the functional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73038" indent="-173038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subject to the control constraint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≤1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fixed and the final state free.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2E9D77-1A71-9C41-BB26-169258B1AC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844" t="-2035" r="-121" b="-29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971DFE3-08A2-C174-45BD-FF18647E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8A04-DB05-2D49-8FBE-B0F67134652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2DEC615-72AD-02B1-A879-3CF09CC89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E00116-2E42-0F9C-01E3-ABB928D5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72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40175-4F11-6F4D-A574-4DA835B6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Pontryagin’s</a:t>
            </a:r>
            <a:r>
              <a:rPr lang="en-US"/>
              <a:t> minimum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3865A6-AAF5-6A45-8537-00CF4159E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Solution: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the control is unconstrained,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the control is constrained as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eqArr>
                          <m:eqArr>
                            <m:eqArr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panose="02040503050406030204" pitchFamily="18" charset="0"/>
                                </a:rPr>
                                <m:t>for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1&lt;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−1≤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≤1</m:t>
                              </m:r>
                            </m:e>
                            <m:e>
                              <m:sSubSup>
                                <m:sSubSupPr>
                                  <m:ctrl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for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&lt;−1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determine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explicitly, the state and co-state equations must still be solved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3865A6-AAF5-6A45-8537-00CF4159E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  <a:blipFill>
                <a:blip r:embed="rId2"/>
                <a:stretch>
                  <a:fillRect l="-844" t="-32558" b="-77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DABF1A0-C127-420A-D9EA-E6FA14962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1D108-D1DB-2640-9908-4AB3576BA3F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C009AE0-C5FF-2B1E-C9BB-F6B83B04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A9477BF-2CA6-A625-4FF5-EC65B2B76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5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C628-D5AD-1C47-8C8A-F6E0681B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necessary conditions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9EC84-CAE5-6F49-81CC-FC031C2DCB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the final time is fixed and the Hamiltonian does not depend explicitly on time, then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endParaRPr lang="en-US" sz="2400" b="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the final time is free and the Hamiltonian does not depend explicitly on time, then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9EC84-CAE5-6F49-81CC-FC031C2DCB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96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C9A5C04-498F-C7C3-C3EE-26DE5568E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FC115-8432-E541-9C43-F38A9B8C39AB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8FABA35-EEBC-8A53-DB7F-52C97C17C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7C39AF7-A801-31E3-3F39-C4C55D6D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97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DBBEC-A2D7-E94D-9B77-ED9651E4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time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E2D71D-8D8F-954E-A306-823607B512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the control input sequence 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that drives the control affine system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i="0" dirty="0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236538" indent="-236538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from an arbitrary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origin, and minimizes time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E2D71D-8D8F-954E-A306-823607B512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  <a:blipFill>
                <a:blip r:embed="rId3"/>
                <a:stretch>
                  <a:fillRect l="-724" t="-2035" b="-20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96ABBCC-33ED-0612-A7B9-AC9113571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F34E9-067F-8C44-B660-F0C942A4C72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1C30EF7-DFDB-4E23-F1E8-508E958D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019BDE6-D9B4-9716-9C33-9C50174A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55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9855-D2A8-0147-A079-E5D3A67C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time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84FC6-2023-AF45-95A1-D679A1BDFE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76833"/>
                <a:ext cx="10515599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Form the Hamiltonian</a:t>
                </a:r>
              </a:p>
              <a:p>
                <a:pPr marL="0" indent="0">
                  <a:buNone/>
                </a:pPr>
                <a:r>
                  <a:rPr lang="en-US" sz="2400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b="1" dirty="0">
                        <a:latin typeface="Cambria Math" panose="02040503050406030204" pitchFamily="18" charset="0"/>
                      </a:rPr>
                      <m:t>𝐚</m:t>
                    </m:r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the PMP,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minimize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which gives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  <m:eqArr>
                        <m:eqArr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if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&lt;0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if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eqAr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</a:endParaRPr>
              </a:p>
              <a:p>
                <a:r>
                  <a:rPr lang="en-US" sz="2400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Side note: reminiscent of HJB?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sz="24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d>
                        <m:r>
                          <a:rPr lang="en-US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</m:oMath>
                </a14:m>
                <a:r>
                  <a:rPr lang="en-US" sz="2400" b="1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under certain technical assumptions (see Kirk Ch. 7)</a:t>
                </a:r>
                <a:endParaRPr lang="en-US" sz="2400" b="1" dirty="0">
                  <a:solidFill>
                    <a:schemeClr val="bg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84FC6-2023-AF45-95A1-D679A1BDFE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76833"/>
                <a:ext cx="10515599" cy="5032375"/>
              </a:xfrm>
              <a:blipFill>
                <a:blip r:embed="rId3"/>
                <a:stretch>
                  <a:fillRect l="-724" t="-1763" b="-43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0A1661-C2C8-894E-A31B-AAFEA51B4129}"/>
                  </a:ext>
                </a:extLst>
              </p:cNvPr>
              <p:cNvSpPr txBox="1"/>
              <p:nvPr/>
            </p:nvSpPr>
            <p:spPr>
              <a:xfrm>
                <a:off x="1413158" y="2722121"/>
                <a:ext cx="795057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+[</m:t>
                      </m:r>
                      <m:sSub>
                        <m:sSubPr>
                          <m:ctrlP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1" i="0" dirty="0"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sz="2400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dirty="0"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0A1661-C2C8-894E-A31B-AAFEA51B4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158" y="2722121"/>
                <a:ext cx="795057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E10402-DF32-C246-860B-DC121C09CAC7}"/>
                  </a:ext>
                </a:extLst>
              </p:cNvPr>
              <p:cNvSpPr txBox="1"/>
              <p:nvPr/>
            </p:nvSpPr>
            <p:spPr>
              <a:xfrm>
                <a:off x="1596039" y="3230849"/>
                <a:ext cx="5854808" cy="1100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E10402-DF32-C246-860B-DC121C09C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039" y="3230849"/>
                <a:ext cx="5854808" cy="11005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09D7173-E6AB-A64D-A329-63DD7C24EA89}"/>
              </a:ext>
            </a:extLst>
          </p:cNvPr>
          <p:cNvSpPr txBox="1"/>
          <p:nvPr/>
        </p:nvSpPr>
        <p:spPr>
          <a:xfrm>
            <a:off x="5278559" y="5661956"/>
            <a:ext cx="25106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“Bang-bang” control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E5CBA4B-2190-3A88-542E-688750A3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9D255-4E8F-8B43-9A55-3163DADC1AD5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B8BD78E-7BA7-E1A6-3C2F-05EA70A90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3B5391D-05BF-EC1C-EE1F-DAB96CF0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0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7887-A3C6-D34D-B070-FA39259A4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time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9366C9-6E7A-B241-9CBA-D620EDB101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Note: we showed what to do when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b="1" i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dirty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 obvious what to do if 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b="1" i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dirty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b="1" i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dirty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some finite time interval, then the coefficient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the Hamiltonian is zero, so the PMP provides no information on how to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treatment of such a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singular condition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requires a more sophisticated analysis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analysis in the linear case is significantly easier, see Kirk Sec. 5.4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9366C9-6E7A-B241-9CBA-D620EDB101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  <a:blipFill>
                <a:blip r:embed="rId2"/>
                <a:stretch>
                  <a:fillRect l="-724" t="-2035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7162B57-A084-74FD-F083-0EC37617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2945-2760-D24B-BF82-280CDE3AB35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D6512D2-6BC8-E7D9-34D5-24AF0BDC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205EBB3-CD71-0002-0A41-3CFA57D9A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2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0066B-BEE0-DE4B-B287-B708085EF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fuel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C8A75F-AA90-7C4F-978A-EA6EDE9062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the control input sequence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that drives the control affine system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79388" indent="-179388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from an arbitrary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 in a fixed time, and minimizes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)|</m:t>
                              </m:r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C8A75F-AA90-7C4F-978A-EA6EDE9062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  <a:blipFill>
                <a:blip r:embed="rId2"/>
                <a:stretch>
                  <a:fillRect l="-724" t="-2035" b="-21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7CC995A-BF77-BAF7-750A-013600ADC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0F82F-6460-534E-B486-AE1AE8BCE92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140D895-4E2F-63A4-02E3-4E3038AD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3C808F5-EC72-DCDC-6F1A-BF345EB6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64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9855-D2A8-0147-A079-E5D3A67C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fuel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84FC6-2023-AF45-95A1-D679A1BDFE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76833"/>
                <a:ext cx="10515600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Form the Hamiltonian</a:t>
                </a:r>
              </a:p>
              <a:p>
                <a:pPr marL="0" indent="0">
                  <a:buNone/>
                </a:pPr>
                <a:r>
                  <a:rPr lang="en-US" sz="2600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)|</m:t>
                        </m:r>
                      </m:e>
                    </m:nary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𝐚</m:t>
                    </m:r>
                    <m:d>
                      <m:d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the PMP,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minimize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that is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)|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)]≤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br>
                  <a:rPr lang="en-US" sz="2400" i="1" dirty="0">
                    <a:latin typeface="Cambria Math" panose="02040503050406030204" pitchFamily="18" charset="0"/>
                  </a:rPr>
                </a:b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84FC6-2023-AF45-95A1-D679A1BDFE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76833"/>
                <a:ext cx="10515600" cy="5032375"/>
              </a:xfrm>
              <a:blipFill>
                <a:blip r:embed="rId3"/>
                <a:stretch>
                  <a:fillRect l="-4584" t="-4534" b="-5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E10402-DF32-C246-860B-DC121C09CAC7}"/>
                  </a:ext>
                </a:extLst>
              </p:cNvPr>
              <p:cNvSpPr txBox="1"/>
              <p:nvPr/>
            </p:nvSpPr>
            <p:spPr>
              <a:xfrm>
                <a:off x="1705868" y="2549111"/>
                <a:ext cx="7298408" cy="1100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)|</m:t>
                          </m:r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0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E10402-DF32-C246-860B-DC121C09C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868" y="2549111"/>
                <a:ext cx="7298408" cy="1100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3195BE-2309-2240-AC51-3D3D4B2275C3}"/>
                  </a:ext>
                </a:extLst>
              </p:cNvPr>
              <p:cNvSpPr txBox="1"/>
              <p:nvPr/>
            </p:nvSpPr>
            <p:spPr>
              <a:xfrm>
                <a:off x="1705868" y="3621103"/>
                <a:ext cx="7069949" cy="1100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)|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)]+ 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3195BE-2309-2240-AC51-3D3D4B227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868" y="3621103"/>
                <a:ext cx="7069949" cy="11005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C1A0107-9980-FC4F-B6CE-E121D08D363F}"/>
                  </a:ext>
                </a:extLst>
              </p:cNvPr>
              <p:cNvSpPr/>
              <p:nvPr/>
            </p:nvSpPr>
            <p:spPr>
              <a:xfrm>
                <a:off x="4038600" y="5640315"/>
                <a:ext cx="6770123" cy="4705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i="1" dirty="0">
                    <a:latin typeface="Cambria Math" panose="02040503050406030204" pitchFamily="18" charset="0"/>
                  </a:rPr>
                  <a:t>		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)|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C1A0107-9980-FC4F-B6CE-E121D08D3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640315"/>
                <a:ext cx="6770123" cy="470578"/>
              </a:xfrm>
              <a:prstGeom prst="rect">
                <a:avLst/>
              </a:prstGeom>
              <a:blipFill>
                <a:blip r:embed="rId6"/>
                <a:stretch>
                  <a:fillRect t="-127027" b="-19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419AE21D-EAB9-F28D-3602-559894260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E760-DC45-6A42-A580-C7F05A8FCDA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5F65590-32D3-B23E-8BF6-2255C21E7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23D4DC4-568C-D15D-FC30-1DEEB366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34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1817-B3E9-F540-9718-4D0D6117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fuel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999DB4-A756-754D-B911-BB4E7E0717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441898" cy="4351338"/>
              </a:xfrm>
            </p:spPr>
            <p:txBody>
              <a:bodyPr/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the components of </a:t>
                </a:r>
                <a14:m>
                  <m:oMath xmlns:m="http://schemas.openxmlformats.org/officeDocument/2006/math">
                    <m:r>
                      <a:rPr lang="en-US" sz="24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independent, then one can just look at 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)|+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)|+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resulting control law is</a:t>
                </a:r>
              </a:p>
              <a:p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  <m:eqArr>
                        <m:eqArr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if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e>
                          <m: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                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if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 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if</m:t>
                          </m:r>
                          <m: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&lt;−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eqAr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999DB4-A756-754D-B911-BB4E7E0717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441898" cy="4351338"/>
              </a:xfrm>
              <a:blipFill>
                <a:blip r:embed="rId3"/>
                <a:stretch>
                  <a:fillRect l="-851" t="-31105" b="-48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8CD33874-A12D-024A-A0AF-EF64967A7651}"/>
              </a:ext>
            </a:extLst>
          </p:cNvPr>
          <p:cNvSpPr/>
          <p:nvPr/>
        </p:nvSpPr>
        <p:spPr>
          <a:xfrm>
            <a:off x="4309063" y="4503856"/>
            <a:ext cx="316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“Bang-off-bang” control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B54AAEA-C1F8-5A81-E03D-80573EEA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0E311-2F0D-6D43-9368-2C9929460BC8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6EDC4E6-C054-AF78-E9EB-44DC7ED8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1BCD11E-5AAD-0C79-EF52-343597C9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78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1347C-472E-E843-ACA0-BD8D1169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energy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393977-5A97-8845-990D-5C1812F692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the control input sequence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that drives the control affine system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dirty="0">
                          <a:latin typeface="Cambria Math" panose="02040503050406030204" pitchFamily="18" charset="0"/>
                        </a:rPr>
                        <m:t>𝐚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b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79388" indent="-169863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from an arbitrary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 in a fixed time, and minimizes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𝐮</m:t>
                          </m:r>
                          <m:sSup>
                            <m:s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1" dirty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>
                  <a:latin typeface="Source Sans Pro" panose="020B0503030403020204" pitchFamily="34" charset="0"/>
                </a:endParaRPr>
              </a:p>
              <a:p>
                <a:pPr marL="0" indent="179388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diagonal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393977-5A97-8845-990D-5C1812F692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844" t="-2035" b="-19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D6CD1A8-3D57-760C-D6E1-2A741066B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6E3F-A9B4-6541-A6A5-659E5768A61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BD7AE59-7150-52E4-99A0-4DEE49063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6FF7FC3-7CDF-A8CD-6A2E-6DEDA579A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16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9855-D2A8-0147-A079-E5D3A67C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energy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84FC6-2023-AF45-95A1-D679A1BDFE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76833"/>
                <a:ext cx="10515600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Form the Hamiltonian</a:t>
                </a:r>
              </a:p>
              <a:p>
                <a:pPr marL="0" indent="0">
                  <a:buNone/>
                </a:pPr>
                <a:r>
                  <a:rPr lang="en-US" sz="2600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𝐮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1" i="0" dirty="0">
                        <a:latin typeface="Cambria Math" panose="02040503050406030204" pitchFamily="18" charset="0"/>
                      </a:rPr>
                      <m:t>𝐚</m:t>
                    </m:r>
                    <m:d>
                      <m:d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the PMP, we need to solve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b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dirty="0">
                                      <a:latin typeface="Cambria Math" panose="02040503050406030204" pitchFamily="18" charset="0"/>
                                    </a:rPr>
                                    <m:t>𝐛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884FC6-2023-AF45-95A1-D679A1BDFE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76833"/>
                <a:ext cx="10515600" cy="5032375"/>
              </a:xfrm>
              <a:blipFill>
                <a:blip r:embed="rId2"/>
                <a:stretch>
                  <a:fillRect l="-844" t="-1763" b="-1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E10402-DF32-C246-860B-DC121C09CAC7}"/>
                  </a:ext>
                </a:extLst>
              </p:cNvPr>
              <p:cNvSpPr txBox="1"/>
              <p:nvPr/>
            </p:nvSpPr>
            <p:spPr>
              <a:xfrm>
                <a:off x="1749062" y="2892083"/>
                <a:ext cx="7222939" cy="657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600" b="1">
                        <a:latin typeface="Cambria Math" panose="02040503050406030204" pitchFamily="18" charset="0"/>
                      </a:rPr>
                      <m:t>𝐮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600" b="1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1" i="0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i="1" dirty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600" b="1" dirty="0"/>
                  <a:t> </a:t>
                </a:r>
                <a14:m>
                  <m:oMath xmlns:m="http://schemas.openxmlformats.org/officeDocument/2006/math">
                    <m:r>
                      <a:rPr lang="en-US" sz="26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b="1" dirty="0">
                        <a:latin typeface="Cambria Math" panose="02040503050406030204" pitchFamily="18" charset="0"/>
                      </a:rPr>
                      <m:t>𝐚</m:t>
                    </m:r>
                    <m:d>
                      <m:d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E10402-DF32-C246-860B-DC121C09C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062" y="2892083"/>
                <a:ext cx="7222939" cy="657296"/>
              </a:xfrm>
              <a:prstGeom prst="rect">
                <a:avLst/>
              </a:prstGeom>
              <a:blipFill>
                <a:blip r:embed="rId3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856F103-0714-DEF3-F89F-13EB0CED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31A05-417E-AD40-BEA7-7E8E6DD95C9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8689432-749A-D3BE-F409-7C41886D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104B601-CD34-7C4C-3929-AE05425B2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64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1817-B3E9-F540-9718-4D0D6117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energy problems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999DB4-A756-754D-B911-BB4E7E0717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in the first example today, in the unconstrained case, the optimal solution for each component of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would be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dirty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Considering the input constraints, the resulting control law is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</m:e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</m:e>
                        </m:eqArr>
                      </m:e>
                    </m:d>
                    <m:eqArr>
                      <m:eqArr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</m:e>
                      <m:e>
                        <m: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    </m:t>
                        </m:r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</m:e>
                      <m:e>
                        <m: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if</m:t>
                        </m:r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eqAr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999DB4-A756-754D-B911-BB4E7E0717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  <a:blipFill>
                <a:blip r:embed="rId3"/>
                <a:stretch>
                  <a:fillRect l="-724" t="-32267" b="-77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F593D40-08AB-4416-962C-4FDE6FDAF085}"/>
              </a:ext>
            </a:extLst>
          </p:cNvPr>
          <p:cNvSpPr/>
          <p:nvPr/>
        </p:nvSpPr>
        <p:spPr>
          <a:xfrm>
            <a:off x="4870017" y="5007006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“Saturating” control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DB80244-8892-204B-464E-691907F8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B2E0-5F0C-4545-9029-7BD23BB81B7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654DDB9-7F01-9815-B070-EF74F264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66FA51D-FD56-B01F-4D8F-E8FC2A54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1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76685-595E-D946-94D2-866AC899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Uniqueness and existence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595498-55AF-8C4F-951F-82534CE983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87514"/>
                <a:ext cx="10761324" cy="466725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Note: uniqueness and existence are not in general guaranteed!</a:t>
                </a: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 1 (non uniqueness): find a control sequence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transfer the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an arbitrary initial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origin, and such that the functional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minimized. The final time is free, and the admissible controls are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 2 (non existence): find a control sequence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transfer the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an arbitrary initial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origin, and such that the functional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minimized. The final time is free, and the admissible controls are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595498-55AF-8C4F-951F-82534CE983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87514"/>
                <a:ext cx="10761324" cy="4667250"/>
              </a:xfrm>
              <a:blipFill>
                <a:blip r:embed="rId3"/>
                <a:stretch>
                  <a:fillRect l="-825" t="-1897" r="-82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038B51E-81EC-A877-FF61-37E18755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F110-2D33-5948-B48E-1CBF55ADF75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5B262BC-F21A-1FF5-B4CA-8AC31B28B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181A524-BD2A-903B-6607-43479C33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72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34E6-29FD-6479-D8C2-954CE515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2F562-F272-27CD-6009-728BF1661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Until now, we derived necessary conditions for optimality and </a:t>
            </a:r>
            <a:r>
              <a:rPr lang="en-US" sz="2400" i="1" dirty="0"/>
              <a:t>analytically</a:t>
            </a:r>
            <a:r>
              <a:rPr lang="en-US" sz="2400" dirty="0"/>
              <a:t> studied a few special cases</a:t>
            </a:r>
          </a:p>
          <a:p>
            <a:r>
              <a:rPr lang="en-US" sz="2400" dirty="0"/>
              <a:t>We now focus on </a:t>
            </a:r>
            <a:r>
              <a:rPr lang="en-US" sz="2400" i="1" dirty="0"/>
              <a:t>numerical </a:t>
            </a:r>
            <a:r>
              <a:rPr lang="en-US" sz="2400" dirty="0"/>
              <a:t>techniques to solve two-point boundary value problems; popular methods:</a:t>
            </a:r>
          </a:p>
          <a:p>
            <a:pPr lvl="1"/>
            <a:r>
              <a:rPr lang="en-US" dirty="0"/>
              <a:t>Indirect shooting method</a:t>
            </a:r>
          </a:p>
          <a:p>
            <a:pPr lvl="1"/>
            <a:r>
              <a:rPr lang="en-US" dirty="0"/>
              <a:t>Indirect collocation method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35CF75C-7F31-DF7D-D69B-B56E280AB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FE58-2921-644D-AE9F-A3EC03383698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85DC181-23FA-648D-0FF6-E9EAFE0A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B77AEB9-C2EE-FC4E-120E-23404CD01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5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83A78-6470-1D49-B3B8-C8818BE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revisit our example…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ACFDF8-D0D1-B64E-938D-C6AD282F3D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134599" cy="440100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optimal control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steer the system </a:t>
                </a:r>
              </a:p>
              <a:p>
                <a:pPr marL="0" indent="0">
                  <a:buNone/>
                </a:pPr>
                <a:endParaRPr lang="en-US" sz="5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to minimize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𝑑𝑡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&gt;0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Solution: optimal time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1800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𝛼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1/5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			</a:t>
                </a: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ACFDF8-D0D1-B64E-938D-C6AD282F3D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134599" cy="4401004"/>
              </a:xfrm>
              <a:blipFill>
                <a:blip r:embed="rId2"/>
                <a:stretch>
                  <a:fillRect l="-1001" t="-2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B0542A0-96B9-0766-0611-0CD67C01E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3010-C541-1549-BADF-F97F88DFE4EC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FF9B7EA-C252-5713-F4EB-E944031FB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CDA82E1-BC86-A4B3-8150-9D161319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24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34E6-29FD-6479-D8C2-954CE515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methods: practical aspects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32F562-F272-27CD-6009-728BF1661E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To obtain solution to the necessary conditions for optimality, one needs to solve </a:t>
                </a:r>
                <a:r>
                  <a:rPr lang="en-US" sz="2400" dirty="0">
                    <a:solidFill>
                      <a:srgbClr val="960000"/>
                    </a:solidFill>
                  </a:rPr>
                  <a:t>two-point</a:t>
                </a:r>
                <a:r>
                  <a:rPr lang="en-US" sz="2400" dirty="0"/>
                  <a:t> boundary value problems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In python, we’ll be using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scipy.integrate.solve_bvp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sz="2400" dirty="0"/>
                  <a:t>to solve problems in “standard” form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𝑧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, 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𝒑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,                 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𝐵𝐶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𝑧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Courier New" panose="02070309020205020404" pitchFamily="49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Courier New" panose="02070309020205020404" pitchFamily="49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Courier New" panose="02070309020205020404" pitchFamily="49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Courier New" panose="02070309020205020404" pitchFamily="49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𝑧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Courier New" panose="02070309020205020404" pitchFamily="49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Courier New" panose="02070309020205020404" pitchFamily="49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Courier New" panose="02070309020205020404" pitchFamily="49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Courier New" panose="02070309020205020404" pitchFamily="49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Courier New" panose="02070309020205020404" pitchFamily="49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𝒑</m:t>
                    </m:r>
                  </m:oMath>
                </a14:m>
                <a:r>
                  <a:rPr lang="en-US" sz="2400" dirty="0"/>
                  <a:t> are extra variables that can also be optimized</a:t>
                </a:r>
                <a:endParaRPr lang="en-US" sz="2400" b="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Syntax: 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sol =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solve_bvp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(fun,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bc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, t, z, p=None)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Example: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        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  <m:t>𝑧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,      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=0,       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4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−2</m:t>
                    </m:r>
                  </m:oMath>
                </a14:m>
                <a:endParaRPr lang="en-US" sz="24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32F562-F272-27CD-6009-728BF1661E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1744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07E3F4F-2C7A-A1D0-E054-73266CFE6188}"/>
              </a:ext>
            </a:extLst>
          </p:cNvPr>
          <p:cNvSpPr txBox="1"/>
          <p:nvPr/>
        </p:nvSpPr>
        <p:spPr>
          <a:xfrm>
            <a:off x="329784" y="6202707"/>
            <a:ext cx="672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urier New" panose="02070309020205020404" pitchFamily="49" charset="0"/>
              </a:rPr>
              <a:t>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solve_bvp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uses a collocation formula (three-stage </a:t>
            </a:r>
            <a:r>
              <a:rPr lang="en-US" dirty="0" err="1"/>
              <a:t>Lobatto</a:t>
            </a:r>
            <a:r>
              <a:rPr lang="en-US" dirty="0"/>
              <a:t>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DBD8A6-6857-E323-1B2B-A6971101E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B210-6664-694A-A196-93F98706EB12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149F5B0-8827-B8CA-F609-8CBCD252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FE7D1FB-8299-7BAD-3408-0509FFB6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4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34E6-29FD-6479-D8C2-954CE515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2F562-F272-27CD-6009-728BF1661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802"/>
            <a:ext cx="10515600" cy="216175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What about problems whose necessary conditions to not fit directly the “standard” form (e.g., free end time problems)?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Handy tricks exist to convert problems into standard form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Ascher, U., &amp; Russell, R. D. (1981). Reformulation of boundary value problems into “standard” form. SIAM review, 23(2), 238-254.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56C2AAFE-8D52-C424-AC80-70E963C97A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717561"/>
                <a:ext cx="10515600" cy="21617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>
                    <a:solidFill>
                      <a:srgbClr val="960000"/>
                    </a:solidFill>
                  </a:rPr>
                  <a:t>Important case</a:t>
                </a:r>
                <a:r>
                  <a:rPr lang="en-US" sz="2400" dirty="0"/>
                  <a:t>: free final time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Rescale time so that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</m:oMath>
                </a14:m>
                <a:r>
                  <a:rPr lang="en-US" sz="2400" dirty="0"/>
                  <a:t> [0,1]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Change derivatives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≔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Introduce dummy state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that corresponds to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 with dynamics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Replace all instances of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56C2AAFE-8D52-C424-AC80-70E963C97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17561"/>
                <a:ext cx="10515600" cy="2161759"/>
              </a:xfrm>
              <a:prstGeom prst="rect">
                <a:avLst/>
              </a:prstGeom>
              <a:blipFill>
                <a:blip r:embed="rId3"/>
                <a:stretch>
                  <a:fillRect l="-965" t="-2924" b="-20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12B82E1-B8E2-D4E1-13E5-651D2178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16334-2701-9A42-BCC1-A08F29865D7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265F223-C86A-3DC4-FEEA-5A10D118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E27668A-A089-086D-5B1D-DAEE3157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10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34E6-29FD-6479-D8C2-954CE515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981E5AFC-C213-8A47-B0B2-440E17907D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93278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optimal control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steer the system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>
                  <a:latin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to minimize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𝐽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𝑏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𝑑𝑡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&gt;0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981E5AFC-C213-8A47-B0B2-440E17907D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93278"/>
                <a:ext cx="10515600" cy="4351338"/>
              </a:xfrm>
              <a:blipFill>
                <a:blip r:embed="rId3"/>
                <a:stretch>
                  <a:fillRect l="-96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2272EB36-C042-C153-7BBB-54AB4F2BE11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429000"/>
                <a:ext cx="10515600" cy="288674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>
                    <a:solidFill>
                      <a:srgbClr val="960000"/>
                    </a:solidFill>
                  </a:rPr>
                  <a:t>Solution</a:t>
                </a:r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Define state as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US" sz="2400" b="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0" dirty="0"/>
                  <a:t>BC are: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−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b="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BVP becomes: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𝒛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[0 1]/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b="1" dirty="0"/>
                  <a:t>z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BC become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(1)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2272EB36-C042-C153-7BBB-54AB4F2BE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429000"/>
                <a:ext cx="10515600" cy="2886740"/>
              </a:xfrm>
              <a:prstGeom prst="rect">
                <a:avLst/>
              </a:prstGeom>
              <a:blipFill>
                <a:blip r:embed="rId4"/>
                <a:stretch>
                  <a:fillRect l="-844" t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A92A44-E993-880C-FED7-C8482BE9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0CD7-A518-0F47-80E4-3A75FDCFD285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9F41ACF-41CD-C89F-E324-D446529B4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85D08E5-1390-11E3-E8ED-49F6AA569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5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A04148D-EFB7-4AB7-9F69-B0647CC0C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3065" y="2513012"/>
            <a:ext cx="6465870" cy="1831975"/>
          </a:xfrm>
        </p:spPr>
        <p:txBody>
          <a:bodyPr/>
          <a:lstStyle/>
          <a:p>
            <a:pPr algn="ctr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Direct methods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2420DE7-3531-6E06-DA15-2B1D4E958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A5EF9-6B54-994E-B646-8D023EFB3865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0A9E9C3-814E-1C13-7BC5-C492C3A5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A5E1C50-E043-C6C6-5D19-B4C57FD0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769155-3519-4645-94BB-8656205995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D81437-55E6-4592-8BFD-6FB16EBAE376}">
  <ds:schemaRefs>
    <ds:schemaRef ds:uri="http://purl.org/dc/elements/1.1/"/>
    <ds:schemaRef ds:uri="d1af692f-475c-46b5-a87d-a47813ac8995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ec38afac-11fd-4f05-b2a5-9d8ac7fc116b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B38606B3-135C-4AF3-9DFA-19794AE5E718}">
  <ds:schemaRefs>
    <ds:schemaRef ds:uri="d1af692f-475c-46b5-a87d-a47813ac8995"/>
    <ds:schemaRef ds:uri="ec38afac-11fd-4f05-b2a5-9d8ac7fc11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7270</TotalTime>
  <Words>2200</Words>
  <Application>Microsoft Macintosh PowerPoint</Application>
  <PresentationFormat>Widescreen</PresentationFormat>
  <Paragraphs>326</Paragraphs>
  <Slides>28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Courier New</vt:lpstr>
      <vt:lpstr>Source Sans Pro</vt:lpstr>
      <vt:lpstr>Office Theme</vt:lpstr>
      <vt:lpstr>AA203 Optimal and Learning-based Control</vt:lpstr>
      <vt:lpstr>Roadmap</vt:lpstr>
      <vt:lpstr>Outline</vt:lpstr>
      <vt:lpstr>Necessary conditions for optimal control  (with unbounded controls)</vt:lpstr>
      <vt:lpstr>Necessary conditions for optimal control  (with unbounded controls)</vt:lpstr>
      <vt:lpstr>Necessary conditions for optimal control  (with bounded controls)</vt:lpstr>
      <vt:lpstr>Why do control constraints complicate the analysis?</vt:lpstr>
      <vt:lpstr>Why do control constraints complicate the analysis?</vt:lpstr>
      <vt:lpstr>Pontryagin’s minimum principle</vt:lpstr>
      <vt:lpstr>Pontryagin’s minimum principle</vt:lpstr>
      <vt:lpstr>Pontryagin’s minimum principle</vt:lpstr>
      <vt:lpstr>Additional necessary conditions </vt:lpstr>
      <vt:lpstr>Minimum time problems </vt:lpstr>
      <vt:lpstr>Minimum time problems </vt:lpstr>
      <vt:lpstr>Minimum time problems </vt:lpstr>
      <vt:lpstr>Minimum fuel problems </vt:lpstr>
      <vt:lpstr>Minimum fuel problems </vt:lpstr>
      <vt:lpstr>Minimum fuel problems </vt:lpstr>
      <vt:lpstr>Minimum energy problems </vt:lpstr>
      <vt:lpstr>Minimum energy problems </vt:lpstr>
      <vt:lpstr>Minimum energy problems </vt:lpstr>
      <vt:lpstr>Uniqueness and existence</vt:lpstr>
      <vt:lpstr>Computational methods</vt:lpstr>
      <vt:lpstr>Let’s revisit our example…</vt:lpstr>
      <vt:lpstr>Indirect methods: practical aspects</vt:lpstr>
      <vt:lpstr>Extensions</vt:lpstr>
      <vt:lpstr>Example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15</cp:revision>
  <cp:lastPrinted>2019-01-07T20:05:58Z</cp:lastPrinted>
  <dcterms:created xsi:type="dcterms:W3CDTF">2017-01-06T12:29:52Z</dcterms:created>
  <dcterms:modified xsi:type="dcterms:W3CDTF">2026-08-13T21:10:31Z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