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7"/>
  </p:notesMasterIdLst>
  <p:sldIdLst>
    <p:sldId id="256" r:id="rId5"/>
    <p:sldId id="420" r:id="rId6"/>
    <p:sldId id="421" r:id="rId7"/>
    <p:sldId id="528" r:id="rId8"/>
    <p:sldId id="511" r:id="rId9"/>
    <p:sldId id="507" r:id="rId10"/>
    <p:sldId id="512" r:id="rId11"/>
    <p:sldId id="513" r:id="rId12"/>
    <p:sldId id="517" r:id="rId13"/>
    <p:sldId id="544" r:id="rId14"/>
    <p:sldId id="545" r:id="rId15"/>
    <p:sldId id="521" r:id="rId16"/>
    <p:sldId id="524" r:id="rId17"/>
    <p:sldId id="526" r:id="rId18"/>
    <p:sldId id="538" r:id="rId19"/>
    <p:sldId id="546" r:id="rId20"/>
    <p:sldId id="540" r:id="rId21"/>
    <p:sldId id="541" r:id="rId22"/>
    <p:sldId id="547" r:id="rId23"/>
    <p:sldId id="543" r:id="rId24"/>
    <p:sldId id="548" r:id="rId25"/>
    <p:sldId id="39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CC25E8B-7885-9143-B6A6-C663038D90BB}">
          <p14:sldIdLst>
            <p14:sldId id="256"/>
            <p14:sldId id="420"/>
            <p14:sldId id="421"/>
            <p14:sldId id="528"/>
            <p14:sldId id="511"/>
            <p14:sldId id="507"/>
            <p14:sldId id="512"/>
            <p14:sldId id="513"/>
            <p14:sldId id="517"/>
            <p14:sldId id="544"/>
            <p14:sldId id="545"/>
            <p14:sldId id="521"/>
            <p14:sldId id="524"/>
            <p14:sldId id="526"/>
            <p14:sldId id="538"/>
            <p14:sldId id="546"/>
            <p14:sldId id="540"/>
            <p14:sldId id="541"/>
            <p14:sldId id="547"/>
            <p14:sldId id="543"/>
            <p14:sldId id="548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61"/>
    <p:restoredTop sz="84280"/>
  </p:normalViewPr>
  <p:slideViewPr>
    <p:cSldViewPr snapToGrid="0" snapToObjects="1">
      <p:cViewPr varScale="1">
        <p:scale>
          <a:sx n="105" d="100"/>
          <a:sy n="105" d="100"/>
        </p:scale>
        <p:origin x="15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1:10:57.245" v="1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1:10:45.718" v="0" actId="20577"/>
        <pc:sldMkLst>
          <pc:docMk/>
          <pc:sldMk cId="2938640758" sldId="511"/>
        </pc:sldMkLst>
      </pc:sldChg>
      <pc:sldChg chg="modNotesTx">
        <pc:chgData name="Daniele Gammelli" userId="292b8a31-f1ba-4b4c-b196-a231dc095d13" providerId="ADAL" clId="{6E670754-AB6A-5789-AA0A-6F6FD9CE3EEA}" dt="2026-08-13T21:10:57.245" v="1" actId="20577"/>
        <pc:sldMkLst>
          <pc:docMk/>
          <pc:sldMk cId="2818087199" sldId="5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65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58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360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73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53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312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60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36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91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801F3-F335-7F4E-A7B6-7B24D988D46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B7698D70-1E26-0D47-8A46-203A974B50C6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F5D58-F614-B547-AA19-06A91EB00DC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2316-BF2D-1F4B-9A01-9F41DA9CB8F6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1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8AC97-FFC2-D945-9852-9205D14F8E59}" type="datetime1">
              <a:rPr lang="en-US" smtClean="0"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B0A29-F28C-F749-A3CE-9D53E0B405D6}" type="datetime1">
              <a:rPr lang="en-US" smtClean="0"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3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A7018-5123-5E43-BA87-6AACB6FE04D8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3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D4C44-D0B1-5F4A-A22F-33A87D7F6882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752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AE30D-D43F-084D-B014-1BBC987B067C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84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EF90-4AC6-3D4D-B25F-6680E150DB5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223CF-D0D2-094A-B9EB-E1403287FE9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02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9DC80-F1AD-8A47-91D4-0F25DA03D00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0.png"/><Relationship Id="rId5" Type="http://schemas.openxmlformats.org/officeDocument/2006/relationships/image" Target="../media/image310.png"/><Relationship Id="rId4" Type="http://schemas.openxmlformats.org/officeDocument/2006/relationships/image" Target="../media/image2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ilvrao.com/Publications/ConferencePublications/trajectorySurveyAAS.pdf" TargetMode="External"/><Relationship Id="rId2" Type="http://schemas.openxmlformats.org/officeDocument/2006/relationships/hyperlink" Target="https://github.com/StanfordASL/AA203-Notes/blob/master/notes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pubs.siam.org/doi/10.1137/16M1062569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9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35.png"/><Relationship Id="rId5" Type="http://schemas.openxmlformats.org/officeDocument/2006/relationships/image" Target="../media/image11.png"/><Relationship Id="rId10" Type="http://schemas.openxmlformats.org/officeDocument/2006/relationships/image" Target="../media/image34.png"/><Relationship Id="rId4" Type="http://schemas.openxmlformats.org/officeDocument/2006/relationships/image" Target="../media/image10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tanfordASL/AA203-Notes/blob/master/notes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Runge%E2%80%93Kutta_methods#The_Runge%E2%80%93Kutta_method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20.png"/><Relationship Id="rId7" Type="http://schemas.openxmlformats.org/officeDocument/2006/relationships/image" Target="../media/image4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0.png"/><Relationship Id="rId5" Type="http://schemas.openxmlformats.org/officeDocument/2006/relationships/image" Target="../media/image44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6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66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10.png"/><Relationship Id="rId18" Type="http://schemas.openxmlformats.org/officeDocument/2006/relationships/image" Target="../media/image82.png"/><Relationship Id="rId3" Type="http://schemas.openxmlformats.org/officeDocument/2006/relationships/image" Target="../media/image71.png"/><Relationship Id="rId12" Type="http://schemas.openxmlformats.org/officeDocument/2006/relationships/image" Target="../media/image500.png"/><Relationship Id="rId17" Type="http://schemas.openxmlformats.org/officeDocument/2006/relationships/image" Target="../media/image81.png"/><Relationship Id="rId2" Type="http://schemas.openxmlformats.org/officeDocument/2006/relationships/image" Target="../media/image70.png"/><Relationship Id="rId16" Type="http://schemas.openxmlformats.org/officeDocument/2006/relationships/image" Target="../media/image80.png"/><Relationship Id="rId20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5" Type="http://schemas.openxmlformats.org/officeDocument/2006/relationships/image" Target="../media/image78.png"/><Relationship Id="rId19" Type="http://schemas.openxmlformats.org/officeDocument/2006/relationships/image" Target="../media/image83.png"/><Relationship Id="rId4" Type="http://schemas.openxmlformats.org/officeDocument/2006/relationships/image" Target="../media/image72.png"/><Relationship Id="rId1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underactuated.mit.edu/trajopt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AA203</a:t>
            </a:r>
            <a:br>
              <a:rPr lang="en-US" sz="4800" dirty="0"/>
            </a:br>
            <a:r>
              <a:rPr lang="en-US" sz="4800" dirty="0"/>
              <a:t>Optimal and Learning-based Control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611638" cy="1655762"/>
          </a:xfrm>
        </p:spPr>
        <p:txBody>
          <a:bodyPr/>
          <a:lstStyle/>
          <a:p>
            <a:r>
              <a:rPr lang="en-US" dirty="0"/>
              <a:t>Direct methods for optimal control, sequential convex programming (SCP)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15EB0-859B-8F49-BAC1-B9771EAA7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2F1A6-CE8E-F247-8F94-6C91E06E5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D4334-6C94-7E43-8CF5-BA636B86B09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9F19D-A0DD-0546-8ED9-1A8C40EA2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BC490-6CA7-4F43-833D-BA6AE721D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FC02E8-F080-8C4D-9827-FD29FB686390}"/>
              </a:ext>
            </a:extLst>
          </p:cNvPr>
          <p:cNvGrpSpPr/>
          <p:nvPr/>
        </p:nvGrpSpPr>
        <p:grpSpPr>
          <a:xfrm>
            <a:off x="266696" y="3646326"/>
            <a:ext cx="5829304" cy="2484161"/>
            <a:chOff x="266696" y="3646326"/>
            <a:chExt cx="5829304" cy="248416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08159E4-F76B-AF48-ACBA-A9406062575D}"/>
                </a:ext>
              </a:extLst>
            </p:cNvPr>
            <p:cNvSpPr/>
            <p:nvPr/>
          </p:nvSpPr>
          <p:spPr>
            <a:xfrm>
              <a:off x="1303564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Open-loop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4CD1227-A9D0-1044-8E5A-1E1450389921}"/>
                </a:ext>
              </a:extLst>
            </p:cNvPr>
            <p:cNvSpPr/>
            <p:nvPr/>
          </p:nvSpPr>
          <p:spPr>
            <a:xfrm>
              <a:off x="26669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Indirect methods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D4E527-0DD0-0145-8383-CB96670F0E0A}"/>
                </a:ext>
              </a:extLst>
            </p:cNvPr>
            <p:cNvSpPr/>
            <p:nvPr/>
          </p:nvSpPr>
          <p:spPr>
            <a:xfrm>
              <a:off x="2390055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methods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76BDC580-E5E7-B841-B2CC-8D3DD0F326F6}"/>
                </a:ext>
              </a:extLst>
            </p:cNvPr>
            <p:cNvCxnSpPr>
              <a:cxnSpLocks/>
              <a:stCxn id="7" idx="2"/>
              <a:endCxn id="10" idx="0"/>
            </p:cNvCxnSpPr>
            <p:nvPr/>
          </p:nvCxnSpPr>
          <p:spPr>
            <a:xfrm rot="5400000">
              <a:off x="3908558" y="1947568"/>
              <a:ext cx="488684" cy="3886200"/>
            </a:xfrm>
            <a:prstGeom prst="bentConnector3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id="{1F3F29AF-ADD3-8545-A48F-8844C2DE0849}"/>
                </a:ext>
              </a:extLst>
            </p:cNvPr>
            <p:cNvCxnSpPr>
              <a:cxnSpLocks/>
              <a:stCxn id="10" idx="2"/>
              <a:endCxn id="12" idx="0"/>
            </p:cNvCxnSpPr>
            <p:nvPr/>
          </p:nvCxnSpPr>
          <p:spPr>
            <a:xfrm rot="5400000">
              <a:off x="1199814" y="4614314"/>
              <a:ext cx="983105" cy="1036868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Elbow Connector 28">
              <a:extLst>
                <a:ext uri="{FF2B5EF4-FFF2-40B4-BE49-F238E27FC236}">
                  <a16:creationId xmlns:a16="http://schemas.microsoft.com/office/drawing/2014/main" id="{0D0B3B7E-BA89-3A47-90EF-9AC28A2A57DD}"/>
                </a:ext>
              </a:extLst>
            </p:cNvPr>
            <p:cNvCxnSpPr>
              <a:cxnSpLocks/>
              <a:stCxn id="10" idx="2"/>
              <a:endCxn id="13" idx="0"/>
            </p:cNvCxnSpPr>
            <p:nvPr/>
          </p:nvCxnSpPr>
          <p:spPr>
            <a:xfrm rot="16200000" flipH="1">
              <a:off x="2266119" y="4584876"/>
              <a:ext cx="973852" cy="1086491"/>
            </a:xfrm>
            <a:prstGeom prst="bentConnector3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DBFF4A7-7A79-4D47-9FB6-51723308636A}"/>
              </a:ext>
            </a:extLst>
          </p:cNvPr>
          <p:cNvGrpSpPr/>
          <p:nvPr/>
        </p:nvGrpSpPr>
        <p:grpSpPr>
          <a:xfrm>
            <a:off x="6095999" y="3646326"/>
            <a:ext cx="5698672" cy="2484161"/>
            <a:chOff x="6095999" y="3646326"/>
            <a:chExt cx="5698672" cy="248416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3A1AFB6-6135-2748-9654-25742D8481A0}"/>
                </a:ext>
              </a:extLst>
            </p:cNvPr>
            <p:cNvSpPr/>
            <p:nvPr/>
          </p:nvSpPr>
          <p:spPr>
            <a:xfrm>
              <a:off x="8841921" y="4135010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Closed-loop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9318DE2-C5EF-2D45-8BA9-48E3C38CF59F}"/>
                </a:ext>
              </a:extLst>
            </p:cNvPr>
            <p:cNvSpPr/>
            <p:nvPr/>
          </p:nvSpPr>
          <p:spPr>
            <a:xfrm>
              <a:off x="7756066" y="562430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DP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90C56BC-249B-954B-9C8E-2CF880AED83D}"/>
                </a:ext>
              </a:extLst>
            </p:cNvPr>
            <p:cNvSpPr/>
            <p:nvPr/>
          </p:nvSpPr>
          <p:spPr>
            <a:xfrm>
              <a:off x="9982200" y="5615048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HJB / HJI</a:t>
              </a:r>
            </a:p>
          </p:txBody>
        </p:sp>
        <p:cxnSp>
          <p:nvCxnSpPr>
            <p:cNvPr id="23" name="Elbow Connector 22">
              <a:extLst>
                <a:ext uri="{FF2B5EF4-FFF2-40B4-BE49-F238E27FC236}">
                  <a16:creationId xmlns:a16="http://schemas.microsoft.com/office/drawing/2014/main" id="{F356C1F8-239F-224C-B68F-7FEF03C2138F}"/>
                </a:ext>
              </a:extLst>
            </p:cNvPr>
            <p:cNvCxnSpPr>
              <a:cxnSpLocks/>
              <a:stCxn id="7" idx="2"/>
              <a:endCxn id="15" idx="0"/>
            </p:cNvCxnSpPr>
            <p:nvPr/>
          </p:nvCxnSpPr>
          <p:spPr>
            <a:xfrm rot="16200000" flipH="1">
              <a:off x="7677736" y="2064589"/>
              <a:ext cx="488684" cy="3652157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015047E-6A13-FC43-A315-69FCAC0DD633}"/>
                </a:ext>
              </a:extLst>
            </p:cNvPr>
            <p:cNvCxnSpPr>
              <a:cxnSpLocks/>
              <a:stCxn id="15" idx="2"/>
              <a:endCxn id="17" idx="0"/>
            </p:cNvCxnSpPr>
            <p:nvPr/>
          </p:nvCxnSpPr>
          <p:spPr>
            <a:xfrm rot="16200000" flipH="1">
              <a:off x="9831370" y="4557982"/>
              <a:ext cx="973852" cy="1140279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34">
              <a:extLst>
                <a:ext uri="{FF2B5EF4-FFF2-40B4-BE49-F238E27FC236}">
                  <a16:creationId xmlns:a16="http://schemas.microsoft.com/office/drawing/2014/main" id="{049E8514-8C99-6B47-A95B-CB9E244D9595}"/>
                </a:ext>
              </a:extLst>
            </p:cNvPr>
            <p:cNvCxnSpPr>
              <a:cxnSpLocks/>
              <a:stCxn id="15" idx="2"/>
              <a:endCxn id="16" idx="0"/>
            </p:cNvCxnSpPr>
            <p:nvPr/>
          </p:nvCxnSpPr>
          <p:spPr>
            <a:xfrm rot="5400000">
              <a:off x="8713678" y="4589821"/>
              <a:ext cx="983105" cy="1085855"/>
            </a:xfrm>
            <a:prstGeom prst="bentConnector3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5FE300-9F3D-2348-B1CA-40319A58DBA2}"/>
              </a:ext>
            </a:extLst>
          </p:cNvPr>
          <p:cNvGrpSpPr/>
          <p:nvPr/>
        </p:nvGrpSpPr>
        <p:grpSpPr>
          <a:xfrm>
            <a:off x="3116035" y="4133085"/>
            <a:ext cx="5725886" cy="506186"/>
            <a:chOff x="3116035" y="4133085"/>
            <a:chExt cx="5725886" cy="50618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0BD4215-7DBB-694B-AEEF-8410F5B3DE7D}"/>
                </a:ext>
              </a:extLst>
            </p:cNvPr>
            <p:cNvSpPr/>
            <p:nvPr/>
          </p:nvSpPr>
          <p:spPr>
            <a:xfrm>
              <a:off x="5189764" y="4133085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MPC</a:t>
              </a:r>
            </a:p>
          </p:txBody>
        </p:sp>
        <p:cxnSp>
          <p:nvCxnSpPr>
            <p:cNvPr id="38" name="Elbow Connector 37">
              <a:extLst>
                <a:ext uri="{FF2B5EF4-FFF2-40B4-BE49-F238E27FC236}">
                  <a16:creationId xmlns:a16="http://schemas.microsoft.com/office/drawing/2014/main" id="{7B96D170-6F26-A647-982B-C3E39217A824}"/>
                </a:ext>
              </a:extLst>
            </p:cNvPr>
            <p:cNvCxnSpPr>
              <a:cxnSpLocks/>
              <a:stCxn id="10" idx="3"/>
              <a:endCxn id="18" idx="1"/>
            </p:cNvCxnSpPr>
            <p:nvPr/>
          </p:nvCxnSpPr>
          <p:spPr>
            <a:xfrm flipV="1">
              <a:off x="3116035" y="4386178"/>
              <a:ext cx="2073729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lbow Connector 40">
              <a:extLst>
                <a:ext uri="{FF2B5EF4-FFF2-40B4-BE49-F238E27FC236}">
                  <a16:creationId xmlns:a16="http://schemas.microsoft.com/office/drawing/2014/main" id="{2DA3809E-B837-9344-9064-BE668AFC2D1B}"/>
                </a:ext>
              </a:extLst>
            </p:cNvPr>
            <p:cNvCxnSpPr>
              <a:cxnSpLocks/>
              <a:stCxn id="15" idx="1"/>
              <a:endCxn id="18" idx="3"/>
            </p:cNvCxnSpPr>
            <p:nvPr/>
          </p:nvCxnSpPr>
          <p:spPr>
            <a:xfrm rot="10800000">
              <a:off x="7002235" y="4386179"/>
              <a:ext cx="1839686" cy="1925"/>
            </a:xfrm>
            <a:prstGeom prst="bentConnector3">
              <a:avLst/>
            </a:prstGeom>
            <a:ln w="19050">
              <a:solidFill>
                <a:srgbClr val="C0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A60F783-B6BC-B549-95D9-5B6D4DE656D0}"/>
              </a:ext>
            </a:extLst>
          </p:cNvPr>
          <p:cNvGrpSpPr/>
          <p:nvPr/>
        </p:nvGrpSpPr>
        <p:grpSpPr>
          <a:xfrm>
            <a:off x="6096000" y="1653372"/>
            <a:ext cx="2566301" cy="1325563"/>
            <a:chOff x="6096000" y="1653372"/>
            <a:chExt cx="2566301" cy="1325563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220A9DD-65A8-E245-B704-10F2D9CBAFFC}"/>
                </a:ext>
              </a:extLst>
            </p:cNvPr>
            <p:cNvSpPr/>
            <p:nvPr/>
          </p:nvSpPr>
          <p:spPr>
            <a:xfrm>
              <a:off x="6849830" y="1653372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</a:t>
              </a:r>
            </a:p>
            <a:p>
              <a:pPr algn="ctr"/>
              <a:r>
                <a:rPr lang="en-US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control</a:t>
              </a:r>
            </a:p>
          </p:txBody>
        </p:sp>
        <p:cxnSp>
          <p:nvCxnSpPr>
            <p:cNvPr id="50" name="Elbow Connector 49">
              <a:extLst>
                <a:ext uri="{FF2B5EF4-FFF2-40B4-BE49-F238E27FC236}">
                  <a16:creationId xmlns:a16="http://schemas.microsoft.com/office/drawing/2014/main" id="{1A761A74-15ED-654D-A9D2-E96C3FA93B61}"/>
                </a:ext>
              </a:extLst>
            </p:cNvPr>
            <p:cNvCxnSpPr>
              <a:cxnSpLocks/>
              <a:stCxn id="7" idx="0"/>
              <a:endCxn id="45" idx="1"/>
            </p:cNvCxnSpPr>
            <p:nvPr/>
          </p:nvCxnSpPr>
          <p:spPr>
            <a:xfrm rot="5400000" flipH="1" flipV="1">
              <a:off x="5936680" y="2065785"/>
              <a:ext cx="1072470" cy="753830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FBCE122-E5AF-F245-BC72-050C52A3E997}"/>
              </a:ext>
            </a:extLst>
          </p:cNvPr>
          <p:cNvGrpSpPr/>
          <p:nvPr/>
        </p:nvGrpSpPr>
        <p:grpSpPr>
          <a:xfrm>
            <a:off x="8662301" y="1311739"/>
            <a:ext cx="2865114" cy="1264080"/>
            <a:chOff x="8215426" y="894093"/>
            <a:chExt cx="2865114" cy="1264080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FBDD4E9-6136-2A45-8D22-FE929F393D53}"/>
                </a:ext>
              </a:extLst>
            </p:cNvPr>
            <p:cNvGrpSpPr/>
            <p:nvPr/>
          </p:nvGrpSpPr>
          <p:grpSpPr>
            <a:xfrm>
              <a:off x="8215426" y="894093"/>
              <a:ext cx="2865114" cy="1264080"/>
              <a:chOff x="8215426" y="894093"/>
              <a:chExt cx="2865114" cy="1264080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1B2459BD-F4FF-6748-A528-AAF8E6026457}"/>
                  </a:ext>
                </a:extLst>
              </p:cNvPr>
              <p:cNvGrpSpPr/>
              <p:nvPr/>
            </p:nvGrpSpPr>
            <p:grpSpPr>
              <a:xfrm>
                <a:off x="8215426" y="1488819"/>
                <a:ext cx="2865114" cy="669354"/>
                <a:chOff x="8215426" y="1488819"/>
                <a:chExt cx="2865114" cy="669354"/>
              </a:xfrm>
            </p:grpSpPr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BFC8CE76-6BCF-594D-99AD-8FE0C1822182}"/>
                    </a:ext>
                  </a:extLst>
                </p:cNvPr>
                <p:cNvSpPr/>
                <p:nvPr/>
              </p:nvSpPr>
              <p:spPr>
                <a:xfrm>
                  <a:off x="9268069" y="1651987"/>
                  <a:ext cx="1812471" cy="50618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Model-based RL</a:t>
                  </a:r>
                </a:p>
              </p:txBody>
            </p:sp>
            <p:cxnSp>
              <p:nvCxnSpPr>
                <p:cNvPr id="53" name="Elbow Connector 52">
                  <a:extLst>
                    <a:ext uri="{FF2B5EF4-FFF2-40B4-BE49-F238E27FC236}">
                      <a16:creationId xmlns:a16="http://schemas.microsoft.com/office/drawing/2014/main" id="{46539B03-025C-1C40-878E-064D58DC4EE7}"/>
                    </a:ext>
                  </a:extLst>
                </p:cNvPr>
                <p:cNvCxnSpPr>
                  <a:cxnSpLocks/>
                  <a:stCxn id="45" idx="3"/>
                  <a:endCxn id="46" idx="1"/>
                </p:cNvCxnSpPr>
                <p:nvPr/>
              </p:nvCxnSpPr>
              <p:spPr>
                <a:xfrm>
                  <a:off x="8215426" y="1488819"/>
                  <a:ext cx="1052643" cy="416261"/>
                </a:xfrm>
                <a:prstGeom prst="bentConnector3">
                  <a:avLst>
                    <a:gd name="adj1" fmla="val 71717"/>
                  </a:avLst>
                </a:prstGeom>
                <a:ln w="19050">
                  <a:solidFill>
                    <a:srgbClr val="C0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1019E0F-2F16-0544-8491-1C8D30122397}"/>
                  </a:ext>
                </a:extLst>
              </p:cNvPr>
              <p:cNvSpPr/>
              <p:nvPr/>
            </p:nvSpPr>
            <p:spPr>
              <a:xfrm>
                <a:off x="9268069" y="894093"/>
                <a:ext cx="1812471" cy="50618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Model-free RL</a:t>
                </a:r>
              </a:p>
            </p:txBody>
          </p:sp>
        </p:grpSp>
        <p:cxnSp>
          <p:nvCxnSpPr>
            <p:cNvPr id="8" name="Elbow Connector 7">
              <a:extLst>
                <a:ext uri="{FF2B5EF4-FFF2-40B4-BE49-F238E27FC236}">
                  <a16:creationId xmlns:a16="http://schemas.microsoft.com/office/drawing/2014/main" id="{6E0BE9E2-31AB-B240-A24D-2776EC5EF061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rot="5400000" flipH="1" flipV="1">
              <a:off x="8736988" y="1375383"/>
              <a:ext cx="759278" cy="302884"/>
            </a:xfrm>
            <a:prstGeom prst="bentConnector2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495E0BE3-2198-2A42-8259-F5E056FC7C15}"/>
              </a:ext>
            </a:extLst>
          </p:cNvPr>
          <p:cNvSpPr/>
          <p:nvPr/>
        </p:nvSpPr>
        <p:spPr>
          <a:xfrm>
            <a:off x="1944737" y="1651797"/>
            <a:ext cx="1812471" cy="5061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Control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91762BC-B081-3045-9AB4-125BDE48B386}"/>
              </a:ext>
            </a:extLst>
          </p:cNvPr>
          <p:cNvGrpSpPr/>
          <p:nvPr/>
        </p:nvGrpSpPr>
        <p:grpSpPr>
          <a:xfrm>
            <a:off x="586717" y="1904890"/>
            <a:ext cx="6415518" cy="1741436"/>
            <a:chOff x="586717" y="1904890"/>
            <a:chExt cx="6415518" cy="174143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9C3463D-E10B-D941-B86F-F87B3170D262}"/>
                </a:ext>
              </a:extLst>
            </p:cNvPr>
            <p:cNvSpPr/>
            <p:nvPr/>
          </p:nvSpPr>
          <p:spPr>
            <a:xfrm>
              <a:off x="5189764" y="2978935"/>
              <a:ext cx="1812471" cy="667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Optimal and learning</a:t>
              </a:r>
              <a:r>
                <a:rPr lang="en-US" b="1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control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1B614BB-27B7-E04F-8F62-37A9E767B23C}"/>
                </a:ext>
              </a:extLst>
            </p:cNvPr>
            <p:cNvSpPr/>
            <p:nvPr/>
          </p:nvSpPr>
          <p:spPr>
            <a:xfrm>
              <a:off x="2924176" y="2560581"/>
              <a:ext cx="1812471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Adaptive control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0D48959-DA94-684E-B5F7-08F0AFF0756A}"/>
                </a:ext>
              </a:extLst>
            </p:cNvPr>
            <p:cNvSpPr/>
            <p:nvPr/>
          </p:nvSpPr>
          <p:spPr>
            <a:xfrm>
              <a:off x="586717" y="2569586"/>
              <a:ext cx="2057956" cy="50618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Feedback control</a:t>
              </a:r>
            </a:p>
          </p:txBody>
        </p:sp>
        <p:cxnSp>
          <p:nvCxnSpPr>
            <p:cNvPr id="49" name="Elbow Connector 48">
              <a:extLst>
                <a:ext uri="{FF2B5EF4-FFF2-40B4-BE49-F238E27FC236}">
                  <a16:creationId xmlns:a16="http://schemas.microsoft.com/office/drawing/2014/main" id="{BEBDDB02-25C2-3C47-9423-D5C5D517C079}"/>
                </a:ext>
              </a:extLst>
            </p:cNvPr>
            <p:cNvCxnSpPr>
              <a:cxnSpLocks/>
              <a:stCxn id="42" idx="2"/>
              <a:endCxn id="44" idx="0"/>
            </p:cNvCxnSpPr>
            <p:nvPr/>
          </p:nvCxnSpPr>
          <p:spPr>
            <a:xfrm rot="5400000">
              <a:off x="2027533" y="1746145"/>
              <a:ext cx="411603" cy="123527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50">
              <a:extLst>
                <a:ext uri="{FF2B5EF4-FFF2-40B4-BE49-F238E27FC236}">
                  <a16:creationId xmlns:a16="http://schemas.microsoft.com/office/drawing/2014/main" id="{EB5D429F-18CB-6048-AFB3-3DE38CFC8670}"/>
                </a:ext>
              </a:extLst>
            </p:cNvPr>
            <p:cNvCxnSpPr>
              <a:cxnSpLocks/>
              <a:stCxn id="42" idx="2"/>
              <a:endCxn id="43" idx="0"/>
            </p:cNvCxnSpPr>
            <p:nvPr/>
          </p:nvCxnSpPr>
          <p:spPr>
            <a:xfrm rot="16200000" flipH="1">
              <a:off x="3139393" y="1869562"/>
              <a:ext cx="402598" cy="979439"/>
            </a:xfrm>
            <a:prstGeom prst="bentConnector3">
              <a:avLst>
                <a:gd name="adj1" fmla="val 51633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51">
              <a:extLst>
                <a:ext uri="{FF2B5EF4-FFF2-40B4-BE49-F238E27FC236}">
                  <a16:creationId xmlns:a16="http://schemas.microsoft.com/office/drawing/2014/main" id="{45CC049D-4BA9-4F4E-B8B0-C9C8619C5FB1}"/>
                </a:ext>
              </a:extLst>
            </p:cNvPr>
            <p:cNvCxnSpPr>
              <a:cxnSpLocks/>
              <a:stCxn id="42" idx="3"/>
              <a:endCxn id="7" idx="1"/>
            </p:cNvCxnSpPr>
            <p:nvPr/>
          </p:nvCxnSpPr>
          <p:spPr>
            <a:xfrm>
              <a:off x="3757208" y="1904890"/>
              <a:ext cx="1432556" cy="1407741"/>
            </a:xfrm>
            <a:prstGeom prst="bentConnector3">
              <a:avLst>
                <a:gd name="adj1" fmla="val 80715"/>
              </a:avLst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8824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21B0287-0A47-0C49-B015-35EB02CEAE3F}"/>
              </a:ext>
            </a:extLst>
          </p:cNvPr>
          <p:cNvGrpSpPr/>
          <p:nvPr/>
        </p:nvGrpSpPr>
        <p:grpSpPr>
          <a:xfrm>
            <a:off x="5397975" y="4758033"/>
            <a:ext cx="6244296" cy="1861328"/>
            <a:chOff x="7432245" y="3798415"/>
            <a:chExt cx="4267208" cy="186132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E289D89-5095-B441-A227-15119F3061D7}"/>
                </a:ext>
              </a:extLst>
            </p:cNvPr>
            <p:cNvSpPr txBox="1"/>
            <p:nvPr/>
          </p:nvSpPr>
          <p:spPr>
            <a:xfrm>
              <a:off x="7432245" y="3798415"/>
              <a:ext cx="22070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Direct Methods:</a:t>
              </a:r>
            </a:p>
            <a:p>
              <a:endParaRPr lang="en-US" dirty="0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5BE0E99-FCF2-FF4A-9B29-2CAA562CCB31}"/>
                </a:ext>
              </a:extLst>
            </p:cNvPr>
            <p:cNvSpPr txBox="1"/>
            <p:nvPr/>
          </p:nvSpPr>
          <p:spPr>
            <a:xfrm>
              <a:off x="7731379" y="4459414"/>
              <a:ext cx="396807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Transcribe (</a:t>
              </a:r>
              <a:r>
                <a: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OCP</a:t>
              </a:r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) into a nonlinear, constrained optimization problem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Solve the optimization problem via nonlinear programming</a:t>
              </a: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8EF13EA4-1444-8C41-9EAA-64D16E65182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8E0EA0-C503-8643-B195-AC0F7DEF277E}"/>
              </a:ext>
            </a:extLst>
          </p:cNvPr>
          <p:cNvSpPr txBox="1"/>
          <p:nvPr/>
        </p:nvSpPr>
        <p:spPr>
          <a:xfrm>
            <a:off x="838484" y="609601"/>
            <a:ext cx="82500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Optimal control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14C77E9-A6FE-624C-B85D-43576557EFB6}"/>
                  </a:ext>
                </a:extLst>
              </p:cNvPr>
              <p:cNvSpPr/>
              <p:nvPr/>
            </p:nvSpPr>
            <p:spPr>
              <a:xfrm>
                <a:off x="924738" y="4488368"/>
                <a:ext cx="3600182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For simplicity: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assume the terminal cost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ℎ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is equal to 0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We 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14C77E9-A6FE-624C-B85D-43576557EF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738" y="4488368"/>
                <a:ext cx="3600182" cy="1200329"/>
              </a:xfrm>
              <a:prstGeom prst="rect">
                <a:avLst/>
              </a:prstGeom>
              <a:blipFill>
                <a:blip r:embed="rId3"/>
                <a:stretch>
                  <a:fillRect l="-1404" t="-2105" r="-2105" b="-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D62262F3-731F-6B4D-A546-3B867281C016}"/>
              </a:ext>
            </a:extLst>
          </p:cNvPr>
          <p:cNvSpPr txBox="1"/>
          <p:nvPr/>
        </p:nvSpPr>
        <p:spPr>
          <a:xfrm>
            <a:off x="5666087" y="1542617"/>
            <a:ext cx="285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Indirect Methods: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013877-65B2-A644-8CB9-F9261F260534}"/>
              </a:ext>
            </a:extLst>
          </p:cNvPr>
          <p:cNvSpPr txBox="1"/>
          <p:nvPr/>
        </p:nvSpPr>
        <p:spPr>
          <a:xfrm>
            <a:off x="5933941" y="1894578"/>
            <a:ext cx="5747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Apply necessary conditions for optimality to (</a:t>
            </a:r>
            <a:r>
              <a:rPr lang="en-US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OCP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Solve a two-point boundary value problem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94E5235-A965-6D49-9D81-9A12D2B5B53D}"/>
              </a:ext>
            </a:extLst>
          </p:cNvPr>
          <p:cNvGrpSpPr/>
          <p:nvPr/>
        </p:nvGrpSpPr>
        <p:grpSpPr>
          <a:xfrm>
            <a:off x="22500" y="1623518"/>
            <a:ext cx="6163252" cy="2717743"/>
            <a:chOff x="1288232" y="2323792"/>
            <a:chExt cx="6163252" cy="2717743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DE86F5D-BC82-6B44-A26E-3B0F8CE66986}"/>
                </a:ext>
              </a:extLst>
            </p:cNvPr>
            <p:cNvGrpSpPr>
              <a:grpSpLocks/>
            </p:cNvGrpSpPr>
            <p:nvPr/>
          </p:nvGrpSpPr>
          <p:grpSpPr>
            <a:xfrm>
              <a:off x="2141998" y="2323792"/>
              <a:ext cx="5309486" cy="2238237"/>
              <a:chOff x="3054289" y="2473035"/>
              <a:chExt cx="4932215" cy="223576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47C64FFA-823B-264F-973C-74CE52B056BE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289" y="2473035"/>
                    <a:ext cx="2793194" cy="687570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2000" i="1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nary>
                            <m:nary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B61A23C0-1C1B-9140-A0D3-7F3E4E7846E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54289" y="2473035"/>
                    <a:ext cx="2793194" cy="68757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5546" t="-178182" r="-1261" b="-26909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0E28D298-AD06-8443-9C6A-B0AD7AE8DB30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6" y="3511635"/>
                    <a:ext cx="4441201" cy="33203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sz="2000" b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𝐟</m:t>
                        </m:r>
                        <m:d>
                          <m:dPr>
                            <m:ctrlPr>
                              <a:rPr lang="en-US" sz="2000" b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a14:m>
                    <a:r>
                      <a:rPr lang="en-US" sz="2000" dirty="0"/>
                      <a:t>,  </a:t>
                    </a:r>
                    <a14:m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2000" i="0" dirty="0"/>
                          <m:t>[0, 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000" i="0" dirty="0"/>
                          <m:t>]</m:t>
                        </m:r>
                      </m:oMath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39" name="TextBox 38">
                    <a:extLst>
                      <a:ext uri="{FF2B5EF4-FFF2-40B4-BE49-F238E27FC236}">
                        <a16:creationId xmlns:a16="http://schemas.microsoft.com/office/drawing/2014/main" id="{66D5ADF1-5114-E94E-8BDB-88FC47F6D08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6" y="3511635"/>
                    <a:ext cx="4441201" cy="3320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326" t="-22222" b="-3703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AD7666AD-F831-E84B-8934-9EA2BD54357A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4" y="4047234"/>
                    <a:ext cx="4827670" cy="66156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r>
                            <a:rPr lang="en-US" sz="2000" b="1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sSub>
                            <m:sSubPr>
                              <m:ctrlPr>
                                <a:rPr lang="en-US" sz="2000" b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2000" b="0" i="0" dirty="0">
                      <a:latin typeface="Cambria Math" panose="02040503050406030204" pitchFamily="18" charset="0"/>
                    </a:endParaRPr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={</m:t>
                          </m:r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sz="2000" b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}</m:t>
                          </m:r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AD7666AD-F831-E84B-8934-9EA2BD54357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4" y="4047234"/>
                    <a:ext cx="4827670" cy="66156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467" t="-1887" b="-1320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30DFD93-3693-C247-9DC0-8D23907E81A7}"/>
                </a:ext>
              </a:extLst>
            </p:cNvPr>
            <p:cNvSpPr txBox="1"/>
            <p:nvPr/>
          </p:nvSpPr>
          <p:spPr>
            <a:xfrm>
              <a:off x="1288232" y="3620159"/>
              <a:ext cx="9663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(</a:t>
              </a:r>
              <a:r>
                <a:rPr lang="en-US" sz="2400" b="1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OCP</a:t>
              </a:r>
              <a:r>
                <a: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3C6C003-21E9-7F4F-8E2B-9769F47C3080}"/>
                    </a:ext>
                  </a:extLst>
                </p:cNvPr>
                <p:cNvSpPr txBox="1"/>
                <p:nvPr/>
              </p:nvSpPr>
              <p:spPr>
                <a:xfrm>
                  <a:off x="2254541" y="4709136"/>
                  <a:ext cx="3976519" cy="3323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2000" b="1" smtClean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⊆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a14:m>
                  <a:r>
                    <a:rPr lang="en-US" sz="2000" dirty="0"/>
                    <a:t>,  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sz="2000" i="0" dirty="0"/>
                        <m:t>[0, 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000" i="0" dirty="0"/>
                        <m:t>]</m:t>
                      </m:r>
                    </m:oMath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EE993164-0F25-A346-A82D-1B5C4B1595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41" y="4709136"/>
                  <a:ext cx="3976519" cy="332399"/>
                </a:xfrm>
                <a:prstGeom prst="rect">
                  <a:avLst/>
                </a:prstGeom>
                <a:blipFill>
                  <a:blip r:embed="rId7"/>
                  <a:stretch>
                    <a:fillRect l="-1597" t="-22222" b="-370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19C0EE7-0763-1D19-5724-86D5294825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3531" y="2586966"/>
            <a:ext cx="7088542" cy="227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62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methods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B09A6-714E-A840-ADDB-4ECCABE7B1E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3AF61-27EC-5C4C-A606-888A38D0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9ECC34D-C1F1-4815-B604-4A9A8E977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203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Resources:</a:t>
            </a:r>
          </a:p>
          <a:p>
            <a:r>
              <a:rPr lang="en-US" sz="2000" dirty="0">
                <a:hlinkClick r:id="rId2"/>
              </a:rPr>
              <a:t>Notes Chapter 5</a:t>
            </a:r>
            <a:r>
              <a:rPr lang="en-US" sz="2000" dirty="0"/>
              <a:t> and references therein, and also:</a:t>
            </a:r>
          </a:p>
          <a:p>
            <a:pPr lvl="1"/>
            <a:r>
              <a:rPr lang="en-US" sz="2000" dirty="0">
                <a:hlinkClick r:id="rId3"/>
              </a:rPr>
              <a:t>Rao A. V., “A survey of numerical methods for optimal control,” 2009.</a:t>
            </a:r>
            <a:endParaRPr lang="en-US" sz="2000" dirty="0"/>
          </a:p>
          <a:p>
            <a:pPr lvl="1"/>
            <a:r>
              <a:rPr lang="en-US" sz="2000" dirty="0">
                <a:hlinkClick r:id="rId4"/>
              </a:rPr>
              <a:t>Kelly, M., “An Introduction to Trajectory Optimization,” 2017.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7916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Transcription methods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15BF4-42CB-C64F-ADE7-D5EA6DA4327D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3AF61-27EC-5C4C-A606-888A38D0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9ECC34D-C1F1-4815-B604-4A9A8E977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961072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Optimization: what are the decision variables?</a:t>
            </a:r>
            <a:br>
              <a:rPr lang="en-US" sz="2000" dirty="0"/>
            </a:b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State and control parameterization methods</a:t>
            </a:r>
          </a:p>
          <a:p>
            <a:pPr lvl="1"/>
            <a:r>
              <a:rPr lang="en-US" sz="2000" dirty="0"/>
              <a:t>“Collocation”/“simultaneous”</a:t>
            </a:r>
            <a:br>
              <a:rPr lang="en-US" sz="2000" dirty="0"/>
            </a:b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Control parameterization methods</a:t>
            </a:r>
          </a:p>
          <a:p>
            <a:pPr lvl="1"/>
            <a:r>
              <a:rPr lang="en-US" sz="2000" dirty="0"/>
              <a:t>“Shooting”</a:t>
            </a:r>
          </a:p>
        </p:txBody>
      </p:sp>
    </p:spTree>
    <p:extLst>
      <p:ext uri="{BB962C8B-B14F-4D97-AF65-F5344CB8AC3E}">
        <p14:creationId xmlns:p14="http://schemas.microsoft.com/office/powerpoint/2010/main" val="2938640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00D2-F8EC-0047-8051-B33DE0408864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3AF61-27EC-5C4C-A606-888A38D0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F00FA73-C20D-D641-9B32-AE2DA13FD733}"/>
              </a:ext>
            </a:extLst>
          </p:cNvPr>
          <p:cNvSpPr txBox="1">
            <a:spLocks/>
          </p:cNvSpPr>
          <p:nvPr/>
        </p:nvSpPr>
        <p:spPr>
          <a:xfrm>
            <a:off x="597770" y="4343947"/>
            <a:ext cx="4567381" cy="511574"/>
          </a:xfrm>
          <a:prstGeom prst="roundRect">
            <a:avLst/>
          </a:prstGeom>
          <a:noFill/>
          <a:ln w="25400" cap="flat" cmpd="sng" algn="ctr">
            <a:noFill/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Forward Euler time discretization: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C02E95-4913-DA42-96F2-C7C4002B2685}"/>
                  </a:ext>
                </a:extLst>
              </p:cNvPr>
              <p:cNvSpPr txBox="1"/>
              <p:nvPr/>
            </p:nvSpPr>
            <p:spPr>
              <a:xfrm>
                <a:off x="1009021" y="4855823"/>
                <a:ext cx="10173957" cy="16558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Select a discretization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&lt;…&lt;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the interval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[0,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and, for every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define</a:t>
                </a:r>
                <a:r>
                  <a:rPr lang="en-US" sz="2000" b="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20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 </m:t>
                    </m:r>
                    <m:sSub>
                      <m:sSubPr>
                        <m:ctrlPr>
                          <a:rPr lang="en-US" sz="2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 </m:t>
                    </m:r>
                    <m:r>
                      <a:rPr lang="en-US" sz="20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∈[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20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1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US" sz="20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en-US" sz="20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0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By denoting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</a:t>
                </a:r>
                <a:r>
                  <a:rPr lang="en-US" sz="20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OCP</a:t>
                </a:r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 is transcribed into a nonlinear, constrained optimization problem</a:t>
                </a:r>
                <a:endParaRPr lang="en-US" sz="20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4C02E95-4913-DA42-96F2-C7C4002B26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021" y="4855823"/>
                <a:ext cx="10173957" cy="1655838"/>
              </a:xfrm>
              <a:prstGeom prst="rect">
                <a:avLst/>
              </a:prstGeom>
              <a:blipFill>
                <a:blip r:embed="rId3"/>
                <a:stretch>
                  <a:fillRect l="-748" t="-3053" r="-125" b="-6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92227E96-6AFA-D545-A421-F9ABD4CC297D}"/>
              </a:ext>
            </a:extLst>
          </p:cNvPr>
          <p:cNvGrpSpPr/>
          <p:nvPr/>
        </p:nvGrpSpPr>
        <p:grpSpPr>
          <a:xfrm>
            <a:off x="6577837" y="2104376"/>
            <a:ext cx="5241630" cy="1843661"/>
            <a:chOff x="5733688" y="4006799"/>
            <a:chExt cx="6072807" cy="2403796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9748952-0219-3145-B508-586906695159}"/>
                </a:ext>
              </a:extLst>
            </p:cNvPr>
            <p:cNvGrpSpPr/>
            <p:nvPr/>
          </p:nvGrpSpPr>
          <p:grpSpPr>
            <a:xfrm>
              <a:off x="5733688" y="4006799"/>
              <a:ext cx="6072807" cy="1916190"/>
              <a:chOff x="997229" y="2323791"/>
              <a:chExt cx="6072807" cy="191619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26B24FE-50D9-C947-9784-2286A37EAB8E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943628" y="2323791"/>
                <a:ext cx="5126408" cy="1916190"/>
                <a:chOff x="2870012" y="2473035"/>
                <a:chExt cx="4762145" cy="1914074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6602CD73-2B21-4A4C-9C37-D0014DAE5D4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158836" y="2473035"/>
                      <a:ext cx="3547029" cy="112311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𝐮</m:t>
                                    </m:r>
                                  </m:e>
                                  <m:sub>
                                    <m: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𝐢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b>
                            </m:sSub>
                            <m:nary>
                              <m:naryPr>
                                <m:chr m:val="∑"/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𝐮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oMath>
                        </m:oMathPara>
                      </a14:m>
                      <a:endParaRPr lang="en-US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6602CD73-2B21-4A4C-9C37-D0014DAE5D4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158836" y="2473035"/>
                      <a:ext cx="3547029" cy="112311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t="-100000" b="-14782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8E2FCF6C-EB4C-6E4C-B9B6-9341C656D9F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70012" y="3597663"/>
                      <a:ext cx="4762145" cy="78944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US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𝐟</m:t>
                            </m:r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0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𝐮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=0,…,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oMath>
                        </m:oMathPara>
                      </a14:m>
                      <a:endParaRPr lang="en-US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8E2FCF6C-EB4C-6E4C-B9B6-9341C656D9F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70012" y="3597663"/>
                      <a:ext cx="4762145" cy="789446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1146" r="-14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F93ECA5-62D4-7042-8902-7AEA8EA49AF6}"/>
                  </a:ext>
                </a:extLst>
              </p:cNvPr>
              <p:cNvSpPr txBox="1"/>
              <p:nvPr/>
            </p:nvSpPr>
            <p:spPr>
              <a:xfrm>
                <a:off x="997229" y="3181560"/>
                <a:ext cx="1222328" cy="9327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</a:t>
                </a:r>
                <a:r>
                  <a:rPr lang="en-US" b="1" dirty="0">
                    <a:solidFill>
                      <a:srgbClr val="FF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NLOP</a:t>
                </a:r>
                <a:r>
                  <a:rPr lang="en-US" dirty="0">
                    <a:solidFill>
                      <a:srgbClr val="FF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11A55F4-CFAC-4046-BAEF-485FB0DF4CD5}"/>
                    </a:ext>
                  </a:extLst>
                </p:cNvPr>
                <p:cNvSpPr txBox="1"/>
                <p:nvPr/>
              </p:nvSpPr>
              <p:spPr>
                <a:xfrm>
                  <a:off x="6423327" y="5620276"/>
                  <a:ext cx="5126408" cy="79031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,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=0,…,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−1  ,  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A11A55F4-CFAC-4046-BAEF-485FB0DF4C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23327" y="5620276"/>
                  <a:ext cx="5126408" cy="790319"/>
                </a:xfrm>
                <a:prstGeom prst="rect">
                  <a:avLst/>
                </a:prstGeom>
                <a:blipFill>
                  <a:blip r:embed="rId6"/>
                  <a:stretch>
                    <a:fillRect t="-40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1BCC1B7-7A6D-B649-ACA8-3727869B885F}"/>
              </a:ext>
            </a:extLst>
          </p:cNvPr>
          <p:cNvGrpSpPr/>
          <p:nvPr/>
        </p:nvGrpSpPr>
        <p:grpSpPr>
          <a:xfrm>
            <a:off x="158044" y="1858639"/>
            <a:ext cx="5609274" cy="2180364"/>
            <a:chOff x="1288232" y="2323792"/>
            <a:chExt cx="6163252" cy="291152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8DF09A6-EA6D-2C46-97DD-CACE2B5E42CB}"/>
                </a:ext>
              </a:extLst>
            </p:cNvPr>
            <p:cNvGrpSpPr>
              <a:grpSpLocks/>
            </p:cNvGrpSpPr>
            <p:nvPr/>
          </p:nvGrpSpPr>
          <p:grpSpPr>
            <a:xfrm>
              <a:off x="2141998" y="2323792"/>
              <a:ext cx="5309486" cy="2623909"/>
              <a:chOff x="3054289" y="2473035"/>
              <a:chExt cx="4932215" cy="262101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FA41BFF-FDD7-FB4F-B29B-ABA197F57F97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289" y="2473035"/>
                    <a:ext cx="3467467" cy="108791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i="1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nary>
                            <m:nary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b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FA41BFF-FDD7-FB4F-B29B-ABA197F57F9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54289" y="2473035"/>
                    <a:ext cx="3467467" cy="1087916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2602" t="-138462" b="-18307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97E743FA-487B-5849-809A-BD86B0DF63A1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5" y="3511635"/>
                    <a:ext cx="4441202" cy="52560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𝐟</m:t>
                        </m:r>
                        <m:d>
                          <m:d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a14:m>
                    <a:r>
                      <a:rPr lang="en-US" dirty="0"/>
                      <a:t>,  </a:t>
                    </a:r>
                    <a14:m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i="0" dirty="0"/>
                          <m:t>[0, 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i="0" dirty="0"/>
                          <m:t>]</m:t>
                        </m:r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97E743FA-487B-5849-809A-BD86B0DF63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5" y="3511635"/>
                    <a:ext cx="4441202" cy="52560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453" t="-15625" b="-625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258F52B4-45F2-D743-AB16-A580F0A8D0F2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4" y="4047234"/>
                    <a:ext cx="4827670" cy="104681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r>
                            <a:rPr lang="en-US" b="1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sSub>
                            <m:sSub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b="0" i="0" dirty="0">
                      <a:latin typeface="Cambria Math" panose="02040503050406030204" pitchFamily="18" charset="0"/>
                    </a:endParaRPr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={</m:t>
                          </m:r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}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258F52B4-45F2-D743-AB16-A580F0A8D0F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4" y="4047234"/>
                    <a:ext cx="4827670" cy="1046811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1337" t="-322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B4885A3-7EFA-874F-A86E-FA015299FDBC}"/>
                </a:ext>
              </a:extLst>
            </p:cNvPr>
            <p:cNvSpPr txBox="1"/>
            <p:nvPr/>
          </p:nvSpPr>
          <p:spPr>
            <a:xfrm>
              <a:off x="1288232" y="3620159"/>
              <a:ext cx="966308" cy="1136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(</a:t>
              </a:r>
              <a:r>
                <a: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OCP</a:t>
              </a:r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3B8B6F7-1A51-8945-9476-3D25E3AFA399}"/>
                    </a:ext>
                  </a:extLst>
                </p:cNvPr>
                <p:cNvSpPr txBox="1"/>
                <p:nvPr/>
              </p:nvSpPr>
              <p:spPr>
                <a:xfrm>
                  <a:off x="2254540" y="4709136"/>
                  <a:ext cx="3976518" cy="52618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1" smtClean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⊆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a14:m>
                  <a:r>
                    <a:rPr lang="en-US" dirty="0"/>
                    <a:t>,  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i="0" dirty="0"/>
                        <m:t>[0, 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m:rPr>
                          <m:nor/>
                        </m:rPr>
                        <a:rPr lang="en-US" i="0" dirty="0"/>
                        <m:t>]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3B8B6F7-1A51-8945-9476-3D25E3AFA3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40" y="4709136"/>
                  <a:ext cx="3976518" cy="526183"/>
                </a:xfrm>
                <a:prstGeom prst="rect">
                  <a:avLst/>
                </a:prstGeom>
                <a:blipFill>
                  <a:blip r:embed="rId10"/>
                  <a:stretch>
                    <a:fillRect l="-1748" t="-18750" b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33D0C088-2A39-4007-8D8F-CD301231B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Transcription into nonlinear programming</a:t>
            </a:r>
            <a:br>
              <a:rPr lang="en-US" dirty="0"/>
            </a:br>
            <a:r>
              <a:rPr lang="en-US" sz="2800" dirty="0">
                <a:solidFill>
                  <a:srgbClr val="C00000"/>
                </a:solidFill>
              </a:rPr>
              <a:t>(state and control parametrization method) 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E036D310-4C64-D7FE-7EB4-BE0782630497}"/>
              </a:ext>
            </a:extLst>
          </p:cNvPr>
          <p:cNvSpPr/>
          <p:nvPr/>
        </p:nvSpPr>
        <p:spPr>
          <a:xfrm>
            <a:off x="4955043" y="2798867"/>
            <a:ext cx="1230489" cy="30769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943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Illustrative example: </a:t>
            </a:r>
            <a:r>
              <a:rPr lang="en-US" dirty="0" err="1"/>
              <a:t>Zermelo’s</a:t>
            </a:r>
            <a:r>
              <a:rPr lang="en-US" dirty="0"/>
              <a:t> Problem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91329-C6C3-D745-A3A4-D9D7EF3F4C4A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3AF61-27EC-5C4C-A606-888A38D0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4AE5E4E-3096-439C-A121-84C69C453C27}"/>
              </a:ext>
            </a:extLst>
          </p:cNvPr>
          <p:cNvGrpSpPr/>
          <p:nvPr/>
        </p:nvGrpSpPr>
        <p:grpSpPr>
          <a:xfrm>
            <a:off x="5693540" y="2419595"/>
            <a:ext cx="5834120" cy="2702021"/>
            <a:chOff x="1079989" y="3056816"/>
            <a:chExt cx="5353929" cy="2479625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B56FB40-F330-41BE-AA4E-9F60E1B92487}"/>
                </a:ext>
              </a:extLst>
            </p:cNvPr>
            <p:cNvCxnSpPr/>
            <p:nvPr/>
          </p:nvCxnSpPr>
          <p:spPr>
            <a:xfrm>
              <a:off x="1079989" y="3091008"/>
              <a:ext cx="5303520" cy="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93CE19F-4C8D-4A57-A2A9-8C19A0095D37}"/>
                </a:ext>
              </a:extLst>
            </p:cNvPr>
            <p:cNvCxnSpPr/>
            <p:nvPr/>
          </p:nvCxnSpPr>
          <p:spPr>
            <a:xfrm>
              <a:off x="1130398" y="5494239"/>
              <a:ext cx="5303520" cy="0"/>
            </a:xfrm>
            <a:prstGeom prst="line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19EDB26-E79E-4B8E-9F6B-ECF0C0C0144A}"/>
                </a:ext>
              </a:extLst>
            </p:cNvPr>
            <p:cNvSpPr/>
            <p:nvPr/>
          </p:nvSpPr>
          <p:spPr>
            <a:xfrm>
              <a:off x="1437546" y="5452037"/>
              <a:ext cx="84404" cy="8440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F022F19-964E-46D7-A665-B65B5A4E2D73}"/>
                </a:ext>
              </a:extLst>
            </p:cNvPr>
            <p:cNvSpPr/>
            <p:nvPr/>
          </p:nvSpPr>
          <p:spPr>
            <a:xfrm>
              <a:off x="4518369" y="3056816"/>
              <a:ext cx="84404" cy="8440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ACB3B21-F017-4113-A528-65DC57D2E5AF}"/>
                </a:ext>
              </a:extLst>
            </p:cNvPr>
            <p:cNvSpPr/>
            <p:nvPr/>
          </p:nvSpPr>
          <p:spPr>
            <a:xfrm>
              <a:off x="1509053" y="3091008"/>
              <a:ext cx="3051518" cy="2408755"/>
            </a:xfrm>
            <a:custGeom>
              <a:avLst/>
              <a:gdLst>
                <a:gd name="connsiteX0" fmla="*/ 0 w 4874456"/>
                <a:gd name="connsiteY0" fmla="*/ 2975317 h 2975317"/>
                <a:gd name="connsiteX1" fmla="*/ 3369212 w 4874456"/>
                <a:gd name="connsiteY1" fmla="*/ 1526345 h 2975317"/>
                <a:gd name="connsiteX2" fmla="*/ 4874456 w 4874456"/>
                <a:gd name="connsiteY2" fmla="*/ 0 h 297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74456" h="2975317">
                  <a:moveTo>
                    <a:pt x="0" y="2975317"/>
                  </a:moveTo>
                  <a:cubicBezTo>
                    <a:pt x="1278401" y="2498774"/>
                    <a:pt x="2556803" y="2022231"/>
                    <a:pt x="3369212" y="1526345"/>
                  </a:cubicBezTo>
                  <a:cubicBezTo>
                    <a:pt x="4181621" y="1030459"/>
                    <a:pt x="4572001" y="261425"/>
                    <a:pt x="4874456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C317FF95-7BA3-400A-9005-9B84C65924AE}"/>
                </a:ext>
              </a:extLst>
            </p:cNvPr>
            <p:cNvSpPr/>
            <p:nvPr/>
          </p:nvSpPr>
          <p:spPr>
            <a:xfrm rot="3637784">
              <a:off x="2280148" y="4888501"/>
              <a:ext cx="259181" cy="347697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BC86A565-094A-4175-962E-7B1C65319F59}"/>
                </a:ext>
              </a:extLst>
            </p:cNvPr>
            <p:cNvSpPr/>
            <p:nvPr/>
          </p:nvSpPr>
          <p:spPr>
            <a:xfrm>
              <a:off x="4839580" y="3099018"/>
              <a:ext cx="1118382" cy="2400745"/>
            </a:xfrm>
            <a:prstGeom prst="arc">
              <a:avLst>
                <a:gd name="adj1" fmla="val 16200000"/>
                <a:gd name="adj2" fmla="val 5379462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A080847-2448-4264-8FE1-C0C2C334294A}"/>
                </a:ext>
              </a:extLst>
            </p:cNvPr>
            <p:cNvCxnSpPr>
              <a:cxnSpLocks/>
            </p:cNvCxnSpPr>
            <p:nvPr/>
          </p:nvCxnSpPr>
          <p:spPr>
            <a:xfrm>
              <a:off x="5405805" y="3294989"/>
              <a:ext cx="293663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34CD554-F02A-45C2-951C-B5D0006815D4}"/>
                </a:ext>
              </a:extLst>
            </p:cNvPr>
            <p:cNvCxnSpPr>
              <a:cxnSpLocks/>
            </p:cNvCxnSpPr>
            <p:nvPr/>
          </p:nvCxnSpPr>
          <p:spPr>
            <a:xfrm>
              <a:off x="5398771" y="3714676"/>
              <a:ext cx="490612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72BA4C9-2EE3-4208-8886-32C85D70E18F}"/>
                </a:ext>
              </a:extLst>
            </p:cNvPr>
            <p:cNvCxnSpPr>
              <a:cxnSpLocks/>
            </p:cNvCxnSpPr>
            <p:nvPr/>
          </p:nvCxnSpPr>
          <p:spPr>
            <a:xfrm>
              <a:off x="5405805" y="4228148"/>
              <a:ext cx="559191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293B3893-E306-4272-B792-A256E8C40493}"/>
                </a:ext>
              </a:extLst>
            </p:cNvPr>
            <p:cNvCxnSpPr>
              <a:cxnSpLocks/>
            </p:cNvCxnSpPr>
            <p:nvPr/>
          </p:nvCxnSpPr>
          <p:spPr>
            <a:xfrm>
              <a:off x="5409028" y="4741618"/>
              <a:ext cx="509369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CCE390D-14F6-4204-A75D-F66DC59861DD}"/>
                </a:ext>
              </a:extLst>
            </p:cNvPr>
            <p:cNvCxnSpPr>
              <a:cxnSpLocks/>
            </p:cNvCxnSpPr>
            <p:nvPr/>
          </p:nvCxnSpPr>
          <p:spPr>
            <a:xfrm>
              <a:off x="5409028" y="5230068"/>
              <a:ext cx="351986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750BFCE-CF27-413E-A7DD-802EA46807BE}"/>
                </a:ext>
              </a:extLst>
            </p:cNvPr>
            <p:cNvSpPr txBox="1"/>
            <p:nvPr/>
          </p:nvSpPr>
          <p:spPr>
            <a:xfrm>
              <a:off x="4989635" y="3907715"/>
              <a:ext cx="914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Current flow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405AD34B-A789-467A-BE87-69E1C35814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32677" y="4590522"/>
              <a:ext cx="1000196" cy="50703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E6D0144F-35F5-47D9-B7D3-C2AB0B307F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97148" y="5097550"/>
              <a:ext cx="709171" cy="1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0A1838D0-BD72-4487-A456-F03642A3CF5B}"/>
                </a:ext>
              </a:extLst>
            </p:cNvPr>
            <p:cNvSpPr/>
            <p:nvPr/>
          </p:nvSpPr>
          <p:spPr>
            <a:xfrm>
              <a:off x="2289384" y="4797938"/>
              <a:ext cx="614425" cy="504799"/>
            </a:xfrm>
            <a:prstGeom prst="arc">
              <a:avLst>
                <a:gd name="adj1" fmla="val 19157098"/>
                <a:gd name="adj2" fmla="val 499668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F708D077-F935-4F2F-BA05-CD2C29B98321}"/>
                    </a:ext>
                  </a:extLst>
                </p:cNvPr>
                <p:cNvSpPr txBox="1"/>
                <p:nvPr/>
              </p:nvSpPr>
              <p:spPr>
                <a:xfrm>
                  <a:off x="2896774" y="4783873"/>
                  <a:ext cx="48115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F708D077-F935-4F2F-BA05-CD2C29B983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96774" y="4783873"/>
                  <a:ext cx="481157" cy="276999"/>
                </a:xfrm>
                <a:prstGeom prst="rect">
                  <a:avLst/>
                </a:prstGeom>
                <a:blipFill>
                  <a:blip r:embed="rId2"/>
                  <a:stretch>
                    <a:fillRect l="-6329" t="-2222" r="-17722" b="-3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D14B4F7-2DE1-435A-BC1B-B7FD7010ACEA}"/>
                    </a:ext>
                  </a:extLst>
                </p:cNvPr>
                <p:cNvSpPr txBox="1"/>
                <p:nvPr/>
              </p:nvSpPr>
              <p:spPr>
                <a:xfrm>
                  <a:off x="2921653" y="4427526"/>
                  <a:ext cx="18466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1D14B4F7-2DE1-435A-BC1B-B7FD7010AC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1653" y="4427526"/>
                  <a:ext cx="184666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19355" r="-1290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3EBC5E8-2EF2-4FBB-98B1-8A0C29CB913E}"/>
              </a:ext>
            </a:extLst>
          </p:cNvPr>
          <p:cNvGrpSpPr/>
          <p:nvPr/>
        </p:nvGrpSpPr>
        <p:grpSpPr>
          <a:xfrm>
            <a:off x="840924" y="2180323"/>
            <a:ext cx="5705462" cy="2941293"/>
            <a:chOff x="927214" y="3037685"/>
            <a:chExt cx="5173043" cy="2545145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5C82EB7-EAE1-4232-AD6A-8AB92232E897}"/>
                </a:ext>
              </a:extLst>
            </p:cNvPr>
            <p:cNvGrpSpPr/>
            <p:nvPr/>
          </p:nvGrpSpPr>
          <p:grpSpPr>
            <a:xfrm>
              <a:off x="927214" y="3514966"/>
              <a:ext cx="5173043" cy="2067864"/>
              <a:chOff x="7191561" y="2544159"/>
              <a:chExt cx="5266167" cy="2307780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185AB98F-45CE-4F49-8AF7-0BCDF5515935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191561" y="2544159"/>
                <a:ext cx="5266167" cy="2307780"/>
                <a:chOff x="3224334" y="2906481"/>
                <a:chExt cx="5472859" cy="218988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E46E6FAB-0AE2-484E-8653-C8E063D098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24334" y="2906481"/>
                      <a:ext cx="2051982" cy="72894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r>
                              <m:rPr>
                                <m:sty m:val="p"/>
                              </m:rP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in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nary>
                              <m:nary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sup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e>
                            </m:nary>
                          </m:oMath>
                        </m:oMathPara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E46E6FAB-0AE2-484E-8653-C8E063D098C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24334" y="2906481"/>
                      <a:ext cx="2051982" cy="728949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17751" t="-158730" b="-2222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74009E5B-75B4-4888-9185-0F84CB4DA0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17916" y="3665738"/>
                      <a:ext cx="5379277" cy="36790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flow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</m:oMath>
                      </a14:m>
                      <a:r>
                        <a:rPr lang="en-US" sz="2000" i="1" dirty="0"/>
                        <a:t>t</a:t>
                      </a:r>
                      <a:r>
                        <a:rPr lang="en-US" sz="20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</m:oMath>
                      </a14:m>
                      <a:r>
                        <a:rPr lang="en-US" sz="2000" dirty="0"/>
                        <a:t> [0,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a14:m>
                      <a:r>
                        <a:rPr lang="en-US" sz="2000" dirty="0"/>
                        <a:t>]  </a:t>
                      </a:r>
                    </a:p>
                  </p:txBody>
                </p:sp>
              </mc:Choice>
              <mc:Fallback xmlns="">
                <p:sp>
                  <p:nvSpPr>
                    <p:cNvPr id="61" name="TextBox 60">
                      <a:extLst>
                        <a:ext uri="{FF2B5EF4-FFF2-40B4-BE49-F238E27FC236}">
                          <a16:creationId xmlns:a16="http://schemas.microsoft.com/office/drawing/2014/main" id="{74009E5B-75B4-4888-9185-0F84CB4DA0A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17916" y="3665738"/>
                      <a:ext cx="5379277" cy="367903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1129" t="-15625" b="-1875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0FDD64B7-33E6-4DE8-AF55-F3920F033D1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66003" y="4375584"/>
                      <a:ext cx="3693963" cy="6779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oMath>
                      </a14:m>
                      <a:r>
                        <a:rPr lang="en-US" sz="2000" dirty="0"/>
                        <a:t>, 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)=(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62" name="TextBox 61">
                      <a:extLst>
                        <a:ext uri="{FF2B5EF4-FFF2-40B4-BE49-F238E27FC236}">
                          <a16:creationId xmlns:a16="http://schemas.microsoft.com/office/drawing/2014/main" id="{0FDD64B7-33E6-4DE8-AF55-F3920F033D1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66003" y="4375584"/>
                      <a:ext cx="3693963" cy="67795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2961" t="-1016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3" name="Rectangle 62">
                      <a:extLst>
                        <a:ext uri="{FF2B5EF4-FFF2-40B4-BE49-F238E27FC236}">
                          <a16:creationId xmlns:a16="http://schemas.microsoft.com/office/drawing/2014/main" id="{683269A3-080C-4E3C-B270-33DB0030BD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24334" y="4646574"/>
                      <a:ext cx="3777299" cy="449796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oMath>
                      </a14:m>
                      <a:r>
                        <a:rPr lang="en-US" sz="2000" dirty="0"/>
                        <a:t>,  </a:t>
                      </a:r>
                      <a:r>
                        <a:rPr lang="en-US" sz="2000" i="1" dirty="0"/>
                        <a:t>t</a:t>
                      </a:r>
                      <a:r>
                        <a:rPr lang="en-US" sz="20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</m:oMath>
                      </a14:m>
                      <a:r>
                        <a:rPr lang="en-US" sz="2000" dirty="0"/>
                        <a:t> [0,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a14:m>
                      <a:r>
                        <a:rPr lang="en-US" sz="2000" dirty="0"/>
                        <a:t>] </a:t>
                      </a:r>
                    </a:p>
                  </p:txBody>
                </p:sp>
              </mc:Choice>
              <mc:Fallback xmlns="">
                <p:sp>
                  <p:nvSpPr>
                    <p:cNvPr id="63" name="Rectangle 62">
                      <a:extLst>
                        <a:ext uri="{FF2B5EF4-FFF2-40B4-BE49-F238E27FC236}">
                          <a16:creationId xmlns:a16="http://schemas.microsoft.com/office/drawing/2014/main" id="{683269A3-080C-4E3C-B270-33DB0030BD3A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24334" y="4646574"/>
                      <a:ext cx="3777299" cy="449796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t="-7500" b="-25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C836DAC3-6EA6-466D-9B9D-A5010AF7B1A9}"/>
                      </a:ext>
                    </a:extLst>
                  </p:cNvPr>
                  <p:cNvSpPr txBox="1"/>
                  <p:nvPr/>
                </p:nvSpPr>
                <p:spPr>
                  <a:xfrm>
                    <a:off x="7281608" y="3673389"/>
                    <a:ext cx="4553780" cy="387709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oMath>
                    </a14:m>
                    <a:r>
                      <a:rPr lang="en-US" sz="2000" dirty="0"/>
                      <a:t>,  </a:t>
                    </a:r>
                    <a:r>
                      <a:rPr lang="en-US" sz="2000" i="1" dirty="0"/>
                      <a:t>t</a:t>
                    </a:r>
                    <a:r>
                      <a:rPr lang="en-US" sz="2000" dirty="0"/>
                      <a:t> </a:t>
                    </a:r>
                    <a14:m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</m:oMath>
                    </a14:m>
                    <a:r>
                      <a:rPr lang="en-US" sz="2000" dirty="0"/>
                      <a:t> [0,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a14:m>
                    <a:r>
                      <a:rPr lang="en-US" sz="2000" dirty="0"/>
                      <a:t>]  </a:t>
                    </a:r>
                  </a:p>
                </p:txBody>
              </p:sp>
            </mc:Choice>
            <mc:Fallback xmlns=""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C836DAC3-6EA6-466D-9B9D-A5010AF7B1A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81608" y="3673389"/>
                    <a:ext cx="4553780" cy="38770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538" t="-18750" b="-1875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A46CAE8-9768-4EDF-8B19-1148F4ED6B3B}"/>
                </a:ext>
              </a:extLst>
            </p:cNvPr>
            <p:cNvSpPr txBox="1"/>
            <p:nvPr/>
          </p:nvSpPr>
          <p:spPr>
            <a:xfrm>
              <a:off x="927214" y="3037685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(</a:t>
              </a:r>
              <a:r>
                <a:rPr lang="en-US" sz="2000" b="1" dirty="0"/>
                <a:t>OCP</a:t>
              </a:r>
              <a:r>
                <a:rPr lang="en-US" sz="20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0364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6F9B-4445-EA47-9E4A-BD886B33D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1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Example: </a:t>
            </a:r>
            <a:r>
              <a:rPr lang="en-US" dirty="0" err="1"/>
              <a:t>Zermelo’s</a:t>
            </a:r>
            <a:r>
              <a:rPr lang="en-US" dirty="0"/>
              <a:t> Problem</a:t>
            </a:r>
            <a:br>
              <a:rPr lang="en-US" dirty="0"/>
            </a:br>
            <a:r>
              <a:rPr lang="en-US" sz="2800" dirty="0">
                <a:solidFill>
                  <a:srgbClr val="C00000"/>
                </a:solidFill>
              </a:rPr>
              <a:t>(state and control parametrization method)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36E3A-1F8F-194A-B79D-D105DE016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191044" cy="817802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Transcribe optimal control problem into a non-linear program, and solve it via </a:t>
            </a:r>
            <a:r>
              <a:rPr lang="en-US" sz="2000" dirty="0" err="1">
                <a:latin typeface="American Typewriter" panose="02090604020004020304" pitchFamily="18" charset="77"/>
                <a:ea typeface="Source Sans Pro" panose="020B0503030403020204" pitchFamily="34" charset="0"/>
              </a:rPr>
              <a:t>fmincon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(MATLAB), </a:t>
            </a:r>
            <a:r>
              <a:rPr lang="en-US" sz="2000" dirty="0" err="1">
                <a:latin typeface="American Typewriter" panose="02090604020004020304" pitchFamily="18" charset="77"/>
                <a:ea typeface="Source Sans Pro" panose="020B0503030403020204" pitchFamily="34" charset="0"/>
              </a:rPr>
              <a:t>scipy.optimize.minimize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(python), etc.</a:t>
            </a:r>
            <a:endParaRPr lang="en-US" sz="2000" dirty="0">
              <a:latin typeface="American Typewriter" panose="02090604020004020304" pitchFamily="18" charset="77"/>
              <a:ea typeface="Source Sans Pro" panose="020B0503030403020204" pitchFamily="34" charset="0"/>
            </a:endParaRP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D9278-36BE-7745-ACC3-BFE83878A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51FDF-1F31-4540-B9EE-B68045E46EE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69895-AA61-5445-A57F-34A36642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4C90F-B4F1-9A47-94EF-F275C5B7F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864CDD-E5D9-234B-B506-5A3934557793}"/>
              </a:ext>
            </a:extLst>
          </p:cNvPr>
          <p:cNvGrpSpPr/>
          <p:nvPr/>
        </p:nvGrpSpPr>
        <p:grpSpPr>
          <a:xfrm>
            <a:off x="6782505" y="3197687"/>
            <a:ext cx="4894645" cy="2249577"/>
            <a:chOff x="1551927" y="2245461"/>
            <a:chExt cx="5397855" cy="248085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1E055BA-5B11-0746-97D5-7DB4460D9B2F}"/>
                </a:ext>
              </a:extLst>
            </p:cNvPr>
            <p:cNvGrpSpPr>
              <a:grpSpLocks/>
            </p:cNvGrpSpPr>
            <p:nvPr/>
          </p:nvGrpSpPr>
          <p:grpSpPr>
            <a:xfrm>
              <a:off x="1971182" y="2245461"/>
              <a:ext cx="4978600" cy="2480853"/>
              <a:chOff x="2895612" y="2394794"/>
              <a:chExt cx="4624840" cy="24781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E2B50F43-F56E-7D48-B10A-1A719D323A27}"/>
                      </a:ext>
                    </a:extLst>
                  </p:cNvPr>
                  <p:cNvSpPr txBox="1"/>
                  <p:nvPr/>
                </p:nvSpPr>
                <p:spPr>
                  <a:xfrm>
                    <a:off x="3784003" y="2394794"/>
                    <a:ext cx="2322993" cy="107940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  <m:nary>
                            <m:naryPr>
                              <m:chr m:val="∑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oMath>
                      </m:oMathPara>
                    </a14:m>
                    <a:endParaRPr lang="en-US" sz="2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E2B50F43-F56E-7D48-B10A-1A719D323A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84003" y="2394794"/>
                    <a:ext cx="2322993" cy="1079401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t="-102597" b="-1454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BA92B2F9-D36C-FB47-A25A-5A136B0E2D72}"/>
                      </a:ext>
                    </a:extLst>
                  </p:cNvPr>
                  <p:cNvSpPr txBox="1"/>
                  <p:nvPr/>
                </p:nvSpPr>
                <p:spPr>
                  <a:xfrm>
                    <a:off x="2895612" y="3473082"/>
                    <a:ext cx="4624840" cy="1399828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i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flow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US" sz="2000" dirty="0">
                      <a:solidFill>
                        <a:schemeClr val="tx1"/>
                      </a:solidFill>
                    </a:endParaRPr>
                  </a:p>
                  <a:p>
                    <a14:m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a14:m>
                    <a:r>
                      <a:rPr lang="en-US" sz="2000" dirty="0"/>
                      <a:t> , </a:t>
                    </a:r>
                    <a14:m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oMath>
                    </a14:m>
                    <a:endParaRPr lang="en-US" sz="2000" dirty="0"/>
                  </a:p>
                  <a:p>
                    <a:r>
                      <a:rPr lang="en-US" sz="2000" b="0" dirty="0"/>
                      <a:t>     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a14:m>
                    <a:r>
                      <a:rPr lang="en-US" sz="2000" dirty="0"/>
                      <a:t> ,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b>
                            </m:sSub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a14:m>
                    <a:r>
                      <a:rPr lang="en-US" sz="2000" dirty="0"/>
                      <a:t> </a:t>
                    </a:r>
                  </a:p>
                  <a:p>
                    <a:endParaRPr lang="en-US" sz="2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BA92B2F9-D36C-FB47-A25A-5A136B0E2D7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95612" y="3473082"/>
                    <a:ext cx="4624840" cy="139982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309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8C80D9-5421-5842-8D0E-22EBF95615BF}"/>
                </a:ext>
              </a:extLst>
            </p:cNvPr>
            <p:cNvSpPr txBox="1"/>
            <p:nvPr/>
          </p:nvSpPr>
          <p:spPr>
            <a:xfrm>
              <a:off x="1551927" y="2361303"/>
              <a:ext cx="1164007" cy="4994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(</a:t>
              </a:r>
              <a:r>
                <a:rPr lang="en-US" sz="2000" b="1" dirty="0"/>
                <a:t>NLOP</a:t>
              </a:r>
              <a:r>
                <a:rPr lang="en-US" sz="2000" dirty="0"/>
                <a:t>)</a:t>
              </a:r>
            </a:p>
          </p:txBody>
        </p:sp>
      </p:grpSp>
      <p:sp>
        <p:nvSpPr>
          <p:cNvPr id="13" name="Right Arrow 12">
            <a:extLst>
              <a:ext uri="{FF2B5EF4-FFF2-40B4-BE49-F238E27FC236}">
                <a16:creationId xmlns:a16="http://schemas.microsoft.com/office/drawing/2014/main" id="{DB98F544-6AAA-324E-B277-A96B10818D86}"/>
              </a:ext>
            </a:extLst>
          </p:cNvPr>
          <p:cNvSpPr/>
          <p:nvPr/>
        </p:nvSpPr>
        <p:spPr>
          <a:xfrm>
            <a:off x="6137424" y="3864288"/>
            <a:ext cx="461667" cy="50094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3795C0-C2AE-4C48-AB9B-13B76C3EA862}"/>
              </a:ext>
            </a:extLst>
          </p:cNvPr>
          <p:cNvGrpSpPr/>
          <p:nvPr/>
        </p:nvGrpSpPr>
        <p:grpSpPr>
          <a:xfrm>
            <a:off x="129423" y="3139731"/>
            <a:ext cx="5793543" cy="2211756"/>
            <a:chOff x="159618" y="3651511"/>
            <a:chExt cx="5329305" cy="203452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B78375E-2A0A-6148-B9E1-036C7CE31A98}"/>
                </a:ext>
              </a:extLst>
            </p:cNvPr>
            <p:cNvGrpSpPr/>
            <p:nvPr/>
          </p:nvGrpSpPr>
          <p:grpSpPr>
            <a:xfrm>
              <a:off x="927214" y="3651511"/>
              <a:ext cx="4561709" cy="2034527"/>
              <a:chOff x="7191561" y="2696547"/>
              <a:chExt cx="4643828" cy="2270575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76DD782-2240-D14A-B1A9-7B91230BDB5B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191561" y="2696547"/>
                <a:ext cx="4466010" cy="2270575"/>
                <a:chOff x="3224334" y="3051086"/>
                <a:chExt cx="4641297" cy="215458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6D628799-B19E-8444-9671-B45DDFF234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17917" y="3051086"/>
                      <a:ext cx="2512457" cy="89252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r>
                              <m:rPr>
                                <m:sty m:val="p"/>
                              </m:rP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in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nary>
                              <m:nary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sup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e>
                            </m:nary>
                          </m:oMath>
                        </m:oMathPara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6D628799-B19E-8444-9671-B45DDFF234A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17917" y="3051086"/>
                      <a:ext cx="2512457" cy="89252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5882" t="-136986" b="-17808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DD503E7E-A7D0-714D-B168-295B40E907A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17918" y="3665738"/>
                      <a:ext cx="4547713" cy="33842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flow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</m:oMath>
                      </a14:m>
                      <a:r>
                        <a:rPr lang="en-US" sz="2000" i="1" dirty="0"/>
                        <a:t>t</a:t>
                      </a:r>
                      <a:r>
                        <a:rPr lang="en-US" sz="20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</m:oMath>
                      </a14:m>
                      <a:r>
                        <a:rPr lang="en-US" sz="2000" dirty="0"/>
                        <a:t> [0,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a14:m>
                      <a:r>
                        <a:rPr lang="en-US" sz="2000" dirty="0"/>
                        <a:t>]  </a:t>
                      </a:r>
                    </a:p>
                  </p:txBody>
                </p:sp>
              </mc:Choice>
              <mc:Fallback xmlns="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DD503E7E-A7D0-714D-B168-295B40E907A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17918" y="3665738"/>
                      <a:ext cx="4547713" cy="338423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1355" t="-21429" r="-4065" b="-3571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249C4CF5-7619-984F-B886-EF87DF9712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66003" y="4375584"/>
                      <a:ext cx="3693962" cy="83008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oMath>
                      </a14:m>
                      <a:r>
                        <a:rPr lang="en-US" sz="2000" dirty="0"/>
                        <a:t>, 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)=(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249C4CF5-7619-984F-B886-EF87DF97121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66003" y="4375584"/>
                      <a:ext cx="3693962" cy="830088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3000" t="-882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8FF2BE8A-C641-A04A-BFD5-C387ECD364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24334" y="4646574"/>
                      <a:ext cx="3777299" cy="55073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oMath>
                      </a14:m>
                      <a:r>
                        <a:rPr lang="en-US" sz="2000" dirty="0"/>
                        <a:t>,  </a:t>
                      </a:r>
                      <a:r>
                        <a:rPr lang="en-US" sz="2000" i="1" dirty="0"/>
                        <a:t>t</a:t>
                      </a:r>
                      <a:r>
                        <a:rPr lang="en-US" sz="20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</m:oMath>
                      </a14:m>
                      <a:r>
                        <a:rPr lang="en-US" sz="2000" dirty="0"/>
                        <a:t> [0,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a14:m>
                      <a:r>
                        <a:rPr lang="en-US" sz="2000" dirty="0"/>
                        <a:t>] </a:t>
                      </a:r>
                    </a:p>
                  </p:txBody>
                </p:sp>
              </mc:Choice>
              <mc:Fallback xmlns=""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8FF2BE8A-C641-A04A-BFD5-C387ECD364B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24334" y="4646574"/>
                      <a:ext cx="3777299" cy="55073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t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723EAC32-FEAF-9D42-8BA2-FF3DB0F1B32E}"/>
                      </a:ext>
                    </a:extLst>
                  </p:cNvPr>
                  <p:cNvSpPr txBox="1"/>
                  <p:nvPr/>
                </p:nvSpPr>
                <p:spPr>
                  <a:xfrm>
                    <a:off x="7281608" y="3673389"/>
                    <a:ext cx="4553781" cy="47471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oMath>
                    </a14:m>
                    <a:r>
                      <a:rPr lang="en-US" sz="2000" dirty="0"/>
                      <a:t>,  </a:t>
                    </a:r>
                    <a:r>
                      <a:rPr lang="en-US" sz="2000" i="1" dirty="0"/>
                      <a:t>t</a:t>
                    </a:r>
                    <a:r>
                      <a:rPr lang="en-US" sz="2000" dirty="0"/>
                      <a:t> </a:t>
                    </a:r>
                    <a14:m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</m:oMath>
                    </a14:m>
                    <a:r>
                      <a:rPr lang="en-US" sz="2000" dirty="0"/>
                      <a:t> [0,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a14:m>
                    <a:r>
                      <a:rPr lang="en-US" sz="2000" dirty="0"/>
                      <a:t>]  </a:t>
                    </a:r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723EAC32-FEAF-9D42-8BA2-FF3DB0F1B32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81608" y="3673389"/>
                    <a:ext cx="4553781" cy="47471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823" t="-16216" b="-270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1EC8D0-86CC-7E41-B5A4-2682768D7DE0}"/>
                </a:ext>
              </a:extLst>
            </p:cNvPr>
            <p:cNvSpPr txBox="1"/>
            <p:nvPr/>
          </p:nvSpPr>
          <p:spPr>
            <a:xfrm>
              <a:off x="159618" y="3799554"/>
              <a:ext cx="914400" cy="866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(</a:t>
              </a:r>
              <a:r>
                <a:rPr lang="en-US" sz="2000" b="1" dirty="0"/>
                <a:t>OCP</a:t>
              </a:r>
              <a:r>
                <a:rPr lang="en-US" sz="20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1151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EE720-A835-244D-B336-10C846770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B5978-B483-8149-8808-0684A6078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66750-451C-0E4E-9640-782A775EDF5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21A0C-29A6-124F-B9CB-8234AB8B6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C5164-6E5A-5749-8C3D-94281831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070C3709-5749-F746-BDEF-3FAA42DDC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506" y="4072771"/>
            <a:ext cx="5105738" cy="2236962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A82CCB91-85B2-7E45-9061-99B31CAFC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06" y="1544546"/>
            <a:ext cx="5105737" cy="22958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F9BD2B9-4DF0-0049-8987-A4CFE5C76797}"/>
                  </a:ext>
                </a:extLst>
              </p:cNvPr>
              <p:cNvSpPr txBox="1"/>
              <p:nvPr/>
            </p:nvSpPr>
            <p:spPr>
              <a:xfrm>
                <a:off x="6166759" y="2211553"/>
                <a:ext cx="340645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≤1 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algn="ctr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(effectively, no control constraint)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F9BD2B9-4DF0-0049-8987-A4CFE5C767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759" y="2211553"/>
                <a:ext cx="3406451" cy="553998"/>
              </a:xfrm>
              <a:prstGeom prst="rect">
                <a:avLst/>
              </a:prstGeom>
              <a:blipFill>
                <a:blip r:embed="rId4"/>
                <a:stretch>
                  <a:fillRect l="-1859" t="-4545" r="-1859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5C7610-3389-7F42-B23E-627C294485D9}"/>
                  </a:ext>
                </a:extLst>
              </p:cNvPr>
              <p:cNvSpPr txBox="1"/>
              <p:nvPr/>
            </p:nvSpPr>
            <p:spPr>
              <a:xfrm>
                <a:off x="6875921" y="4775754"/>
                <a:ext cx="198812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≤0.75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5C7610-3389-7F42-B23E-627C29448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921" y="4775754"/>
                <a:ext cx="1988126" cy="276999"/>
              </a:xfrm>
              <a:prstGeom prst="rect">
                <a:avLst/>
              </a:prstGeom>
              <a:blipFill>
                <a:blip r:embed="rId5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5245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5D856-EBAD-E748-A153-6147B8D317E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3AF61-27EC-5C4C-A606-888A38D0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F00FA73-C20D-D641-9B32-AE2DA13FD733}"/>
              </a:ext>
            </a:extLst>
          </p:cNvPr>
          <p:cNvSpPr txBox="1">
            <a:spLocks/>
          </p:cNvSpPr>
          <p:nvPr/>
        </p:nvSpPr>
        <p:spPr>
          <a:xfrm>
            <a:off x="597770" y="4343947"/>
            <a:ext cx="4567381" cy="511574"/>
          </a:xfrm>
          <a:prstGeom prst="roundRect">
            <a:avLst/>
          </a:prstGeom>
          <a:noFill/>
          <a:ln w="25400" cap="flat" cmpd="sng" algn="ctr">
            <a:noFill/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Time and control discretization: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1BCC1B7-7A6D-B649-ACA8-3727869B885F}"/>
              </a:ext>
            </a:extLst>
          </p:cNvPr>
          <p:cNvGrpSpPr/>
          <p:nvPr/>
        </p:nvGrpSpPr>
        <p:grpSpPr>
          <a:xfrm>
            <a:off x="158044" y="1858639"/>
            <a:ext cx="5609274" cy="2180364"/>
            <a:chOff x="1288232" y="2323792"/>
            <a:chExt cx="6163252" cy="2911527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8DF09A6-EA6D-2C46-97DD-CACE2B5E42CB}"/>
                </a:ext>
              </a:extLst>
            </p:cNvPr>
            <p:cNvGrpSpPr>
              <a:grpSpLocks/>
            </p:cNvGrpSpPr>
            <p:nvPr/>
          </p:nvGrpSpPr>
          <p:grpSpPr>
            <a:xfrm>
              <a:off x="2141998" y="2323792"/>
              <a:ext cx="5309486" cy="2623909"/>
              <a:chOff x="3054289" y="2473035"/>
              <a:chExt cx="4932215" cy="262101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FA41BFF-FDD7-FB4F-B29B-ABA197F57F97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289" y="2473035"/>
                    <a:ext cx="3467467" cy="1087916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i="1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nary>
                            <m:nary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b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BFA41BFF-FDD7-FB4F-B29B-ABA197F57F9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54289" y="2473035"/>
                    <a:ext cx="3467467" cy="1087916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602" t="-138462" b="-18307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97E743FA-487B-5849-809A-BD86B0DF63A1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5" y="3511635"/>
                    <a:ext cx="4441202" cy="52560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)=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𝐟</m:t>
                        </m:r>
                        <m:d>
                          <m:dPr>
                            <m:ctrlPr>
                              <a:rPr lang="en-US" b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a14:m>
                    <a:r>
                      <a:rPr lang="en-US" dirty="0"/>
                      <a:t>,  </a:t>
                    </a:r>
                    <a14:m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i="0" dirty="0"/>
                          <m:t>[0, 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i="0" dirty="0"/>
                          <m:t>]</m:t>
                        </m:r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97E743FA-487B-5849-809A-BD86B0DF63A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5" y="3511635"/>
                    <a:ext cx="4441202" cy="52560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453" t="-15625" b="-625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258F52B4-45F2-D743-AB16-A580F0A8D0F2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4" y="4047234"/>
                    <a:ext cx="4827670" cy="104681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r>
                            <a:rPr lang="en-US" b="1" smtClean="0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sSub>
                            <m:sSub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b="0" i="0" dirty="0">
                      <a:latin typeface="Cambria Math" panose="02040503050406030204" pitchFamily="18" charset="0"/>
                    </a:endParaRPr>
                  </a:p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={</m:t>
                          </m:r>
                          <m:r>
                            <a:rPr lang="en-US" b="1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  <m:d>
                            <m:dPr>
                              <m:ctrlPr>
                                <a:rPr lang="en-US" b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}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258F52B4-45F2-D743-AB16-A580F0A8D0F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4" y="4047234"/>
                    <a:ext cx="4827670" cy="1046811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337" t="-322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B4885A3-7EFA-874F-A86E-FA015299FDBC}"/>
                </a:ext>
              </a:extLst>
            </p:cNvPr>
            <p:cNvSpPr txBox="1"/>
            <p:nvPr/>
          </p:nvSpPr>
          <p:spPr>
            <a:xfrm>
              <a:off x="1288232" y="3620159"/>
              <a:ext cx="966308" cy="1136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(</a:t>
              </a:r>
              <a:r>
                <a:rPr lang="en-US" b="1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OCP</a:t>
              </a:r>
              <a:r>
                <a:rPr lang="en-US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3B8B6F7-1A51-8945-9476-3D25E3AFA399}"/>
                    </a:ext>
                  </a:extLst>
                </p:cNvPr>
                <p:cNvSpPr txBox="1"/>
                <p:nvPr/>
              </p:nvSpPr>
              <p:spPr>
                <a:xfrm>
                  <a:off x="2254540" y="4709136"/>
                  <a:ext cx="3976518" cy="52618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b="1" smtClean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⊆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a14:m>
                  <a:r>
                    <a:rPr lang="en-US" dirty="0"/>
                    <a:t>,  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i="0" dirty="0"/>
                        <m:t>[0, 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m:rPr>
                          <m:nor/>
                        </m:rPr>
                        <a:rPr lang="en-US" i="0" dirty="0"/>
                        <m:t>]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3B8B6F7-1A51-8945-9476-3D25E3AFA3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40" y="4709136"/>
                  <a:ext cx="3976518" cy="526183"/>
                </a:xfrm>
                <a:prstGeom prst="rect">
                  <a:avLst/>
                </a:prstGeom>
                <a:blipFill>
                  <a:blip r:embed="rId6"/>
                  <a:stretch>
                    <a:fillRect l="-1748" t="-18750" b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33D0C088-2A39-4007-8D8F-CD301231B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9011"/>
            <a:ext cx="10515600" cy="1325563"/>
          </a:xfrm>
        </p:spPr>
        <p:txBody>
          <a:bodyPr/>
          <a:lstStyle/>
          <a:p>
            <a:r>
              <a:rPr lang="en-US" dirty="0"/>
              <a:t>Transcription into nonlinear programming</a:t>
            </a:r>
            <a:br>
              <a:rPr lang="en-US" dirty="0"/>
            </a:br>
            <a:r>
              <a:rPr lang="en-US" sz="2800" dirty="0">
                <a:solidFill>
                  <a:srgbClr val="C00000"/>
                </a:solidFill>
              </a:rPr>
              <a:t>(control parametrization method) </a:t>
            </a: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E036D310-4C64-D7FE-7EB4-BE0782630497}"/>
              </a:ext>
            </a:extLst>
          </p:cNvPr>
          <p:cNvSpPr/>
          <p:nvPr/>
        </p:nvSpPr>
        <p:spPr>
          <a:xfrm>
            <a:off x="4955043" y="2798867"/>
            <a:ext cx="1230489" cy="307694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1BCDCB-661D-7648-45CD-7C81BBFB910B}"/>
              </a:ext>
            </a:extLst>
          </p:cNvPr>
          <p:cNvGrpSpPr/>
          <p:nvPr/>
        </p:nvGrpSpPr>
        <p:grpSpPr>
          <a:xfrm>
            <a:off x="6323916" y="1858641"/>
            <a:ext cx="5270774" cy="2063318"/>
            <a:chOff x="5535785" y="3519469"/>
            <a:chExt cx="6384696" cy="249937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C09C97DD-58B0-27B5-0A3A-6B15637C25C6}"/>
                </a:ext>
              </a:extLst>
            </p:cNvPr>
            <p:cNvGrpSpPr/>
            <p:nvPr/>
          </p:nvGrpSpPr>
          <p:grpSpPr>
            <a:xfrm>
              <a:off x="5535785" y="3519469"/>
              <a:ext cx="6384696" cy="2499377"/>
              <a:chOff x="5163254" y="4006799"/>
              <a:chExt cx="6384696" cy="2499377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2DD40EB8-C4B2-30F1-4840-9B24193167F1}"/>
                  </a:ext>
                </a:extLst>
              </p:cNvPr>
              <p:cNvGrpSpPr/>
              <p:nvPr/>
            </p:nvGrpSpPr>
            <p:grpSpPr>
              <a:xfrm>
                <a:off x="5163254" y="4006799"/>
                <a:ext cx="6384696" cy="2499377"/>
                <a:chOff x="426795" y="2323791"/>
                <a:chExt cx="6384696" cy="2499377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FA1BC09A-B4D2-6D7D-93CD-16E1EEA48A01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817881" y="2323791"/>
                  <a:ext cx="5993610" cy="2499377"/>
                  <a:chOff x="1824258" y="2473035"/>
                  <a:chExt cx="5567728" cy="2496616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3" name="TextBox 12">
                        <a:extLst>
                          <a:ext uri="{FF2B5EF4-FFF2-40B4-BE49-F238E27FC236}">
                            <a16:creationId xmlns:a16="http://schemas.microsoft.com/office/drawing/2014/main" id="{7E432214-2162-55F3-EF95-1CFC9D83F3C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857392" y="2473035"/>
                        <a:ext cx="2922597" cy="942741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lang="en-US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b="1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  <m:nary>
                                <m:naryPr>
                                  <m:chr m:val="∑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),</m:t>
                                  </m:r>
                                  <m:sSub>
                                    <m:sSubPr>
                                      <m:ctrlPr>
                                        <a:rPr lang="en-US" b="1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oMath>
                          </m:oMathPara>
                        </a14:m>
                        <a:endParaRPr lang="en-US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3" name="TextBox 12">
                        <a:extLst>
                          <a:ext uri="{FF2B5EF4-FFF2-40B4-BE49-F238E27FC236}">
                            <a16:creationId xmlns:a16="http://schemas.microsoft.com/office/drawing/2014/main" id="{7E432214-2162-55F3-EF95-1CFC9D83F3C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857392" y="2473035"/>
                        <a:ext cx="2922597" cy="942741"/>
                      </a:xfrm>
                      <a:prstGeom prst="rect">
                        <a:avLst/>
                      </a:prstGeom>
                      <a:blipFill>
                        <a:blip r:embed="rId7"/>
                        <a:stretch>
                          <a:fillRect l="-8252" t="-111290" r="-2427" b="-17419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0" name="TextBox 29">
                        <a:extLst>
                          <a:ext uri="{FF2B5EF4-FFF2-40B4-BE49-F238E27FC236}">
                            <a16:creationId xmlns:a16="http://schemas.microsoft.com/office/drawing/2014/main" id="{0B02CC68-2D02-5A17-A89C-F5C032E18BA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824258" y="4634482"/>
                        <a:ext cx="5567728" cy="33516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>
                              <m:r>
                                <a:rPr lang="en-US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)=</m:t>
                              </m:r>
                              <m:r>
                                <a:rPr lang="en-US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𝐟</m:t>
                              </m:r>
                              <m:d>
                                <m:dPr>
                                  <m:ctrlPr>
                                    <a:rPr lang="en-US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b="1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0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𝐮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=0,…,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oMath>
                          </m:oMathPara>
                        </a14:m>
                        <a:endParaRPr lang="en-US" dirty="0">
                          <a:solidFill>
                            <a:schemeClr val="tx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30" name="TextBox 29">
                        <a:extLst>
                          <a:ext uri="{FF2B5EF4-FFF2-40B4-BE49-F238E27FC236}">
                            <a16:creationId xmlns:a16="http://schemas.microsoft.com/office/drawing/2014/main" id="{0B02CC68-2D02-5A17-A89C-F5C032E18BA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1824258" y="4634482"/>
                        <a:ext cx="5567728" cy="335169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 t="-4545" b="-36364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1C07C74F-0D68-C9C4-2B9C-9527AE9BB103}"/>
                    </a:ext>
                  </a:extLst>
                </p:cNvPr>
                <p:cNvSpPr txBox="1"/>
                <p:nvPr/>
              </p:nvSpPr>
              <p:spPr>
                <a:xfrm>
                  <a:off x="426795" y="2571990"/>
                  <a:ext cx="1503247" cy="4473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rgbClr val="FF0000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(</a:t>
                  </a:r>
                  <a:r>
                    <a:rPr lang="en-US" b="1" dirty="0">
                      <a:solidFill>
                        <a:srgbClr val="FF0000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NLOP-C</a:t>
                  </a:r>
                  <a:r>
                    <a:rPr lang="en-US" dirty="0">
                      <a:solidFill>
                        <a:srgbClr val="FF0000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)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9458506B-645B-A908-1313-A7C69DB39D18}"/>
                      </a:ext>
                    </a:extLst>
                  </p:cNvPr>
                  <p:cNvSpPr txBox="1"/>
                  <p:nvPr/>
                </p:nvSpPr>
                <p:spPr>
                  <a:xfrm>
                    <a:off x="5958891" y="5088949"/>
                    <a:ext cx="5126408" cy="335540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,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=0,…,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−1  ,  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))=0</m:t>
                          </m:r>
                        </m:oMath>
                      </m:oMathPara>
                    </a14:m>
                    <a:endParaRPr lang="en-US" dirty="0">
                      <a:solidFill>
                        <a:schemeClr val="tx1"/>
                      </a:solidFill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9458506B-645B-A908-1313-A7C69DB39D1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58891" y="5088949"/>
                    <a:ext cx="5126408" cy="33554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299" t="-4348" r="-898" b="-3478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43628173-6432-C5D3-654A-7E75DCD594EF}"/>
                    </a:ext>
                  </a:extLst>
                </p:cNvPr>
                <p:cNvSpPr/>
                <p:nvPr/>
              </p:nvSpPr>
              <p:spPr>
                <a:xfrm>
                  <a:off x="5883642" y="5278201"/>
                  <a:ext cx="5418810" cy="44738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where each </a:t>
                  </a:r>
                  <a14:m>
                    <m:oMath xmlns:m="http://schemas.openxmlformats.org/officeDocument/2006/math">
                      <m:r>
                        <a:rPr lang="en-US" b="1" i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dirty="0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 is recursively computed via</a:t>
                  </a: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43628173-6432-C5D3-654A-7E75DCD594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83642" y="5278201"/>
                  <a:ext cx="5418810" cy="447386"/>
                </a:xfrm>
                <a:prstGeom prst="rect">
                  <a:avLst/>
                </a:prstGeom>
                <a:blipFill>
                  <a:blip r:embed="rId10"/>
                  <a:stretch>
                    <a:fillRect l="-1133" t="-6667" r="-283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45CBA20-5EA6-AC9F-AB68-438F44911DAC}"/>
                  </a:ext>
                </a:extLst>
              </p:cNvPr>
              <p:cNvSpPr txBox="1"/>
              <p:nvPr/>
            </p:nvSpPr>
            <p:spPr>
              <a:xfrm>
                <a:off x="1037496" y="4886252"/>
                <a:ext cx="10197828" cy="16558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Select a discretization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&lt;…&lt;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for the interval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[0,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and, for every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define</a:t>
                </a:r>
                <a:r>
                  <a:rPr lang="en-US" sz="2000" b="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 </m:t>
                    </m:r>
                    <m:r>
                      <a:rPr lang="en-US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  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∈[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rgbClr val="FF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en-US" sz="20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0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By denoting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</a:t>
                </a:r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</a:t>
                </a:r>
                <a:r>
                  <a:rPr lang="en-US" sz="20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OCP</a:t>
                </a:r>
                <a:r>
                  <a:rPr lang="en-US" sz="20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 is transcribed into a nonlinear, constrained optimization problem</a:t>
                </a:r>
                <a:endParaRPr lang="en-US" sz="2000" dirty="0">
                  <a:solidFill>
                    <a:schemeClr val="tx1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45CBA20-5EA6-AC9F-AB68-438F44911D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496" y="4886252"/>
                <a:ext cx="10197828" cy="1655838"/>
              </a:xfrm>
              <a:prstGeom prst="rect">
                <a:avLst/>
              </a:prstGeom>
              <a:blipFill>
                <a:blip r:embed="rId11"/>
                <a:stretch>
                  <a:fillRect l="-622" t="-3030" b="-5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4497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6F9B-4445-EA47-9E4A-BD886B33D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954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Example: </a:t>
            </a:r>
            <a:r>
              <a:rPr lang="en-US" dirty="0" err="1"/>
              <a:t>Zermelo’s</a:t>
            </a:r>
            <a:r>
              <a:rPr lang="en-US" dirty="0"/>
              <a:t> Problem</a:t>
            </a:r>
            <a:br>
              <a:rPr lang="en-US" dirty="0"/>
            </a:br>
            <a:r>
              <a:rPr lang="en-US" sz="2800" dirty="0">
                <a:solidFill>
                  <a:srgbClr val="C00000"/>
                </a:solidFill>
              </a:rPr>
              <a:t>(control parametrization method)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36E3A-1F8F-194A-B79D-D105DE016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191044" cy="817802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Transcribe optimal control problem into a non-linear program, and solve it via </a:t>
            </a:r>
            <a:r>
              <a:rPr lang="en-US" sz="2000" dirty="0" err="1">
                <a:latin typeface="American Typewriter" panose="02090604020004020304" pitchFamily="18" charset="77"/>
                <a:ea typeface="Source Sans Pro" panose="020B0503030403020204" pitchFamily="34" charset="0"/>
              </a:rPr>
              <a:t>fmincon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(MATLAB), </a:t>
            </a:r>
            <a:r>
              <a:rPr lang="en-US" sz="2000" dirty="0" err="1">
                <a:latin typeface="American Typewriter" panose="02090604020004020304" pitchFamily="18" charset="77"/>
                <a:ea typeface="Source Sans Pro" panose="020B0503030403020204" pitchFamily="34" charset="0"/>
              </a:rPr>
              <a:t>scipy.optimize.minimize</a:t>
            </a:r>
            <a:r>
              <a:rPr lang="en-US" sz="2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(python), etc.</a:t>
            </a:r>
            <a:endParaRPr lang="en-US" sz="2000" dirty="0">
              <a:latin typeface="American Typewriter" panose="02090604020004020304" pitchFamily="18" charset="77"/>
              <a:ea typeface="Source Sans Pro" panose="020B0503030403020204" pitchFamily="34" charset="0"/>
            </a:endParaRPr>
          </a:p>
          <a:p>
            <a:endParaRPr lang="en-US" sz="20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D9278-36BE-7745-ACC3-BFE83878A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55352-74DF-7A4E-91E7-056A1F68D4A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69895-AA61-5445-A57F-34A36642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4C90F-B4F1-9A47-94EF-F275C5B7F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DB98F544-6AAA-324E-B277-A96B10818D86}"/>
              </a:ext>
            </a:extLst>
          </p:cNvPr>
          <p:cNvSpPr/>
          <p:nvPr/>
        </p:nvSpPr>
        <p:spPr>
          <a:xfrm>
            <a:off x="5997258" y="3867622"/>
            <a:ext cx="461667" cy="50094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3795C0-C2AE-4C48-AB9B-13B76C3EA862}"/>
              </a:ext>
            </a:extLst>
          </p:cNvPr>
          <p:cNvGrpSpPr/>
          <p:nvPr/>
        </p:nvGrpSpPr>
        <p:grpSpPr>
          <a:xfrm>
            <a:off x="203715" y="3108697"/>
            <a:ext cx="5793543" cy="2211756"/>
            <a:chOff x="159618" y="3651511"/>
            <a:chExt cx="5329305" cy="203452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B78375E-2A0A-6148-B9E1-036C7CE31A98}"/>
                </a:ext>
              </a:extLst>
            </p:cNvPr>
            <p:cNvGrpSpPr/>
            <p:nvPr/>
          </p:nvGrpSpPr>
          <p:grpSpPr>
            <a:xfrm>
              <a:off x="927214" y="3651511"/>
              <a:ext cx="4561709" cy="2034527"/>
              <a:chOff x="7191561" y="2696547"/>
              <a:chExt cx="4643828" cy="2270575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76DD782-2240-D14A-B1A9-7B91230BDB5B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191561" y="2696547"/>
                <a:ext cx="4466010" cy="2270575"/>
                <a:chOff x="3224334" y="3051086"/>
                <a:chExt cx="4641297" cy="215458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6D628799-B19E-8444-9671-B45DDFF234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17917" y="3051086"/>
                      <a:ext cx="2512457" cy="89252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r>
                              <m:rPr>
                                <m:sty m:val="p"/>
                              </m:rP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in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nary>
                              <m:nary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sup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sSup>
                                  <m:sSup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e>
                            </m:nary>
                          </m:oMath>
                        </m:oMathPara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6D628799-B19E-8444-9671-B45DDFF234A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17917" y="3051086"/>
                      <a:ext cx="2512457" cy="892528"/>
                    </a:xfrm>
                    <a:prstGeom prst="rect">
                      <a:avLst/>
                    </a:prstGeom>
                    <a:blipFill>
                      <a:blip r:embed="rId2"/>
                      <a:stretch>
                        <a:fillRect l="-6373" t="-135616" b="-17808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DD503E7E-A7D0-714D-B168-295B40E907A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17918" y="3665738"/>
                      <a:ext cx="4547713" cy="33842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flow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</m:oMath>
                      </a14:m>
                      <a:r>
                        <a:rPr lang="en-US" sz="2000" i="1" dirty="0"/>
                        <a:t>t</a:t>
                      </a:r>
                      <a:r>
                        <a:rPr lang="en-US" sz="20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</m:oMath>
                      </a14:m>
                      <a:r>
                        <a:rPr lang="en-US" sz="2000" dirty="0"/>
                        <a:t> [0,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a14:m>
                      <a:r>
                        <a:rPr lang="en-US" sz="2000" dirty="0"/>
                        <a:t>]  </a:t>
                      </a:r>
                    </a:p>
                  </p:txBody>
                </p:sp>
              </mc:Choice>
              <mc:Fallback xmlns="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DD503E7E-A7D0-714D-B168-295B40E907A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17918" y="3665738"/>
                      <a:ext cx="4547713" cy="338423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1355" t="-17857" r="-4065" b="-3571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249C4CF5-7619-984F-B886-EF87DF9712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66003" y="4375584"/>
                      <a:ext cx="3693962" cy="83008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oMath>
                      </a14:m>
                      <a:r>
                        <a:rPr lang="en-US" sz="2000" dirty="0"/>
                        <a:t>, 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)=(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249C4CF5-7619-984F-B886-EF87DF97121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66003" y="4375584"/>
                      <a:ext cx="3693962" cy="83008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3000" t="-869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8FF2BE8A-C641-A04A-BFD5-C387ECD364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24334" y="4646574"/>
                      <a:ext cx="3777299" cy="55073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oMath>
                      </a14:m>
                      <a:r>
                        <a:rPr lang="en-US" sz="2000" dirty="0"/>
                        <a:t>,  </a:t>
                      </a:r>
                      <a:r>
                        <a:rPr lang="en-US" sz="2000" i="1" dirty="0"/>
                        <a:t>t</a:t>
                      </a:r>
                      <a:r>
                        <a:rPr lang="en-US" sz="20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</m:oMath>
                      </a14:m>
                      <a:r>
                        <a:rPr lang="en-US" sz="2000" dirty="0"/>
                        <a:t> [0,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a14:m>
                      <a:r>
                        <a:rPr lang="en-US" sz="2000" dirty="0"/>
                        <a:t>] </a:t>
                      </a:r>
                    </a:p>
                  </p:txBody>
                </p:sp>
              </mc:Choice>
              <mc:Fallback xmlns=""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8FF2BE8A-C641-A04A-BFD5-C387ECD364B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24334" y="4646574"/>
                      <a:ext cx="3777299" cy="5507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t="-434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723EAC32-FEAF-9D42-8BA2-FF3DB0F1B32E}"/>
                      </a:ext>
                    </a:extLst>
                  </p:cNvPr>
                  <p:cNvSpPr txBox="1"/>
                  <p:nvPr/>
                </p:nvSpPr>
                <p:spPr>
                  <a:xfrm>
                    <a:off x="7281608" y="3673389"/>
                    <a:ext cx="4553781" cy="47471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oMath>
                    </a14:m>
                    <a:r>
                      <a:rPr lang="en-US" sz="2000" dirty="0"/>
                      <a:t>,  </a:t>
                    </a:r>
                    <a:r>
                      <a:rPr lang="en-US" sz="2000" i="1" dirty="0"/>
                      <a:t>t</a:t>
                    </a:r>
                    <a:r>
                      <a:rPr lang="en-US" sz="2000" dirty="0"/>
                      <a:t> </a:t>
                    </a:r>
                    <a14:m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</m:oMath>
                    </a14:m>
                    <a:r>
                      <a:rPr lang="en-US" sz="2000" dirty="0"/>
                      <a:t> [0,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a14:m>
                    <a:r>
                      <a:rPr lang="en-US" sz="2000" dirty="0"/>
                      <a:t>]  </a:t>
                    </a:r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723EAC32-FEAF-9D42-8BA2-FF3DB0F1B32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81608" y="3673389"/>
                    <a:ext cx="4553781" cy="474713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1823" t="-13158" b="-263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1EC8D0-86CC-7E41-B5A4-2682768D7DE0}"/>
                </a:ext>
              </a:extLst>
            </p:cNvPr>
            <p:cNvSpPr txBox="1"/>
            <p:nvPr/>
          </p:nvSpPr>
          <p:spPr>
            <a:xfrm>
              <a:off x="159618" y="3799554"/>
              <a:ext cx="914400" cy="866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(</a:t>
              </a:r>
              <a:r>
                <a:rPr lang="en-US" sz="2000" b="1" dirty="0"/>
                <a:t>OCP</a:t>
              </a:r>
              <a:r>
                <a:rPr lang="en-US" sz="2000" dirty="0"/>
                <a:t>)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713957A-3D96-0C95-D3DC-7C8B0D1010EE}"/>
              </a:ext>
            </a:extLst>
          </p:cNvPr>
          <p:cNvGrpSpPr/>
          <p:nvPr/>
        </p:nvGrpSpPr>
        <p:grpSpPr>
          <a:xfrm>
            <a:off x="6829543" y="2779309"/>
            <a:ext cx="4981513" cy="3996957"/>
            <a:chOff x="6942219" y="3288593"/>
            <a:chExt cx="6062805" cy="459165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C9ACDC8-7A4C-3848-2D24-D535DE50BE2A}"/>
                </a:ext>
              </a:extLst>
            </p:cNvPr>
            <p:cNvGrpSpPr/>
            <p:nvPr/>
          </p:nvGrpSpPr>
          <p:grpSpPr>
            <a:xfrm>
              <a:off x="6953982" y="3288593"/>
              <a:ext cx="6051042" cy="1867530"/>
              <a:chOff x="1542890" y="2219677"/>
              <a:chExt cx="6051042" cy="186753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B3895B50-7C74-3D39-61E4-86F75C05EFE2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2615332" y="2219677"/>
                <a:ext cx="4978600" cy="1867530"/>
                <a:chOff x="3493992" y="2369039"/>
                <a:chExt cx="4624840" cy="186547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FD5C26F2-5C6C-59A1-4780-E6D0B1C6FC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026616" y="2369039"/>
                      <a:ext cx="2051755" cy="118986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</m:sSub>
                            <m:nary>
                              <m:naryPr>
                                <m:chr m:val="∑"/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Sup>
                                  <m:sSubSupPr>
                                    <m:ctrlP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0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nary>
                          </m:oMath>
                        </m:oMathPara>
                      </a14:m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FD5C26F2-5C6C-59A1-4780-E6D0B1C6FC7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26616" y="2369039"/>
                      <a:ext cx="2051755" cy="1189869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9091" t="-93976" b="-12891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F89943FC-5DE2-980E-2337-9AF67503BED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493992" y="3388506"/>
                      <a:ext cx="4624840" cy="84600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)=(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r>
                        <a:rPr lang="en-US" sz="2000" dirty="0"/>
                        <a:t>,      </a:t>
                      </a:r>
                      <a14:m>
                        <m:oMath xmlns:m="http://schemas.openxmlformats.org/officeDocument/2006/math"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oMath>
                      </a14:m>
                      <a:endParaRPr lang="en-US" sz="2000" dirty="0"/>
                    </a:p>
                  </p:txBody>
                </p:sp>
              </mc:Choice>
              <mc:Fallback xmlns=""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F89943FC-5DE2-980E-2337-9AF67503BED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493992" y="3388506"/>
                      <a:ext cx="4624840" cy="846003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t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3DAE888-833B-1314-26F2-9FDCA568EBEB}"/>
                  </a:ext>
                </a:extLst>
              </p:cNvPr>
              <p:cNvSpPr txBox="1"/>
              <p:nvPr/>
            </p:nvSpPr>
            <p:spPr>
              <a:xfrm>
                <a:off x="1542890" y="2508694"/>
                <a:ext cx="1656848" cy="5505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(</a:t>
                </a:r>
                <a:r>
                  <a:rPr lang="en-US" sz="2000" b="1" dirty="0"/>
                  <a:t>NLOP-C</a:t>
                </a:r>
                <a:r>
                  <a:rPr lang="en-US" sz="2000" dirty="0"/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50727535-602B-6416-A74F-0711600A4A02}"/>
                    </a:ext>
                  </a:extLst>
                </p:cNvPr>
                <p:cNvSpPr/>
                <p:nvPr/>
              </p:nvSpPr>
              <p:spPr>
                <a:xfrm>
                  <a:off x="6953982" y="5402001"/>
                  <a:ext cx="5582300" cy="11006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  <m:nary>
                          <m:naryPr>
                            <m:chr m:val="∑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i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flow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nary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50727535-602B-6416-A74F-0711600A4A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3982" y="5402001"/>
                  <a:ext cx="5582300" cy="1100635"/>
                </a:xfrm>
                <a:prstGeom prst="rect">
                  <a:avLst/>
                </a:prstGeom>
                <a:blipFill>
                  <a:blip r:embed="rId9"/>
                  <a:stretch>
                    <a:fillRect t="-97403" b="-1506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BEC9EE-C8DC-44F0-E957-9C1F039472D5}"/>
                </a:ext>
              </a:extLst>
            </p:cNvPr>
            <p:cNvSpPr txBox="1"/>
            <p:nvPr/>
          </p:nvSpPr>
          <p:spPr>
            <a:xfrm>
              <a:off x="6953982" y="4926302"/>
              <a:ext cx="2729223" cy="459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where, recursively:</a:t>
              </a:r>
              <a:endParaRPr lang="en-US" sz="20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F8DB6D5-10C8-27B2-151A-C432CB3624A5}"/>
                    </a:ext>
                  </a:extLst>
                </p:cNvPr>
                <p:cNvSpPr/>
                <p:nvPr/>
              </p:nvSpPr>
              <p:spPr>
                <a:xfrm>
                  <a:off x="6942219" y="6499742"/>
                  <a:ext cx="3917361" cy="138050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  <m:nary>
                          <m:naryPr>
                            <m:chr m:val="∑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⁡(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F8DB6D5-10C8-27B2-151A-C432CB3624A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42219" y="6499742"/>
                  <a:ext cx="3917361" cy="1380509"/>
                </a:xfrm>
                <a:prstGeom prst="rect">
                  <a:avLst/>
                </a:prstGeom>
                <a:blipFill>
                  <a:blip r:embed="rId10"/>
                  <a:stretch>
                    <a:fillRect t="-76042" b="-10208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16225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EE720-A835-244D-B336-10C846770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B5978-B483-8149-8808-0684A6078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2F277-6425-904A-AC68-69E27121ED4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321A0C-29A6-124F-B9CB-8234AB8B6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C5164-6E5A-5749-8C3D-94281831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  <p:pic>
        <p:nvPicPr>
          <p:cNvPr id="11" name="Picture 10" descr="A close up of a mans face&#10;&#10;Description automatically generated">
            <a:extLst>
              <a:ext uri="{FF2B5EF4-FFF2-40B4-BE49-F238E27FC236}">
                <a16:creationId xmlns:a16="http://schemas.microsoft.com/office/drawing/2014/main" id="{81294E4E-5ECD-974B-BE74-5C4BB6BA2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54452"/>
            <a:ext cx="5560749" cy="2342918"/>
          </a:xfrm>
          <a:prstGeom prst="rect">
            <a:avLst/>
          </a:prstGeom>
        </p:spPr>
      </p:pic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D14660D8-1324-064C-B6E2-698A6EBDD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970065"/>
            <a:ext cx="5560749" cy="2322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EE1025F-301D-F046-BD1D-9AE372E168D8}"/>
                  </a:ext>
                </a:extLst>
              </p:cNvPr>
              <p:cNvSpPr txBox="1"/>
              <p:nvPr/>
            </p:nvSpPr>
            <p:spPr>
              <a:xfrm>
                <a:off x="6096000" y="2221724"/>
                <a:ext cx="396912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en-US" b="0" dirty="0">
                  <a:latin typeface="Source Sans Pro" panose="020B0503030403020204" pitchFamily="34" charset="0"/>
                </a:endParaRPr>
              </a:p>
              <a:p>
                <a:pPr algn="ctr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(effectively, no control constraint)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EE1025F-301D-F046-BD1D-9AE372E168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221724"/>
                <a:ext cx="3969124" cy="553998"/>
              </a:xfrm>
              <a:prstGeom prst="rect">
                <a:avLst/>
              </a:prstGeom>
              <a:blipFill>
                <a:blip r:embed="rId4"/>
                <a:stretch>
                  <a:fillRect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001CDB0-9E98-0E48-81A3-BA799C2BBAB6}"/>
                  </a:ext>
                </a:extLst>
              </p:cNvPr>
              <p:cNvSpPr txBox="1"/>
              <p:nvPr/>
            </p:nvSpPr>
            <p:spPr>
              <a:xfrm>
                <a:off x="7159337" y="4754232"/>
                <a:ext cx="198812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≤0.75</m:t>
                      </m:r>
                    </m:oMath>
                  </m:oMathPara>
                </a14:m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001CDB0-9E98-0E48-81A3-BA799C2BBA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9337" y="4754232"/>
                <a:ext cx="1988126" cy="276999"/>
              </a:xfrm>
              <a:prstGeom prst="rect">
                <a:avLst/>
              </a:prstGeom>
              <a:blipFill>
                <a:blip r:embed="rId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2600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E6F9B-4445-EA47-9E4A-BD886B33D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</a:t>
            </a:r>
            <a:r>
              <a:rPr lang="en-US" dirty="0" err="1"/>
              <a:t>Zermelo’s</a:t>
            </a:r>
            <a:r>
              <a:rPr lang="en-US" dirty="0"/>
              <a:t> Problem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D9278-36BE-7745-ACC3-BFE83878A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A7F6F-F9C5-A040-A4AD-29E4BA51C25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69895-AA61-5445-A57F-34A36642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4C90F-B4F1-9A47-94EF-F275C5B7F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864CDD-E5D9-234B-B506-5A3934557793}"/>
              </a:ext>
            </a:extLst>
          </p:cNvPr>
          <p:cNvGrpSpPr/>
          <p:nvPr/>
        </p:nvGrpSpPr>
        <p:grpSpPr>
          <a:xfrm>
            <a:off x="6976256" y="1387226"/>
            <a:ext cx="4207140" cy="1679357"/>
            <a:chOff x="1698604" y="2245461"/>
            <a:chExt cx="5251178" cy="209610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1E055BA-5B11-0746-97D5-7DB4460D9B2F}"/>
                </a:ext>
              </a:extLst>
            </p:cNvPr>
            <p:cNvGrpSpPr>
              <a:grpSpLocks/>
            </p:cNvGrpSpPr>
            <p:nvPr/>
          </p:nvGrpSpPr>
          <p:grpSpPr>
            <a:xfrm>
              <a:off x="1971182" y="2245461"/>
              <a:ext cx="4978600" cy="2096104"/>
              <a:chOff x="2895612" y="2394794"/>
              <a:chExt cx="4624840" cy="209379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E2B50F43-F56E-7D48-B10A-1A719D323A27}"/>
                      </a:ext>
                    </a:extLst>
                  </p:cNvPr>
                  <p:cNvSpPr txBox="1"/>
                  <p:nvPr/>
                </p:nvSpPr>
                <p:spPr>
                  <a:xfrm>
                    <a:off x="3784003" y="2394794"/>
                    <a:ext cx="1861755" cy="86347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  <m:nary>
                            <m:naryPr>
                              <m:chr m:val="∑"/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oMath>
                      </m:oMathPara>
                    </a14:m>
                    <a:endParaRPr lang="en-US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E2B50F43-F56E-7D48-B10A-1A719D323A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84003" y="2394794"/>
                    <a:ext cx="1861755" cy="863473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BA92B2F9-D36C-FB47-A25A-5A136B0E2D72}"/>
                      </a:ext>
                    </a:extLst>
                  </p:cNvPr>
                  <p:cNvSpPr txBox="1"/>
                  <p:nvPr/>
                </p:nvSpPr>
                <p:spPr>
                  <a:xfrm>
                    <a:off x="2895612" y="3473082"/>
                    <a:ext cx="4624840" cy="101550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600" i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flow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oMath>
                      </m:oMathPara>
                    </a14:m>
                    <a:endParaRPr lang="en-US" sz="1600" dirty="0">
                      <a:solidFill>
                        <a:schemeClr val="tx1"/>
                      </a:solidFill>
                    </a:endParaRPr>
                  </a:p>
                  <a:p>
                    <a14:m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         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ℎ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a14:m>
                    <a:r>
                      <a:rPr lang="en-US" sz="1600" dirty="0"/>
                      <a:t> , </a:t>
                    </a:r>
                    <a14:m>
                      <m:oMath xmlns:m="http://schemas.openxmlformats.org/officeDocument/2006/math">
                        <m:d>
                          <m:dPr>
                            <m:begChr m:val="|"/>
                            <m:endChr m:val="|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𝑚𝑎𝑥</m:t>
                            </m:r>
                          </m:sub>
                        </m:sSub>
                      </m:oMath>
                    </a14:m>
                    <a:endParaRPr lang="en-US" sz="1600" dirty="0"/>
                  </a:p>
                  <a:p>
                    <a:r>
                      <a:rPr lang="en-US" sz="1600" b="0" dirty="0"/>
                      <a:t>         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a14:m>
                    <a:r>
                      <a:rPr lang="en-US" sz="1600" dirty="0"/>
                      <a:t> ,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b>
                            </m:s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b>
                            </m:sSub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a14:m>
                    <a:r>
                      <a:rPr lang="en-US" sz="1600" dirty="0"/>
                      <a:t> </a:t>
                    </a:r>
                  </a:p>
                  <a:p>
                    <a:endParaRPr lang="en-US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BA92B2F9-D36C-FB47-A25A-5A136B0E2D7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95612" y="3473082"/>
                    <a:ext cx="4624840" cy="1015503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53" b="-895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8C80D9-5421-5842-8D0E-22EBF95615BF}"/>
                </a:ext>
              </a:extLst>
            </p:cNvPr>
            <p:cNvSpPr txBox="1"/>
            <p:nvPr/>
          </p:nvSpPr>
          <p:spPr>
            <a:xfrm>
              <a:off x="1698604" y="2970577"/>
              <a:ext cx="11640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(</a:t>
              </a:r>
              <a:r>
                <a:rPr lang="en-US" b="1" dirty="0"/>
                <a:t>NLOP</a:t>
              </a:r>
              <a:r>
                <a:rPr lang="en-US" dirty="0"/>
                <a:t>)</a:t>
              </a:r>
            </a:p>
          </p:txBody>
        </p:sp>
      </p:grpSp>
      <p:sp>
        <p:nvSpPr>
          <p:cNvPr id="13" name="Right Arrow 12">
            <a:extLst>
              <a:ext uri="{FF2B5EF4-FFF2-40B4-BE49-F238E27FC236}">
                <a16:creationId xmlns:a16="http://schemas.microsoft.com/office/drawing/2014/main" id="{DB98F544-6AAA-324E-B277-A96B10818D86}"/>
              </a:ext>
            </a:extLst>
          </p:cNvPr>
          <p:cNvSpPr/>
          <p:nvPr/>
        </p:nvSpPr>
        <p:spPr>
          <a:xfrm rot="5400000">
            <a:off x="2958813" y="3108089"/>
            <a:ext cx="461667" cy="50094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43795C0-C2AE-4C48-AB9B-13B76C3EA862}"/>
              </a:ext>
            </a:extLst>
          </p:cNvPr>
          <p:cNvGrpSpPr/>
          <p:nvPr/>
        </p:nvGrpSpPr>
        <p:grpSpPr>
          <a:xfrm>
            <a:off x="1412044" y="1415054"/>
            <a:ext cx="4971757" cy="1506967"/>
            <a:chOff x="12814" y="3651511"/>
            <a:chExt cx="6087443" cy="184513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B78375E-2A0A-6148-B9E1-036C7CE31A98}"/>
                </a:ext>
              </a:extLst>
            </p:cNvPr>
            <p:cNvGrpSpPr/>
            <p:nvPr/>
          </p:nvGrpSpPr>
          <p:grpSpPr>
            <a:xfrm>
              <a:off x="927214" y="3651511"/>
              <a:ext cx="5173043" cy="1845137"/>
              <a:chOff x="7191561" y="2696547"/>
              <a:chExt cx="5266167" cy="2059212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76DD782-2240-D14A-B1A9-7B91230BDB5B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191561" y="2696547"/>
                <a:ext cx="5266167" cy="2059212"/>
                <a:chOff x="3224334" y="3051086"/>
                <a:chExt cx="5472859" cy="195402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6D628799-B19E-8444-9671-B45DDFF234A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17916" y="3051086"/>
                      <a:ext cx="1438673" cy="51023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r>
                              <m:rPr>
                                <m:sty m:val="p"/>
                              </m:rPr>
                              <a:rPr lang="en-US" sz="1400" i="1" smtClean="0"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sty m:val="p"/>
                              </m:r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in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nary>
                              <m:nary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sub>
                                </m:sSub>
                              </m:sup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sSup>
                                  <m:sSup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e>
                            </m:nary>
                          </m:oMath>
                        </m:oMathPara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6D628799-B19E-8444-9671-B45DDFF234A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17916" y="3051086"/>
                      <a:ext cx="1438673" cy="510230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r="-17582" b="-2153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DD503E7E-A7D0-714D-B168-295B40E907A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17916" y="3665738"/>
                      <a:ext cx="5379277" cy="25749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acc>
                            <m:accPr>
                              <m:chr m:val="̇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flow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</m:oMath>
                      </a14:m>
                      <a:r>
                        <a:rPr lang="en-US" sz="1400" i="1" dirty="0"/>
                        <a:t>t</a:t>
                      </a:r>
                      <a:r>
                        <a:rPr lang="en-US" sz="14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</m:oMath>
                      </a14:m>
                      <a:r>
                        <a:rPr lang="en-US" sz="1400" dirty="0"/>
                        <a:t> [0,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a14:m>
                      <a:r>
                        <a:rPr lang="en-US" sz="1400" dirty="0"/>
                        <a:t>]  </a:t>
                      </a:r>
                    </a:p>
                  </p:txBody>
                </p:sp>
              </mc:Choice>
              <mc:Fallback xmlns=""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DD503E7E-A7D0-714D-B168-295B40E907A1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17916" y="3665738"/>
                      <a:ext cx="5379277" cy="257491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1175" t="-18750" b="-7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249C4CF5-7619-984F-B886-EF87DF9712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266003" y="4375584"/>
                      <a:ext cx="3693963" cy="24642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oMath>
                      </a14:m>
                      <a:r>
                        <a:rPr lang="en-US" sz="1400" dirty="0"/>
                        <a:t>, 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)=(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endParaRPr lang="en-US" sz="1400" dirty="0"/>
                    </a:p>
                  </p:txBody>
                </p:sp>
              </mc:Choice>
              <mc:Fallback xmlns=""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249C4CF5-7619-984F-B886-EF87DF97121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66003" y="4375584"/>
                      <a:ext cx="3693963" cy="246423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2778" t="-29032" b="-7419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8FF2BE8A-C641-A04A-BFD5-C387ECD364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24334" y="4646574"/>
                      <a:ext cx="3777299" cy="35853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d>
                            <m:dPr>
                              <m:begChr m:val="|"/>
                              <m:endChr m:val="|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oMath>
                      </a14:m>
                      <a:r>
                        <a:rPr lang="en-US" sz="1400" dirty="0"/>
                        <a:t>,  </a:t>
                      </a:r>
                      <a:r>
                        <a:rPr lang="en-US" sz="1400" i="1" dirty="0"/>
                        <a:t>t</a:t>
                      </a:r>
                      <a:r>
                        <a:rPr lang="en-US" sz="14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</m:oMath>
                      </a14:m>
                      <a:r>
                        <a:rPr lang="en-US" sz="1400" dirty="0"/>
                        <a:t> [0,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a14:m>
                      <a:r>
                        <a:rPr lang="en-US" sz="1400" dirty="0"/>
                        <a:t>]</a:t>
                      </a:r>
                      <a:r>
                        <a:rPr lang="en-US" sz="1600" dirty="0"/>
                        <a:t> </a:t>
                      </a:r>
                    </a:p>
                  </p:txBody>
                </p:sp>
              </mc:Choice>
              <mc:Fallback xmlns=""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8FF2BE8A-C641-A04A-BFD5-C387ECD364B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24334" y="4646574"/>
                      <a:ext cx="3777299" cy="35853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b="-4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723EAC32-FEAF-9D42-8BA2-FF3DB0F1B32E}"/>
                      </a:ext>
                    </a:extLst>
                  </p:cNvPr>
                  <p:cNvSpPr txBox="1"/>
                  <p:nvPr/>
                </p:nvSpPr>
                <p:spPr>
                  <a:xfrm>
                    <a:off x="7281608" y="3673389"/>
                    <a:ext cx="4553780" cy="27135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  <m:d>
                          <m:d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oMath>
                    </a14:m>
                    <a:r>
                      <a:rPr lang="en-US" sz="1400" dirty="0"/>
                      <a:t>,  </a:t>
                    </a:r>
                    <a:r>
                      <a:rPr lang="en-US" sz="1400" i="1" dirty="0"/>
                      <a:t>t</a:t>
                    </a:r>
                    <a:r>
                      <a:rPr lang="en-US" sz="1400" dirty="0"/>
                      <a:t> </a:t>
                    </a:r>
                    <a14:m>
                      <m:oMath xmlns:m="http://schemas.openxmlformats.org/officeDocument/2006/math"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</m:oMath>
                    </a14:m>
                    <a:r>
                      <a:rPr lang="en-US" sz="1400" dirty="0"/>
                      <a:t> [0,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a14:m>
                    <a:r>
                      <a:rPr lang="en-US" sz="1400" dirty="0"/>
                      <a:t>]  </a:t>
                    </a:r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723EAC32-FEAF-9D42-8BA2-FF3DB0F1B32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81608" y="3673389"/>
                    <a:ext cx="4553780" cy="271353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1836" t="-18182" b="-6969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A1EC8D0-86CC-7E41-B5A4-2682768D7DE0}"/>
                </a:ext>
              </a:extLst>
            </p:cNvPr>
            <p:cNvSpPr txBox="1"/>
            <p:nvPr/>
          </p:nvSpPr>
          <p:spPr>
            <a:xfrm>
              <a:off x="12814" y="4475640"/>
              <a:ext cx="914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(</a:t>
              </a:r>
              <a:r>
                <a:rPr lang="en-US" b="1" dirty="0"/>
                <a:t>OCP</a:t>
              </a:r>
              <a:r>
                <a:rPr lang="en-US" dirty="0"/>
                <a:t>)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3AA733C-4949-4183-BCC0-908C81673503}"/>
              </a:ext>
            </a:extLst>
          </p:cNvPr>
          <p:cNvGrpSpPr/>
          <p:nvPr/>
        </p:nvGrpSpPr>
        <p:grpSpPr>
          <a:xfrm>
            <a:off x="1541002" y="3568444"/>
            <a:ext cx="3798234" cy="2576671"/>
            <a:chOff x="7193562" y="3279294"/>
            <a:chExt cx="5130779" cy="362370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3078C7AB-3875-4B8A-9743-C93C92B5BE5A}"/>
                </a:ext>
              </a:extLst>
            </p:cNvPr>
            <p:cNvGrpSpPr/>
            <p:nvPr/>
          </p:nvGrpSpPr>
          <p:grpSpPr>
            <a:xfrm>
              <a:off x="7345741" y="3279294"/>
              <a:ext cx="4978600" cy="1184321"/>
              <a:chOff x="1934649" y="2210378"/>
              <a:chExt cx="4978600" cy="1184321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3ABA2FC7-6BCA-417D-B05B-B7CFF7126DA6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934649" y="2210378"/>
                <a:ext cx="4978600" cy="1184321"/>
                <a:chOff x="2861676" y="2359752"/>
                <a:chExt cx="4624840" cy="1183015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DA121BC5-0467-451D-89CD-6E24E7BA3CC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61676" y="2359752"/>
                      <a:ext cx="1061311" cy="605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US" sz="1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sub>
                            </m:sSub>
                            <m:nary>
                              <m:naryPr>
                                <m:chr m:val="∑"/>
                                <m:ctrlP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  <m:e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Sup>
                                  <m:sSubSupPr>
                                    <m:ctrlP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e>
                            </m:nary>
                          </m:oMath>
                        </m:oMathPara>
                      </a14:m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DA121BC5-0467-451D-89CD-6E24E7BA3CC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61676" y="2359752"/>
                      <a:ext cx="1061311" cy="605332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r="-27338" b="-4084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F29A7B3F-91F9-4F1B-9224-DCAA82F6FD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61676" y="3296818"/>
                      <a:ext cx="4624840" cy="2459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)=(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600" i="1"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a14:m>
                      <a:r>
                        <a:rPr lang="en-US" sz="1600" dirty="0"/>
                        <a:t>,      </a:t>
                      </a:r>
                      <a14:m>
                        <m:oMath xmlns:m="http://schemas.openxmlformats.org/officeDocument/2006/math">
                          <m:d>
                            <m:dPr>
                              <m:begChr m:val="|"/>
                              <m:endChr m:val="|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oMath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33" name="TextBox 32">
                      <a:extLst>
                        <a:ext uri="{FF2B5EF4-FFF2-40B4-BE49-F238E27FC236}">
                          <a16:creationId xmlns:a16="http://schemas.microsoft.com/office/drawing/2014/main" id="{F29A7B3F-91F9-4F1B-9224-DCAA82F6FDE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61676" y="3296818"/>
                      <a:ext cx="4624840" cy="245949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t="-37931" b="-10689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43DD883-339E-4311-93B4-1A2EE2ECC248}"/>
                  </a:ext>
                </a:extLst>
              </p:cNvPr>
              <p:cNvSpPr txBox="1"/>
              <p:nvPr/>
            </p:nvSpPr>
            <p:spPr>
              <a:xfrm>
                <a:off x="4902650" y="2502202"/>
                <a:ext cx="1656848" cy="519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</a:t>
                </a:r>
                <a:r>
                  <a:rPr lang="en-US" b="1" dirty="0"/>
                  <a:t>NLOP-C</a:t>
                </a:r>
                <a:r>
                  <a:rPr lang="en-US" dirty="0"/>
                  <a:t>)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D5E0E9C-162A-418C-9B1D-18652BDBD8ED}"/>
                    </a:ext>
                  </a:extLst>
                </p:cNvPr>
                <p:cNvSpPr/>
                <p:nvPr/>
              </p:nvSpPr>
              <p:spPr>
                <a:xfrm>
                  <a:off x="7193562" y="5013649"/>
                  <a:ext cx="4293621" cy="98210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  <m:nary>
                          <m:naryPr>
                            <m:chr m:val="∑"/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  <m:e>
                            <m:d>
                              <m:dPr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 i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  <m:d>
                                  <m:dPr>
                                    <m:ctrlPr>
                                      <a:rPr lang="en-US" sz="1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𝑢</m:t>
                                        </m:r>
                                      </m:e>
                                      <m:sub>
                                        <m:r>
                                          <a:rPr lang="en-US" sz="14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1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400" b="0" i="0" smtClean="0">
                                    <a:latin typeface="Cambria Math" panose="02040503050406030204" pitchFamily="18" charset="0"/>
                                  </a:rPr>
                                  <m:t>flow</m:t>
                                </m:r>
                                <m:d>
                                  <m:d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14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nary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D5E0E9C-162A-418C-9B1D-18652BDBD8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3562" y="5013649"/>
                  <a:ext cx="4293621" cy="982101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9D0DBA5-420F-43AF-8C84-E23B9A1938C0}"/>
                </a:ext>
              </a:extLst>
            </p:cNvPr>
            <p:cNvSpPr txBox="1"/>
            <p:nvPr/>
          </p:nvSpPr>
          <p:spPr>
            <a:xfrm>
              <a:off x="7243239" y="4682753"/>
              <a:ext cx="220539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where, recursively:</a:t>
              </a:r>
              <a:endParaRPr lang="en-US" sz="1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52C1538-5F30-49FE-B91E-8742568F1FF0}"/>
                    </a:ext>
                  </a:extLst>
                </p:cNvPr>
                <p:cNvSpPr/>
                <p:nvPr/>
              </p:nvSpPr>
              <p:spPr>
                <a:xfrm>
                  <a:off x="7193562" y="5876350"/>
                  <a:ext cx="2914614" cy="102664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ℎ</m:t>
                        </m:r>
                        <m:nary>
                          <m:naryPr>
                            <m:chr m:val="∑"/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4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⁡(</m:t>
                            </m:r>
                            <m:sSub>
                              <m:sSubPr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52C1538-5F30-49FE-B91E-8742568F1FF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3562" y="5876350"/>
                  <a:ext cx="2914614" cy="1026648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4" name="Right Arrow 12">
            <a:extLst>
              <a:ext uri="{FF2B5EF4-FFF2-40B4-BE49-F238E27FC236}">
                <a16:creationId xmlns:a16="http://schemas.microsoft.com/office/drawing/2014/main" id="{60196F6C-3E06-4EEA-9E67-DD85252C0F4F}"/>
              </a:ext>
            </a:extLst>
          </p:cNvPr>
          <p:cNvSpPr/>
          <p:nvPr/>
        </p:nvSpPr>
        <p:spPr>
          <a:xfrm>
            <a:off x="6025187" y="2162657"/>
            <a:ext cx="461667" cy="50094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E4A41007-C527-4FF4-8A3F-51193F135149}"/>
              </a:ext>
            </a:extLst>
          </p:cNvPr>
          <p:cNvSpPr txBox="1">
            <a:spLocks/>
          </p:cNvSpPr>
          <p:nvPr/>
        </p:nvSpPr>
        <p:spPr>
          <a:xfrm>
            <a:off x="8090605" y="3029078"/>
            <a:ext cx="2429454" cy="511574"/>
          </a:xfrm>
          <a:prstGeom prst="roundRect">
            <a:avLst/>
          </a:prstGeom>
          <a:noFill/>
          <a:ln w="25400" cap="flat" cmpd="sng" algn="ctr">
            <a:noFill/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rgbClr val="C00000"/>
                </a:solidFill>
              </a:rPr>
              <a:t>Direct Transcription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C2B5E563-15B4-47BB-8A7F-990E2CAB8AB3}"/>
              </a:ext>
            </a:extLst>
          </p:cNvPr>
          <p:cNvSpPr txBox="1">
            <a:spLocks/>
          </p:cNvSpPr>
          <p:nvPr/>
        </p:nvSpPr>
        <p:spPr>
          <a:xfrm>
            <a:off x="2258063" y="6061764"/>
            <a:ext cx="1864038" cy="511574"/>
          </a:xfrm>
          <a:prstGeom prst="roundRect">
            <a:avLst/>
          </a:prstGeom>
          <a:noFill/>
          <a:ln w="25400" cap="flat" cmpd="sng" algn="ctr">
            <a:noFill/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rgbClr val="C00000"/>
                </a:solidFill>
              </a:rPr>
              <a:t>Direct Shooting</a:t>
            </a:r>
          </a:p>
        </p:txBody>
      </p:sp>
    </p:spTree>
    <p:extLst>
      <p:ext uri="{BB962C8B-B14F-4D97-AF65-F5344CB8AC3E}">
        <p14:creationId xmlns:p14="http://schemas.microsoft.com/office/powerpoint/2010/main" val="4024601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Transcription methods: extensions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AFD18-89B3-9A4D-8CDF-6B4785F826AE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3AF61-27EC-5C4C-A606-888A38D01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9ECC34D-C1F1-4815-B604-4A9A8E977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60223" cy="4351338"/>
          </a:xfrm>
        </p:spPr>
        <p:txBody>
          <a:bodyPr>
            <a:normAutofit/>
          </a:bodyPr>
          <a:lstStyle/>
          <a:p>
            <a:r>
              <a:rPr lang="en-US" sz="1800" dirty="0"/>
              <a:t>Multiple shooting</a:t>
            </a:r>
          </a:p>
          <a:p>
            <a:pPr lvl="1"/>
            <a:r>
              <a:rPr lang="en-US" sz="1800" dirty="0"/>
              <a:t>Hybrid of simultaneous / (single) shooting methods</a:t>
            </a:r>
          </a:p>
          <a:p>
            <a:r>
              <a:rPr lang="en-US" sz="1800" dirty="0"/>
              <a:t>Alternative trajectory parameterizations</a:t>
            </a:r>
          </a:p>
          <a:p>
            <a:pPr lvl="1"/>
            <a:r>
              <a:rPr lang="en-US" sz="1800" dirty="0"/>
              <a:t>Euler integration (above): piecewise linear effective state trajectory (C</a:t>
            </a:r>
            <a:r>
              <a:rPr lang="en-US" sz="1800" baseline="30000" dirty="0"/>
              <a:t>0</a:t>
            </a:r>
            <a:r>
              <a:rPr lang="en-US" sz="1800" dirty="0"/>
              <a:t>), zero-order hold control trajectory</a:t>
            </a:r>
          </a:p>
          <a:p>
            <a:pPr lvl="1"/>
            <a:r>
              <a:rPr lang="en-US" sz="1800" dirty="0"/>
              <a:t>Hermite-Simpson collocation (see </a:t>
            </a:r>
            <a:r>
              <a:rPr lang="en-US" sz="1800" dirty="0">
                <a:hlinkClick r:id="rId3"/>
              </a:rPr>
              <a:t>Notes §5.2.1</a:t>
            </a:r>
            <a:r>
              <a:rPr lang="en-US" sz="1800" dirty="0"/>
              <a:t>): piecewise cubic effective state trajectory (C</a:t>
            </a:r>
            <a:r>
              <a:rPr lang="en-US" sz="1800" baseline="30000" dirty="0"/>
              <a:t>1</a:t>
            </a:r>
            <a:r>
              <a:rPr lang="en-US" sz="1800" dirty="0"/>
              <a:t>), first-order hold control trajectory</a:t>
            </a:r>
          </a:p>
          <a:p>
            <a:pPr lvl="2"/>
            <a:r>
              <a:rPr lang="en-US" sz="1800" dirty="0"/>
              <a:t>Dynamics constraint is enforced at “collocation points”, exact form is derived by implicit integration</a:t>
            </a:r>
          </a:p>
          <a:p>
            <a:pPr lvl="1"/>
            <a:r>
              <a:rPr lang="en-US" sz="1800" dirty="0" err="1"/>
              <a:t>Pseudospectral</a:t>
            </a:r>
            <a:r>
              <a:rPr lang="en-US" sz="1800" dirty="0"/>
              <a:t> methods: global polynomial basis functions (instead of piecewise polynomials)</a:t>
            </a:r>
          </a:p>
          <a:p>
            <a:pPr lvl="1"/>
            <a:r>
              <a:rPr lang="en-US" sz="1800" dirty="0"/>
              <a:t>Shooting methods: higher-order integration schemes (e.g., </a:t>
            </a:r>
            <a:r>
              <a:rPr lang="en-US" sz="1800" dirty="0">
                <a:hlinkClick r:id="rId4"/>
              </a:rPr>
              <a:t>RK4</a:t>
            </a:r>
            <a:r>
              <a:rPr lang="en-US" sz="1800" dirty="0"/>
              <a:t>)</a:t>
            </a:r>
          </a:p>
          <a:p>
            <a:pPr lvl="2"/>
            <a:r>
              <a:rPr lang="en-US" sz="1800" dirty="0"/>
              <a:t>Dynamics constraint is enforced by explicit integration</a:t>
            </a:r>
          </a:p>
        </p:txBody>
      </p:sp>
    </p:spTree>
    <p:extLst>
      <p:ext uri="{BB962C8B-B14F-4D97-AF65-F5344CB8AC3E}">
        <p14:creationId xmlns:p14="http://schemas.microsoft.com/office/powerpoint/2010/main" val="395385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Convex Programming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3D59B-ED63-684C-ABD5-5C6BC92784E2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  <p:sp>
        <p:nvSpPr>
          <p:cNvPr id="21" name="Footer Placeholder 52">
            <a:extLst>
              <a:ext uri="{FF2B5EF4-FFF2-40B4-BE49-F238E27FC236}">
                <a16:creationId xmlns:a16="http://schemas.microsoft.com/office/drawing/2014/main" id="{2CD836A0-3175-744A-82B3-9CE5F28E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5A935F-9C42-5643-8463-DC69627B192E}"/>
              </a:ext>
            </a:extLst>
          </p:cNvPr>
          <p:cNvGrpSpPr/>
          <p:nvPr/>
        </p:nvGrpSpPr>
        <p:grpSpPr>
          <a:xfrm>
            <a:off x="3615940" y="1490269"/>
            <a:ext cx="5100456" cy="1236006"/>
            <a:chOff x="986289" y="2323794"/>
            <a:chExt cx="6465195" cy="241219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93C4365-7440-B94A-ABBD-63E9FDE9BA73}"/>
                </a:ext>
              </a:extLst>
            </p:cNvPr>
            <p:cNvGrpSpPr>
              <a:grpSpLocks/>
            </p:cNvGrpSpPr>
            <p:nvPr/>
          </p:nvGrpSpPr>
          <p:grpSpPr>
            <a:xfrm>
              <a:off x="2141998" y="2323794"/>
              <a:ext cx="5309486" cy="1820546"/>
              <a:chOff x="3054289" y="2473035"/>
              <a:chExt cx="4932215" cy="181853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4100503B-9C24-3442-A493-317A44D14EFD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289" y="2473035"/>
                    <a:ext cx="2237343" cy="54999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1600" i="1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nary>
                            <m:nary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600" b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1"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d>
                                    <m:d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33" name="TextBox 32">
                    <a:extLst>
                      <a:ext uri="{FF2B5EF4-FFF2-40B4-BE49-F238E27FC236}">
                        <a16:creationId xmlns:a16="http://schemas.microsoft.com/office/drawing/2014/main" id="{4100503B-9C24-3442-A493-317A44D14EF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54289" y="2473035"/>
                    <a:ext cx="2237343" cy="54999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r="-22436" b="-9782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AF49BF95-1A4F-C74B-B462-E04D708FC04A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6" y="3511634"/>
                    <a:ext cx="3526102" cy="51849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sSub>
                          <m:sSubPr>
                            <m:ctrlP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𝐟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a14:m>
                    <a:r>
                      <a:rPr lang="en-US" sz="1600" dirty="0"/>
                      <a:t>,  </a:t>
                    </a:r>
                    <a14:m>
                      <m:oMath xmlns:m="http://schemas.openxmlformats.org/officeDocument/2006/math"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1600" i="0" dirty="0"/>
                          <m:t>[0, 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1600" i="0" dirty="0"/>
                          <m:t>]</m:t>
                        </m:r>
                      </m:oMath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AF49BF95-1A4F-C74B-B462-E04D708FC04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6" y="3511634"/>
                    <a:ext cx="3526102" cy="518496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688" t="-23810" b="-428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E0D90D15-5319-9840-9E73-122AA9F76350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4" y="4008279"/>
                    <a:ext cx="4827670" cy="283290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sz="1600" b="1" smtClean="0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sz="1600" b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a14:m>
                    <a:r>
                      <a:rPr lang="en-US" sz="1600" dirty="0"/>
                      <a:t>,         </a:t>
                    </a:r>
                    <a14:m>
                      <m:oMath xmlns:m="http://schemas.openxmlformats.org/officeDocument/2006/math">
                        <m:r>
                          <a:rPr lang="en-US" sz="1600" b="1"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1" i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0" smtClean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a14:m>
                    <a:endParaRPr lang="en-US" sz="1600" b="1" dirty="0"/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E0D90D15-5319-9840-9E73-122AA9F7635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4" y="4008279"/>
                    <a:ext cx="4827670" cy="28329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339" t="-25000" b="-1708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F039D56-5807-C64A-BC98-84120FA4A3D3}"/>
                    </a:ext>
                  </a:extLst>
                </p:cNvPr>
                <p:cNvSpPr txBox="1"/>
                <p:nvPr/>
              </p:nvSpPr>
              <p:spPr>
                <a:xfrm>
                  <a:off x="986289" y="3486566"/>
                  <a:ext cx="966308" cy="7207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800" i="0" dirty="0"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800" i="0" dirty="0"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1800" b="1" i="0" dirty="0"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sz="1800" i="0" dirty="0"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F039D56-5807-C64A-BC98-84120FA4A3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289" y="3486566"/>
                  <a:ext cx="966308" cy="720791"/>
                </a:xfrm>
                <a:prstGeom prst="rect">
                  <a:avLst/>
                </a:prstGeom>
                <a:blipFill>
                  <a:blip r:embed="rId6"/>
                  <a:stretch>
                    <a:fillRect l="-2400" r="-21600" b="-1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6C2169A-6B34-A54C-95EF-2F276F3BFD67}"/>
                    </a:ext>
                  </a:extLst>
                </p:cNvPr>
                <p:cNvSpPr txBox="1"/>
                <p:nvPr/>
              </p:nvSpPr>
              <p:spPr>
                <a:xfrm>
                  <a:off x="2254540" y="4470024"/>
                  <a:ext cx="3976519" cy="26596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1" smtClean="0"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⊆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a14:m>
                  <a:r>
                    <a:rPr lang="en-US" sz="1600" dirty="0"/>
                    <a:t>,   </a:t>
                  </a:r>
                  <a14:m>
                    <m:oMath xmlns:m="http://schemas.openxmlformats.org/officeDocument/2006/math"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sz="1600" i="0" dirty="0"/>
                        <m:t>[0, 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600" i="0" dirty="0"/>
                        <m:t>]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6C2169A-6B34-A54C-95EF-2F276F3BFD6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40" y="4470024"/>
                  <a:ext cx="3976519" cy="265969"/>
                </a:xfrm>
                <a:prstGeom prst="rect">
                  <a:avLst/>
                </a:prstGeom>
                <a:blipFill>
                  <a:blip r:embed="rId7"/>
                  <a:stretch>
                    <a:fillRect l="-1751" t="-45455" b="-177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ADC7819A-0486-B649-A0EF-8F1E4639AD23}"/>
              </a:ext>
            </a:extLst>
          </p:cNvPr>
          <p:cNvSpPr/>
          <p:nvPr/>
        </p:nvSpPr>
        <p:spPr>
          <a:xfrm>
            <a:off x="613053" y="3102249"/>
            <a:ext cx="10515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Source Sans Pro" panose="020B0503030403020204" pitchFamily="34" charset="77"/>
              </a:rPr>
              <a:t>The sources of nonconvexities are the dynamics and (possibly) the cost. </a:t>
            </a:r>
            <a:r>
              <a:rPr lang="en-US" dirty="0">
                <a:solidFill>
                  <a:srgbClr val="FF0000"/>
                </a:solidFill>
                <a:latin typeface="Source Sans Pro" panose="020B0503030403020204" pitchFamily="34" charset="77"/>
              </a:rPr>
              <a:t>Idea: linearize (and convexify) them around nominal trajectories!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B14BBA9-F17B-4679-9F25-F0F047E98CCA}"/>
                  </a:ext>
                </a:extLst>
              </p:cNvPr>
              <p:cNvSpPr txBox="1"/>
              <p:nvPr/>
            </p:nvSpPr>
            <p:spPr>
              <a:xfrm>
                <a:off x="613053" y="3779014"/>
                <a:ext cx="10740747" cy="2252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  <a:latin typeface="Source Sans Pro" panose="020B0503030403020204" pitchFamily="34" charset="77"/>
                  </a:rPr>
                  <a:t>Assume that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Source Sans Pro" panose="020B0503030403020204" pitchFamily="34" charset="77"/>
                  </a:rPr>
                  <a:t> is convex. 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Source Sans Pro" panose="020B0503030403020204" pitchFamily="34" charset="77"/>
                  </a:rPr>
                  <a:t> be a nominal tuple of trajectory and control.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Source Sans Pro" panose="020B0503030403020204" pitchFamily="34" charset="77"/>
                  </a:rPr>
                  <a:t> does not need to be feasible!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en-US" dirty="0">
                  <a:solidFill>
                    <a:srgbClr val="FF0000"/>
                  </a:solidFill>
                  <a:latin typeface="Source Sans Pro" panose="020B0503030403020204" pitchFamily="34" charset="77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77"/>
                  </a:rPr>
                  <a:t>Linearize </a:t>
                </a:r>
                <a14:m>
                  <m:oMath xmlns:m="http://schemas.openxmlformats.org/officeDocument/2006/math">
                    <m:r>
                      <a:rPr lang="en-US" b="1" i="0">
                        <a:latin typeface="Cambria Math" panose="02040503050406030204" pitchFamily="18" charset="0"/>
                      </a:rPr>
                      <m:t>𝐟</m:t>
                    </m:r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 around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:</a:t>
                </a:r>
              </a:p>
              <a:p>
                <a:pPr lvl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𝐟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600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0"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𝐟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den>
                      </m:f>
                      <m:d>
                        <m:d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1" i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1" i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600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))+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𝐟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𝐮</m:t>
                          </m:r>
                        </m:den>
                      </m:f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1" i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600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sz="1600" dirty="0">
                  <a:latin typeface="Source Sans Pro" panose="020B0503030403020204" pitchFamily="34" charset="77"/>
                </a:endParaRPr>
              </a:p>
              <a:p>
                <a:pPr lvl="1"/>
                <a:endParaRPr lang="en-US" sz="1300" dirty="0">
                  <a:latin typeface="Source Sans Pro" panose="020B0503030403020204" pitchFamily="34" charset="77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77"/>
                  </a:rPr>
                  <a:t>Solve the new </a:t>
                </a:r>
                <a:r>
                  <a:rPr lang="en-US" dirty="0">
                    <a:solidFill>
                      <a:srgbClr val="FF0000"/>
                    </a:solidFill>
                    <a:latin typeface="Source Sans Pro" panose="020B0503030403020204" pitchFamily="34" charset="77"/>
                  </a:rPr>
                  <a:t>problem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0" dirty="0">
                            <a:solidFill>
                              <a:srgbClr val="FF0000"/>
                            </a:solidFill>
                            <a:latin typeface="Source Sans Pro" panose="020B0503030403020204" pitchFamily="34" charset="77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0" dirty="0">
                            <a:solidFill>
                              <a:srgbClr val="FF0000"/>
                            </a:solidFill>
                            <a:latin typeface="Source Sans Pro" panose="020B0503030403020204" pitchFamily="34" charset="77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b="1" i="0" dirty="0">
                            <a:solidFill>
                              <a:srgbClr val="FF0000"/>
                            </a:solidFill>
                            <a:latin typeface="Source Sans Pro" panose="020B0503030403020204" pitchFamily="34" charset="77"/>
                          </a:rPr>
                          <m:t>LOCP</m:t>
                        </m:r>
                        <m:r>
                          <m:rPr>
                            <m:nor/>
                          </m:rPr>
                          <a:rPr lang="en-US" i="0" dirty="0">
                            <a:solidFill>
                              <a:srgbClr val="FF0000"/>
                            </a:solidFill>
                            <a:latin typeface="Source Sans Pro" panose="020B0503030403020204" pitchFamily="34" charset="77"/>
                          </a:rPr>
                          <m:t>)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 for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d>
                  </m:oMath>
                </a14:m>
                <a:endParaRPr lang="en-US" dirty="0">
                  <a:latin typeface="Source Sans Pro" panose="020B0503030403020204" pitchFamily="34" charset="77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B14BBA9-F17B-4679-9F25-F0F047E98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53" y="3779014"/>
                <a:ext cx="10740747" cy="2252540"/>
              </a:xfrm>
              <a:prstGeom prst="rect">
                <a:avLst/>
              </a:prstGeom>
              <a:blipFill>
                <a:blip r:embed="rId8"/>
                <a:stretch>
                  <a:fillRect l="-590" t="-562" b="-3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105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Convex Programming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CD68-4FD2-A14D-811A-C32956F366FB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  <p:sp>
        <p:nvSpPr>
          <p:cNvPr id="21" name="Footer Placeholder 52">
            <a:extLst>
              <a:ext uri="{FF2B5EF4-FFF2-40B4-BE49-F238E27FC236}">
                <a16:creationId xmlns:a16="http://schemas.microsoft.com/office/drawing/2014/main" id="{2CD836A0-3175-744A-82B3-9CE5F28E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 dirty="0"/>
              <a:t>AA 203 | </a:t>
            </a:r>
            <a:r>
              <a:rPr lang="hr-HR" dirty="0" err="1"/>
              <a:t>Lecture</a:t>
            </a:r>
            <a:r>
              <a:rPr lang="hr-HR" dirty="0"/>
              <a:t> 6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DC7819A-0486-B649-A0EF-8F1E4639AD23}"/>
              </a:ext>
            </a:extLst>
          </p:cNvPr>
          <p:cNvSpPr/>
          <p:nvPr/>
        </p:nvSpPr>
        <p:spPr>
          <a:xfrm>
            <a:off x="613053" y="3102249"/>
            <a:ext cx="10515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Source Sans Pro" panose="020B0503030403020204" pitchFamily="34" charset="77"/>
              </a:rPr>
              <a:t>The sources of nonconvexities are the dynamics and (possibly) the cost. </a:t>
            </a:r>
            <a:r>
              <a:rPr lang="en-US" dirty="0">
                <a:solidFill>
                  <a:srgbClr val="FF0000"/>
                </a:solidFill>
                <a:latin typeface="Source Sans Pro" panose="020B0503030403020204" pitchFamily="34" charset="77"/>
              </a:rPr>
              <a:t>Idea: linearize (and convexify) them around nominal trajectories!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6150AE-EE3D-E8A4-88E1-5A5649745381}"/>
              </a:ext>
            </a:extLst>
          </p:cNvPr>
          <p:cNvGrpSpPr/>
          <p:nvPr/>
        </p:nvGrpSpPr>
        <p:grpSpPr>
          <a:xfrm>
            <a:off x="3382814" y="1501705"/>
            <a:ext cx="6464916" cy="1270005"/>
            <a:chOff x="986568" y="2323790"/>
            <a:chExt cx="6464916" cy="244681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279564D-EE63-B7CE-074C-1538698C1A7D}"/>
                </a:ext>
              </a:extLst>
            </p:cNvPr>
            <p:cNvGrpSpPr>
              <a:grpSpLocks/>
            </p:cNvGrpSpPr>
            <p:nvPr/>
          </p:nvGrpSpPr>
          <p:grpSpPr>
            <a:xfrm>
              <a:off x="2141998" y="2323790"/>
              <a:ext cx="5309486" cy="1838425"/>
              <a:chOff x="3054289" y="2473035"/>
              <a:chExt cx="4932215" cy="18363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56585FB8-54AC-5F65-8FFD-4AAC84735D65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289" y="2473035"/>
                    <a:ext cx="2237343" cy="54999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nary>
                            <m:naryPr>
                              <m:ctrlP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600" b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US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d>
                                    <m:dPr>
                                      <m:ctrlPr>
                                        <a:rPr lang="en-US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oMath>
                      </m:oMathPara>
                    </a14:m>
                    <a:endParaRPr lang="en-US" sz="1600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CCCBBA3-45D2-48BF-B78F-52C1B40087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54289" y="2473035"/>
                    <a:ext cx="2237343" cy="54999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9361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4EAB1C4E-F112-C780-5D39-12C2E1FC88EB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6" y="3511634"/>
                    <a:ext cx="2923377" cy="51450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sSub>
                          <m:sSubPr>
                            <m:ctrlPr>
                              <a:rPr lang="en-US" sz="16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𝐟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d>
                          <m:dPr>
                            <m:ctrlP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a14:m>
                    <a:r>
                      <a:rPr lang="en-US" sz="1600" dirty="0">
                        <a:solidFill>
                          <a:srgbClr val="FF0000"/>
                        </a:solidFill>
                      </a:rPr>
                      <a:t>,  </a:t>
                    </a:r>
                    <a14:m>
                      <m:oMath xmlns:m="http://schemas.openxmlformats.org/officeDocument/2006/math">
                        <m:r>
                          <a:rPr lang="en-US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1600" i="0" dirty="0">
                            <a:solidFill>
                              <a:srgbClr val="FF0000"/>
                            </a:solidFill>
                          </a:rPr>
                          <m:t>[0, 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1600" i="0" dirty="0">
                            <a:solidFill>
                              <a:srgbClr val="FF0000"/>
                            </a:solidFill>
                          </a:rPr>
                          <m:t>]</m:t>
                        </m:r>
                      </m:oMath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4EAB1C4E-F112-C780-5D39-12C2E1FC88E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6" y="3511634"/>
                    <a:ext cx="2923377" cy="514504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016" t="-22727" r="-1613" b="-36364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D5F14CA9-390F-9332-7083-62CD455CD7DE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4" y="4026138"/>
                    <a:ext cx="4827670" cy="28329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sz="1600" b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a14:m>
                    <a:r>
                      <a:rPr lang="en-US" sz="1600" dirty="0">
                        <a:solidFill>
                          <a:srgbClr val="FF0000"/>
                        </a:solidFill>
                      </a:rPr>
                      <a:t>,         </a:t>
                    </a:r>
                    <a14:m>
                      <m:oMath xmlns:m="http://schemas.openxmlformats.org/officeDocument/2006/math">
                        <m:r>
                          <a:rPr lang="en-US" sz="1600" b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  <m:r>
                          <a:rPr lang="en-US" sz="16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a14:m>
                    <a:endParaRPr lang="en-US" sz="16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F519A7E4-28B5-499A-BE06-DCBB104499A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4" y="4026138"/>
                    <a:ext cx="4827670" cy="28329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056" t="-25000" b="-1708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6AD409D-C57E-51AA-013A-1F42C5E3A7F2}"/>
                    </a:ext>
                  </a:extLst>
                </p:cNvPr>
                <p:cNvSpPr txBox="1"/>
                <p:nvPr/>
              </p:nvSpPr>
              <p:spPr>
                <a:xfrm>
                  <a:off x="986568" y="3620159"/>
                  <a:ext cx="11275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i="0" dirty="0">
                                <a:solidFill>
                                  <a:srgbClr val="FF0000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rgbClr val="FF0000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b="1" i="0" dirty="0">
                                <a:solidFill>
                                  <a:srgbClr val="FF0000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rgbClr val="FF0000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930C495-9397-41DF-9ADB-6D7D787AA4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568" y="3620159"/>
                  <a:ext cx="1127572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630" r="-2174" b="-1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CDDC53A-6DF3-E7FA-5F1F-72253108B37F}"/>
                    </a:ext>
                  </a:extLst>
                </p:cNvPr>
                <p:cNvSpPr txBox="1"/>
                <p:nvPr/>
              </p:nvSpPr>
              <p:spPr>
                <a:xfrm>
                  <a:off x="2254540" y="4504629"/>
                  <a:ext cx="3976519" cy="26597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⊆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a14:m>
                  <a:r>
                    <a:rPr lang="en-US" sz="1600" dirty="0">
                      <a:solidFill>
                        <a:srgbClr val="FF0000"/>
                      </a:solidFill>
                    </a:rPr>
                    <a:t>,   </a:t>
                  </a:r>
                  <a14:m>
                    <m:oMath xmlns:m="http://schemas.openxmlformats.org/officeDocument/2006/math"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sz="1600" i="0" dirty="0">
                          <a:solidFill>
                            <a:srgbClr val="FF0000"/>
                          </a:solidFill>
                        </a:rPr>
                        <m:t>[0, 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600" i="0" dirty="0">
                          <a:solidFill>
                            <a:srgbClr val="FF0000"/>
                          </a:solidFill>
                        </a:rPr>
                        <m:t>]</m:t>
                      </m:r>
                    </m:oMath>
                  </a14:m>
                  <a:endParaRPr lang="en-US" sz="16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DC13DF6-81F6-4C37-A7C2-D7164D1AC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40" y="4504629"/>
                  <a:ext cx="3976519" cy="265971"/>
                </a:xfrm>
                <a:prstGeom prst="rect">
                  <a:avLst/>
                </a:prstGeom>
                <a:blipFill>
                  <a:blip r:embed="rId7"/>
                  <a:stretch>
                    <a:fillRect l="-1380" t="-45455" b="-17727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85F32A-2588-9A7E-75B2-C78FA60E539A}"/>
                  </a:ext>
                </a:extLst>
              </p:cNvPr>
              <p:cNvSpPr txBox="1"/>
              <p:nvPr/>
            </p:nvSpPr>
            <p:spPr>
              <a:xfrm>
                <a:off x="613052" y="3867492"/>
                <a:ext cx="10740747" cy="19909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 startAt="4"/>
                </a:pPr>
                <a:r>
                  <a:rPr lang="en-US" dirty="0">
                    <a:latin typeface="Source Sans Pro" panose="020B0503030403020204" pitchFamily="34" charset="77"/>
                  </a:rPr>
                  <a:t>Iterate this procedure until convergence is achieved: linearize </a:t>
                </a:r>
                <a14:m>
                  <m:oMath xmlns:m="http://schemas.openxmlformats.org/officeDocument/2006/math">
                    <m:r>
                      <a:rPr lang="en-US" b="1" i="0">
                        <a:latin typeface="Cambria Math" panose="02040503050406030204" pitchFamily="18" charset="0"/>
                      </a:rPr>
                      <m:t>𝐟</m:t>
                    </m:r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 around the solution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 at iteration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:</a:t>
                </a:r>
              </a:p>
              <a:p>
                <a:pPr lvl="1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𝐟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sz="1600" b="1" i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𝐮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1" i="0">
                          <a:latin typeface="Cambria Math" panose="02040503050406030204" pitchFamily="18" charset="0"/>
                        </a:rPr>
                        <m:t>𝐟</m:t>
                      </m:r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𝐟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𝐱</m:t>
                          </m:r>
                        </m:den>
                      </m:f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1" i="0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600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))+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𝐟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1600" b="1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𝐮</m:t>
                          </m:r>
                        </m:den>
                      </m:f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b="1" i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1" i="0">
                          <a:latin typeface="Cambria Math" panose="02040503050406030204" pitchFamily="18" charset="0"/>
                        </a:rPr>
                        <m:t>𝐮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600" b="1" i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0">
                              <a:latin typeface="Cambria Math" panose="02040503050406030204" pitchFamily="18" charset="0"/>
                            </a:rPr>
                            <m:t>𝐮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16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sz="1600" dirty="0">
                  <a:latin typeface="Source Sans Pro" panose="020B0503030403020204" pitchFamily="34" charset="77"/>
                </a:endParaRPr>
              </a:p>
              <a:p>
                <a:pPr lvl="1">
                  <a:lnSpc>
                    <a:spcPct val="200000"/>
                  </a:lnSpc>
                </a:pPr>
                <a:r>
                  <a:rPr lang="en-US" dirty="0">
                    <a:latin typeface="Source Sans Pro" panose="020B0503030403020204" pitchFamily="34" charset="77"/>
                  </a:rPr>
                  <a:t>and solve the </a:t>
                </a:r>
                <a:r>
                  <a:rPr lang="en-US" dirty="0">
                    <a:solidFill>
                      <a:srgbClr val="FF0000"/>
                    </a:solidFill>
                    <a:latin typeface="Source Sans Pro" panose="020B0503030403020204" pitchFamily="34" charset="77"/>
                  </a:rPr>
                  <a:t>problem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0" dirty="0">
                            <a:solidFill>
                              <a:srgbClr val="FF0000"/>
                            </a:solidFill>
                            <a:latin typeface="Source Sans Pro" panose="020B0503030403020204" pitchFamily="34" charset="77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0" dirty="0">
                            <a:solidFill>
                              <a:srgbClr val="FF0000"/>
                            </a:solidFill>
                            <a:latin typeface="Source Sans Pro" panose="020B0503030403020204" pitchFamily="34" charset="77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b="1" i="0" dirty="0">
                            <a:solidFill>
                              <a:srgbClr val="FF0000"/>
                            </a:solidFill>
                            <a:latin typeface="Source Sans Pro" panose="020B0503030403020204" pitchFamily="34" charset="77"/>
                          </a:rPr>
                          <m:t>LOCP</m:t>
                        </m:r>
                        <m:r>
                          <m:rPr>
                            <m:nor/>
                          </m:rPr>
                          <a:rPr lang="en-US" i="0" dirty="0">
                            <a:solidFill>
                              <a:srgbClr val="FF0000"/>
                            </a:solidFill>
                            <a:latin typeface="Source Sans Pro" panose="020B0503030403020204" pitchFamily="34" charset="77"/>
                          </a:rPr>
                          <m:t>)</m:t>
                        </m:r>
                      </m:e>
                      <m:sub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 for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1" i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>
                                <a:latin typeface="Cambria Math" panose="02040503050406030204" pitchFamily="18" charset="0"/>
                              </a:rPr>
                              <m:t>𝐮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</m:e>
                        </m:d>
                      </m:e>
                    </m:d>
                  </m:oMath>
                </a14:m>
                <a:endParaRPr lang="en-US" dirty="0">
                  <a:latin typeface="Source Sans Pro" panose="020B0503030403020204" pitchFamily="34" charset="77"/>
                </a:endParaRPr>
              </a:p>
              <a:p>
                <a:endParaRPr lang="en-US" sz="1400" dirty="0">
                  <a:latin typeface="Source Sans Pro" panose="020B0503030403020204" pitchFamily="34" charset="77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85F32A-2588-9A7E-75B2-C78FA60E5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052" y="3867492"/>
                <a:ext cx="10740747" cy="1990930"/>
              </a:xfrm>
              <a:prstGeom prst="rect">
                <a:avLst/>
              </a:prstGeom>
              <a:blipFill>
                <a:blip r:embed="rId8"/>
                <a:stretch>
                  <a:fillRect l="-591" t="-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1352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Convex Programming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9D3C-EDF9-7347-B77D-8496B349BCA6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  <p:sp>
        <p:nvSpPr>
          <p:cNvPr id="21" name="Footer Placeholder 52">
            <a:extLst>
              <a:ext uri="{FF2B5EF4-FFF2-40B4-BE49-F238E27FC236}">
                <a16:creationId xmlns:a16="http://schemas.microsoft.com/office/drawing/2014/main" id="{2CD836A0-3175-744A-82B3-9CE5F28E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1F44B0-D839-405A-B3AE-5FE39CB5C84C}"/>
              </a:ext>
            </a:extLst>
          </p:cNvPr>
          <p:cNvGrpSpPr/>
          <p:nvPr/>
        </p:nvGrpSpPr>
        <p:grpSpPr>
          <a:xfrm>
            <a:off x="3581400" y="1414745"/>
            <a:ext cx="6464916" cy="1397924"/>
            <a:chOff x="986568" y="2323790"/>
            <a:chExt cx="6464916" cy="269326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812C2C-6F69-42CF-A410-4BBC6CDF82B0}"/>
                </a:ext>
              </a:extLst>
            </p:cNvPr>
            <p:cNvGrpSpPr>
              <a:grpSpLocks/>
            </p:cNvGrpSpPr>
            <p:nvPr/>
          </p:nvGrpSpPr>
          <p:grpSpPr>
            <a:xfrm>
              <a:off x="2141998" y="2323790"/>
              <a:ext cx="5309486" cy="2101215"/>
              <a:chOff x="3054289" y="2473035"/>
              <a:chExt cx="4932215" cy="20988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CCCBBA3-45D2-48BF-B78F-52C1B40087DF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289" y="2473035"/>
                    <a:ext cx="2237343" cy="10596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nary>
                            <m:nary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6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d>
                                    <m:dPr>
                                      <m:ctrlP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oMath>
                      </m:oMathPara>
                    </a14:m>
                    <a:endParaRPr lang="en-US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CCCBBA3-45D2-48BF-B78F-52C1B40087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54289" y="2473035"/>
                    <a:ext cx="2237343" cy="1059622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b="-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A639829C-687F-472E-AD4F-F6C29D77E014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6" y="3511634"/>
                    <a:ext cx="4441201" cy="51185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sSub>
                          <m:sSubPr>
                            <m:ctrlP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𝐟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d>
                          <m:dPr>
                            <m:ctrlP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a14:m>
                    <a:r>
                      <a:rPr lang="en-US" sz="1600" dirty="0">
                        <a:solidFill>
                          <a:schemeClr val="tx1"/>
                        </a:solidFill>
                      </a:rPr>
                      <a:t>,  </a:t>
                    </a:r>
                    <a14:m>
                      <m:oMath xmlns:m="http://schemas.openxmlformats.org/officeDocument/2006/math">
                        <m:r>
                          <a:rPr 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1600" i="0" dirty="0">
                            <a:solidFill>
                              <a:schemeClr val="tx1"/>
                            </a:solidFill>
                          </a:rPr>
                          <m:t>[0, 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1600" i="0" dirty="0">
                            <a:solidFill>
                              <a:schemeClr val="tx1"/>
                            </a:solidFill>
                          </a:rPr>
                          <m:t>]</m:t>
                        </m:r>
                      </m:oMath>
                    </a14:m>
                    <a:endParaRPr lang="en-US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A639829C-687F-472E-AD4F-F6C29D77E01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6" y="3511634"/>
                    <a:ext cx="4441201" cy="511856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148" t="-20455" b="-4090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F519A7E4-28B5-499A-BE06-DCBB104499A8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4" y="4026138"/>
                    <a:ext cx="4827670" cy="54579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sz="16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a14:m>
                    <a:r>
                      <a:rPr lang="en-US" sz="1600" dirty="0">
                        <a:solidFill>
                          <a:schemeClr val="tx1"/>
                        </a:solidFill>
                      </a:rPr>
                      <a:t>,         </a:t>
                    </a:r>
                    <a14:m>
                      <m:oMath xmlns:m="http://schemas.openxmlformats.org/officeDocument/2006/math">
                        <m:r>
                          <a:rPr lang="en-US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  <m: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a14:m>
                    <a:endParaRPr 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F519A7E4-28B5-499A-BE06-DCBB104499A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4" y="4026138"/>
                    <a:ext cx="4827670" cy="54579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056" t="-12766" b="-3829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930C495-9397-41DF-9ADB-6D7D787AA4BB}"/>
                    </a:ext>
                  </a:extLst>
                </p:cNvPr>
                <p:cNvSpPr txBox="1"/>
                <p:nvPr/>
              </p:nvSpPr>
              <p:spPr>
                <a:xfrm>
                  <a:off x="986568" y="3620159"/>
                  <a:ext cx="1127572" cy="7115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b="1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930C495-9397-41DF-9ADB-6D7D787AA4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568" y="3620159"/>
                  <a:ext cx="1127572" cy="711560"/>
                </a:xfrm>
                <a:prstGeom prst="rect">
                  <a:avLst/>
                </a:prstGeom>
                <a:blipFill>
                  <a:blip r:embed="rId5"/>
                  <a:stretch>
                    <a:fillRect l="-1630" r="-2174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DC13DF6-81F6-4C37-A7C2-D7164D1AC848}"/>
                    </a:ext>
                  </a:extLst>
                </p:cNvPr>
                <p:cNvSpPr txBox="1"/>
                <p:nvPr/>
              </p:nvSpPr>
              <p:spPr>
                <a:xfrm>
                  <a:off x="2254540" y="4504629"/>
                  <a:ext cx="3976519" cy="51242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⊆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a14:m>
                  <a:r>
                    <a:rPr lang="en-US" sz="1600" dirty="0">
                      <a:solidFill>
                        <a:schemeClr val="tx1"/>
                      </a:solidFill>
                    </a:rPr>
                    <a:t>,   </a:t>
                  </a:r>
                  <a14:m>
                    <m:oMath xmlns:m="http://schemas.openxmlformats.org/officeDocument/2006/math"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sz="1600" i="0" dirty="0">
                          <a:solidFill>
                            <a:schemeClr val="tx1"/>
                          </a:solidFill>
                        </a:rPr>
                        <m:t>[0, 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600" i="0" dirty="0">
                          <a:solidFill>
                            <a:schemeClr val="tx1"/>
                          </a:solidFill>
                        </a:rPr>
                        <m:t>]</m:t>
                      </m:r>
                    </m:oMath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DC13DF6-81F6-4C37-A7C2-D7164D1AC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40" y="4504629"/>
                  <a:ext cx="3976519" cy="512422"/>
                </a:xfrm>
                <a:prstGeom prst="rect">
                  <a:avLst/>
                </a:prstGeom>
                <a:blipFill>
                  <a:blip r:embed="rId6"/>
                  <a:stretch>
                    <a:fillRect l="-1380" t="-23256" b="-4186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683C363F-04E6-4E85-81CF-82DB58257F26}"/>
              </a:ext>
            </a:extLst>
          </p:cNvPr>
          <p:cNvSpPr txBox="1">
            <a:spLocks/>
          </p:cNvSpPr>
          <p:nvPr/>
        </p:nvSpPr>
        <p:spPr>
          <a:xfrm>
            <a:off x="87109" y="3068970"/>
            <a:ext cx="6504488" cy="616115"/>
          </a:xfrm>
          <a:prstGeom prst="roundRect">
            <a:avLst/>
          </a:prstGeom>
          <a:noFill/>
          <a:ln w="25400" cap="flat" cmpd="sng" algn="ctr">
            <a:noFill/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Discretize and solve a convex problem at each iteration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07ACDAF-E81B-448D-B669-DCB9C0E4590A}"/>
                  </a:ext>
                </a:extLst>
              </p:cNvPr>
              <p:cNvSpPr txBox="1"/>
              <p:nvPr/>
            </p:nvSpPr>
            <p:spPr>
              <a:xfrm>
                <a:off x="586421" y="3617889"/>
                <a:ext cx="10767379" cy="1222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77"/>
                  </a:rPr>
                  <a:t>Select a discretization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0=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&lt;…&lt;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 for the interval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[0,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 and, for every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=0,…,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, define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1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b="1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𝐮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~ </m:t>
                    </m:r>
                    <m:r>
                      <a:rPr lang="en-US" b="1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𝐮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1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𝐱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endParaRPr lang="en-US" dirty="0">
                  <a:latin typeface="Source Sans Pro" panose="020B0503030403020204" pitchFamily="34" charset="77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en-US" dirty="0">
                  <a:latin typeface="Source Sans Pro" panose="020B0503030403020204" pitchFamily="34" charset="77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>
                    <a:latin typeface="Source Sans Pro" panose="020B0503030403020204" pitchFamily="34" charset="77"/>
                  </a:rPr>
                  <a:t>By denoting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0" dirty="0">
                            <a:latin typeface="Source Sans Pro" panose="020B0503030403020204" pitchFamily="34" charset="77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i="0" dirty="0">
                            <a:latin typeface="Source Sans Pro" panose="020B0503030403020204" pitchFamily="34" charset="77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b="1" i="0" dirty="0">
                            <a:latin typeface="Source Sans Pro" panose="020B0503030403020204" pitchFamily="34" charset="77"/>
                          </a:rPr>
                          <m:t>LOCP</m:t>
                        </m:r>
                        <m:r>
                          <m:rPr>
                            <m:nor/>
                          </m:rPr>
                          <a:rPr lang="en-US" i="0" dirty="0">
                            <a:latin typeface="Source Sans Pro" panose="020B0503030403020204" pitchFamily="34" charset="77"/>
                          </a:rPr>
                          <m:t>)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Source Sans Pro" panose="020B0503030403020204" pitchFamily="34" charset="77"/>
                  </a:rPr>
                  <a:t>is transcribed into the following </a:t>
                </a:r>
                <a:r>
                  <a:rPr lang="en-US" dirty="0">
                    <a:solidFill>
                      <a:srgbClr val="FF0000"/>
                    </a:solidFill>
                    <a:latin typeface="Source Sans Pro" panose="020B0503030403020204" pitchFamily="34" charset="77"/>
                  </a:rPr>
                  <a:t>convex optimization problem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07ACDAF-E81B-448D-B669-DCB9C0E45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21" y="3617889"/>
                <a:ext cx="10767379" cy="1222579"/>
              </a:xfrm>
              <a:prstGeom prst="rect">
                <a:avLst/>
              </a:prstGeom>
              <a:blipFill>
                <a:blip r:embed="rId7"/>
                <a:stretch>
                  <a:fillRect l="-589" t="-3061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60EA0FA7-C87C-47B8-94E1-7E52CD77628B}"/>
              </a:ext>
            </a:extLst>
          </p:cNvPr>
          <p:cNvGrpSpPr/>
          <p:nvPr/>
        </p:nvGrpSpPr>
        <p:grpSpPr>
          <a:xfrm>
            <a:off x="2738500" y="4964370"/>
            <a:ext cx="6463217" cy="1277194"/>
            <a:chOff x="5732214" y="4016225"/>
            <a:chExt cx="6398467" cy="212920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C3E2BDD-A8D8-4B4E-9DE1-02912F6F1442}"/>
                </a:ext>
              </a:extLst>
            </p:cNvPr>
            <p:cNvGrpSpPr/>
            <p:nvPr/>
          </p:nvGrpSpPr>
          <p:grpSpPr>
            <a:xfrm>
              <a:off x="6085735" y="4016225"/>
              <a:ext cx="6044946" cy="2129203"/>
              <a:chOff x="5713204" y="4016225"/>
              <a:chExt cx="6044946" cy="2129203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A768F7AD-6597-4793-807C-E85DBA6D9DB6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6728431" y="4016225"/>
                <a:ext cx="5029719" cy="1591092"/>
                <a:chOff x="2914921" y="2482452"/>
                <a:chExt cx="4672326" cy="158933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C6DF51B5-6D02-4B09-8154-7FB2C43B07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52900" y="2482452"/>
                      <a:ext cx="2172943" cy="11532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US" sz="16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𝐮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b>
                            </m:sSub>
                            <m:nary>
                              <m:naryPr>
                                <m:chr m:val="∑"/>
                                <m:ctrl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ℎ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𝐮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oMath>
                        </m:oMathPara>
                      </a14:m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1" name="TextBox 30">
                      <a:extLst>
                        <a:ext uri="{FF2B5EF4-FFF2-40B4-BE49-F238E27FC236}">
                          <a16:creationId xmlns:a16="http://schemas.microsoft.com/office/drawing/2014/main" id="{C6DF51B5-6D02-4B09-8154-7FB2C43B078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52900" y="2482452"/>
                      <a:ext cx="2172943" cy="1153292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7AB02221-5178-4580-B28A-66882F2365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14921" y="3661767"/>
                      <a:ext cx="4672326" cy="4100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𝐟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oMath>
                      </a14:m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14:m>
                        <m:oMath xmlns:m="http://schemas.openxmlformats.org/officeDocument/2006/math"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=0,…,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oMath>
                      </a14:m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7AB02221-5178-4580-B28A-66882F23652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914921" y="3661767"/>
                      <a:ext cx="4672326" cy="410021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l="-959" t="-27500" b="-5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438FB275-94D3-4C30-A5CF-63501BEA9BFB}"/>
                      </a:ext>
                    </a:extLst>
                  </p:cNvPr>
                  <p:cNvSpPr txBox="1"/>
                  <p:nvPr/>
                </p:nvSpPr>
                <p:spPr>
                  <a:xfrm>
                    <a:off x="5713204" y="5702031"/>
                    <a:ext cx="5126408" cy="44339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, 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=0,…,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−1,  </m:t>
                          </m:r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438FB275-94D3-4C30-A5CF-63501BEA9B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13204" y="5702031"/>
                    <a:ext cx="5126408" cy="44339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t="-9091" b="-2727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1EEE5ED-D86E-4E38-B37D-CB8861851DFA}"/>
                    </a:ext>
                  </a:extLst>
                </p:cNvPr>
                <p:cNvSpPr/>
                <p:nvPr/>
              </p:nvSpPr>
              <p:spPr>
                <a:xfrm>
                  <a:off x="5732214" y="4635679"/>
                  <a:ext cx="1346109" cy="61571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i="0" dirty="0">
                                <a:solidFill>
                                  <a:schemeClr val="tx1"/>
                                </a:solidFill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b="1" i="0" dirty="0" smtClean="0">
                                <a:solidFill>
                                  <a:schemeClr val="tx1"/>
                                </a:solidFill>
                              </a:rPr>
                              <m:t>D</m:t>
                            </m:r>
                            <m:r>
                              <m:rPr>
                                <m:nor/>
                              </m:rPr>
                              <a:rPr lang="en-US" b="1" i="0" dirty="0">
                                <a:solidFill>
                                  <a:schemeClr val="tx1"/>
                                </a:solidFill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</a:rPr>
                              <m:t>)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1EEE5ED-D86E-4E38-B37D-CB8861851D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2214" y="4635679"/>
                  <a:ext cx="1346109" cy="615712"/>
                </a:xfrm>
                <a:prstGeom prst="rect">
                  <a:avLst/>
                </a:prstGeom>
                <a:blipFill>
                  <a:blip r:embed="rId11"/>
                  <a:stretch>
                    <a:fillRect b="-1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07093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Convex Programming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69A2D-A992-BD4F-B340-2D001F8D6761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  <p:sp>
        <p:nvSpPr>
          <p:cNvPr id="21" name="Footer Placeholder 52">
            <a:extLst>
              <a:ext uri="{FF2B5EF4-FFF2-40B4-BE49-F238E27FC236}">
                <a16:creationId xmlns:a16="http://schemas.microsoft.com/office/drawing/2014/main" id="{2CD836A0-3175-744A-82B3-9CE5F28E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81F44B0-D839-405A-B3AE-5FE39CB5C84C}"/>
              </a:ext>
            </a:extLst>
          </p:cNvPr>
          <p:cNvGrpSpPr/>
          <p:nvPr/>
        </p:nvGrpSpPr>
        <p:grpSpPr>
          <a:xfrm>
            <a:off x="684677" y="1588407"/>
            <a:ext cx="6464916" cy="1397924"/>
            <a:chOff x="986568" y="2323790"/>
            <a:chExt cx="6464916" cy="269326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D812C2C-6F69-42CF-A410-4BBC6CDF82B0}"/>
                </a:ext>
              </a:extLst>
            </p:cNvPr>
            <p:cNvGrpSpPr>
              <a:grpSpLocks/>
            </p:cNvGrpSpPr>
            <p:nvPr/>
          </p:nvGrpSpPr>
          <p:grpSpPr>
            <a:xfrm>
              <a:off x="2141998" y="2323790"/>
              <a:ext cx="5309486" cy="2101215"/>
              <a:chOff x="3054289" y="2473035"/>
              <a:chExt cx="4932215" cy="20988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CCCBBA3-45D2-48BF-B78F-52C1B40087DF}"/>
                      </a:ext>
                    </a:extLst>
                  </p:cNvPr>
                  <p:cNvSpPr txBox="1"/>
                  <p:nvPr/>
                </p:nvSpPr>
                <p:spPr>
                  <a:xfrm>
                    <a:off x="3054289" y="2473035"/>
                    <a:ext cx="2237343" cy="105962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m:rPr>
                              <m:sty m:val="p"/>
                            </m:r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nary>
                            <m:nary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16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d>
                                    <m:dPr>
                                      <m:ctrlP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  <m:d>
                                    <m:dPr>
                                      <m:ctrlP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e>
                          </m:nary>
                        </m:oMath>
                      </m:oMathPara>
                    </a14:m>
                    <a:endParaRPr lang="en-US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3CCCBBA3-45D2-48BF-B78F-52C1B40087D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54289" y="2473035"/>
                    <a:ext cx="2237343" cy="1059622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b="-111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A639829C-687F-472E-AD4F-F6C29D77E014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6" y="3511634"/>
                    <a:ext cx="4441201" cy="511856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acc>
                          <m:accPr>
                            <m:chr m:val="̇"/>
                            <m:ctrlP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</m:acc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sSub>
                          <m:sSubPr>
                            <m:ctrlP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𝐟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  <m:d>
                          <m:dPr>
                            <m:ctrlP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𝐮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oMath>
                    </a14:m>
                    <a:r>
                      <a:rPr lang="en-US" sz="1600" dirty="0">
                        <a:solidFill>
                          <a:schemeClr val="tx1"/>
                        </a:solidFill>
                      </a:rPr>
                      <a:t>,  </a:t>
                    </a:r>
                    <a14:m>
                      <m:oMath xmlns:m="http://schemas.openxmlformats.org/officeDocument/2006/math">
                        <m:r>
                          <a:rPr lang="en-US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nor/>
                          </m:rPr>
                          <a:rPr lang="en-US" sz="1600" i="0" dirty="0">
                            <a:solidFill>
                              <a:schemeClr val="tx1"/>
                            </a:solidFill>
                          </a:rPr>
                          <m:t>[0, </m:t>
                        </m:r>
                        <m:sSub>
                          <m:sSubPr>
                            <m:ctrlP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1600" i="0" dirty="0">
                            <a:solidFill>
                              <a:schemeClr val="tx1"/>
                            </a:solidFill>
                          </a:rPr>
                          <m:t>]</m:t>
                        </m:r>
                      </m:oMath>
                    </a14:m>
                    <a:endParaRPr lang="en-US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A639829C-687F-472E-AD4F-F6C29D77E01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6" y="3511634"/>
                    <a:ext cx="4441201" cy="511856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148" t="-20455" b="-4090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F519A7E4-28B5-499A-BE06-DCBB104499A8}"/>
                      </a:ext>
                    </a:extLst>
                  </p:cNvPr>
                  <p:cNvSpPr txBox="1"/>
                  <p:nvPr/>
                </p:nvSpPr>
                <p:spPr>
                  <a:xfrm>
                    <a:off x="3158834" y="4026138"/>
                    <a:ext cx="4827670" cy="54579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sz="16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d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a14:m>
                    <a:r>
                      <a:rPr lang="en-US" sz="1600" dirty="0">
                        <a:solidFill>
                          <a:schemeClr val="tx1"/>
                        </a:solidFill>
                      </a:rPr>
                      <a:t>,         </a:t>
                    </a:r>
                    <a14:m>
                      <m:oMath xmlns:m="http://schemas.openxmlformats.org/officeDocument/2006/math">
                        <m:r>
                          <a:rPr lang="en-US" sz="1600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d>
                          <m:dPr>
                            <m:ctrlPr>
                              <a:rPr lang="en-US" sz="1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e>
                        </m:d>
                        <m:r>
                          <a:rPr lang="en-US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</m:oMath>
                    </a14:m>
                    <a:endParaRPr lang="en-US" sz="16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F519A7E4-28B5-499A-BE06-DCBB104499A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58834" y="4026138"/>
                    <a:ext cx="4827670" cy="54579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1056" t="-12766" b="-3829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930C495-9397-41DF-9ADB-6D7D787AA4BB}"/>
                    </a:ext>
                  </a:extLst>
                </p:cNvPr>
                <p:cNvSpPr txBox="1"/>
                <p:nvPr/>
              </p:nvSpPr>
              <p:spPr>
                <a:xfrm>
                  <a:off x="986568" y="3620159"/>
                  <a:ext cx="1127572" cy="7115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b="1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  <a:latin typeface="Source Sans Pro" panose="020B0503030403020204" pitchFamily="34" charset="0"/>
                                <a:ea typeface="Source Sans Pro" panose="020B0503030403020204" pitchFamily="34" charset="0"/>
                              </a:rPr>
                              <m:t>)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Source Sans Pro" panose="020B0503030403020204" pitchFamily="34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4930C495-9397-41DF-9ADB-6D7D787AA4B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6568" y="3620159"/>
                  <a:ext cx="1127572" cy="711560"/>
                </a:xfrm>
                <a:prstGeom prst="rect">
                  <a:avLst/>
                </a:prstGeom>
                <a:blipFill>
                  <a:blip r:embed="rId5"/>
                  <a:stretch>
                    <a:fillRect l="-1630" r="-2174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DC13DF6-81F6-4C37-A7C2-D7164D1AC848}"/>
                    </a:ext>
                  </a:extLst>
                </p:cNvPr>
                <p:cNvSpPr txBox="1"/>
                <p:nvPr/>
              </p:nvSpPr>
              <p:spPr>
                <a:xfrm>
                  <a:off x="2254540" y="4504629"/>
                  <a:ext cx="3976519" cy="51242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600" b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𝐮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⊆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a14:m>
                  <a:r>
                    <a:rPr lang="en-US" sz="1600" dirty="0">
                      <a:solidFill>
                        <a:schemeClr val="tx1"/>
                      </a:solidFill>
                    </a:rPr>
                    <a:t>,   </a:t>
                  </a:r>
                  <a14:m>
                    <m:oMath xmlns:m="http://schemas.openxmlformats.org/officeDocument/2006/math"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nor/>
                        </m:rPr>
                        <a:rPr lang="en-US" sz="1600" i="0" dirty="0">
                          <a:solidFill>
                            <a:schemeClr val="tx1"/>
                          </a:solidFill>
                        </a:rPr>
                        <m:t>[0, 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1600" i="0" dirty="0">
                          <a:solidFill>
                            <a:schemeClr val="tx1"/>
                          </a:solidFill>
                        </a:rPr>
                        <m:t>]</m:t>
                      </m:r>
                    </m:oMath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DC13DF6-81F6-4C37-A7C2-D7164D1AC8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4540" y="4504629"/>
                  <a:ext cx="3976519" cy="512422"/>
                </a:xfrm>
                <a:prstGeom prst="rect">
                  <a:avLst/>
                </a:prstGeom>
                <a:blipFill>
                  <a:blip r:embed="rId6"/>
                  <a:stretch>
                    <a:fillRect l="-1380" t="-23256" b="-4186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E6B20C5-4868-4355-9F44-2F49BDEA1408}"/>
              </a:ext>
            </a:extLst>
          </p:cNvPr>
          <p:cNvGrpSpPr/>
          <p:nvPr/>
        </p:nvGrpSpPr>
        <p:grpSpPr>
          <a:xfrm>
            <a:off x="2827651" y="3267717"/>
            <a:ext cx="6203034" cy="3223982"/>
            <a:chOff x="5893471" y="1061293"/>
            <a:chExt cx="6203034" cy="3223982"/>
          </a:xfrm>
        </p:grpSpPr>
        <p:sp>
          <p:nvSpPr>
            <p:cNvPr id="34" name="Down Arrow 28">
              <a:extLst>
                <a:ext uri="{FF2B5EF4-FFF2-40B4-BE49-F238E27FC236}">
                  <a16:creationId xmlns:a16="http://schemas.microsoft.com/office/drawing/2014/main" id="{3B25C8CC-DC18-447C-89EA-765D438F1CC5}"/>
                </a:ext>
              </a:extLst>
            </p:cNvPr>
            <p:cNvSpPr/>
            <p:nvPr/>
          </p:nvSpPr>
          <p:spPr>
            <a:xfrm>
              <a:off x="10627360" y="2654471"/>
              <a:ext cx="294640" cy="24309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4E1F822-DBF6-414F-A39C-402F7AC796FE}"/>
                </a:ext>
              </a:extLst>
            </p:cNvPr>
            <p:cNvGrpSpPr/>
            <p:nvPr/>
          </p:nvGrpSpPr>
          <p:grpSpPr>
            <a:xfrm>
              <a:off x="5893471" y="1061293"/>
              <a:ext cx="6203034" cy="3223982"/>
              <a:chOff x="5893471" y="1061293"/>
              <a:chExt cx="6203034" cy="322398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Rounded Rectangle 31">
                    <a:extLst>
                      <a:ext uri="{FF2B5EF4-FFF2-40B4-BE49-F238E27FC236}">
                        <a16:creationId xmlns:a16="http://schemas.microsoft.com/office/drawing/2014/main" id="{39BC4084-A02B-4111-86A6-8BC96A9DA007}"/>
                      </a:ext>
                    </a:extLst>
                  </p:cNvPr>
                  <p:cNvSpPr/>
                  <p:nvPr/>
                </p:nvSpPr>
                <p:spPr>
                  <a:xfrm>
                    <a:off x="5893471" y="1558056"/>
                    <a:ext cx="2425466" cy="967260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Linearize </a:t>
                    </a:r>
                    <a14:m>
                      <m:oMath xmlns:m="http://schemas.openxmlformats.org/officeDocument/2006/math">
                        <m:r>
                          <a:rPr lang="en-US" sz="1600" b="1" i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𝐟</m:t>
                        </m:r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 around the solution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</m:e>
                        </m:d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32" name="Rounded Rectangle 31">
                    <a:extLst>
                      <a:ext uri="{FF2B5EF4-FFF2-40B4-BE49-F238E27FC236}">
                        <a16:creationId xmlns:a16="http://schemas.microsoft.com/office/drawing/2014/main" id="{AA4D251A-1AD9-3642-B131-ED9FE187C2C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93471" y="1558056"/>
                    <a:ext cx="2425466" cy="967260"/>
                  </a:xfrm>
                  <a:prstGeom prst="round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ounded Rectangle 32">
                    <a:extLst>
                      <a:ext uri="{FF2B5EF4-FFF2-40B4-BE49-F238E27FC236}">
                        <a16:creationId xmlns:a16="http://schemas.microsoft.com/office/drawing/2014/main" id="{88D9A0F1-FA33-4E04-9A9E-9D496AE6F711}"/>
                      </a:ext>
                    </a:extLst>
                  </p:cNvPr>
                  <p:cNvSpPr/>
                  <p:nvPr/>
                </p:nvSpPr>
                <p:spPr>
                  <a:xfrm>
                    <a:off x="9561947" y="1579587"/>
                    <a:ext cx="2425465" cy="967260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Define the continuous time problem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1600" b="1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)</m:t>
                            </m:r>
                          </m:e>
                          <m:sub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a14:m>
                    <a:endParaRPr lang="en-US" sz="1600" dirty="0">
                      <a:solidFill>
                        <a:srgbClr val="C00000"/>
                      </a:solidFill>
                      <a:latin typeface="Source Sans Pro" panose="020B05030304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33" name="Rounded Rectangle 32">
                    <a:extLst>
                      <a:ext uri="{FF2B5EF4-FFF2-40B4-BE49-F238E27FC236}">
                        <a16:creationId xmlns:a16="http://schemas.microsoft.com/office/drawing/2014/main" id="{BF6F14A5-C3BF-9045-9DDD-AD7831071F4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61947" y="1579587"/>
                    <a:ext cx="2425465" cy="967260"/>
                  </a:xfrm>
                  <a:prstGeom prst="round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ounded Rectangle 33">
                    <a:extLst>
                      <a:ext uri="{FF2B5EF4-FFF2-40B4-BE49-F238E27FC236}">
                        <a16:creationId xmlns:a16="http://schemas.microsoft.com/office/drawing/2014/main" id="{7F9ECD83-B400-4A8B-883D-3442521AE3F1}"/>
                      </a:ext>
                    </a:extLst>
                  </p:cNvPr>
                  <p:cNvSpPr/>
                  <p:nvPr/>
                </p:nvSpPr>
                <p:spPr>
                  <a:xfrm>
                    <a:off x="9567044" y="3035987"/>
                    <a:ext cx="2529461" cy="1245575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Discretize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1600" b="1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)</m:t>
                            </m:r>
                          </m:e>
                          <m:sub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 in time and define the convex optimization problem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1600" b="1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DLOCP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)</m:t>
                            </m:r>
                          </m:e>
                          <m:sub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38" name="Rounded Rectangle 33">
                    <a:extLst>
                      <a:ext uri="{FF2B5EF4-FFF2-40B4-BE49-F238E27FC236}">
                        <a16:creationId xmlns:a16="http://schemas.microsoft.com/office/drawing/2014/main" id="{7F9ECD83-B400-4A8B-883D-3442521AE3F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67044" y="3035987"/>
                    <a:ext cx="2529461" cy="1245575"/>
                  </a:xfrm>
                  <a:prstGeom prst="round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DBD10BD3-BCC0-4129-A434-81F0DB5414EE}"/>
                      </a:ext>
                    </a:extLst>
                  </p:cNvPr>
                  <p:cNvSpPr/>
                  <p:nvPr/>
                </p:nvSpPr>
                <p:spPr>
                  <a:xfrm>
                    <a:off x="7106204" y="1061293"/>
                    <a:ext cx="4826000" cy="369332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dirty="0">
                        <a:latin typeface="Source Sans Pro" panose="020B0503030403020204" pitchFamily="34" charset="77"/>
                      </a:rPr>
                      <a:t>SCP Methodology: at each iteration </a:t>
                    </a:r>
                    <a14:m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,</m:t>
                        </m:r>
                      </m:oMath>
                    </a14:m>
                    <a:endParaRPr lang="en-US" dirty="0">
                      <a:solidFill>
                        <a:srgbClr val="FF0000"/>
                      </a:solidFill>
                      <a:latin typeface="Source Sans Pro" panose="020B0503030403020204" pitchFamily="34" charset="77"/>
                    </a:endParaRPr>
                  </a:p>
                </p:txBody>
              </p:sp>
            </mc:Choice>
            <mc:Fallback xmlns="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DBD10BD3-BCC0-4129-A434-81F0DB5414E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06204" y="1061293"/>
                    <a:ext cx="4826000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316" t="-6667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ounded Rectangle 36">
                    <a:extLst>
                      <a:ext uri="{FF2B5EF4-FFF2-40B4-BE49-F238E27FC236}">
                        <a16:creationId xmlns:a16="http://schemas.microsoft.com/office/drawing/2014/main" id="{51D97ECE-40C4-4099-980E-C891CC1D5917}"/>
                      </a:ext>
                    </a:extLst>
                  </p:cNvPr>
                  <p:cNvSpPr/>
                  <p:nvPr/>
                </p:nvSpPr>
                <p:spPr>
                  <a:xfrm>
                    <a:off x="5893471" y="3039699"/>
                    <a:ext cx="2529462" cy="1245576"/>
                  </a:xfrm>
                  <a:prstGeom prst="round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Solve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1600" b="1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DLOCP</m:t>
                            </m:r>
                            <m:r>
                              <m:rPr>
                                <m:nor/>
                              </m:rPr>
                              <a:rPr lang="en-US" sz="1600" i="0" dirty="0">
                                <a:solidFill>
                                  <a:srgbClr val="C00000"/>
                                </a:solidFill>
                                <a:latin typeface="Source Sans Pro" panose="020B0503030403020204" pitchFamily="34" charset="77"/>
                              </a:rPr>
                              <m:t>)</m:t>
                            </m:r>
                          </m:e>
                          <m:sub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1600" i="1" dirty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  <a:latin typeface="Source Sans Pro" panose="020B0503030403020204" pitchFamily="34" charset="77"/>
                      </a:rPr>
                      <a:t> via convex programming for a discretized version of </a:t>
                    </a:r>
                    <a14:m>
                      <m:oMath xmlns:m="http://schemas.openxmlformats.org/officeDocument/2006/math">
                        <m:d>
                          <m:dPr>
                            <m:ctrlP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  <m:r>
                              <a:rPr lang="en-US" sz="16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1" i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𝐮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</m:e>
                            </m:d>
                          </m:e>
                        </m:d>
                      </m:oMath>
                    </a14:m>
                    <a:r>
                      <a:rPr lang="en-US" sz="1600" dirty="0">
                        <a:solidFill>
                          <a:srgbClr val="C00000"/>
                        </a:solidFill>
                      </a:rPr>
                      <a:t>   </a:t>
                    </a:r>
                  </a:p>
                </p:txBody>
              </p:sp>
            </mc:Choice>
            <mc:Fallback xmlns="">
              <p:sp>
                <p:nvSpPr>
                  <p:cNvPr id="40" name="Rounded Rectangle 36">
                    <a:extLst>
                      <a:ext uri="{FF2B5EF4-FFF2-40B4-BE49-F238E27FC236}">
                        <a16:creationId xmlns:a16="http://schemas.microsoft.com/office/drawing/2014/main" id="{51D97ECE-40C4-4099-980E-C891CC1D591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93471" y="3039699"/>
                    <a:ext cx="2529462" cy="1245576"/>
                  </a:xfrm>
                  <a:prstGeom prst="round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1" name="Right Arrow 40">
                <a:extLst>
                  <a:ext uri="{FF2B5EF4-FFF2-40B4-BE49-F238E27FC236}">
                    <a16:creationId xmlns:a16="http://schemas.microsoft.com/office/drawing/2014/main" id="{4759C0B9-C0C9-445B-AAE1-DF623F2F171B}"/>
                  </a:ext>
                </a:extLst>
              </p:cNvPr>
              <p:cNvSpPr/>
              <p:nvPr/>
            </p:nvSpPr>
            <p:spPr>
              <a:xfrm>
                <a:off x="8524240" y="1908836"/>
                <a:ext cx="843280" cy="31496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ight Arrow 41">
                <a:extLst>
                  <a:ext uri="{FF2B5EF4-FFF2-40B4-BE49-F238E27FC236}">
                    <a16:creationId xmlns:a16="http://schemas.microsoft.com/office/drawing/2014/main" id="{F9EEC04A-149D-4EDB-B113-0F306943D562}"/>
                  </a:ext>
                </a:extLst>
              </p:cNvPr>
              <p:cNvSpPr/>
              <p:nvPr/>
            </p:nvSpPr>
            <p:spPr>
              <a:xfrm rot="10800000">
                <a:off x="8524240" y="3406822"/>
                <a:ext cx="843280" cy="314960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6A00FDF-9589-4C10-A1B3-66E455132EFD}"/>
              </a:ext>
            </a:extLst>
          </p:cNvPr>
          <p:cNvGrpSpPr/>
          <p:nvPr/>
        </p:nvGrpSpPr>
        <p:grpSpPr>
          <a:xfrm>
            <a:off x="5964816" y="1625812"/>
            <a:ext cx="6463217" cy="1270510"/>
            <a:chOff x="5732214" y="4016225"/>
            <a:chExt cx="6398467" cy="211806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56FF9C9-84E6-4FD6-9E29-D2037C73A1A0}"/>
                </a:ext>
              </a:extLst>
            </p:cNvPr>
            <p:cNvGrpSpPr/>
            <p:nvPr/>
          </p:nvGrpSpPr>
          <p:grpSpPr>
            <a:xfrm>
              <a:off x="6584948" y="4016225"/>
              <a:ext cx="5545733" cy="2118061"/>
              <a:chOff x="6212417" y="4016225"/>
              <a:chExt cx="5545733" cy="2118061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B5927632-50F7-4FBF-B5FB-EA033A9C0031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6728431" y="4016225"/>
                <a:ext cx="5029719" cy="1591092"/>
                <a:chOff x="2914921" y="2482452"/>
                <a:chExt cx="4672326" cy="158933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0747EFBB-549A-49E7-8E7C-F28807F0421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52900" y="2482452"/>
                      <a:ext cx="2172943" cy="1153292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lang="en-US" sz="16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𝐮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sub>
                            </m:sSub>
                            <m:nary>
                              <m:naryPr>
                                <m:chr m:val="∑"/>
                                <m:ctrl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</m:t>
                                </m:r>
                              </m:sub>
                              <m:sup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ℎ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1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𝐮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nary>
                          </m:oMath>
                        </m:oMathPara>
                      </a14:m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0747EFBB-549A-49E7-8E7C-F28807F0421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52900" y="2482452"/>
                      <a:ext cx="2172943" cy="1153292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9" name="TextBox 48">
                      <a:extLst>
                        <a:ext uri="{FF2B5EF4-FFF2-40B4-BE49-F238E27FC236}">
                          <a16:creationId xmlns:a16="http://schemas.microsoft.com/office/drawing/2014/main" id="{9C9C398A-AF41-4EF7-BC4E-35C0CC1FCB3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14921" y="3661767"/>
                      <a:ext cx="4672326" cy="4100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𝐟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𝐮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oMath>
                      </a14:m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, </a:t>
                      </a:r>
                      <a14:m>
                        <m:oMath xmlns:m="http://schemas.openxmlformats.org/officeDocument/2006/math"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=0,…,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oMath>
                      </a14:m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9" name="TextBox 48">
                      <a:extLst>
                        <a:ext uri="{FF2B5EF4-FFF2-40B4-BE49-F238E27FC236}">
                          <a16:creationId xmlns:a16="http://schemas.microsoft.com/office/drawing/2014/main" id="{9C9C398A-AF41-4EF7-BC4E-35C0CC1FCB3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914921" y="3661767"/>
                      <a:ext cx="4672326" cy="410021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 l="-1080" t="-27500" b="-5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64E175C5-44C1-4C34-AB7C-BB8562CD5D9B}"/>
                      </a:ext>
                    </a:extLst>
                  </p:cNvPr>
                  <p:cNvSpPr txBox="1"/>
                  <p:nvPr/>
                </p:nvSpPr>
                <p:spPr>
                  <a:xfrm>
                    <a:off x="6212417" y="5690889"/>
                    <a:ext cx="5126408" cy="44339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𝐮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, 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=0,…,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−1,  </m:t>
                          </m:r>
                          <m:sSub>
                            <m:sSubPr>
                              <m:ctrlP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64E175C5-44C1-4C34-AB7C-BB8562CD5D9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212417" y="5690889"/>
                    <a:ext cx="5126408" cy="443397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b="-25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D4E1D47-FFB1-4AED-A6A0-9D14E7A51EE3}"/>
                    </a:ext>
                  </a:extLst>
                </p:cNvPr>
                <p:cNvSpPr/>
                <p:nvPr/>
              </p:nvSpPr>
              <p:spPr>
                <a:xfrm>
                  <a:off x="5732214" y="4635679"/>
                  <a:ext cx="1346109" cy="61571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i="0" dirty="0">
                                <a:solidFill>
                                  <a:schemeClr val="tx1"/>
                                </a:solidFill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b="1" i="0" dirty="0" smtClean="0">
                                <a:solidFill>
                                  <a:schemeClr val="tx1"/>
                                </a:solidFill>
                              </a:rPr>
                              <m:t>D</m:t>
                            </m:r>
                            <m:r>
                              <m:rPr>
                                <m:nor/>
                              </m:rPr>
                              <a:rPr lang="en-US" b="1" i="0" dirty="0">
                                <a:solidFill>
                                  <a:schemeClr val="tx1"/>
                                </a:solidFill>
                              </a:rPr>
                              <m:t>LOCP</m:t>
                            </m:r>
                            <m:r>
                              <m:rPr>
                                <m:nor/>
                              </m:rPr>
                              <a:rPr lang="en-US" i="0" dirty="0">
                                <a:solidFill>
                                  <a:schemeClr val="tx1"/>
                                </a:solidFill>
                              </a:rPr>
                              <m:t>)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D4E1D47-FFB1-4AED-A6A0-9D14E7A51EE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32214" y="4635679"/>
                  <a:ext cx="1346109" cy="615712"/>
                </a:xfrm>
                <a:prstGeom prst="rect">
                  <a:avLst/>
                </a:prstGeom>
                <a:blipFill>
                  <a:blip r:embed="rId20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14689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Convex Programming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67BF3-4787-EB47-948E-EC5E0371F11E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  <p:sp>
        <p:nvSpPr>
          <p:cNvPr id="21" name="Footer Placeholder 52">
            <a:extLst>
              <a:ext uri="{FF2B5EF4-FFF2-40B4-BE49-F238E27FC236}">
                <a16:creationId xmlns:a16="http://schemas.microsoft.com/office/drawing/2014/main" id="{2CD836A0-3175-744A-82B3-9CE5F28E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28179D-5F0D-6D5A-DCC1-D90FFE7DA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943906"/>
            <a:ext cx="7772400" cy="35753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2EB136-2182-828F-29EB-0AEFB9DDE540}"/>
              </a:ext>
            </a:extLst>
          </p:cNvPr>
          <p:cNvSpPr txBox="1"/>
          <p:nvPr/>
        </p:nvSpPr>
        <p:spPr>
          <a:xfrm>
            <a:off x="402336" y="6001217"/>
            <a:ext cx="11216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For more info</a:t>
            </a: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D. Malyuta </a:t>
            </a:r>
            <a:r>
              <a:rPr lang="en-US" sz="1400" b="0" i="1" dirty="0">
                <a:solidFill>
                  <a:srgbClr val="333333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et al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., "Convex Optimization for Trajectory Generation: A Tutorial on Generating Dynamically Feasible Trajectories Reliably and Efficiently," in </a:t>
            </a:r>
            <a:r>
              <a:rPr lang="en-US" sz="1400" b="0" i="1" dirty="0">
                <a:solidFill>
                  <a:srgbClr val="333333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IEEE Control Systems Magazine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, vol. 42, no. 5, pp. 40-113, Oct. 2022. </a:t>
            </a:r>
            <a:endParaRPr lang="en-US" sz="1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0871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Methods in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4E5A9-904D-498F-86A2-4ABB00CB9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“As you begin to play with these algorithms on your own problems, you might feel like you're on an emotional roller-coaster.” – </a:t>
            </a:r>
            <a:r>
              <a:rPr lang="en-US" sz="2000" dirty="0">
                <a:hlinkClick r:id="rId2"/>
              </a:rPr>
              <a:t>Russ </a:t>
            </a:r>
            <a:r>
              <a:rPr lang="en-US" sz="2000" dirty="0" err="1">
                <a:hlinkClick r:id="rId2"/>
              </a:rPr>
              <a:t>Tedrake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Better initial guess trajectories (“warm-starting” the optimization, as seen in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zermelo_simultaneous</a:t>
            </a:r>
            <a:r>
              <a:rPr lang="en-US" sz="2000" dirty="0"/>
              <a:t>)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Cost function/constraint tuning (as seen in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zermelo_scp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Penalty methods; augmented </a:t>
            </a:r>
            <a:r>
              <a:rPr lang="en-US" sz="2000" dirty="0" err="1"/>
              <a:t>Lagrangian</a:t>
            </a:r>
            <a:r>
              <a:rPr lang="en-US" sz="2000" dirty="0"/>
              <a:t>-based solvers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7A0FC-1F03-EF48-8771-B309BFBC599B}" type="datetime1">
              <a:rPr lang="en-US" smtClean="0"/>
              <a:t>8/13/26</a:t>
            </a:fld>
            <a:endParaRPr lang="en-US"/>
          </a:p>
        </p:txBody>
      </p:sp>
      <p:sp>
        <p:nvSpPr>
          <p:cNvPr id="21" name="Footer Placeholder 52">
            <a:extLst>
              <a:ext uri="{FF2B5EF4-FFF2-40B4-BE49-F238E27FC236}">
                <a16:creationId xmlns:a16="http://schemas.microsoft.com/office/drawing/2014/main" id="{2CD836A0-3175-744A-82B3-9CE5F28E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76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E5A94-4EF4-FD41-9E1D-04C2F91B8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wrap up…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0E493-BA49-B849-B264-2E8D12771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49902-827D-F542-8E16-E18C0B7A0930}" type="datetime1">
              <a:rPr lang="en-US" smtClean="0"/>
              <a:t>8/13/26</a:t>
            </a:fld>
            <a:endParaRPr lang="en-US"/>
          </a:p>
        </p:txBody>
      </p:sp>
      <p:sp>
        <p:nvSpPr>
          <p:cNvPr id="21" name="Footer Placeholder 52">
            <a:extLst>
              <a:ext uri="{FF2B5EF4-FFF2-40B4-BE49-F238E27FC236}">
                <a16:creationId xmlns:a16="http://schemas.microsoft.com/office/drawing/2014/main" id="{2CD836A0-3175-744A-82B3-9CE5F28E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22B16-839A-654E-B8EB-FFBA80D8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8B7C8E-23A5-C02C-77C1-52241E791B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824"/>
          <a:stretch/>
        </p:blipFill>
        <p:spPr>
          <a:xfrm>
            <a:off x="8188573" y="4092665"/>
            <a:ext cx="2941234" cy="2087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0AAE60-BDD3-4954-4A6F-7CA935847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659" y="1503595"/>
            <a:ext cx="11102682" cy="258907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3A09E03-BCC4-8E7F-739C-89DFB6CC8D51}"/>
              </a:ext>
            </a:extLst>
          </p:cNvPr>
          <p:cNvGrpSpPr/>
          <p:nvPr/>
        </p:nvGrpSpPr>
        <p:grpSpPr>
          <a:xfrm>
            <a:off x="838200" y="4125611"/>
            <a:ext cx="2941234" cy="2087480"/>
            <a:chOff x="6820930" y="4201897"/>
            <a:chExt cx="2941234" cy="208748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0266A1C-DF62-886C-B55F-BD7EC45AA0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0651" r="173"/>
            <a:stretch/>
          </p:blipFill>
          <p:spPr>
            <a:xfrm>
              <a:off x="6820930" y="4201897"/>
              <a:ext cx="2941234" cy="208748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CE9706-CADA-4272-8FBB-E21E11089111}"/>
                </a:ext>
              </a:extLst>
            </p:cNvPr>
            <p:cNvSpPr/>
            <p:nvPr/>
          </p:nvSpPr>
          <p:spPr>
            <a:xfrm>
              <a:off x="7120891" y="4380915"/>
              <a:ext cx="2341312" cy="2694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821D857-5756-11D9-376D-9B250AF04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568" y="4551624"/>
            <a:ext cx="4074005" cy="160556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C00000"/>
                </a:solidFill>
              </a:rPr>
              <a:t>Local</a:t>
            </a:r>
            <a:r>
              <a:rPr lang="en-US" sz="1800" dirty="0"/>
              <a:t> vs </a:t>
            </a:r>
            <a:r>
              <a:rPr lang="en-US" sz="1800" dirty="0">
                <a:solidFill>
                  <a:srgbClr val="C00000"/>
                </a:solidFill>
              </a:rPr>
              <a:t>Global</a:t>
            </a:r>
            <a:r>
              <a:rPr lang="en-US" sz="1800" dirty="0"/>
              <a:t> solution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C00000"/>
                </a:solidFill>
              </a:rPr>
              <a:t>Less</a:t>
            </a:r>
            <a:r>
              <a:rPr lang="en-US" sz="1800" dirty="0"/>
              <a:t> vs </a:t>
            </a:r>
            <a:r>
              <a:rPr lang="en-US" sz="1800" dirty="0">
                <a:solidFill>
                  <a:srgbClr val="C00000"/>
                </a:solidFill>
              </a:rPr>
              <a:t>more</a:t>
            </a:r>
            <a:r>
              <a:rPr lang="en-US" sz="1800" dirty="0"/>
              <a:t> compute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C00000"/>
                </a:solidFill>
              </a:rPr>
              <a:t>High-</a:t>
            </a:r>
            <a:r>
              <a:rPr lang="en-US" sz="1800" dirty="0"/>
              <a:t> vs </a:t>
            </a:r>
            <a:r>
              <a:rPr lang="en-US" sz="1800" dirty="0">
                <a:solidFill>
                  <a:srgbClr val="C00000"/>
                </a:solidFill>
              </a:rPr>
              <a:t>low-dimensional</a:t>
            </a:r>
            <a:r>
              <a:rPr lang="en-US" sz="1800" dirty="0"/>
              <a:t> system</a:t>
            </a:r>
          </a:p>
        </p:txBody>
      </p:sp>
    </p:spTree>
    <p:extLst>
      <p:ext uri="{BB962C8B-B14F-4D97-AF65-F5344CB8AC3E}">
        <p14:creationId xmlns:p14="http://schemas.microsoft.com/office/powerpoint/2010/main" val="2562324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B7C61-C673-FD43-936B-84F9006D1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834AB-4990-1841-A099-C9C9563E4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6586" y="2766218"/>
            <a:ext cx="5212738" cy="1325563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Dynamic programming</a:t>
            </a:r>
          </a:p>
          <a:p>
            <a:r>
              <a:rPr lang="en-US" dirty="0">
                <a:solidFill>
                  <a:srgbClr val="333333"/>
                </a:solidFill>
                <a:highlight>
                  <a:srgbClr val="FFFFFF"/>
                </a:highlight>
                <a:latin typeface="Trebuchet MS" panose="020B0703020202090204" pitchFamily="34" charset="0"/>
              </a:rPr>
              <a:t>D</a:t>
            </a:r>
            <a:r>
              <a:rPr lang="en-US" b="0" i="0" dirty="0">
                <a:solidFill>
                  <a:srgbClr val="333333"/>
                </a:solidFill>
                <a:effectLst/>
                <a:highlight>
                  <a:srgbClr val="FFFFFF"/>
                </a:highlight>
                <a:latin typeface="Trebuchet MS" panose="020B0703020202090204" pitchFamily="34" charset="0"/>
              </a:rPr>
              <a:t>iscrete LQR</a:t>
            </a:r>
            <a:endParaRPr lang="en-US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B19C71E-46E2-CE46-AE2B-A7CC6224B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203 | Lecture 6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91C39DB-6F1B-3440-979E-0FE178DB3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2A5D2-38ED-5442-9C93-E38431640614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4068CED-DCA6-5044-964C-14A6C34F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28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FBB6EF975807449194B44213CB1385" ma:contentTypeVersion="5" ma:contentTypeDescription="Create a new document." ma:contentTypeScope="" ma:versionID="6297688411df770d7ba805098bf03ebd">
  <xsd:schema xmlns:xsd="http://www.w3.org/2001/XMLSchema" xmlns:xs="http://www.w3.org/2001/XMLSchema" xmlns:p="http://schemas.microsoft.com/office/2006/metadata/properties" xmlns:ns3="d1af692f-475c-46b5-a87d-a47813ac8995" xmlns:ns4="ec38afac-11fd-4f05-b2a5-9d8ac7fc116b" targetNamespace="http://schemas.microsoft.com/office/2006/metadata/properties" ma:root="true" ma:fieldsID="a8acf1f0a3134d6bce4e4716f1f754da" ns3:_="" ns4:_="">
    <xsd:import namespace="d1af692f-475c-46b5-a87d-a47813ac8995"/>
    <xsd:import namespace="ec38afac-11fd-4f05-b2a5-9d8ac7fc116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af692f-475c-46b5-a87d-a47813ac8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38afac-11fd-4f05-b2a5-9d8ac7fc116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65B966-A602-4B0E-8495-88CF458F48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C06AD5-CE63-48BD-B189-A7095123740B}">
  <ds:schemaRefs>
    <ds:schemaRef ds:uri="http://purl.org/dc/terms/"/>
    <ds:schemaRef ds:uri="http://purl.org/dc/elements/1.1/"/>
    <ds:schemaRef ds:uri="d1af692f-475c-46b5-a87d-a47813ac8995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2006/documentManagement/types"/>
    <ds:schemaRef ds:uri="ec38afac-11fd-4f05-b2a5-9d8ac7fc116b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5D5C413-0727-4F6A-A846-535E0E2358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af692f-475c-46b5-a87d-a47813ac8995"/>
    <ds:schemaRef ds:uri="ec38afac-11fd-4f05-b2a5-9d8ac7fc11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34088</TotalTime>
  <Words>2025</Words>
  <Application>Microsoft Macintosh PowerPoint</Application>
  <PresentationFormat>Widescreen</PresentationFormat>
  <Paragraphs>291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American Typewriter</vt:lpstr>
      <vt:lpstr>Arial</vt:lpstr>
      <vt:lpstr>Calibri</vt:lpstr>
      <vt:lpstr>Calibri Light</vt:lpstr>
      <vt:lpstr>Cambria Math</vt:lpstr>
      <vt:lpstr>Courier New</vt:lpstr>
      <vt:lpstr>Source Sans Pro</vt:lpstr>
      <vt:lpstr>Trebuchet MS</vt:lpstr>
      <vt:lpstr>Office Theme</vt:lpstr>
      <vt:lpstr>AA203 Optimal and Learning-based Control</vt:lpstr>
      <vt:lpstr>Roadmap</vt:lpstr>
      <vt:lpstr>PowerPoint Presentation</vt:lpstr>
      <vt:lpstr>Direct methods</vt:lpstr>
      <vt:lpstr>Transcription methods</vt:lpstr>
      <vt:lpstr>Transcription into nonlinear programming (state and control parametrization method) </vt:lpstr>
      <vt:lpstr>Illustrative example: Zermelo’s Problem</vt:lpstr>
      <vt:lpstr>Example: Zermelo’s Problem (state and control parametrization method)</vt:lpstr>
      <vt:lpstr>Results</vt:lpstr>
      <vt:lpstr>Transcription into nonlinear programming (control parametrization method) </vt:lpstr>
      <vt:lpstr>Example: Zermelo’s Problem (control parametrization method)</vt:lpstr>
      <vt:lpstr>Results</vt:lpstr>
      <vt:lpstr>Example: Zermelo’s Problem</vt:lpstr>
      <vt:lpstr>Transcription methods: extensions</vt:lpstr>
      <vt:lpstr>Sequential Convex Programming</vt:lpstr>
      <vt:lpstr>Sequential Convex Programming</vt:lpstr>
      <vt:lpstr>Sequential Convex Programming</vt:lpstr>
      <vt:lpstr>Sequential Convex Programming</vt:lpstr>
      <vt:lpstr>Sequential Convex Programming</vt:lpstr>
      <vt:lpstr>Direct Methods in Practice</vt:lpstr>
      <vt:lpstr>To wrap up…</vt:lpstr>
      <vt:lpstr>Next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AA203 Optimal and Learning-based Control</dc:title>
  <dc:creator>Marco Pavone</dc:creator>
  <cp:lastModifiedBy>Daniele Gammelli</cp:lastModifiedBy>
  <cp:revision>345</cp:revision>
  <cp:lastPrinted>2019-01-07T20:05:58Z</cp:lastPrinted>
  <dcterms:created xsi:type="dcterms:W3CDTF">2017-01-06T12:29:52Z</dcterms:created>
  <dcterms:modified xsi:type="dcterms:W3CDTF">2026-08-13T21:11:03Z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0x0101001AFBB6EF975807449194B44213CB1385</vt:lpwstr>
  </property>
</Properties>
</file>