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390" r:id="rId2"/>
    <p:sldId id="548" r:id="rId3"/>
    <p:sldId id="389" r:id="rId4"/>
    <p:sldId id="373" r:id="rId5"/>
    <p:sldId id="374" r:id="rId6"/>
    <p:sldId id="376" r:id="rId7"/>
    <p:sldId id="378" r:id="rId8"/>
    <p:sldId id="377" r:id="rId9"/>
    <p:sldId id="375" r:id="rId10"/>
    <p:sldId id="549" r:id="rId11"/>
    <p:sldId id="550" r:id="rId12"/>
    <p:sldId id="381" r:id="rId13"/>
    <p:sldId id="382" r:id="rId14"/>
    <p:sldId id="383" r:id="rId15"/>
    <p:sldId id="384" r:id="rId16"/>
    <p:sldId id="385" r:id="rId17"/>
    <p:sldId id="386" r:id="rId18"/>
    <p:sldId id="3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390"/>
            <p14:sldId id="548"/>
            <p14:sldId id="389"/>
            <p14:sldId id="373"/>
            <p14:sldId id="374"/>
            <p14:sldId id="376"/>
            <p14:sldId id="378"/>
            <p14:sldId id="377"/>
            <p14:sldId id="375"/>
            <p14:sldId id="549"/>
            <p14:sldId id="550"/>
            <p14:sldId id="381"/>
            <p14:sldId id="382"/>
            <p14:sldId id="383"/>
            <p14:sldId id="384"/>
            <p14:sldId id="385"/>
            <p14:sldId id="386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4371"/>
  </p:normalViewPr>
  <p:slideViewPr>
    <p:cSldViewPr snapToGrid="0" snapToObjects="1">
      <p:cViewPr varScale="1">
        <p:scale>
          <a:sx n="100" d="100"/>
          <a:sy n="100" d="100"/>
        </p:scale>
        <p:origin x="18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1:33.748" v="5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1:17.882" v="0" actId="20577"/>
        <pc:sldMkLst>
          <pc:docMk/>
          <pc:sldMk cId="1432661843" sldId="375"/>
        </pc:sldMkLst>
      </pc:sldChg>
      <pc:sldChg chg="modNotesTx">
        <pc:chgData name="Daniele Gammelli" userId="292b8a31-f1ba-4b4c-b196-a231dc095d13" providerId="ADAL" clId="{6E670754-AB6A-5789-AA0A-6F6FD9CE3EEA}" dt="2026-08-13T21:11:24.071" v="1" actId="20577"/>
        <pc:sldMkLst>
          <pc:docMk/>
          <pc:sldMk cId="3653671955" sldId="382"/>
        </pc:sldMkLst>
      </pc:sldChg>
      <pc:sldChg chg="modNotesTx">
        <pc:chgData name="Daniele Gammelli" userId="292b8a31-f1ba-4b4c-b196-a231dc095d13" providerId="ADAL" clId="{6E670754-AB6A-5789-AA0A-6F6FD9CE3EEA}" dt="2026-08-13T21:11:25.953" v="2" actId="20577"/>
        <pc:sldMkLst>
          <pc:docMk/>
          <pc:sldMk cId="218591607" sldId="383"/>
        </pc:sldMkLst>
      </pc:sldChg>
      <pc:sldChg chg="modNotesTx">
        <pc:chgData name="Daniele Gammelli" userId="292b8a31-f1ba-4b4c-b196-a231dc095d13" providerId="ADAL" clId="{6E670754-AB6A-5789-AA0A-6F6FD9CE3EEA}" dt="2026-08-13T21:11:28.655" v="3" actId="20577"/>
        <pc:sldMkLst>
          <pc:docMk/>
          <pc:sldMk cId="698234095" sldId="384"/>
        </pc:sldMkLst>
      </pc:sldChg>
      <pc:sldChg chg="modNotesTx">
        <pc:chgData name="Daniele Gammelli" userId="292b8a31-f1ba-4b4c-b196-a231dc095d13" providerId="ADAL" clId="{6E670754-AB6A-5789-AA0A-6F6FD9CE3EEA}" dt="2026-08-13T21:11:31.989" v="4" actId="20577"/>
        <pc:sldMkLst>
          <pc:docMk/>
          <pc:sldMk cId="2854043560" sldId="385"/>
        </pc:sldMkLst>
      </pc:sldChg>
      <pc:sldChg chg="modNotesTx">
        <pc:chgData name="Daniele Gammelli" userId="292b8a31-f1ba-4b4c-b196-a231dc095d13" providerId="ADAL" clId="{6E670754-AB6A-5789-AA0A-6F6FD9CE3EEA}" dt="2026-08-13T21:11:33.748" v="5" actId="20577"/>
        <pc:sldMkLst>
          <pc:docMk/>
          <pc:sldMk cId="3780383348" sldId="3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5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1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7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87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57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0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C89D-58DA-634B-8296-F8CCA53359BB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14857810-C9CE-AA41-B3E8-2CD7B9F9D4E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2ABE7-9B40-DA43-A54E-0E2D84F361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33F0-B807-5741-B59B-CFE301968AC1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0F9E4-D7EC-714F-AA82-A05540119E6D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35CA-BAB6-4F41-849C-BB01D2B75BD3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0FC45-891D-574F-904A-3B6D3149C595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5A11B-141F-1F42-A8DE-73EF08CD622A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F2307-F840-674A-8564-1547B11E3D23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CE35A-1E1A-0544-BED7-1276695905B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F2EA1-1CA5-CF43-A07E-B47B8296C77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D63E8-79C5-4E4F-8FCA-D23D4E833E6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611638" cy="1655762"/>
          </a:xfrm>
        </p:spPr>
        <p:txBody>
          <a:bodyPr/>
          <a:lstStyle/>
          <a:p>
            <a:r>
              <a:rPr lang="en-US" dirty="0"/>
              <a:t>Dynamic programming, discrete LQR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95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5F41-8626-064F-94B0-1AEE04E0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61" name="Date Placeholder 3">
            <a:extLst>
              <a:ext uri="{FF2B5EF4-FFF2-40B4-BE49-F238E27FC236}">
                <a16:creationId xmlns:a16="http://schemas.microsoft.com/office/drawing/2014/main" id="{F1D8B968-149E-A741-A169-FDBA9B5E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4049B9A4-6C45-3644-BC49-213F451CC74F}" type="datetime1">
              <a:rPr lang="en-US" smtClean="0"/>
              <a:t>8/13/26</a:t>
            </a:fld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2102A20-2B85-AA49-B1B2-B2BD20529B3B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E190DCF-50AC-E54D-9D82-6A94A8719F8B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2653F64-F88A-B540-B01F-A17D2B669F49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73E72EE-04D4-CC4A-AC49-3780F353E45C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68" name="Elbow Connector 67">
              <a:extLst>
                <a:ext uri="{FF2B5EF4-FFF2-40B4-BE49-F238E27FC236}">
                  <a16:creationId xmlns:a16="http://schemas.microsoft.com/office/drawing/2014/main" id="{8F620346-E2CB-F04C-BF3C-C54B914EEBA2}"/>
                </a:ext>
              </a:extLst>
            </p:cNvPr>
            <p:cNvCxnSpPr>
              <a:cxnSpLocks/>
              <a:stCxn id="94" idx="2"/>
              <a:endCxn id="65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Elbow Connector 68">
              <a:extLst>
                <a:ext uri="{FF2B5EF4-FFF2-40B4-BE49-F238E27FC236}">
                  <a16:creationId xmlns:a16="http://schemas.microsoft.com/office/drawing/2014/main" id="{302246DB-B0A1-844C-B1CD-3E214BDE25FC}"/>
                </a:ext>
              </a:extLst>
            </p:cNvPr>
            <p:cNvCxnSpPr>
              <a:cxnSpLocks/>
              <a:stCxn id="65" idx="2"/>
              <a:endCxn id="66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69">
              <a:extLst>
                <a:ext uri="{FF2B5EF4-FFF2-40B4-BE49-F238E27FC236}">
                  <a16:creationId xmlns:a16="http://schemas.microsoft.com/office/drawing/2014/main" id="{DF1A6EB4-B45E-8343-9885-901C82D85BAE}"/>
                </a:ext>
              </a:extLst>
            </p:cNvPr>
            <p:cNvCxnSpPr>
              <a:cxnSpLocks/>
              <a:stCxn id="65" idx="2"/>
              <a:endCxn id="67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7DEEA8F-1310-B844-B107-4D882C3E8D9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1D19FF11-D5FC-2A42-924D-BA9910FC079D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38C1858-C47D-B546-84AC-D7F52AA0B3B5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D2FC903-E7EC-9B4C-A4DE-F9707B8BD12F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75" name="Elbow Connector 74">
              <a:extLst>
                <a:ext uri="{FF2B5EF4-FFF2-40B4-BE49-F238E27FC236}">
                  <a16:creationId xmlns:a16="http://schemas.microsoft.com/office/drawing/2014/main" id="{7EB63C26-49C2-FF47-928C-4A2748E4F665}"/>
                </a:ext>
              </a:extLst>
            </p:cNvPr>
            <p:cNvCxnSpPr>
              <a:cxnSpLocks/>
              <a:stCxn id="94" idx="2"/>
              <a:endCxn id="72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Elbow Connector 75">
              <a:extLst>
                <a:ext uri="{FF2B5EF4-FFF2-40B4-BE49-F238E27FC236}">
                  <a16:creationId xmlns:a16="http://schemas.microsoft.com/office/drawing/2014/main" id="{254C0504-F595-9A4B-AA09-1641F193AC0A}"/>
                </a:ext>
              </a:extLst>
            </p:cNvPr>
            <p:cNvCxnSpPr>
              <a:cxnSpLocks/>
              <a:stCxn id="72" idx="2"/>
              <a:endCxn id="74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8324C246-3E39-B043-B453-1E870C0E62F3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4350572-617F-F24B-BEE1-079276C8585E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48FB1AE-2159-4141-B5C1-C34252AF5330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80" name="Elbow Connector 79">
              <a:extLst>
                <a:ext uri="{FF2B5EF4-FFF2-40B4-BE49-F238E27FC236}">
                  <a16:creationId xmlns:a16="http://schemas.microsoft.com/office/drawing/2014/main" id="{5B037B2B-F124-9245-9DE6-7A129395F932}"/>
                </a:ext>
              </a:extLst>
            </p:cNvPr>
            <p:cNvCxnSpPr>
              <a:cxnSpLocks/>
              <a:stCxn id="65" idx="3"/>
              <a:endCxn id="79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80">
              <a:extLst>
                <a:ext uri="{FF2B5EF4-FFF2-40B4-BE49-F238E27FC236}">
                  <a16:creationId xmlns:a16="http://schemas.microsoft.com/office/drawing/2014/main" id="{63095D97-06E0-0B40-8970-291754FE67C9}"/>
                </a:ext>
              </a:extLst>
            </p:cNvPr>
            <p:cNvCxnSpPr>
              <a:cxnSpLocks/>
              <a:stCxn id="72" idx="1"/>
              <a:endCxn id="79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9F8273-8396-1643-8CF2-71D742BDA1D2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9873C4C-56E2-C648-9D89-0298B723C125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84" name="Elbow Connector 83">
              <a:extLst>
                <a:ext uri="{FF2B5EF4-FFF2-40B4-BE49-F238E27FC236}">
                  <a16:creationId xmlns:a16="http://schemas.microsoft.com/office/drawing/2014/main" id="{5C1383A1-A3FA-1143-90E1-028DBA491743}"/>
                </a:ext>
              </a:extLst>
            </p:cNvPr>
            <p:cNvCxnSpPr>
              <a:cxnSpLocks/>
              <a:stCxn id="94" idx="0"/>
              <a:endCxn id="83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6E44216-4C6F-AA4D-A8DF-C7930EE8CBE3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7952DBE-F75A-014A-95C6-410C04C44990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82BD049F-A662-584A-959D-6A306F87BD96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DB3E2244-4BF5-5847-BF43-9AF9C841B3B9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91" name="Elbow Connector 90">
                  <a:extLst>
                    <a:ext uri="{FF2B5EF4-FFF2-40B4-BE49-F238E27FC236}">
                      <a16:creationId xmlns:a16="http://schemas.microsoft.com/office/drawing/2014/main" id="{C8F022AB-EDE9-124D-AD9C-4FE5F2C24E41}"/>
                    </a:ext>
                  </a:extLst>
                </p:cNvPr>
                <p:cNvCxnSpPr>
                  <a:cxnSpLocks/>
                  <a:stCxn id="83" idx="3"/>
                  <a:endCxn id="90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44A8ED1D-FCC2-3742-8E4E-2DAD5D501C3E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7" name="Elbow Connector 86">
              <a:extLst>
                <a:ext uri="{FF2B5EF4-FFF2-40B4-BE49-F238E27FC236}">
                  <a16:creationId xmlns:a16="http://schemas.microsoft.com/office/drawing/2014/main" id="{C05A32B7-FE7A-8044-AF81-71CD120B012B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752D9E26-BB6E-6844-8B53-BB464B6B1299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2ADE1D8-EDB7-774D-A168-B30BF705CB58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E06B9F49-52EE-F945-BC21-4ED9B480AF00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7A9DD82-7A09-3C4D-85B3-0D574903C5E0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BE7BBA2-24A2-8B4D-80D1-6AA2986666E6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C259DDF1-7D3F-7845-B129-6701B9C7D822}"/>
                </a:ext>
              </a:extLst>
            </p:cNvPr>
            <p:cNvCxnSpPr>
              <a:cxnSpLocks/>
              <a:stCxn id="92" idx="2"/>
              <a:endCxn id="96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>
              <a:extLst>
                <a:ext uri="{FF2B5EF4-FFF2-40B4-BE49-F238E27FC236}">
                  <a16:creationId xmlns:a16="http://schemas.microsoft.com/office/drawing/2014/main" id="{00652E00-DEAA-2541-B6BD-CABF317E2128}"/>
                </a:ext>
              </a:extLst>
            </p:cNvPr>
            <p:cNvCxnSpPr>
              <a:cxnSpLocks/>
              <a:stCxn id="92" idx="2"/>
              <a:endCxn id="95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>
              <a:extLst>
                <a:ext uri="{FF2B5EF4-FFF2-40B4-BE49-F238E27FC236}">
                  <a16:creationId xmlns:a16="http://schemas.microsoft.com/office/drawing/2014/main" id="{E527CBEC-1CBA-F344-BFB4-ECB576A7A3CD}"/>
                </a:ext>
              </a:extLst>
            </p:cNvPr>
            <p:cNvCxnSpPr>
              <a:cxnSpLocks/>
              <a:stCxn id="92" idx="3"/>
              <a:endCxn id="94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0" name="Elbow Connector 60">
            <a:extLst>
              <a:ext uri="{FF2B5EF4-FFF2-40B4-BE49-F238E27FC236}">
                <a16:creationId xmlns:a16="http://schemas.microsoft.com/office/drawing/2014/main" id="{5EAD156A-51A7-B540-96B7-A1CA12984BAE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Elbow Connector 61">
            <a:extLst>
              <a:ext uri="{FF2B5EF4-FFF2-40B4-BE49-F238E27FC236}">
                <a16:creationId xmlns:a16="http://schemas.microsoft.com/office/drawing/2014/main" id="{A124FD1D-C973-5F4F-A98A-E7B645CAB3E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C76C0C2-F38C-524B-8258-6A6BA131D60D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389DCF4-9C0F-FA42-9251-38ECF222865B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D0FB036-F33A-A545-ADC3-5A0CCDB6BF97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2E52A96-CAD6-0B4B-9D2D-476DF93F64EB}"/>
              </a:ext>
            </a:extLst>
          </p:cNvPr>
          <p:cNvCxnSpPr>
            <a:cxnSpLocks/>
            <a:endCxn id="103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8">
            <a:extLst>
              <a:ext uri="{FF2B5EF4-FFF2-40B4-BE49-F238E27FC236}">
                <a16:creationId xmlns:a16="http://schemas.microsoft.com/office/drawing/2014/main" id="{1BB2117D-6CA4-E04B-A371-10319762145E}"/>
              </a:ext>
            </a:extLst>
          </p:cNvPr>
          <p:cNvCxnSpPr>
            <a:cxnSpLocks/>
            <a:endCxn id="102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lbow Connector 11">
            <a:extLst>
              <a:ext uri="{FF2B5EF4-FFF2-40B4-BE49-F238E27FC236}">
                <a16:creationId xmlns:a16="http://schemas.microsoft.com/office/drawing/2014/main" id="{922E3C62-15B6-9047-8E68-65880720ACCD}"/>
              </a:ext>
            </a:extLst>
          </p:cNvPr>
          <p:cNvCxnSpPr>
            <a:cxnSpLocks/>
            <a:endCxn id="10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Slide Number Placeholder 15">
            <a:extLst>
              <a:ext uri="{FF2B5EF4-FFF2-40B4-BE49-F238E27FC236}">
                <a16:creationId xmlns:a16="http://schemas.microsoft.com/office/drawing/2014/main" id="{605CAB22-8F68-5F4A-A506-38EFA6296D55}"/>
              </a:ext>
            </a:extLst>
          </p:cNvPr>
          <p:cNvSpPr txBox="1">
            <a:spLocks/>
          </p:cNvSpPr>
          <p:nvPr/>
        </p:nvSpPr>
        <p:spPr>
          <a:xfrm>
            <a:off x="86106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A1F273-EF2F-3941-BBF8-D365CB27DD6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1BD4049-618D-6942-8B29-B9389B84319D}"/>
              </a:ext>
            </a:extLst>
          </p:cNvPr>
          <p:cNvSpPr/>
          <p:nvPr/>
        </p:nvSpPr>
        <p:spPr>
          <a:xfrm>
            <a:off x="10846758" y="6422839"/>
            <a:ext cx="1268727" cy="4212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Reachability analysis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985B8C9-8310-E944-BDA7-8A3DF5B0A2F9}"/>
              </a:ext>
            </a:extLst>
          </p:cNvPr>
          <p:cNvSpPr/>
          <p:nvPr/>
        </p:nvSpPr>
        <p:spPr>
          <a:xfrm>
            <a:off x="9989790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cxnSp>
        <p:nvCxnSpPr>
          <p:cNvPr id="111" name="Elbow Connector 4">
            <a:extLst>
              <a:ext uri="{FF2B5EF4-FFF2-40B4-BE49-F238E27FC236}">
                <a16:creationId xmlns:a16="http://schemas.microsoft.com/office/drawing/2014/main" id="{377A68C9-A61A-574D-8006-45C1B5D23C67}"/>
              </a:ext>
            </a:extLst>
          </p:cNvPr>
          <p:cNvCxnSpPr>
            <a:cxnSpLocks/>
            <a:endCxn id="110" idx="0"/>
          </p:cNvCxnSpPr>
          <p:nvPr/>
        </p:nvCxnSpPr>
        <p:spPr>
          <a:xfrm rot="5400000">
            <a:off x="10460774" y="5996412"/>
            <a:ext cx="302841" cy="552484"/>
          </a:xfrm>
          <a:prstGeom prst="bentConnector3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7">
            <a:extLst>
              <a:ext uri="{FF2B5EF4-FFF2-40B4-BE49-F238E27FC236}">
                <a16:creationId xmlns:a16="http://schemas.microsoft.com/office/drawing/2014/main" id="{E296186C-6EBB-4A49-924A-3F2CFFCA42F9}"/>
              </a:ext>
            </a:extLst>
          </p:cNvPr>
          <p:cNvCxnSpPr>
            <a:cxnSpLocks/>
            <a:endCxn id="109" idx="0"/>
          </p:cNvCxnSpPr>
          <p:nvPr/>
        </p:nvCxnSpPr>
        <p:spPr>
          <a:xfrm rot="16200000" flipH="1">
            <a:off x="11033977" y="5975693"/>
            <a:ext cx="301605" cy="592686"/>
          </a:xfrm>
          <a:prstGeom prst="bentConnector3">
            <a:avLst>
              <a:gd name="adj1" fmla="val 50000"/>
            </a:avLst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BC24032-658F-0842-88D8-7844348B5D53}"/>
              </a:ext>
            </a:extLst>
          </p:cNvPr>
          <p:cNvGrpSpPr/>
          <p:nvPr/>
        </p:nvGrpSpPr>
        <p:grpSpPr>
          <a:xfrm>
            <a:off x="8255259" y="2575819"/>
            <a:ext cx="3743202" cy="938160"/>
            <a:chOff x="8298994" y="2125151"/>
            <a:chExt cx="3743202" cy="93816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833D4C3-0FAE-6C4B-9873-F944350500E3}"/>
                </a:ext>
              </a:extLst>
            </p:cNvPr>
            <p:cNvSpPr/>
            <p:nvPr/>
          </p:nvSpPr>
          <p:spPr>
            <a:xfrm>
              <a:off x="8298994" y="2557125"/>
              <a:ext cx="1812471" cy="50618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Unconstrained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6D68485-3B76-C14C-8A46-06E824BE87E7}"/>
                </a:ext>
              </a:extLst>
            </p:cNvPr>
            <p:cNvSpPr/>
            <p:nvPr/>
          </p:nvSpPr>
          <p:spPr>
            <a:xfrm>
              <a:off x="10229725" y="2561185"/>
              <a:ext cx="1812471" cy="5021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Constrained</a:t>
              </a:r>
            </a:p>
          </p:txBody>
        </p:sp>
        <p:cxnSp>
          <p:nvCxnSpPr>
            <p:cNvPr id="116" name="Elbow Connector 115">
              <a:extLst>
                <a:ext uri="{FF2B5EF4-FFF2-40B4-BE49-F238E27FC236}">
                  <a16:creationId xmlns:a16="http://schemas.microsoft.com/office/drawing/2014/main" id="{11B4E97B-315E-9244-BF9A-993BC4939F41}"/>
                </a:ext>
              </a:extLst>
            </p:cNvPr>
            <p:cNvCxnSpPr>
              <a:cxnSpLocks/>
              <a:stCxn id="90" idx="2"/>
              <a:endCxn id="114" idx="0"/>
            </p:cNvCxnSpPr>
            <p:nvPr/>
          </p:nvCxnSpPr>
          <p:spPr>
            <a:xfrm rot="5400000">
              <a:off x="9719086" y="1611296"/>
              <a:ext cx="431974" cy="1459685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Elbow Connector 116">
              <a:extLst>
                <a:ext uri="{FF2B5EF4-FFF2-40B4-BE49-F238E27FC236}">
                  <a16:creationId xmlns:a16="http://schemas.microsoft.com/office/drawing/2014/main" id="{F703A413-091B-A441-8644-33FFA923FC6E}"/>
                </a:ext>
              </a:extLst>
            </p:cNvPr>
            <p:cNvCxnSpPr>
              <a:cxnSpLocks/>
              <a:stCxn id="90" idx="2"/>
              <a:endCxn id="115" idx="0"/>
            </p:cNvCxnSpPr>
            <p:nvPr/>
          </p:nvCxnSpPr>
          <p:spPr>
            <a:xfrm rot="16200000" flipH="1">
              <a:off x="10682421" y="2107645"/>
              <a:ext cx="436034" cy="471046"/>
            </a:xfrm>
            <a:prstGeom prst="bentConnector3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Footer Placeholder 4">
            <a:extLst>
              <a:ext uri="{FF2B5EF4-FFF2-40B4-BE49-F238E27FC236}">
                <a16:creationId xmlns:a16="http://schemas.microsoft.com/office/drawing/2014/main" id="{03111BFD-E9DD-3F4A-B02F-D91E4EDE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8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0DC4-027D-C446-9BDB-90F7B291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3364" cy="1325563"/>
          </a:xfrm>
        </p:spPr>
        <p:txBody>
          <a:bodyPr/>
          <a:lstStyle/>
          <a:p>
            <a:r>
              <a:rPr lang="en-US" dirty="0"/>
              <a:t>Basic problem – discrete-time setting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ED757-1DAF-9F42-B34E-27038A2D99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=0, 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1" dirty="0">
                  <a:latin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constraints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1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i="1" dirty="0">
                          <a:latin typeface="Cambria Math" panose="02040503050406030204" pitchFamily="18" charset="0"/>
                        </a:rPr>
                        <m:t>𝐽</m:t>
                      </m:r>
                      <m:sSub>
                        <m:sSubPr>
                          <m:ctrlPr>
                            <a:rPr lang="en-US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−1 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) =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1" i="1" dirty="0" err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dirty="0" err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1" i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0" dirty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/>
              </a:p>
              <a:p>
                <a:r>
                  <a:rPr lang="en-US" dirty="0"/>
                  <a:t>Focus is now on finding optimal </a:t>
                </a:r>
                <a:r>
                  <a:rPr lang="en-US" dirty="0">
                    <a:solidFill>
                      <a:srgbClr val="C00000"/>
                    </a:solidFill>
                  </a:rPr>
                  <a:t>closed-loop policies</a:t>
                </a:r>
                <a:r>
                  <a:rPr lang="en-US" dirty="0"/>
                  <a:t>:</a:t>
                </a:r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nor/>
                      </m:rPr>
                      <a:rPr lang="en-US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dirty="0"/>
                  <a:t> (or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)) </a:t>
                </a:r>
                <a:endParaRPr lang="en-US" dirty="0"/>
              </a:p>
              <a:p>
                <a:endParaRPr lang="en-US" sz="1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ED757-1DAF-9F42-B34E-27038A2D99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b="-7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43E79-1C3C-5449-8D81-25C99C14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E84A6-72BB-9442-A9F4-67BA6681CF0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BB3FF-CA87-CD45-A9E4-B3FE145EE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18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CDA10-0858-3F40-8CCB-5FEB48BC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43D3F6-0263-6F44-8A50-72BF67B01A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515601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key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concept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behind the dynamic programming approach is the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principle of optimality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Suppose optimal path for a multi-stage decision-making problem is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first decision yields segment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cost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remaining decisions yield segments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with cost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optimal cost is then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𝑎𝑒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𝑏𝑒</m:t>
                        </m:r>
                      </m:sub>
                    </m:sSub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43D3F6-0263-6F44-8A50-72BF67B01A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515601" cy="5032375"/>
              </a:xfrm>
              <a:blipFill>
                <a:blip r:embed="rId2"/>
                <a:stretch>
                  <a:fillRect l="-1084" t="-201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76060-240B-0B4F-B1E3-AB406B86C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659E6-2BFB-4447-966F-9E3E12A5317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5D9C4-7F9C-0C4E-A7BE-CDBD1B835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A6C25329-EF7F-DE49-BDF3-D331ACB5C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094481"/>
            <a:ext cx="3548449" cy="188218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9759994-E4B4-4141-8408-CBF79DE40CB6}"/>
              </a:ext>
            </a:extLst>
          </p:cNvPr>
          <p:cNvGrpSpPr/>
          <p:nvPr/>
        </p:nvGrpSpPr>
        <p:grpSpPr>
          <a:xfrm>
            <a:off x="5048250" y="3293073"/>
            <a:ext cx="3405145" cy="1165337"/>
            <a:chOff x="5048250" y="3429000"/>
            <a:chExt cx="3405145" cy="116533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245E6B-0A61-DE4C-AC83-76157203C7AF}"/>
                </a:ext>
              </a:extLst>
            </p:cNvPr>
            <p:cNvSpPr/>
            <p:nvPr/>
          </p:nvSpPr>
          <p:spPr>
            <a:xfrm>
              <a:off x="5226908" y="3429000"/>
              <a:ext cx="1902941" cy="4139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AD1B0CA-8D66-5246-9286-47E9B39590B8}"/>
                </a:ext>
              </a:extLst>
            </p:cNvPr>
            <p:cNvSpPr/>
            <p:nvPr/>
          </p:nvSpPr>
          <p:spPr>
            <a:xfrm>
              <a:off x="6250459" y="3769906"/>
              <a:ext cx="1902941" cy="4139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E8D84F5-B92C-5940-AC7C-8AB4CA98A872}"/>
                </a:ext>
              </a:extLst>
            </p:cNvPr>
            <p:cNvSpPr/>
            <p:nvPr/>
          </p:nvSpPr>
          <p:spPr>
            <a:xfrm>
              <a:off x="6550454" y="4091202"/>
              <a:ext cx="1902941" cy="503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4B6CED-597E-104E-97AF-59165954412A}"/>
                </a:ext>
              </a:extLst>
            </p:cNvPr>
            <p:cNvSpPr/>
            <p:nvPr/>
          </p:nvSpPr>
          <p:spPr>
            <a:xfrm>
              <a:off x="5048250" y="3708333"/>
              <a:ext cx="1902941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45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6ECC3-05B9-6A48-8943-15A58874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A4DAE3-1D70-1346-B471-4FAF931D01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Claim: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optimal path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optimal path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Suppose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optimal path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Then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𝑏𝑐𝑒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𝑏𝑒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 and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𝑏𝑐𝑒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𝑎𝑏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𝑏𝑒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𝑎𝑒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A4DAE3-1D70-1346-B471-4FAF931D01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B9E81-E747-C046-8377-C1251B71C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CB7B5-BAE2-5047-9260-7799B1BE806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C8976-575B-504A-921C-621C260B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DE64B1-73F9-514A-A903-3BC9E1557337}"/>
              </a:ext>
            </a:extLst>
          </p:cNvPr>
          <p:cNvSpPr txBox="1"/>
          <p:nvPr/>
        </p:nvSpPr>
        <p:spPr>
          <a:xfrm>
            <a:off x="9118344" y="5915353"/>
            <a:ext cx="2364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Contradiction!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1CDB1CB7-9F85-0546-AB59-F0DA940EE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4709333"/>
            <a:ext cx="3548449" cy="188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7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7C23-1AF8-4444-8B4B-3647FBAEA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83EB32-37F4-0A4D-ADB2-43273B3F47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9215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Principle of optimality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Let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lit/>
                      </m:rPr>
                      <a:rPr lang="en-US" sz="2600" i="1" dirty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i="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an optimal control sequence, which together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determines the corresponding state sequence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600" i="1" dirty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. Consider the subproblem whereby we are 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we wish to minimize the cost-to-go from time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time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600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600" b="0" i="0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600" b="0" i="0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2600" b="0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2600" b="0" i="0" dirty="0" smtClean="0">
                        <a:latin typeface="Cambria Math" panose="02040503050406030204" pitchFamily="18" charset="0"/>
                      </a:rPr>
                      <m:t>.,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6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600" b="1" dirty="0" err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600" b="1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2600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sz="2600" b="1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6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2600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600" i="1" dirty="0" err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hr m:val="∑"/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6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sz="2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2600" b="1" i="1" dirty="0" err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b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1" dirty="0" err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26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600" b="1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600" b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1" dirty="0"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sz="2600" b="0" i="1" dirty="0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+</a:t>
                </a:r>
                <a:r>
                  <a:rPr lang="en-US" sz="2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600" i="1" dirty="0" err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sz="26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 the truncated optimal sequence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600" i="1" dirty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optimal for the subproblem</a:t>
                </a:r>
              </a:p>
              <a:p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Tail 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of optimal sequences optimal for </a:t>
                </a:r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tail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subproblems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83EB32-37F4-0A4D-ADB2-43273B3F47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921540"/>
              </a:xfrm>
              <a:blipFill>
                <a:blip r:embed="rId2"/>
                <a:stretch>
                  <a:fillRect l="-1086" t="-1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3AE6-2890-154F-A8FD-212EA409B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A629-B1C9-BD4C-A831-E8E6D785349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0E24D-67E9-6D4C-9F49-199971AE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83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1C798-B6AA-0C43-A350-3E8A3FA9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principle of optimality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A4B261D-700C-CC41-B4A8-28C2AF7CA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3377" y="1637375"/>
            <a:ext cx="3890423" cy="234199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B6284-68CD-184D-8264-D345FDB59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D294-5C28-4342-9753-6813AEB6C8E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4CB10-8D35-7F48-8EE9-22DA3A3C7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61902D-87DC-7F4F-8328-E7D3A58A6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925" y="4189298"/>
            <a:ext cx="3517325" cy="26271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A7333E-472A-8D4A-818B-625D0488E915}"/>
                  </a:ext>
                </a:extLst>
              </p:cNvPr>
              <p:cNvSpPr txBox="1"/>
              <p:nvPr/>
            </p:nvSpPr>
            <p:spPr>
              <a:xfrm>
                <a:off x="838200" y="1806172"/>
                <a:ext cx="611678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Principle of optimality: if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the initial segment of the optimal path from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the terminal segment of this path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A7333E-472A-8D4A-818B-625D0488E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06172"/>
                <a:ext cx="6116782" cy="1815882"/>
              </a:xfrm>
              <a:prstGeom prst="rect">
                <a:avLst/>
              </a:prstGeom>
              <a:blipFill>
                <a:blip r:embed="rId4"/>
                <a:stretch>
                  <a:fillRect l="-1863" t="-2778" r="-2899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BF565F-DD6D-784C-BA7C-DE5BD71FCBFE}"/>
                  </a:ext>
                </a:extLst>
              </p:cNvPr>
              <p:cNvSpPr txBox="1"/>
              <p:nvPr/>
            </p:nvSpPr>
            <p:spPr>
              <a:xfrm>
                <a:off x="838200" y="4071190"/>
                <a:ext cx="6116782" cy="3252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Hence, the optimal trajectory is found by comparing:</a:t>
                </a:r>
                <a:endParaRPr lang="en-US" sz="2800" i="1" dirty="0">
                  <a:latin typeface="Cambria Math" panose="02040503050406030204" pitchFamily="18" charset="0"/>
                  <a:ea typeface="Source Sans Pro" panose="020B05030304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𝑏𝑐𝑓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𝑏𝑐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+ </m:t>
                      </m:r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𝑐𝑓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 </m:t>
                      </m:r>
                    </m:oMath>
                  </m:oMathPara>
                </a14:m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𝑏𝑑𝑓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 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𝑏𝑑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+ </m:t>
                      </m:r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𝑑𝑓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∗</m:t>
                          </m:r>
                        </m:sup>
                      </m:sSubSup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𝑏𝑒𝑓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𝑏𝑒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ea typeface="Source Sans Pro" panose="020B0503030403020204" pitchFamily="34" charset="0"/>
                        </a:rPr>
                        <m:t> + </m:t>
                      </m:r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𝐽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𝑒𝑓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  <a:ea typeface="Source Sans Pro" panose="020B0503030403020204" pitchFamily="34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BF565F-DD6D-784C-BA7C-DE5BD71FC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071190"/>
                <a:ext cx="6116782" cy="3252237"/>
              </a:xfrm>
              <a:prstGeom prst="rect">
                <a:avLst/>
              </a:prstGeom>
              <a:blipFill>
                <a:blip r:embed="rId5"/>
                <a:stretch>
                  <a:fillRect l="-1863" t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93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AA01-48FA-C940-9242-EDE0C1D79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the principle of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F67A34-7CAC-DD4C-994F-5BE76DDB85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need only to compare the concatenations of immediate decisions and optimal decisions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significant decrease in computation  / possibilities 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practice: carry out this procedure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backward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time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F67A34-7CAC-DD4C-994F-5BE76DDB85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20797-A09B-B84C-A24C-06F92F8F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E980A-CB93-4746-BC1C-9D256F0B9D2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2316B-9536-4343-BE86-C528BBDD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86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37DB-0ACD-D343-BF6B-AE265949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F35E3-65F1-3448-AA9D-EE68A3BB7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28B9-0550-144E-B323-62B14E431B9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A5530-DCE1-AD4D-A3F3-D51242542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48D033-FA68-644A-B7D1-DB3DB0F03E32}"/>
                  </a:ext>
                </a:extLst>
              </p:cNvPr>
              <p:cNvSpPr txBox="1"/>
              <p:nvPr/>
            </p:nvSpPr>
            <p:spPr>
              <a:xfrm>
                <a:off x="1406074" y="5477002"/>
                <a:ext cx="664797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Optimal cost: </a:t>
                </a:r>
                <a:r>
                  <a:rPr lang="en-US" sz="2800" i="0" dirty="0">
                    <a:latin typeface="+mj-lt"/>
                  </a:rPr>
                  <a:t>18</a:t>
                </a:r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</a:t>
                </a:r>
              </a:p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Optimal path: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→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ℎ</m:t>
                    </m:r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	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48D033-FA68-644A-B7D1-DB3DB0F03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074" y="5477002"/>
                <a:ext cx="6647974" cy="954107"/>
              </a:xfrm>
              <a:prstGeom prst="rect">
                <a:avLst/>
              </a:prstGeom>
              <a:blipFill>
                <a:blip r:embed="rId3"/>
                <a:stretch>
                  <a:fillRect l="-1905" t="-657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1EACB91-89DE-B942-A97E-DEAEC2866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50" y="1491027"/>
            <a:ext cx="61341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6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A5933-6BC8-2D4D-83B1-EFC90C73A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E5799-D554-1B4C-914F-29B5289DE9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0499"/>
                <a:ext cx="10515600" cy="4716465"/>
              </a:xfrm>
            </p:spPr>
            <p:txBody>
              <a:bodyPr>
                <a:noAutofit/>
              </a:bodyPr>
              <a:lstStyle/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600" b="1" i="1" dirty="0" err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2600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6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sz="2600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600" b="1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600" b="0" i="1" dirty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600" b="1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600" b="1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Cost: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𝐽</m:t>
                    </m:r>
                    <m:sSub>
                      <m:sSub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600" i="1" dirty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600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 err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600" i="1" dirty="0" err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sz="26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 dirty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sz="2600" i="1" dirty="0">
                        <a:latin typeface="Cambria Math" panose="02040503050406030204" pitchFamily="18" charset="0"/>
                      </a:rPr>
                      <m:t>+ </m:t>
                    </m:r>
                    <m:nary>
                      <m:naryPr>
                        <m:chr m:val="∑"/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600" b="1" i="1" dirty="0" err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600" b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1" dirty="0" err="1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2600" i="1" dirty="0" err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6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2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dirty="0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2600" b="0" i="1" dirty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sz="2600" b="1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600" b="1" i="0" dirty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2600" i="1" dirty="0" err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600" i="1" dirty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nary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DP Algorithm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For every initial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optimal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b="0" i="0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equal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6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given by the last step of the following algorithm, which proceeds backward in time from stage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stage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</a:p>
              <a:p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 dirty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600" b="1" i="0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0" dirty="0" err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= </m:t>
                      </m:r>
                      <m:sSub>
                        <m:sSubPr>
                          <m:ctrlPr>
                            <a:rPr lang="en-US" sz="26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600" b="1" i="0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0" dirty="0" err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 dirty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600" i="0" dirty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600" i="0" dirty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sSub>
                            <m:sSubPr>
                              <m:ctrlP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lim>
                      </m:limLow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600" b="1" i="1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b="1" i="0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i="0" dirty="0" err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600" b="0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i="0" dirty="0" smtClean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600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600" b="1" i="1" dirty="0" err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600" b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1" dirty="0" err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2600" b="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600" b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1" dirty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d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=0, …, 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Furthermore, 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600" b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60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600" b="1" i="0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600" b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b="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 minimizes the right-hand side of the above equation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1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600" b="0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 policy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600" i="1" dirty="0">
                        <a:latin typeface="Cambria Math" panose="02040503050406030204" pitchFamily="18" charset="0"/>
                      </a:rPr>
                      <m:t>{</m:t>
                    </m:r>
                    <m:sSubSup>
                      <m:sSub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600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optimal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E5799-D554-1B4C-914F-29B5289DE9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0499"/>
                <a:ext cx="10515600" cy="4716465"/>
              </a:xfrm>
              <a:blipFill>
                <a:blip r:embed="rId2"/>
                <a:stretch>
                  <a:fillRect l="-1086" t="-4032" b="-10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E464D-D952-6E4F-ACFF-C05FEBAD7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EBAC-B927-D54E-8BA5-C882D2B4C03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253DD-61EB-0645-BBD1-E2CD0767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05761-8563-A641-B72C-3DAFF6B75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8C0BC-7DD7-AF48-9555-6F98FFEE8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179D1-B249-9242-A6A6-532E50F47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discretization (from differential equations to difference equations)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quantization (from continuous to discrete state variables / controls)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global minimum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constraints, in general, simplify the numerical procedure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optimal control in </a:t>
            </a: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closed-loop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form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curse of dimensionality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FD032-FF69-074D-A6BD-514B59418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4EBAC-B927-D54E-8BA5-C882D2B4C03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057C3-AD11-4145-B007-D8FB9621B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59522-10E9-3049-BA75-1A3BEBC1B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52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7247C-DD58-8E4C-8883-466015CA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discrete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DF0886-34AD-9D4A-BEC6-D7B68EB380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most cases, DP algorithm needs to be performed numerically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few cases can be solved analytically</a:t>
                </a:r>
              </a:p>
              <a:p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Discrete LQR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select control inputs to minimize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+ </m:t>
                          </m:r>
                          <m:sSubSup>
                            <m:sSubSupPr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  <m:r>
                            <m:rPr>
                              <m:nor/>
                            </m:rPr>
                            <a:rPr lang="en-US" i="0" dirty="0">
                              <a:latin typeface="Source Sans Pro" panose="020B0503030403020204" pitchFamily="34" charset="0"/>
                              <a:ea typeface="Source Sans Pro" panose="020B0503030403020204" pitchFamily="34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subject to the dynamics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+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Assumption: </a:t>
                </a:r>
                <a14:m>
                  <m:oMath xmlns:m="http://schemas.openxmlformats.org/officeDocument/2006/math">
                    <m:r>
                      <a:rPr lang="pt" b="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pt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pt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pt" b="0" i="1" dirty="0">
                        <a:latin typeface="Cambria Math" panose="02040503050406030204" pitchFamily="18" charset="0"/>
                      </a:rPr>
                      <m:t> 0,  </m:t>
                    </m:r>
                    <m:r>
                      <a:rPr lang="pt" b="0" i="1" dirty="0" err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pt" b="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" b="0" i="1" dirty="0" err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" b="0" i="1" dirty="0" err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pt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pt" b="0" i="1" dirty="0">
                        <a:latin typeface="Cambria Math" panose="02040503050406030204" pitchFamily="18" charset="0"/>
                      </a:rPr>
                      <m:t> 0, </m:t>
                    </m:r>
                    <m:r>
                      <a:rPr lang="pt" b="0" i="1" dirty="0" err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pt" b="0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" b="0" i="1" dirty="0" err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" b="0" i="1" dirty="0" err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pt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" b="0" i="1" dirty="0">
                        <a:latin typeface="Cambria Math" panose="02040503050406030204" pitchFamily="18" charset="0"/>
                      </a:rPr>
                      <m:t>&gt; 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DF0886-34AD-9D4A-BEC6-D7B68EB380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1206" t="-2168"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8004E-DD69-B245-8522-0774FC358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34068-C760-3747-89DD-BD27190EB64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B12BA-93C5-6F40-8BAA-72E0E6645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24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8C6B-46EC-374E-A824-263358A3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discrete LQR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5A500-1B38-EA4B-B6F5-300D9D821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First step: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Going backward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57975-7375-2E46-802D-CDE67133E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FA671-5AD2-494A-9BAB-D2D9CDAD1BE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B19DB-5F98-1041-9DC3-2DE8E259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CB66E2-5F8A-534E-9F21-12A8037BC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893" y="2247900"/>
            <a:ext cx="4914214" cy="65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0D6F43-538E-4249-B25E-709FCADCDE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666" y="4046684"/>
            <a:ext cx="10136667" cy="232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7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372D-F618-6E45-B54F-0C6354157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discrete LQR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E885A-7722-E740-BC3A-EFA06E145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Taking derivative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D25FB-CA8C-DD49-AB71-5C0093453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946B6-B9AF-4D43-8E17-2DE79EE570E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2A747-B285-604A-9280-E5297B2FC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943D56-AF4E-9A40-B34E-E880A472B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081" y="2611220"/>
            <a:ext cx="10163838" cy="817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B8695B-7B84-1D46-B028-9A28791D8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1" y="4650937"/>
            <a:ext cx="5671138" cy="81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1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6CAA-0A25-6A44-9888-8B34A79D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 for discrete LQR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407F5-8E21-A64E-82C7-3FCCBA416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Hence, the optimizer satisfies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91CB6-D5AC-ED4F-8211-DE3EE26C5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CC148-864C-2D4B-A4BD-6E3DD1CCB5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77D4B-6CE5-F04E-997D-9CAD9D494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00E783-F49D-8341-9EAD-B9174EFD4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304" y="2600657"/>
            <a:ext cx="7809391" cy="368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255F48-726F-0840-8977-081D3A221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154" y="4017668"/>
            <a:ext cx="9649691" cy="37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34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F97A0-1ED9-CD4D-8BEB-4DD52820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 for discrete LQR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1AA4E-52BD-344E-9525-653EF1AD3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Plugging 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374A9-7DAC-8241-A803-2B6179B4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FEFE7-C411-7E44-8C02-BBD66DF3460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C3509-5A26-924A-A0D2-C2143B39B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FCF32E-4D38-EA40-A808-3B4EBB84F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94" y="2700410"/>
            <a:ext cx="9935611" cy="260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43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4A96-19B4-F04F-B0DB-C55DF774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 for discrete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B02C93-73BD-B345-BC59-4E7D48681F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Proceeding by induction, the solution is given by </a:t>
                </a: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sSub>
                      <m:sSub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dirty="0" err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 −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 =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b>
                      <m:sSubPr>
                        <m:ctrlPr>
                          <a:rPr lang="en-US" b="1" i="0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err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</a:t>
                </a:r>
              </a:p>
              <a:p>
                <a:pPr marL="0" indent="0">
                  <a:buNone/>
                </a:pPr>
                <a:endParaRPr lang="en-US" sz="8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=  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 + </m:t>
                      </m:r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 + 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 the end,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dirty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en-US" b="1" i="0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1" i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B02C93-73BD-B345-BC59-4E7D48681F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A3741-D1E6-9840-BF4A-CB1BB2494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1A89-09E2-DF40-BAE8-8023EE61C3D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7040C-DD82-BD49-8994-BB092175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383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1D8C-12B8-E942-8D6E-DF4E377F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4691A-C030-2D48-9FCF-CB9350BA1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Nonlinear LQR for tracking and trajectory generation</a:t>
            </a:r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B8A00-EE7C-6341-A090-6507B8E1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FD19-73C7-A64C-BECA-C092D91C2BF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48CFD-3727-ED4E-ACDB-B638B7EE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83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16943</TotalTime>
  <Words>921</Words>
  <Application>Microsoft Macintosh PowerPoint</Application>
  <PresentationFormat>Widescreen</PresentationFormat>
  <Paragraphs>174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Roadmap</vt:lpstr>
      <vt:lpstr>Basic problem – discrete-time setting</vt:lpstr>
      <vt:lpstr>Principle of optimality</vt:lpstr>
      <vt:lpstr>Principle of optimality</vt:lpstr>
      <vt:lpstr>Principle of optimality</vt:lpstr>
      <vt:lpstr>Applying the principle of optimality</vt:lpstr>
      <vt:lpstr>Applying the principle of optimality</vt:lpstr>
      <vt:lpstr>Example</vt:lpstr>
      <vt:lpstr>DP Algorithm</vt:lpstr>
      <vt:lpstr>Comments</vt:lpstr>
      <vt:lpstr>Example: discrete LQR</vt:lpstr>
      <vt:lpstr>Example: discrete LQR</vt:lpstr>
      <vt:lpstr>Example: discrete LQR</vt:lpstr>
      <vt:lpstr>DP for discrete LQR</vt:lpstr>
      <vt:lpstr>DP for discrete LQR</vt:lpstr>
      <vt:lpstr>DP for discrete LQR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246</cp:revision>
  <cp:lastPrinted>2019-01-07T20:05:58Z</cp:lastPrinted>
  <dcterms:created xsi:type="dcterms:W3CDTF">2017-01-06T12:29:52Z</dcterms:created>
  <dcterms:modified xsi:type="dcterms:W3CDTF">2026-08-13T21:11:36Z</dcterms:modified>
</cp:coreProperties>
</file>