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4"/>
  </p:notesMasterIdLst>
  <p:sldIdLst>
    <p:sldId id="256" r:id="rId5"/>
    <p:sldId id="334" r:id="rId6"/>
    <p:sldId id="403" r:id="rId7"/>
    <p:sldId id="417" r:id="rId8"/>
    <p:sldId id="418" r:id="rId9"/>
    <p:sldId id="404" r:id="rId10"/>
    <p:sldId id="407" r:id="rId11"/>
    <p:sldId id="409" r:id="rId12"/>
    <p:sldId id="408" r:id="rId13"/>
    <p:sldId id="410" r:id="rId14"/>
    <p:sldId id="411" r:id="rId15"/>
    <p:sldId id="541" r:id="rId16"/>
    <p:sldId id="414" r:id="rId17"/>
    <p:sldId id="412" r:id="rId18"/>
    <p:sldId id="257" r:id="rId19"/>
    <p:sldId id="258" r:id="rId20"/>
    <p:sldId id="259" r:id="rId21"/>
    <p:sldId id="419" r:id="rId22"/>
    <p:sldId id="39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BCC25E8B-7885-9143-B6A6-C663038D90BB}">
          <p14:sldIdLst>
            <p14:sldId id="256"/>
            <p14:sldId id="334"/>
            <p14:sldId id="403"/>
            <p14:sldId id="417"/>
            <p14:sldId id="418"/>
            <p14:sldId id="404"/>
            <p14:sldId id="407"/>
            <p14:sldId id="409"/>
            <p14:sldId id="408"/>
            <p14:sldId id="410"/>
            <p14:sldId id="411"/>
            <p14:sldId id="541"/>
            <p14:sldId id="414"/>
            <p14:sldId id="412"/>
            <p14:sldId id="257"/>
            <p14:sldId id="258"/>
            <p14:sldId id="259"/>
            <p14:sldId id="419"/>
            <p14:sldId id="39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04"/>
    <p:restoredTop sz="84094"/>
  </p:normalViewPr>
  <p:slideViewPr>
    <p:cSldViewPr snapToGrid="0" snapToObjects="1">
      <p:cViewPr varScale="1">
        <p:scale>
          <a:sx n="105" d="100"/>
          <a:sy n="105" d="100"/>
        </p:scale>
        <p:origin x="7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modSld">
      <pc:chgData name="Daniele Gammelli" userId="292b8a31-f1ba-4b4c-b196-a231dc095d13" providerId="ADAL" clId="{6E670754-AB6A-5789-AA0A-6F6FD9CE3EEA}" dt="2026-08-13T21:15:42.443" v="6" actId="20577"/>
      <pc:docMkLst>
        <pc:docMk/>
      </pc:docMkLst>
      <pc:sldChg chg="modNotesTx">
        <pc:chgData name="Daniele Gammelli" userId="292b8a31-f1ba-4b4c-b196-a231dc095d13" providerId="ADAL" clId="{6E670754-AB6A-5789-AA0A-6F6FD9CE3EEA}" dt="2026-08-13T21:12:06.448" v="3" actId="20577"/>
        <pc:sldMkLst>
          <pc:docMk/>
          <pc:sldMk cId="4048239737" sldId="257"/>
        </pc:sldMkLst>
      </pc:sldChg>
      <pc:sldChg chg="modNotesTx">
        <pc:chgData name="Daniele Gammelli" userId="292b8a31-f1ba-4b4c-b196-a231dc095d13" providerId="ADAL" clId="{6E670754-AB6A-5789-AA0A-6F6FD9CE3EEA}" dt="2026-08-13T21:15:42.443" v="6" actId="20577"/>
        <pc:sldMkLst>
          <pc:docMk/>
          <pc:sldMk cId="2851514682" sldId="258"/>
        </pc:sldMkLst>
      </pc:sldChg>
      <pc:sldChg chg="modNotesTx">
        <pc:chgData name="Daniele Gammelli" userId="292b8a31-f1ba-4b4c-b196-a231dc095d13" providerId="ADAL" clId="{6E670754-AB6A-5789-AA0A-6F6FD9CE3EEA}" dt="2026-08-13T21:12:01.170" v="2" actId="20577"/>
        <pc:sldMkLst>
          <pc:docMk/>
          <pc:sldMk cId="2277185333" sldId="408"/>
        </pc:sldMkLst>
      </pc:sldChg>
      <pc:sldChg chg="modNotesTx">
        <pc:chgData name="Daniele Gammelli" userId="292b8a31-f1ba-4b4c-b196-a231dc095d13" providerId="ADAL" clId="{6E670754-AB6A-5789-AA0A-6F6FD9CE3EEA}" dt="2026-08-13T21:11:50.844" v="0" actId="20577"/>
        <pc:sldMkLst>
          <pc:docMk/>
          <pc:sldMk cId="856275544" sldId="417"/>
        </pc:sldMkLst>
      </pc:sldChg>
      <pc:sldChg chg="modNotesTx">
        <pc:chgData name="Daniele Gammelli" userId="292b8a31-f1ba-4b4c-b196-a231dc095d13" providerId="ADAL" clId="{6E670754-AB6A-5789-AA0A-6F6FD9CE3EEA}" dt="2026-08-13T21:11:55.791" v="1" actId="20577"/>
        <pc:sldMkLst>
          <pc:docMk/>
          <pc:sldMk cId="1142390406" sldId="418"/>
        </pc:sldMkLst>
      </pc:sldChg>
      <pc:sldChg chg="modNotesTx">
        <pc:chgData name="Daniele Gammelli" userId="292b8a31-f1ba-4b4c-b196-a231dc095d13" providerId="ADAL" clId="{6E670754-AB6A-5789-AA0A-6F6FD9CE3EEA}" dt="2026-08-13T21:12:10.412" v="4" actId="20577"/>
        <pc:sldMkLst>
          <pc:docMk/>
          <pc:sldMk cId="2677579993" sldId="41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084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604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473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2544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9433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6810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6980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83ac7162cd_0_2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40" name="Google Shape;140;g83ac7162cd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46166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83ac7162cd_0_1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g83ac7162cd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744333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83ac7162cd_0_1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g83ac7162cd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53998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83ac7162cd_0_1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5" name="Google Shape;165;g83ac7162cd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0351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8423C-C6A5-A34F-A0D2-6D4ABEE49904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3207243D-590F-9743-81B7-6CF33249CF4A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203 | Lecture 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ADDF4-12AD-2943-BB48-5F323F89CED8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80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4788-0CCD-9442-BDCD-596FFE670DBE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8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19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03F0C-7227-1C4B-A350-78CD4B66FA22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8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34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87733-DCC4-6548-B021-3F478B72C012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8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37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AC9FA-1DDD-B443-BBEA-18BEAECB5027}" type="datetime1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3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F379F-FF63-FC49-9F5C-321A5F3FC6EA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8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752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D6C44-2A53-2F43-97F0-5C93B0CB6997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8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84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8AB72-D9B1-8C4C-9C48-EFDB2E77DD98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34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93EC-EA0B-CC46-AC56-BF4E1EFA15E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022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17A12D-7F74-4B40-AEDD-DBAA40841E3F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203 | Lecture 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StanfordASL/AA203-Notes/blob/master/aa203_notes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10.png"/><Relationship Id="rId18" Type="http://schemas.openxmlformats.org/officeDocument/2006/relationships/image" Target="../media/image82.png"/><Relationship Id="rId3" Type="http://schemas.openxmlformats.org/officeDocument/2006/relationships/image" Target="../media/image71.png"/><Relationship Id="rId12" Type="http://schemas.openxmlformats.org/officeDocument/2006/relationships/image" Target="../media/image500.png"/><Relationship Id="rId17" Type="http://schemas.openxmlformats.org/officeDocument/2006/relationships/image" Target="../media/image81.png"/><Relationship Id="rId2" Type="http://schemas.openxmlformats.org/officeDocument/2006/relationships/image" Target="../media/image70.png"/><Relationship Id="rId16" Type="http://schemas.openxmlformats.org/officeDocument/2006/relationships/image" Target="../media/image80.png"/><Relationship Id="rId20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15" Type="http://schemas.openxmlformats.org/officeDocument/2006/relationships/image" Target="../media/image78.png"/><Relationship Id="rId19" Type="http://schemas.openxmlformats.org/officeDocument/2006/relationships/image" Target="../media/image83.png"/><Relationship Id="rId4" Type="http://schemas.openxmlformats.org/officeDocument/2006/relationships/image" Target="../media/image72.png"/><Relationship Id="rId14" Type="http://schemas.openxmlformats.org/officeDocument/2006/relationships/image" Target="../media/image7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roboti.us/lab/papers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AA203</a:t>
            </a:r>
            <a:br>
              <a:rPr lang="en-US" sz="4800" dirty="0"/>
            </a:br>
            <a:r>
              <a:rPr lang="en-US" sz="4800" dirty="0"/>
              <a:t>Optimal and Learning-based Control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611638" cy="1655762"/>
          </a:xfrm>
        </p:spPr>
        <p:txBody>
          <a:bodyPr/>
          <a:lstStyle/>
          <a:p>
            <a:r>
              <a:rPr lang="en-US" dirty="0"/>
              <a:t>Nonlinearity: tracking LQR, iterative LQR, differential dynamic programming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2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15EB0-859B-8F49-BAC1-B9771EAA7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Roadmap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2F1A6-CE8E-F247-8F94-6C91E06E5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A4140-ABF4-A549-8FD7-A820D7DDF69B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9F19D-A0DD-0546-8ED9-1A8C40EA2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dirty="0"/>
              <a:t>AA 203 | </a:t>
            </a:r>
            <a:r>
              <a:rPr lang="hr-HR" dirty="0" err="1"/>
              <a:t>Lecture</a:t>
            </a:r>
            <a:r>
              <a:rPr lang="hr-HR" dirty="0"/>
              <a:t> 8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0BC490-6CA7-4F43-833D-BA6AE721D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</a:t>
            </a:fld>
            <a:endParaRPr lang="en-US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EFC02E8-F080-8C4D-9827-FD29FB686390}"/>
              </a:ext>
            </a:extLst>
          </p:cNvPr>
          <p:cNvGrpSpPr/>
          <p:nvPr/>
        </p:nvGrpSpPr>
        <p:grpSpPr>
          <a:xfrm>
            <a:off x="266696" y="3646326"/>
            <a:ext cx="5829304" cy="2484161"/>
            <a:chOff x="266696" y="3646326"/>
            <a:chExt cx="5829304" cy="248416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08159E4-F76B-AF48-ACBA-A9406062575D}"/>
                </a:ext>
              </a:extLst>
            </p:cNvPr>
            <p:cNvSpPr/>
            <p:nvPr/>
          </p:nvSpPr>
          <p:spPr>
            <a:xfrm>
              <a:off x="1303564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Open-loop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4CD1227-A9D0-1044-8E5A-1E1450389921}"/>
                </a:ext>
              </a:extLst>
            </p:cNvPr>
            <p:cNvSpPr/>
            <p:nvPr/>
          </p:nvSpPr>
          <p:spPr>
            <a:xfrm>
              <a:off x="26669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Indirect methods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3D4E527-0DD0-0145-8383-CB96670F0E0A}"/>
                </a:ext>
              </a:extLst>
            </p:cNvPr>
            <p:cNvSpPr/>
            <p:nvPr/>
          </p:nvSpPr>
          <p:spPr>
            <a:xfrm>
              <a:off x="2390055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Direct </a:t>
              </a:r>
            </a:p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methods</a:t>
              </a:r>
            </a:p>
          </p:txBody>
        </p:sp>
        <p:cxnSp>
          <p:nvCxnSpPr>
            <p:cNvPr id="20" name="Elbow Connector 19">
              <a:extLst>
                <a:ext uri="{FF2B5EF4-FFF2-40B4-BE49-F238E27FC236}">
                  <a16:creationId xmlns:a16="http://schemas.microsoft.com/office/drawing/2014/main" id="{76BDC580-E5E7-B841-B2CC-8D3DD0F326F6}"/>
                </a:ext>
              </a:extLst>
            </p:cNvPr>
            <p:cNvCxnSpPr>
              <a:cxnSpLocks/>
              <a:stCxn id="7" idx="2"/>
              <a:endCxn id="10" idx="0"/>
            </p:cNvCxnSpPr>
            <p:nvPr/>
          </p:nvCxnSpPr>
          <p:spPr>
            <a:xfrm rot="5400000">
              <a:off x="3908558" y="1947568"/>
              <a:ext cx="488684" cy="3886200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Elbow Connector 25">
              <a:extLst>
                <a:ext uri="{FF2B5EF4-FFF2-40B4-BE49-F238E27FC236}">
                  <a16:creationId xmlns:a16="http://schemas.microsoft.com/office/drawing/2014/main" id="{1F3F29AF-ADD3-8545-A48F-8844C2DE0849}"/>
                </a:ext>
              </a:extLst>
            </p:cNvPr>
            <p:cNvCxnSpPr>
              <a:cxnSpLocks/>
              <a:stCxn id="10" idx="2"/>
              <a:endCxn id="12" idx="0"/>
            </p:cNvCxnSpPr>
            <p:nvPr/>
          </p:nvCxnSpPr>
          <p:spPr>
            <a:xfrm rot="5400000">
              <a:off x="1199814" y="4614314"/>
              <a:ext cx="983105" cy="1036868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Elbow Connector 28">
              <a:extLst>
                <a:ext uri="{FF2B5EF4-FFF2-40B4-BE49-F238E27FC236}">
                  <a16:creationId xmlns:a16="http://schemas.microsoft.com/office/drawing/2014/main" id="{0D0B3B7E-BA89-3A47-90EF-9AC28A2A57DD}"/>
                </a:ext>
              </a:extLst>
            </p:cNvPr>
            <p:cNvCxnSpPr>
              <a:cxnSpLocks/>
              <a:stCxn id="10" idx="2"/>
              <a:endCxn id="13" idx="0"/>
            </p:cNvCxnSpPr>
            <p:nvPr/>
          </p:nvCxnSpPr>
          <p:spPr>
            <a:xfrm rot="16200000" flipH="1">
              <a:off x="2266119" y="4584876"/>
              <a:ext cx="973852" cy="1086491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DBFF4A7-7A79-4D47-9FB6-51723308636A}"/>
              </a:ext>
            </a:extLst>
          </p:cNvPr>
          <p:cNvGrpSpPr/>
          <p:nvPr/>
        </p:nvGrpSpPr>
        <p:grpSpPr>
          <a:xfrm>
            <a:off x="6095999" y="3646326"/>
            <a:ext cx="5698672" cy="2484161"/>
            <a:chOff x="6095999" y="3646326"/>
            <a:chExt cx="5698672" cy="248416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3A1AFB6-6135-2748-9654-25742D8481A0}"/>
                </a:ext>
              </a:extLst>
            </p:cNvPr>
            <p:cNvSpPr/>
            <p:nvPr/>
          </p:nvSpPr>
          <p:spPr>
            <a:xfrm>
              <a:off x="8841921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Closed-loop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9318DE2-C5EF-2D45-8BA9-48E3C38CF59F}"/>
                </a:ext>
              </a:extLst>
            </p:cNvPr>
            <p:cNvSpPr/>
            <p:nvPr/>
          </p:nvSpPr>
          <p:spPr>
            <a:xfrm>
              <a:off x="775606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DP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90C56BC-249B-954B-9C8E-2CF880AED83D}"/>
                </a:ext>
              </a:extLst>
            </p:cNvPr>
            <p:cNvSpPr/>
            <p:nvPr/>
          </p:nvSpPr>
          <p:spPr>
            <a:xfrm>
              <a:off x="9982200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HJB / HJI</a:t>
              </a:r>
            </a:p>
          </p:txBody>
        </p:sp>
        <p:cxnSp>
          <p:nvCxnSpPr>
            <p:cNvPr id="23" name="Elbow Connector 22">
              <a:extLst>
                <a:ext uri="{FF2B5EF4-FFF2-40B4-BE49-F238E27FC236}">
                  <a16:creationId xmlns:a16="http://schemas.microsoft.com/office/drawing/2014/main" id="{F356C1F8-239F-224C-B68F-7FEF03C2138F}"/>
                </a:ext>
              </a:extLst>
            </p:cNvPr>
            <p:cNvCxnSpPr>
              <a:cxnSpLocks/>
              <a:stCxn id="7" idx="2"/>
              <a:endCxn id="15" idx="0"/>
            </p:cNvCxnSpPr>
            <p:nvPr/>
          </p:nvCxnSpPr>
          <p:spPr>
            <a:xfrm rot="16200000" flipH="1">
              <a:off x="7677736" y="2064589"/>
              <a:ext cx="488684" cy="3652157"/>
            </a:xfrm>
            <a:prstGeom prst="bentConnector3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Elbow Connector 31">
              <a:extLst>
                <a:ext uri="{FF2B5EF4-FFF2-40B4-BE49-F238E27FC236}">
                  <a16:creationId xmlns:a16="http://schemas.microsoft.com/office/drawing/2014/main" id="{8015047E-6A13-FC43-A315-69FCAC0DD633}"/>
                </a:ext>
              </a:extLst>
            </p:cNvPr>
            <p:cNvCxnSpPr>
              <a:cxnSpLocks/>
              <a:stCxn id="15" idx="2"/>
              <a:endCxn id="17" idx="0"/>
            </p:cNvCxnSpPr>
            <p:nvPr/>
          </p:nvCxnSpPr>
          <p:spPr>
            <a:xfrm rot="16200000" flipH="1">
              <a:off x="9831370" y="4557982"/>
              <a:ext cx="973852" cy="1140279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Elbow Connector 34">
              <a:extLst>
                <a:ext uri="{FF2B5EF4-FFF2-40B4-BE49-F238E27FC236}">
                  <a16:creationId xmlns:a16="http://schemas.microsoft.com/office/drawing/2014/main" id="{049E8514-8C99-6B47-A95B-CB9E244D9595}"/>
                </a:ext>
              </a:extLst>
            </p:cNvPr>
            <p:cNvCxnSpPr>
              <a:cxnSpLocks/>
              <a:stCxn id="15" idx="2"/>
              <a:endCxn id="16" idx="0"/>
            </p:cNvCxnSpPr>
            <p:nvPr/>
          </p:nvCxnSpPr>
          <p:spPr>
            <a:xfrm rot="5400000">
              <a:off x="8713678" y="4589821"/>
              <a:ext cx="983105" cy="1085855"/>
            </a:xfrm>
            <a:prstGeom prst="bentConnector3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65FE300-9F3D-2348-B1CA-40319A58DBA2}"/>
              </a:ext>
            </a:extLst>
          </p:cNvPr>
          <p:cNvGrpSpPr/>
          <p:nvPr/>
        </p:nvGrpSpPr>
        <p:grpSpPr>
          <a:xfrm>
            <a:off x="3116035" y="4133085"/>
            <a:ext cx="5725886" cy="506186"/>
            <a:chOff x="3116035" y="4133085"/>
            <a:chExt cx="5725886" cy="506186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0BD4215-7DBB-694B-AEEF-8410F5B3DE7D}"/>
                </a:ext>
              </a:extLst>
            </p:cNvPr>
            <p:cNvSpPr/>
            <p:nvPr/>
          </p:nvSpPr>
          <p:spPr>
            <a:xfrm>
              <a:off x="5189764" y="4133085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MPC</a:t>
              </a:r>
            </a:p>
          </p:txBody>
        </p:sp>
        <p:cxnSp>
          <p:nvCxnSpPr>
            <p:cNvPr id="38" name="Elbow Connector 37">
              <a:extLst>
                <a:ext uri="{FF2B5EF4-FFF2-40B4-BE49-F238E27FC236}">
                  <a16:creationId xmlns:a16="http://schemas.microsoft.com/office/drawing/2014/main" id="{7B96D170-6F26-A647-982B-C3E39217A824}"/>
                </a:ext>
              </a:extLst>
            </p:cNvPr>
            <p:cNvCxnSpPr>
              <a:cxnSpLocks/>
              <a:stCxn id="10" idx="3"/>
              <a:endCxn id="18" idx="1"/>
            </p:cNvCxnSpPr>
            <p:nvPr/>
          </p:nvCxnSpPr>
          <p:spPr>
            <a:xfrm flipV="1">
              <a:off x="3116035" y="4386178"/>
              <a:ext cx="2073729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Elbow Connector 40">
              <a:extLst>
                <a:ext uri="{FF2B5EF4-FFF2-40B4-BE49-F238E27FC236}">
                  <a16:creationId xmlns:a16="http://schemas.microsoft.com/office/drawing/2014/main" id="{2DA3809E-B837-9344-9064-BE668AFC2D1B}"/>
                </a:ext>
              </a:extLst>
            </p:cNvPr>
            <p:cNvCxnSpPr>
              <a:cxnSpLocks/>
              <a:stCxn id="15" idx="1"/>
              <a:endCxn id="18" idx="3"/>
            </p:cNvCxnSpPr>
            <p:nvPr/>
          </p:nvCxnSpPr>
          <p:spPr>
            <a:xfrm rot="10800000">
              <a:off x="7002235" y="4386179"/>
              <a:ext cx="1839686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A60F783-B6BC-B549-95D9-5B6D4DE656D0}"/>
              </a:ext>
            </a:extLst>
          </p:cNvPr>
          <p:cNvGrpSpPr/>
          <p:nvPr/>
        </p:nvGrpSpPr>
        <p:grpSpPr>
          <a:xfrm>
            <a:off x="6096000" y="1653372"/>
            <a:ext cx="2566301" cy="1325563"/>
            <a:chOff x="6096000" y="1653372"/>
            <a:chExt cx="2566301" cy="132556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2220A9DD-65A8-E245-B704-10F2D9CBAFFC}"/>
                </a:ext>
              </a:extLst>
            </p:cNvPr>
            <p:cNvSpPr/>
            <p:nvPr/>
          </p:nvSpPr>
          <p:spPr>
            <a:xfrm>
              <a:off x="6849830" y="1653372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</a:t>
              </a:r>
            </a:p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control</a:t>
              </a:r>
            </a:p>
          </p:txBody>
        </p:sp>
        <p:cxnSp>
          <p:nvCxnSpPr>
            <p:cNvPr id="50" name="Elbow Connector 49">
              <a:extLst>
                <a:ext uri="{FF2B5EF4-FFF2-40B4-BE49-F238E27FC236}">
                  <a16:creationId xmlns:a16="http://schemas.microsoft.com/office/drawing/2014/main" id="{1A761A74-15ED-654D-A9D2-E96C3FA93B61}"/>
                </a:ext>
              </a:extLst>
            </p:cNvPr>
            <p:cNvCxnSpPr>
              <a:cxnSpLocks/>
              <a:stCxn id="7" idx="0"/>
              <a:endCxn id="45" idx="1"/>
            </p:cNvCxnSpPr>
            <p:nvPr/>
          </p:nvCxnSpPr>
          <p:spPr>
            <a:xfrm rot="5400000" flipH="1" flipV="1">
              <a:off x="5936680" y="2065785"/>
              <a:ext cx="1072470" cy="753830"/>
            </a:xfrm>
            <a:prstGeom prst="bentConnector2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FBCE122-E5AF-F245-BC72-050C52A3E997}"/>
              </a:ext>
            </a:extLst>
          </p:cNvPr>
          <p:cNvGrpSpPr/>
          <p:nvPr/>
        </p:nvGrpSpPr>
        <p:grpSpPr>
          <a:xfrm>
            <a:off x="8662301" y="1311739"/>
            <a:ext cx="2865114" cy="1264080"/>
            <a:chOff x="8215426" y="894093"/>
            <a:chExt cx="2865114" cy="126408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FBDD4E9-6136-2A45-8D22-FE929F393D53}"/>
                </a:ext>
              </a:extLst>
            </p:cNvPr>
            <p:cNvGrpSpPr/>
            <p:nvPr/>
          </p:nvGrpSpPr>
          <p:grpSpPr>
            <a:xfrm>
              <a:off x="8215426" y="894093"/>
              <a:ext cx="2865114" cy="1264080"/>
              <a:chOff x="8215426" y="894093"/>
              <a:chExt cx="2865114" cy="1264080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1B2459BD-F4FF-6748-A528-AAF8E6026457}"/>
                  </a:ext>
                </a:extLst>
              </p:cNvPr>
              <p:cNvGrpSpPr/>
              <p:nvPr/>
            </p:nvGrpSpPr>
            <p:grpSpPr>
              <a:xfrm>
                <a:off x="8215426" y="1488819"/>
                <a:ext cx="2865114" cy="669354"/>
                <a:chOff x="8215426" y="1488819"/>
                <a:chExt cx="2865114" cy="669354"/>
              </a:xfrm>
            </p:grpSpPr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BFC8CE76-6BCF-594D-99AD-8FE0C1822182}"/>
                    </a:ext>
                  </a:extLst>
                </p:cNvPr>
                <p:cNvSpPr/>
                <p:nvPr/>
              </p:nvSpPr>
              <p:spPr>
                <a:xfrm>
                  <a:off x="9268069" y="1651987"/>
                  <a:ext cx="1812471" cy="50618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>
                      <a:solidFill>
                        <a:schemeClr val="tx1"/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Model-based RL</a:t>
                  </a:r>
                </a:p>
              </p:txBody>
            </p:sp>
            <p:cxnSp>
              <p:nvCxnSpPr>
                <p:cNvPr id="53" name="Elbow Connector 52">
                  <a:extLst>
                    <a:ext uri="{FF2B5EF4-FFF2-40B4-BE49-F238E27FC236}">
                      <a16:creationId xmlns:a16="http://schemas.microsoft.com/office/drawing/2014/main" id="{46539B03-025C-1C40-878E-064D58DC4EE7}"/>
                    </a:ext>
                  </a:extLst>
                </p:cNvPr>
                <p:cNvCxnSpPr>
                  <a:cxnSpLocks/>
                  <a:stCxn id="45" idx="3"/>
                  <a:endCxn id="46" idx="1"/>
                </p:cNvCxnSpPr>
                <p:nvPr/>
              </p:nvCxnSpPr>
              <p:spPr>
                <a:xfrm>
                  <a:off x="8215426" y="1488819"/>
                  <a:ext cx="1052643" cy="416261"/>
                </a:xfrm>
                <a:prstGeom prst="bentConnector3">
                  <a:avLst>
                    <a:gd name="adj1" fmla="val 71717"/>
                  </a:avLst>
                </a:prstGeom>
                <a:ln w="1905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D1019E0F-2F16-0544-8491-1C8D30122397}"/>
                  </a:ext>
                </a:extLst>
              </p:cNvPr>
              <p:cNvSpPr/>
              <p:nvPr/>
            </p:nvSpPr>
            <p:spPr>
              <a:xfrm>
                <a:off x="9268069" y="894093"/>
                <a:ext cx="1812471" cy="5061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Model-free RL</a:t>
                </a:r>
              </a:p>
            </p:txBody>
          </p:sp>
        </p:grpSp>
        <p:cxnSp>
          <p:nvCxnSpPr>
            <p:cNvPr id="8" name="Elbow Connector 7">
              <a:extLst>
                <a:ext uri="{FF2B5EF4-FFF2-40B4-BE49-F238E27FC236}">
                  <a16:creationId xmlns:a16="http://schemas.microsoft.com/office/drawing/2014/main" id="{6E0BE9E2-31AB-B240-A24D-2776EC5EF061}"/>
                </a:ext>
              </a:extLst>
            </p:cNvPr>
            <p:cNvCxnSpPr>
              <a:cxnSpLocks/>
              <a:endCxn id="36" idx="1"/>
            </p:cNvCxnSpPr>
            <p:nvPr/>
          </p:nvCxnSpPr>
          <p:spPr>
            <a:xfrm rot="5400000" flipH="1" flipV="1">
              <a:off x="8736988" y="1375383"/>
              <a:ext cx="759278" cy="302884"/>
            </a:xfrm>
            <a:prstGeom prst="bentConnector2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495E0BE3-2198-2A42-8259-F5E056FC7C15}"/>
              </a:ext>
            </a:extLst>
          </p:cNvPr>
          <p:cNvSpPr/>
          <p:nvPr/>
        </p:nvSpPr>
        <p:spPr>
          <a:xfrm>
            <a:off x="1944737" y="1651797"/>
            <a:ext cx="1812471" cy="5061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Control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91762BC-B081-3045-9AB4-125BDE48B386}"/>
              </a:ext>
            </a:extLst>
          </p:cNvPr>
          <p:cNvGrpSpPr/>
          <p:nvPr/>
        </p:nvGrpSpPr>
        <p:grpSpPr>
          <a:xfrm>
            <a:off x="586717" y="1904890"/>
            <a:ext cx="6415518" cy="1741436"/>
            <a:chOff x="586717" y="1904890"/>
            <a:chExt cx="6415518" cy="174143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9C3463D-E10B-D941-B86F-F87B3170D262}"/>
                </a:ext>
              </a:extLst>
            </p:cNvPr>
            <p:cNvSpPr/>
            <p:nvPr/>
          </p:nvSpPr>
          <p:spPr>
            <a:xfrm>
              <a:off x="5189764" y="2978935"/>
              <a:ext cx="1812471" cy="66739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and learning</a:t>
              </a:r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 </a:t>
              </a:r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control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1B614BB-27B7-E04F-8F62-37A9E767B23C}"/>
                </a:ext>
              </a:extLst>
            </p:cNvPr>
            <p:cNvSpPr/>
            <p:nvPr/>
          </p:nvSpPr>
          <p:spPr>
            <a:xfrm>
              <a:off x="2924176" y="256058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 control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0D48959-DA94-684E-B5F7-08F0AFF0756A}"/>
                </a:ext>
              </a:extLst>
            </p:cNvPr>
            <p:cNvSpPr/>
            <p:nvPr/>
          </p:nvSpPr>
          <p:spPr>
            <a:xfrm>
              <a:off x="586717" y="2569586"/>
              <a:ext cx="2057956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Feedback control</a:t>
              </a:r>
            </a:p>
          </p:txBody>
        </p:sp>
        <p:cxnSp>
          <p:nvCxnSpPr>
            <p:cNvPr id="49" name="Elbow Connector 48">
              <a:extLst>
                <a:ext uri="{FF2B5EF4-FFF2-40B4-BE49-F238E27FC236}">
                  <a16:creationId xmlns:a16="http://schemas.microsoft.com/office/drawing/2014/main" id="{BEBDDB02-25C2-3C47-9423-D5C5D517C079}"/>
                </a:ext>
              </a:extLst>
            </p:cNvPr>
            <p:cNvCxnSpPr>
              <a:cxnSpLocks/>
              <a:stCxn id="42" idx="2"/>
              <a:endCxn id="44" idx="0"/>
            </p:cNvCxnSpPr>
            <p:nvPr/>
          </p:nvCxnSpPr>
          <p:spPr>
            <a:xfrm rot="5400000">
              <a:off x="2027533" y="1746145"/>
              <a:ext cx="411603" cy="1235278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Elbow Connector 50">
              <a:extLst>
                <a:ext uri="{FF2B5EF4-FFF2-40B4-BE49-F238E27FC236}">
                  <a16:creationId xmlns:a16="http://schemas.microsoft.com/office/drawing/2014/main" id="{EB5D429F-18CB-6048-AFB3-3DE38CFC8670}"/>
                </a:ext>
              </a:extLst>
            </p:cNvPr>
            <p:cNvCxnSpPr>
              <a:cxnSpLocks/>
              <a:stCxn id="42" idx="2"/>
              <a:endCxn id="43" idx="0"/>
            </p:cNvCxnSpPr>
            <p:nvPr/>
          </p:nvCxnSpPr>
          <p:spPr>
            <a:xfrm rot="16200000" flipH="1">
              <a:off x="3139393" y="1869562"/>
              <a:ext cx="402598" cy="979439"/>
            </a:xfrm>
            <a:prstGeom prst="bentConnector3">
              <a:avLst>
                <a:gd name="adj1" fmla="val 51633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Elbow Connector 51">
              <a:extLst>
                <a:ext uri="{FF2B5EF4-FFF2-40B4-BE49-F238E27FC236}">
                  <a16:creationId xmlns:a16="http://schemas.microsoft.com/office/drawing/2014/main" id="{45CC049D-4BA9-4F4E-B8B0-C9C8619C5FB1}"/>
                </a:ext>
              </a:extLst>
            </p:cNvPr>
            <p:cNvCxnSpPr>
              <a:cxnSpLocks/>
              <a:stCxn id="42" idx="3"/>
              <a:endCxn id="7" idx="1"/>
            </p:cNvCxnSpPr>
            <p:nvPr/>
          </p:nvCxnSpPr>
          <p:spPr>
            <a:xfrm>
              <a:off x="3757208" y="1904890"/>
              <a:ext cx="1432556" cy="1407741"/>
            </a:xfrm>
            <a:prstGeom prst="bentConnector3">
              <a:avLst>
                <a:gd name="adj1" fmla="val 80715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218FE8BC-6B96-294A-AA90-0E8493E22E08}"/>
              </a:ext>
            </a:extLst>
          </p:cNvPr>
          <p:cNvSpPr/>
          <p:nvPr/>
        </p:nvSpPr>
        <p:spPr>
          <a:xfrm>
            <a:off x="7562935" y="6424075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LQR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FCA7223-512A-4A4A-8787-9F43E57E8D85}"/>
              </a:ext>
            </a:extLst>
          </p:cNvPr>
          <p:cNvSpPr/>
          <p:nvPr/>
        </p:nvSpPr>
        <p:spPr>
          <a:xfrm>
            <a:off x="8318044" y="6425579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iLQR</a:t>
            </a:r>
            <a:endParaRPr lang="en-US" sz="1400" b="1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2C181B1-6ADA-5644-B010-F796BDD17C63}"/>
              </a:ext>
            </a:extLst>
          </p:cNvPr>
          <p:cNvSpPr/>
          <p:nvPr/>
        </p:nvSpPr>
        <p:spPr>
          <a:xfrm>
            <a:off x="9071249" y="6424075"/>
            <a:ext cx="692324" cy="2774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DDP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DF06A3F2-B17A-A240-9317-FD32E9E48CEF}"/>
              </a:ext>
            </a:extLst>
          </p:cNvPr>
          <p:cNvCxnSpPr>
            <a:cxnSpLocks/>
            <a:endCxn id="48" idx="0"/>
          </p:cNvCxnSpPr>
          <p:nvPr/>
        </p:nvCxnSpPr>
        <p:spPr>
          <a:xfrm>
            <a:off x="8662302" y="6130487"/>
            <a:ext cx="1904" cy="295092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lbow Connector 55">
            <a:extLst>
              <a:ext uri="{FF2B5EF4-FFF2-40B4-BE49-F238E27FC236}">
                <a16:creationId xmlns:a16="http://schemas.microsoft.com/office/drawing/2014/main" id="{61C042F0-5A4C-B945-85EF-61C597C9C364}"/>
              </a:ext>
            </a:extLst>
          </p:cNvPr>
          <p:cNvCxnSpPr>
            <a:cxnSpLocks/>
            <a:endCxn id="47" idx="0"/>
          </p:cNvCxnSpPr>
          <p:nvPr/>
        </p:nvCxnSpPr>
        <p:spPr>
          <a:xfrm rot="5400000">
            <a:off x="8138906" y="5900679"/>
            <a:ext cx="293588" cy="753205"/>
          </a:xfrm>
          <a:prstGeom prst="bentConnector3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>
            <a:extLst>
              <a:ext uri="{FF2B5EF4-FFF2-40B4-BE49-F238E27FC236}">
                <a16:creationId xmlns:a16="http://schemas.microsoft.com/office/drawing/2014/main" id="{ADA64A3B-BA3D-B14D-BC5C-A6E2FB21015C}"/>
              </a:ext>
            </a:extLst>
          </p:cNvPr>
          <p:cNvCxnSpPr>
            <a:cxnSpLocks/>
            <a:endCxn id="54" idx="0"/>
          </p:cNvCxnSpPr>
          <p:nvPr/>
        </p:nvCxnSpPr>
        <p:spPr>
          <a:xfrm rot="16200000" flipH="1">
            <a:off x="8893062" y="5899726"/>
            <a:ext cx="293588" cy="755109"/>
          </a:xfrm>
          <a:prstGeom prst="bentConnector3">
            <a:avLst>
              <a:gd name="adj1" fmla="val 50000"/>
            </a:avLst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0733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4691-E42B-BA4D-965B-878B64C7E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LQR-style algorithms for optimal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419F9-38B8-5748-96FC-3F2C8969DC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Linear tracking problems</a:t>
            </a:r>
          </a:p>
          <a:p>
            <a:r>
              <a:rPr lang="en-US" sz="1800" dirty="0"/>
              <a:t>Nonlinear tracking problems</a:t>
            </a:r>
          </a:p>
          <a:p>
            <a:r>
              <a:rPr lang="en-US" sz="1800" dirty="0"/>
              <a:t>Using LQR techniques to solve nonlinear optimal control problems</a:t>
            </a:r>
          </a:p>
          <a:p>
            <a:pPr lvl="1"/>
            <a:r>
              <a:rPr lang="en-US" sz="1800" dirty="0"/>
              <a:t>Iterative LQR</a:t>
            </a:r>
          </a:p>
          <a:p>
            <a:pPr lvl="1"/>
            <a:r>
              <a:rPr lang="en-US" sz="1800" dirty="0"/>
              <a:t>Differential dynamic programming</a:t>
            </a:r>
          </a:p>
          <a:p>
            <a:pPr lvl="1"/>
            <a:endParaRPr lang="en-US" sz="1800" dirty="0"/>
          </a:p>
          <a:p>
            <a:r>
              <a:rPr lang="en-US" sz="1800" dirty="0"/>
              <a:t>Readings: </a:t>
            </a:r>
            <a:r>
              <a:rPr lang="en-US" sz="1800" dirty="0">
                <a:hlinkClick r:id="rId2"/>
              </a:rPr>
              <a:t>notes Section 3.1, 3.2 </a:t>
            </a:r>
            <a:r>
              <a:rPr lang="en-US" sz="1800" dirty="0"/>
              <a:t>and references therein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333F55A-B200-D34F-815B-050092659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8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02745E1-D898-C54D-A101-0F7D5359C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721B5-442F-C54A-B8AF-D08766D0B479}" type="datetime1">
              <a:rPr lang="en-US" smtClean="0"/>
              <a:t>8/13/26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4A2817C-1C00-604B-B88E-6FB9A28AD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99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4691-E42B-BA4D-965B-878B64C7E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Recapping LQR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333F55A-B200-D34F-815B-050092659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8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02745E1-D898-C54D-A101-0F7D5359C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555FD-E808-8948-A2B0-D34ED128FA57}" type="datetime1">
              <a:rPr lang="en-US" smtClean="0"/>
              <a:t>8/13/26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4A2817C-1C00-604B-B88E-6FB9A28AD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C51AA6-173E-6D43-AC52-B86168DCD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sz="2000" dirty="0"/>
              <a:t>Minimize</a:t>
            </a: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	                            </a:t>
            </a:r>
            <a:r>
              <a:rPr lang="en-US" sz="2000" dirty="0" err="1"/>
              <a:t>s.t.</a:t>
            </a:r>
            <a:endParaRPr lang="en-US" sz="2000" dirty="0"/>
          </a:p>
          <a:p>
            <a:pPr>
              <a:lnSpc>
                <a:spcPct val="150000"/>
              </a:lnSpc>
            </a:pPr>
            <a:r>
              <a:rPr lang="en-US" sz="2000" dirty="0"/>
              <a:t>Solved efficiently using dynamic programming by computing value function:</a:t>
            </a:r>
            <a:br>
              <a:rPr lang="en-US" sz="2000" dirty="0"/>
            </a:br>
            <a:br>
              <a:rPr lang="en-US" sz="2000" dirty="0"/>
            </a:br>
            <a:endParaRPr lang="en-US" sz="2000" dirty="0"/>
          </a:p>
          <a:p>
            <a:pPr>
              <a:lnSpc>
                <a:spcPct val="150000"/>
              </a:lnSpc>
            </a:pPr>
            <a:endParaRPr lang="en-US" sz="2000" dirty="0"/>
          </a:p>
          <a:p>
            <a:r>
              <a:rPr lang="en-US" sz="2000" dirty="0"/>
              <a:t>Result:</a:t>
            </a:r>
          </a:p>
          <a:p>
            <a:endParaRPr lang="en-US" sz="2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5DCBF88-2EC7-6949-821A-C7093ED99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8288" y="3001722"/>
            <a:ext cx="4836579" cy="24231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D1D733F-D49B-754A-A1DE-FB8FD60CCF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7125" y="5784841"/>
            <a:ext cx="1931475" cy="4804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BC8A45-D714-7D4F-B445-A2D1DDC482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1498" y="2148360"/>
            <a:ext cx="6029004" cy="65178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2063E28-C416-E146-B122-A791593962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7125" y="5482218"/>
            <a:ext cx="1488744" cy="2401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26CC71-F344-304C-BB85-2F23B772BC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3950" y="3994997"/>
            <a:ext cx="5610917" cy="127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275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4691-E42B-BA4D-965B-878B64C7E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Recapping LQR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333F55A-B200-D34F-815B-050092659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8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02745E1-D898-C54D-A101-0F7D5359C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3ACA9-62B3-0748-B0C5-37116511C39A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4A2817C-1C00-604B-B88E-6FB9A28AD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5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AC51AA6-173E-6D43-AC52-B86168DCD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326511" cy="4351338"/>
          </a:xfrm>
        </p:spPr>
        <p:txBody>
          <a:bodyPr>
            <a:normAutofit/>
          </a:bodyPr>
          <a:lstStyle/>
          <a:p>
            <a:r>
              <a:rPr lang="en-US" sz="1800" dirty="0"/>
              <a:t>Can also generalize cost (adding linear/constant terms), and dynamics (adding affine term)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Minimize</a:t>
            </a: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subject to dynamics</a:t>
            </a: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br>
              <a:rPr lang="en-US" sz="1800" dirty="0"/>
            </a:br>
            <a:endParaRPr lang="en-US" sz="1800" dirty="0"/>
          </a:p>
          <a:p>
            <a:pPr marL="0" indent="0">
              <a:buNone/>
            </a:pPr>
            <a:r>
              <a:rPr lang="en-US" sz="1800" dirty="0">
                <a:sym typeface="Wingdings" pitchFamily="2" charset="2"/>
              </a:rPr>
              <a:t></a:t>
            </a:r>
            <a:endParaRPr lang="en-US" sz="1800" dirty="0"/>
          </a:p>
          <a:p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CB1D0B-64C6-CD44-9873-4B86E5DBA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2434" y="2332608"/>
            <a:ext cx="6407132" cy="121685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E47B157-5453-7941-8019-73E6B0E489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838" y="5280242"/>
            <a:ext cx="2177562" cy="52439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E3070DE-A1B7-664B-841F-99D4209561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3838" y="5824271"/>
            <a:ext cx="3173535" cy="56575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A01221B-7746-C341-876F-AE81D74AC2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4371" y="4234794"/>
            <a:ext cx="3674168" cy="56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390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24D17-C3E2-524D-8744-1CF4A6B3D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tracking problems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B023E4-5EB1-AA47-888A-E03A42712F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Imagine you are given a </a:t>
                </a:r>
                <a:r>
                  <a:rPr lang="en-US" sz="18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nominal trajectory</a:t>
                </a:r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acc>
                          <m:accPr>
                            <m:chr m:val="̅"/>
                            <m:ctrlPr>
                              <a:rPr lang="en-US" sz="18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acc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,…,</m:t>
                    </m:r>
                  </m:oMath>
                </a14:m>
                <a:r>
                  <a:rPr lang="en-US" sz="1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18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acc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), 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(</m:t>
                        </m:r>
                        <m:acc>
                          <m:accPr>
                            <m:chr m:val="̅"/>
                            <m:ctrlP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</m:acc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,…,</m:t>
                    </m:r>
                    <m:r>
                      <m:rPr>
                        <m:nor/>
                      </m:rPr>
                      <a:rPr lang="en-US" sz="1800" i="0" dirty="0">
                        <a:latin typeface="Source Sans Pro" panose="020B0503030403020204" pitchFamily="34" charset="0"/>
                        <a:ea typeface="Source Sans Pro" panose="020B0503030403020204" pitchFamily="34" charset="0"/>
                      </a:rPr>
                      <m:t> 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</m:acc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)  </m:t>
                    </m:r>
                  </m:oMath>
                </a14:m>
                <a:endParaRPr lang="en-US" sz="1800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Assume nominal trajectory satisfies linear dynamics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Linear tracking problem: find policy to minimize cost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1400" i="1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4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 </m:t>
                              </m:r>
                              <m:sSubSup>
                                <m:sSubSup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sz="14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400" b="1" i="1" smtClean="0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b>
                                <m:sup/>
                              </m:sSubSup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4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− </m:t>
                      </m:r>
                      <m:sSubSup>
                        <m:sSub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̅"/>
                              <m:ctrlPr>
                                <a:rPr lang="en-US" sz="1400" b="1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acc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  <m:sup/>
                      </m:sSubSup>
                      <m:r>
                        <a:rPr lang="en-US" sz="1400" i="1">
                          <a:latin typeface="Cambria Math" panose="02040503050406030204" pitchFamily="18" charset="0"/>
                        </a:rPr>
                        <m:t>)+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4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1" i="1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− </m:t>
                                  </m:r>
                                  <m:sSubSup>
                                    <m:sSub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US" sz="14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1400" b="1" i="1"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/>
                                  </m:sSubSup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 </m:t>
                          </m:r>
                          <m:sSubSup>
                            <m:sSub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en-US" sz="1400" b="1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4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/>
                          </m:sSub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)+</m:t>
                          </m:r>
                          <m:sSup>
                            <m:sSupPr>
                              <m:ctrlPr>
                                <a:rPr lang="en-US" sz="1400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4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1" i="1" smtClean="0">
                                          <a:latin typeface="Cambria Math" panose="02040503050406030204" pitchFamily="18" charset="0"/>
                                        </a:rPr>
                                        <m:t>𝒖</m:t>
                                      </m:r>
                                    </m:e>
                                    <m:sub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− </m:t>
                                  </m:r>
                                  <m:sSubSup>
                                    <m:sSubSupPr>
                                      <m:ctrlPr>
                                        <a:rPr lang="en-US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US" sz="1400" b="1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1400" b="1" i="1" smtClean="0">
                                              <a:latin typeface="Cambria Math" panose="02040503050406030204" pitchFamily="18" charset="0"/>
                                            </a:rPr>
                                            <m:t>𝒖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/>
                                  </m:sSubSup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 </m:t>
                          </m:r>
                          <m:sSubSup>
                            <m:sSub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en-US" sz="14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400" b="1" i="1" smtClean="0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/>
                          </m:sSub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)]</m:t>
                          </m:r>
                          <m:r>
                            <m:rPr>
                              <m:nor/>
                            </m:rPr>
                            <a:rPr lang="en-US" sz="1400" i="0" dirty="0">
                              <a:latin typeface="Source Sans Pro" panose="020B0503030403020204" pitchFamily="34" charset="0"/>
                              <a:ea typeface="Source Sans Pro" panose="020B0503030403020204" pitchFamily="34" charset="0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sz="1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Then define dev</a:t>
                </a:r>
                <a:r>
                  <a:rPr lang="en-US" sz="18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iation variables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≔</m:t>
                    </m:r>
                    <m:sSub>
                      <m:sSub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− </m:t>
                    </m:r>
                    <m:sSubSup>
                      <m:sSub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̅"/>
                            <m:ctrlPr>
                              <a:rPr lang="en-US" sz="18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acc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</m:sSubSup>
                  </m:oMath>
                </a14:m>
                <a:r>
                  <a:rPr lang="en-US" sz="1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sSub>
                          <m:sSubPr>
                            <m:ctrlP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≔</m:t>
                        </m:r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− </m:t>
                    </m:r>
                    <m:sSubSup>
                      <m:sSub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̅"/>
                            <m:ctrlP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</m:acc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</m:sSubSup>
                  </m:oMath>
                </a14:m>
                <a:endParaRPr lang="en-US" sz="1800" dirty="0"/>
              </a:p>
              <a:p>
                <a:pPr marL="0" indent="0" algn="ctr">
                  <a:buNone/>
                </a:pPr>
                <a:endParaRPr lang="en-US" sz="7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solve standard LQR with respect to deviation variables</a:t>
                </a:r>
              </a:p>
              <a:p>
                <a:pPr algn="ctr"/>
                <a:endParaRPr lang="en-US" sz="18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18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B023E4-5EB1-AA47-888A-E03A42712F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515600" cy="4351338"/>
              </a:xfrm>
              <a:blipFill>
                <a:blip r:embed="rId2"/>
                <a:stretch>
                  <a:fillRect l="-362"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97D1BF5-535F-D046-9A71-3DB368F2D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8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C3E6FF51-26CF-D141-87BB-12E8DEAB9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C8A40-7C8B-A64A-881A-9B9197E36B97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3F21F39-0355-9545-9002-5CFBA5F1F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403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BFBDA-0227-F249-81E6-8F0D13999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Nonlinear tracking problems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03C417-5649-6241-B462-0B1D331A5A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4"/>
                <a:ext cx="8557728" cy="5032375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Imagine you are given a </a:t>
                </a:r>
                <a:r>
                  <a:rPr lang="en-US" sz="18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feasible</a:t>
                </a:r>
                <a:r>
                  <a:rPr lang="en-US" sz="1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sz="18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nominal trajectory</a:t>
                </a:r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(</m:t>
                        </m:r>
                        <m:acc>
                          <m:accPr>
                            <m:chr m:val="̅"/>
                            <m:ctrlPr>
                              <a:rPr lang="en-US" sz="18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acc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,…,</m:t>
                    </m:r>
                  </m:oMath>
                </a14:m>
                <a:r>
                  <a:rPr lang="en-US" sz="1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18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acc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), 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(</m:t>
                        </m:r>
                        <m:acc>
                          <m:accPr>
                            <m:chr m:val="̅"/>
                            <m:ctrlPr>
                              <a:rPr lang="en-US" sz="18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</m:acc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,…,</m:t>
                    </m:r>
                    <m:r>
                      <m:rPr>
                        <m:nor/>
                      </m:rPr>
                      <a:rPr lang="en-US" sz="1800" i="0" dirty="0">
                        <a:latin typeface="Source Sans Pro" panose="020B0503030403020204" pitchFamily="34" charset="0"/>
                        <a:ea typeface="Source Sans Pro" panose="020B0503030403020204" pitchFamily="34" charset="0"/>
                      </a:rPr>
                      <m:t> 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18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</m:acc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)  </m:t>
                    </m:r>
                  </m:oMath>
                </a14:m>
                <a:endParaRPr lang="en-US" sz="1800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/>
                  <a:t>The  tracking cost is still quadratic, but the dynamics are now nonlinear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1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/>
              </a:p>
              <a:p>
                <a:pPr>
                  <a:lnSpc>
                    <a:spcPct val="150000"/>
                  </a:lnSpc>
                </a:pPr>
                <a:r>
                  <a:rPr lang="en-US" sz="1800" dirty="0"/>
                  <a:t>To apply LQR, we can linearize around the nominal trajectory</a:t>
                </a:r>
              </a:p>
              <a:p>
                <a:endParaRPr lang="en-US" sz="1800" dirty="0"/>
              </a:p>
              <a:p>
                <a:endParaRPr lang="en-US" sz="1800" dirty="0"/>
              </a:p>
              <a:p>
                <a:endParaRPr lang="en-US" sz="1800" dirty="0"/>
              </a:p>
              <a:p>
                <a:pPr marL="0" indent="0">
                  <a:buNone/>
                </a:pPr>
                <a:endParaRPr lang="en-US" sz="1800" dirty="0"/>
              </a:p>
              <a:p>
                <a:r>
                  <a:rPr lang="en-US" sz="1800" dirty="0"/>
                  <a:t>And apply LQR to the deviation variables (with dynamics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sz="18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800" dirty="0"/>
              </a:p>
              <a:p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03C417-5649-6241-B462-0B1D331A5A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4"/>
                <a:ext cx="8557728" cy="5032375"/>
              </a:xfrm>
              <a:blipFill>
                <a:blip r:embed="rId3"/>
                <a:stretch>
                  <a:fillRect l="-444" t="-1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C6BCB2EB-6966-7247-8930-72C3386B9CFE}"/>
              </a:ext>
            </a:extLst>
          </p:cNvPr>
          <p:cNvGrpSpPr/>
          <p:nvPr/>
        </p:nvGrpSpPr>
        <p:grpSpPr>
          <a:xfrm>
            <a:off x="2455700" y="4096817"/>
            <a:ext cx="6940227" cy="1423450"/>
            <a:chOff x="1428554" y="3961350"/>
            <a:chExt cx="9358075" cy="1919354"/>
          </a:xfrm>
        </p:grpSpPr>
        <p:sp>
          <p:nvSpPr>
            <p:cNvPr id="14" name="Left Brace 13">
              <a:extLst>
                <a:ext uri="{FF2B5EF4-FFF2-40B4-BE49-F238E27FC236}">
                  <a16:creationId xmlns:a16="http://schemas.microsoft.com/office/drawing/2014/main" id="{9DB94763-DABB-A345-AA92-987E72C0F8EC}"/>
                </a:ext>
              </a:extLst>
            </p:cNvPr>
            <p:cNvSpPr/>
            <p:nvPr/>
          </p:nvSpPr>
          <p:spPr>
            <a:xfrm rot="5400000">
              <a:off x="6562954" y="3798437"/>
              <a:ext cx="75248" cy="1371104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F7B69DA-56F5-CB44-BCAD-04A01B434DA5}"/>
                </a:ext>
              </a:extLst>
            </p:cNvPr>
            <p:cNvGrpSpPr/>
            <p:nvPr/>
          </p:nvGrpSpPr>
          <p:grpSpPr>
            <a:xfrm>
              <a:off x="1428554" y="3961350"/>
              <a:ext cx="9358075" cy="1919354"/>
              <a:chOff x="1428554" y="3961350"/>
              <a:chExt cx="9358075" cy="1919354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5D7475E8-37FA-C641-8930-657494BF9F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28554" y="4446365"/>
                <a:ext cx="9334892" cy="697852"/>
              </a:xfrm>
              <a:prstGeom prst="rect">
                <a:avLst/>
              </a:prstGeom>
            </p:spPr>
          </p:pic>
          <p:sp>
            <p:nvSpPr>
              <p:cNvPr id="8" name="Left Brace 7">
                <a:extLst>
                  <a:ext uri="{FF2B5EF4-FFF2-40B4-BE49-F238E27FC236}">
                    <a16:creationId xmlns:a16="http://schemas.microsoft.com/office/drawing/2014/main" id="{C292EE42-DD56-3B47-8244-92E029036876}"/>
                  </a:ext>
                </a:extLst>
              </p:cNvPr>
              <p:cNvSpPr/>
              <p:nvPr/>
            </p:nvSpPr>
            <p:spPr>
              <a:xfrm rot="16200000">
                <a:off x="5089765" y="4524379"/>
                <a:ext cx="70486" cy="1580035"/>
              </a:xfrm>
              <a:prstGeom prst="lef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9" name="Left Brace 8">
                <a:extLst>
                  <a:ext uri="{FF2B5EF4-FFF2-40B4-BE49-F238E27FC236}">
                    <a16:creationId xmlns:a16="http://schemas.microsoft.com/office/drawing/2014/main" id="{DC3C3FAD-E9A5-B248-BFBC-0E2DD0886F88}"/>
                  </a:ext>
                </a:extLst>
              </p:cNvPr>
              <p:cNvSpPr/>
              <p:nvPr/>
            </p:nvSpPr>
            <p:spPr>
              <a:xfrm rot="16200000">
                <a:off x="8575357" y="4489136"/>
                <a:ext cx="70486" cy="1580035"/>
              </a:xfrm>
              <a:prstGeom prst="lef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E0244029-09B9-3F43-BFDD-32BF1801ECCD}"/>
                      </a:ext>
                    </a:extLst>
                  </p:cNvPr>
                  <p:cNvSpPr txBox="1"/>
                  <p:nvPr/>
                </p:nvSpPr>
                <p:spPr>
                  <a:xfrm>
                    <a:off x="4898922" y="5349639"/>
                    <a:ext cx="729813" cy="5310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E0244029-09B9-3F43-BFDD-32BF1801ECC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898922" y="5349639"/>
                    <a:ext cx="729813" cy="53106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84643577-8DA0-8847-9E71-8593808739F3}"/>
                      </a:ext>
                    </a:extLst>
                  </p:cNvPr>
                  <p:cNvSpPr txBox="1"/>
                  <p:nvPr/>
                </p:nvSpPr>
                <p:spPr>
                  <a:xfrm>
                    <a:off x="8384513" y="5314395"/>
                    <a:ext cx="723174" cy="5310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84643577-8DA0-8847-9E71-8593808739F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384513" y="5314395"/>
                    <a:ext cx="723174" cy="5310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8D93A7A7-0A1C-0641-9120-D032DF7AE07A}"/>
                      </a:ext>
                    </a:extLst>
                  </p:cNvPr>
                  <p:cNvSpPr txBox="1"/>
                  <p:nvPr/>
                </p:nvSpPr>
                <p:spPr>
                  <a:xfrm>
                    <a:off x="6218420" y="3961352"/>
                    <a:ext cx="898283" cy="5310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8D93A7A7-0A1C-0641-9120-D032DF7AE07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18420" y="3961352"/>
                    <a:ext cx="898283" cy="531065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5395126F-1CED-FB49-B17E-729E383E74EC}"/>
                      </a:ext>
                    </a:extLst>
                  </p:cNvPr>
                  <p:cNvSpPr txBox="1"/>
                  <p:nvPr/>
                </p:nvSpPr>
                <p:spPr>
                  <a:xfrm>
                    <a:off x="9708501" y="3961350"/>
                    <a:ext cx="920915" cy="5310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1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5395126F-1CED-FB49-B17E-729E383E74E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708501" y="3961350"/>
                    <a:ext cx="920915" cy="53106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5" name="Left Brace 14">
                <a:extLst>
                  <a:ext uri="{FF2B5EF4-FFF2-40B4-BE49-F238E27FC236}">
                    <a16:creationId xmlns:a16="http://schemas.microsoft.com/office/drawing/2014/main" id="{B0782DB2-EABF-D644-884C-52125BBB734B}"/>
                  </a:ext>
                </a:extLst>
              </p:cNvPr>
              <p:cNvSpPr/>
              <p:nvPr/>
            </p:nvSpPr>
            <p:spPr>
              <a:xfrm rot="5400000">
                <a:off x="10063453" y="3798437"/>
                <a:ext cx="75248" cy="1371104"/>
              </a:xfrm>
              <a:prstGeom prst="lef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</p:grpSp>
      </p:grp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4270A94E-99B3-8F46-B69C-EEE336E6D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8</a:t>
            </a:r>
            <a:endParaRPr lang="en-US" dirty="0"/>
          </a:p>
        </p:txBody>
      </p:sp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80520555-26C5-BB46-B7F6-6B32E4A06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94F4E-9667-4D4C-8F3B-C0838B242E73}" type="datetime1">
              <a:rPr lang="en-US" smtClean="0"/>
              <a:t>8/13/26</a:t>
            </a:fld>
            <a:endParaRPr lang="en-US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683120B6-7594-CC44-B957-A588A2C05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177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B6A18-1A22-BC48-8448-CAE9E37A4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Nonlinear optimal control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40890-529F-8D4D-A439-381E093CA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599" cy="4351338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Consider now nonlinear optimal control problem</a:t>
            </a:r>
          </a:p>
          <a:p>
            <a:endParaRPr lang="en-US" sz="2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 sz="2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 sz="2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 sz="2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Can we apply LQR-techniques to approximately solve it?</a:t>
            </a:r>
          </a:p>
          <a:p>
            <a:endParaRPr lang="en-US" sz="2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ECAB6C-DA35-CC43-9557-F47311117D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012" y="2463539"/>
            <a:ext cx="3652553" cy="1363395"/>
          </a:xfrm>
          <a:prstGeom prst="rect">
            <a:avLst/>
          </a:prstGeom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773D475-7112-1142-9DB6-BB1483DEF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8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07A129C4-CD4A-434D-9D2D-FCE477C35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253F8-6378-934F-8904-30DA2DC6392E}" type="datetime1">
              <a:rPr lang="en-US" smtClean="0"/>
              <a:t>8/13/26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E83548F-177D-4148-84E1-DF649A51F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639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C253B-4400-EC41-B64B-136BF5F5C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LQR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0B2FEF2-AE55-5940-8228-B23174AC5E7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154663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Imagine you are given a </a:t>
                </a:r>
                <a:r>
                  <a:rPr lang="en-US" sz="18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feasible</a:t>
                </a:r>
                <a:r>
                  <a:rPr lang="en-US" sz="1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sz="18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nominal trajectory</a:t>
                </a:r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(</m:t>
                        </m:r>
                        <m:acc>
                          <m:accPr>
                            <m:chr m:val="̅"/>
                            <m:ctrlPr>
                              <a:rPr lang="en-US" sz="18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acc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,…,</m:t>
                    </m:r>
                  </m:oMath>
                </a14:m>
                <a:r>
                  <a:rPr lang="en-US" sz="1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18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acc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), 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(</m:t>
                        </m:r>
                        <m:acc>
                          <m:accPr>
                            <m:chr m:val="̅"/>
                            <m:ctrlPr>
                              <a:rPr lang="en-US" sz="18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</m:acc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,…,</m:t>
                    </m:r>
                    <m:r>
                      <m:rPr>
                        <m:nor/>
                      </m:rPr>
                      <a:rPr lang="en-US" sz="1800" i="0" dirty="0">
                        <a:latin typeface="Source Sans Pro" panose="020B0503030403020204" pitchFamily="34" charset="0"/>
                        <a:ea typeface="Source Sans Pro" panose="020B0503030403020204" pitchFamily="34" charset="0"/>
                      </a:rPr>
                      <m:t> 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180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</m:acc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800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/>
                  <a:t>Linearize the dynamics around feasible trajectory</a:t>
                </a:r>
              </a:p>
              <a:p>
                <a:endParaRPr lang="en-US" sz="1800" dirty="0"/>
              </a:p>
              <a:p>
                <a:endParaRPr lang="en-US" sz="1800" dirty="0"/>
              </a:p>
              <a:p>
                <a:endParaRPr lang="en-US" sz="1800" dirty="0"/>
              </a:p>
              <a:p>
                <a:r>
                  <a:rPr lang="en-US" sz="1800" dirty="0"/>
                  <a:t>And Taylor expand cost function around feasible trajectory</a:t>
                </a:r>
              </a:p>
              <a:p>
                <a:pPr marL="0" indent="0">
                  <a:buNone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0B2FEF2-AE55-5940-8228-B23174AC5E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154663" cy="4351338"/>
              </a:xfrm>
              <a:blipFill>
                <a:blip r:embed="rId3"/>
                <a:stretch>
                  <a:fillRect l="-500"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D9C07D6-A54C-8846-8DD8-8D6D5A622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8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E7C823F6-3846-B344-85FE-FE7403F02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844B7-5B0C-D345-8D2F-23DAF4A23556}" type="datetime1">
              <a:rPr lang="en-US" smtClean="0"/>
              <a:t>8/13/26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D608538-E1F4-8945-A3B5-A1072A3A4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9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A477285-1F1F-5B4B-A0E5-C6EFAD168C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537" y="4958496"/>
            <a:ext cx="9634326" cy="7891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03E03EA-8CE3-D546-AB93-E6C4FDC556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5350" y="3356950"/>
            <a:ext cx="5941397" cy="67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185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212F8-8AA3-DD41-9EA6-A872B6D1D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LQR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A36D0E-48EC-B248-996D-FB2D083592D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237237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/>
                  <a:t>By optimizing over deviation variables (using results for LQR with cross-quadratic cost &amp; affine dynamics), we obtain new solution:</a:t>
                </a:r>
              </a:p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en-US" sz="2000" b="0" dirty="0"/>
                  <a:t>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𝛿</m:t>
                    </m:r>
                    <m:sSubSup>
                      <m:sSubSup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dirty="0"/>
                  <a:t> and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</m:acc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𝛿</m:t>
                    </m:r>
                    <m:sSubSup>
                      <m:sSubSup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000" dirty="0"/>
              </a:p>
              <a:p>
                <a:endParaRPr lang="en-US" sz="2000" dirty="0"/>
              </a:p>
              <a:p>
                <a:r>
                  <a:rPr lang="en-US" sz="2000" dirty="0"/>
                  <a:t>We can then re-linearize and Taylor expand around this new trajectory, and iterate!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A36D0E-48EC-B248-996D-FB2D083592D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237237" cy="4351338"/>
              </a:xfrm>
              <a:blipFill>
                <a:blip r:embed="rId2"/>
                <a:stretch>
                  <a:fillRect l="-620" t="-14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30F4680-C30E-694D-972E-E2615C581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8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DF0A96A-9FF0-6C47-85A5-5A1472E3B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0B419-12A8-7748-AE65-D02F87269E3F}" type="datetime1">
              <a:rPr lang="en-US" smtClean="0"/>
              <a:t>8/13/26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665A3B6-F634-4343-8F89-CEEBF233C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02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7B87A-1E70-F24A-B867-CF8A7F7E5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LQR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F1C16D-FC4B-794C-844C-B00A86A3089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4"/>
                <a:ext cx="8109858" cy="4716465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/>
                  <a:t>Backward pass (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to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800" dirty="0"/>
                  <a:t>): </a:t>
                </a:r>
              </a:p>
              <a:p>
                <a:pPr lvl="1"/>
                <a:r>
                  <a:rPr lang="en-US" sz="1800" dirty="0"/>
                  <a:t>Compute locally linear dynamics, locally quadratic cost around nominal trajectory</a:t>
                </a:r>
              </a:p>
              <a:p>
                <a:pPr lvl="1"/>
                <a:r>
                  <a:rPr lang="en-US" sz="1800" dirty="0"/>
                  <a:t>Solve local approximation of DP recursion to compute control law</a:t>
                </a:r>
              </a:p>
              <a:p>
                <a:pPr lvl="1"/>
                <a:r>
                  <a:rPr lang="en-US" sz="1800" dirty="0"/>
                  <a:t>Compute cost-to-go</a:t>
                </a:r>
              </a:p>
              <a:p>
                <a:endParaRPr lang="en-US" sz="1800" dirty="0"/>
              </a:p>
              <a:p>
                <a:r>
                  <a:rPr lang="en-US" sz="1800" dirty="0"/>
                  <a:t>Forward pass (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=0 </m:t>
                    </m:r>
                  </m:oMath>
                </a14:m>
                <a:r>
                  <a:rPr lang="en-US" sz="1800" dirty="0"/>
                  <a:t>to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 dirty="0"/>
                  <a:t>):</a:t>
                </a:r>
              </a:p>
              <a:p>
                <a:pPr lvl="1"/>
                <a:r>
                  <a:rPr lang="en-US" sz="1800" dirty="0"/>
                  <a:t>Use optimal control policy to update nominal trajectory</a:t>
                </a:r>
              </a:p>
              <a:p>
                <a:pPr lvl="1"/>
                <a:r>
                  <a:rPr lang="en-US" sz="1800" dirty="0"/>
                  <a:t>Propagate full nonlinear dynamics </a:t>
                </a:r>
                <a:r>
                  <a:rPr lang="en-US" sz="1800" i="1" dirty="0"/>
                  <a:t>f</a:t>
                </a:r>
                <a:r>
                  <a:rPr lang="en-US" sz="1800" dirty="0"/>
                  <a:t>, not the linearized approximate dynamics!</a:t>
                </a:r>
              </a:p>
              <a:p>
                <a:endParaRPr lang="en-US" sz="1800" dirty="0"/>
              </a:p>
              <a:p>
                <a:r>
                  <a:rPr lang="en-US" sz="1800" dirty="0"/>
                  <a:t>Iterate until convergence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F1C16D-FC4B-794C-844C-B00A86A308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4"/>
                <a:ext cx="8109858" cy="4716465"/>
              </a:xfrm>
              <a:blipFill>
                <a:blip r:embed="rId2"/>
                <a:stretch>
                  <a:fillRect l="-469" t="-10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D2E9D24-9CC4-8644-8AF7-81C738635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8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28BEEB6-FF78-CF4F-B489-B6CBF3E92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209A5-AF80-ED4F-A9DD-8C8F638A45AE}" type="datetime1">
              <a:rPr lang="en-US" smtClean="0"/>
              <a:t>8/13/26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1F58B67-6C43-944C-B2C2-A46DA32A0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528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E5A94-4EF4-FD41-9E1D-04C2F91B8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Connections between </a:t>
            </a:r>
            <a:r>
              <a:rPr lang="en-US" dirty="0" err="1"/>
              <a:t>iLQR</a:t>
            </a:r>
            <a:r>
              <a:rPr lang="en-US" dirty="0"/>
              <a:t> and SCP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0E493-BA49-B849-B264-2E8D12771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BBD3-32A5-9444-9249-9D669AF48E95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922B16-839A-654E-B8EB-FFBA80D8A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12</a:t>
            </a:fld>
            <a:endParaRPr lang="en-US"/>
          </a:p>
        </p:txBody>
      </p:sp>
      <p:sp>
        <p:nvSpPr>
          <p:cNvPr id="21" name="Footer Placeholder 52">
            <a:extLst>
              <a:ext uri="{FF2B5EF4-FFF2-40B4-BE49-F238E27FC236}">
                <a16:creationId xmlns:a16="http://schemas.microsoft.com/office/drawing/2014/main" id="{2CD836A0-3175-744A-82B3-9CE5F28EB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203 | Lecture 8</a:t>
            </a:r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81F44B0-D839-405A-B3AE-5FE39CB5C84C}"/>
              </a:ext>
            </a:extLst>
          </p:cNvPr>
          <p:cNvGrpSpPr/>
          <p:nvPr/>
        </p:nvGrpSpPr>
        <p:grpSpPr>
          <a:xfrm>
            <a:off x="684677" y="1588407"/>
            <a:ext cx="6464916" cy="1397924"/>
            <a:chOff x="986568" y="2323790"/>
            <a:chExt cx="6464916" cy="2693261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D812C2C-6F69-42CF-A410-4BBC6CDF82B0}"/>
                </a:ext>
              </a:extLst>
            </p:cNvPr>
            <p:cNvGrpSpPr>
              <a:grpSpLocks/>
            </p:cNvGrpSpPr>
            <p:nvPr/>
          </p:nvGrpSpPr>
          <p:grpSpPr>
            <a:xfrm>
              <a:off x="2141998" y="2323790"/>
              <a:ext cx="5309486" cy="2101215"/>
              <a:chOff x="3054289" y="2473035"/>
              <a:chExt cx="4932215" cy="209889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3CCCBBA3-45D2-48BF-B78F-52C1B40087DF}"/>
                      </a:ext>
                    </a:extLst>
                  </p:cNvPr>
                  <p:cNvSpPr txBox="1"/>
                  <p:nvPr/>
                </p:nvSpPr>
                <p:spPr>
                  <a:xfrm>
                    <a:off x="3054289" y="2473035"/>
                    <a:ext cx="2237343" cy="105962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in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nary>
                            <m:naryPr>
                              <m:ctrlP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sup>
                            <m:e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600" b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d>
                                    <m:dPr>
                                      <m:ctrlPr>
                                        <a:rPr lang="en-US" sz="16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b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d>
                                    <m:dPr>
                                      <m:ctrlPr>
                                        <a:rPr lang="en-US" sz="16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e>
                          </m:nary>
                        </m:oMath>
                      </m:oMathPara>
                    </a14:m>
                    <a:endParaRPr lang="en-US" sz="16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3CCCBBA3-45D2-48BF-B78F-52C1B40087D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54289" y="2473035"/>
                    <a:ext cx="2237343" cy="1059622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b="-111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A639829C-687F-472E-AD4F-F6C29D77E014}"/>
                      </a:ext>
                    </a:extLst>
                  </p:cNvPr>
                  <p:cNvSpPr txBox="1"/>
                  <p:nvPr/>
                </p:nvSpPr>
                <p:spPr>
                  <a:xfrm>
                    <a:off x="3158836" y="3511634"/>
                    <a:ext cx="4441201" cy="511856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en-US" sz="16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6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acc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)=</m:t>
                        </m:r>
                        <m:sSub>
                          <m:sSubPr>
                            <m:ctrlPr>
                              <a:rPr lang="en-US" sz="1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𝐟</m:t>
                            </m:r>
                          </m:e>
                          <m:sub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d>
                          <m:dPr>
                            <m:ctrlPr>
                              <a:rPr lang="en-US" sz="16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  <m:d>
                              <m:dPr>
                                <m:ctrlP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𝐮</m:t>
                            </m:r>
                            <m:d>
                              <m:dPr>
                                <m:ctrlP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oMath>
                    </a14:m>
                    <a:r>
                      <a:rPr lang="en-US" sz="1600" dirty="0">
                        <a:solidFill>
                          <a:schemeClr val="tx1"/>
                        </a:solidFill>
                      </a:rPr>
                      <a:t>,  </a:t>
                    </a:r>
                    <a14:m>
                      <m:oMath xmlns:m="http://schemas.openxmlformats.org/officeDocument/2006/math">
                        <m:r>
                          <a:rPr 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nor/>
                          </m:rPr>
                          <a:rPr lang="en-US" sz="1600" i="0" dirty="0">
                            <a:solidFill>
                              <a:schemeClr val="tx1"/>
                            </a:solidFill>
                          </a:rPr>
                          <m:t>[0, </m:t>
                        </m:r>
                        <m:sSub>
                          <m:sSubPr>
                            <m:ctrlPr>
                              <a:rPr lang="en-US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sz="1600" i="0" dirty="0">
                            <a:solidFill>
                              <a:schemeClr val="tx1"/>
                            </a:solidFill>
                          </a:rPr>
                          <m:t>]</m:t>
                        </m:r>
                      </m:oMath>
                    </a14:m>
                    <a:endParaRPr lang="en-US" sz="16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A639829C-687F-472E-AD4F-F6C29D77E01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58836" y="3511634"/>
                    <a:ext cx="4441201" cy="511856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1148" t="-20455" b="-4090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F519A7E4-28B5-499A-BE06-DCBB104499A8}"/>
                      </a:ext>
                    </a:extLst>
                  </p:cNvPr>
                  <p:cNvSpPr txBox="1"/>
                  <p:nvPr/>
                </p:nvSpPr>
                <p:spPr>
                  <a:xfrm>
                    <a:off x="3158834" y="4026138"/>
                    <a:ext cx="4827670" cy="54579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en-US" sz="1600" b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 </m:t>
                        </m:r>
                        <m:sSub>
                          <m:sSubPr>
                            <m:ctrlPr>
                              <a:rPr lang="en-US" sz="16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a14:m>
                    <a:r>
                      <a:rPr lang="en-US" sz="1600" dirty="0">
                        <a:solidFill>
                          <a:schemeClr val="tx1"/>
                        </a:solidFill>
                      </a:rPr>
                      <a:t>,         </a:t>
                    </a:r>
                    <a14:m>
                      <m:oMath xmlns:m="http://schemas.openxmlformats.org/officeDocument/2006/math">
                        <m:r>
                          <a:rPr lang="en-US" sz="16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e>
                        </m:d>
                        <m:r>
                          <a:rPr lang="en-US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oMath>
                    </a14:m>
                    <a:endParaRPr lang="en-US" sz="1600" b="1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F519A7E4-28B5-499A-BE06-DCBB104499A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58834" y="4026138"/>
                    <a:ext cx="4827670" cy="54579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056" t="-12766" b="-3829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4930C495-9397-41DF-9ADB-6D7D787AA4BB}"/>
                    </a:ext>
                  </a:extLst>
                </p:cNvPr>
                <p:cNvSpPr txBox="1"/>
                <p:nvPr/>
              </p:nvSpPr>
              <p:spPr>
                <a:xfrm>
                  <a:off x="986568" y="3620159"/>
                  <a:ext cx="1127572" cy="7115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i="0" dirty="0">
                                <a:solidFill>
                                  <a:schemeClr val="tx1"/>
                                </a:solidFill>
                                <a:latin typeface="Source Sans Pro" panose="020B0503030403020204" pitchFamily="34" charset="0"/>
                                <a:ea typeface="Source Sans Pro" panose="020B0503030403020204" pitchFamily="34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i="0" dirty="0">
                                <a:solidFill>
                                  <a:schemeClr val="tx1"/>
                                </a:solidFill>
                                <a:latin typeface="Source Sans Pro" panose="020B0503030403020204" pitchFamily="34" charset="0"/>
                                <a:ea typeface="Source Sans Pro" panose="020B0503030403020204" pitchFamily="34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b="1" i="0" dirty="0">
                                <a:solidFill>
                                  <a:schemeClr val="tx1"/>
                                </a:solidFill>
                                <a:latin typeface="Source Sans Pro" panose="020B0503030403020204" pitchFamily="34" charset="0"/>
                                <a:ea typeface="Source Sans Pro" panose="020B0503030403020204" pitchFamily="34" charset="0"/>
                              </a:rPr>
                              <m:t>LOCP</m:t>
                            </m:r>
                            <m:r>
                              <m:rPr>
                                <m:nor/>
                              </m:rPr>
                              <a:rPr lang="en-US" i="0" dirty="0">
                                <a:solidFill>
                                  <a:schemeClr val="tx1"/>
                                </a:solidFill>
                                <a:latin typeface="Source Sans Pro" panose="020B0503030403020204" pitchFamily="34" charset="0"/>
                                <a:ea typeface="Source Sans Pro" panose="020B0503030403020204" pitchFamily="34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4930C495-9397-41DF-9ADB-6D7D787AA4B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6568" y="3620159"/>
                  <a:ext cx="1127572" cy="711560"/>
                </a:xfrm>
                <a:prstGeom prst="rect">
                  <a:avLst/>
                </a:prstGeom>
                <a:blipFill>
                  <a:blip r:embed="rId5"/>
                  <a:stretch>
                    <a:fillRect l="-1630" r="-2174" b="-114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ADC13DF6-81F6-4C37-A7C2-D7164D1AC848}"/>
                    </a:ext>
                  </a:extLst>
                </p:cNvPr>
                <p:cNvSpPr txBox="1"/>
                <p:nvPr/>
              </p:nvSpPr>
              <p:spPr>
                <a:xfrm>
                  <a:off x="2254540" y="4504629"/>
                  <a:ext cx="3976519" cy="51242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600" b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𝐮</m:t>
                      </m:r>
                      <m:d>
                        <m:d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⊆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a14:m>
                  <a:r>
                    <a:rPr lang="en-US" sz="1600" dirty="0">
                      <a:solidFill>
                        <a:schemeClr val="tx1"/>
                      </a:solidFill>
                    </a:rPr>
                    <a:t>,   </a:t>
                  </a:r>
                  <a14:m>
                    <m:oMath xmlns:m="http://schemas.openxmlformats.org/officeDocument/2006/math"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nor/>
                        </m:rPr>
                        <a:rPr lang="en-US" sz="1600" i="0" dirty="0">
                          <a:solidFill>
                            <a:schemeClr val="tx1"/>
                          </a:solidFill>
                        </a:rPr>
                        <m:t>[0, 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1600" i="0" dirty="0">
                          <a:solidFill>
                            <a:schemeClr val="tx1"/>
                          </a:solidFill>
                        </a:rPr>
                        <m:t>]</m:t>
                      </m:r>
                    </m:oMath>
                  </a14:m>
                  <a:endParaRPr lang="en-US" sz="1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ADC13DF6-81F6-4C37-A7C2-D7164D1AC8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4540" y="4504629"/>
                  <a:ext cx="3976519" cy="512422"/>
                </a:xfrm>
                <a:prstGeom prst="rect">
                  <a:avLst/>
                </a:prstGeom>
                <a:blipFill>
                  <a:blip r:embed="rId6"/>
                  <a:stretch>
                    <a:fillRect l="-1380" t="-23256" b="-4186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E6B20C5-4868-4355-9F44-2F49BDEA1408}"/>
              </a:ext>
            </a:extLst>
          </p:cNvPr>
          <p:cNvGrpSpPr/>
          <p:nvPr/>
        </p:nvGrpSpPr>
        <p:grpSpPr>
          <a:xfrm>
            <a:off x="2827651" y="3267717"/>
            <a:ext cx="6203034" cy="3223982"/>
            <a:chOff x="5893471" y="1061293"/>
            <a:chExt cx="6203034" cy="3223982"/>
          </a:xfrm>
        </p:grpSpPr>
        <p:sp>
          <p:nvSpPr>
            <p:cNvPr id="34" name="Down Arrow 28">
              <a:extLst>
                <a:ext uri="{FF2B5EF4-FFF2-40B4-BE49-F238E27FC236}">
                  <a16:creationId xmlns:a16="http://schemas.microsoft.com/office/drawing/2014/main" id="{3B25C8CC-DC18-447C-89EA-765D438F1CC5}"/>
                </a:ext>
              </a:extLst>
            </p:cNvPr>
            <p:cNvSpPr/>
            <p:nvPr/>
          </p:nvSpPr>
          <p:spPr>
            <a:xfrm>
              <a:off x="10627360" y="2654471"/>
              <a:ext cx="294640" cy="243095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14E1F822-DBF6-414F-A39C-402F7AC796FE}"/>
                </a:ext>
              </a:extLst>
            </p:cNvPr>
            <p:cNvGrpSpPr/>
            <p:nvPr/>
          </p:nvGrpSpPr>
          <p:grpSpPr>
            <a:xfrm>
              <a:off x="5893471" y="1061293"/>
              <a:ext cx="6203034" cy="3223982"/>
              <a:chOff x="5893471" y="1061293"/>
              <a:chExt cx="6203034" cy="322398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Rounded Rectangle 31">
                    <a:extLst>
                      <a:ext uri="{FF2B5EF4-FFF2-40B4-BE49-F238E27FC236}">
                        <a16:creationId xmlns:a16="http://schemas.microsoft.com/office/drawing/2014/main" id="{39BC4084-A02B-4111-86A6-8BC96A9DA007}"/>
                      </a:ext>
                    </a:extLst>
                  </p:cNvPr>
                  <p:cNvSpPr/>
                  <p:nvPr/>
                </p:nvSpPr>
                <p:spPr>
                  <a:xfrm>
                    <a:off x="5893471" y="1558056"/>
                    <a:ext cx="2425466" cy="967260"/>
                  </a:xfrm>
                  <a:prstGeom prst="round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600" dirty="0">
                        <a:solidFill>
                          <a:srgbClr val="C00000"/>
                        </a:solidFill>
                        <a:latin typeface="Source Sans Pro" panose="020B0503030403020204" pitchFamily="34" charset="77"/>
                      </a:rPr>
                      <a:t>Linearize </a:t>
                    </a:r>
                    <a14:m>
                      <m:oMath xmlns:m="http://schemas.openxmlformats.org/officeDocument/2006/math">
                        <m:r>
                          <a:rPr lang="en-US" sz="1600" b="1" i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𝐟</m:t>
                        </m:r>
                      </m:oMath>
                    </a14:m>
                    <a:r>
                      <a:rPr lang="en-US" sz="1600" dirty="0">
                        <a:solidFill>
                          <a:srgbClr val="C00000"/>
                        </a:solidFill>
                        <a:latin typeface="Source Sans Pro" panose="020B0503030403020204" pitchFamily="34" charset="77"/>
                      </a:rPr>
                      <a:t> around the solution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600" b="1" i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1" i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b>
                                <m:r>
                                  <a:rPr lang="en-US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</m:e>
                            </m:d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1600" b="1" i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1" i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𝐮</m:t>
                                </m:r>
                              </m:e>
                              <m:sub>
                                <m:r>
                                  <a:rPr lang="en-US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</m:e>
                            </m:d>
                          </m:e>
                        </m:d>
                      </m:oMath>
                    </a14:m>
                    <a:r>
                      <a:rPr lang="en-US" sz="1600" dirty="0">
                        <a:solidFill>
                          <a:srgbClr val="C00000"/>
                        </a:solidFill>
                        <a:latin typeface="Source Sans Pro" panose="020B0503030403020204" pitchFamily="34" charset="77"/>
                      </a:rPr>
                      <a:t> </a:t>
                    </a:r>
                  </a:p>
                </p:txBody>
              </p:sp>
            </mc:Choice>
            <mc:Fallback xmlns="">
              <p:sp>
                <p:nvSpPr>
                  <p:cNvPr id="32" name="Rounded Rectangle 31">
                    <a:extLst>
                      <a:ext uri="{FF2B5EF4-FFF2-40B4-BE49-F238E27FC236}">
                        <a16:creationId xmlns:a16="http://schemas.microsoft.com/office/drawing/2014/main" id="{AA4D251A-1AD9-3642-B131-ED9FE187C2C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93471" y="1558056"/>
                    <a:ext cx="2425466" cy="967260"/>
                  </a:xfrm>
                  <a:prstGeom prst="round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Rounded Rectangle 32">
                    <a:extLst>
                      <a:ext uri="{FF2B5EF4-FFF2-40B4-BE49-F238E27FC236}">
                        <a16:creationId xmlns:a16="http://schemas.microsoft.com/office/drawing/2014/main" id="{88D9A0F1-FA33-4E04-9A9E-9D496AE6F711}"/>
                      </a:ext>
                    </a:extLst>
                  </p:cNvPr>
                  <p:cNvSpPr/>
                  <p:nvPr/>
                </p:nvSpPr>
                <p:spPr>
                  <a:xfrm>
                    <a:off x="9561947" y="1579587"/>
                    <a:ext cx="2425465" cy="967260"/>
                  </a:xfrm>
                  <a:prstGeom prst="round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600" dirty="0">
                        <a:solidFill>
                          <a:srgbClr val="C00000"/>
                        </a:solidFill>
                        <a:latin typeface="Source Sans Pro" panose="020B0503030403020204" pitchFamily="34" charset="77"/>
                      </a:rPr>
                      <a:t>Define the continuous time problem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sz="1600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600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sz="1600" b="1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  <m:t>LOCP</m:t>
                            </m:r>
                            <m:r>
                              <m:rPr>
                                <m:nor/>
                              </m:rPr>
                              <a:rPr lang="en-US" sz="1600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  <m:t>)</m:t>
                            </m:r>
                          </m:e>
                          <m:sub>
                            <m:r>
                              <a:rPr lang="en-US" sz="1600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1600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a14:m>
                    <a:endParaRPr lang="en-US" sz="1600" dirty="0">
                      <a:solidFill>
                        <a:srgbClr val="C00000"/>
                      </a:solidFill>
                      <a:latin typeface="Source Sans Pro" panose="020B0503030403020204" pitchFamily="34" charset="77"/>
                    </a:endParaRPr>
                  </a:p>
                </p:txBody>
              </p:sp>
            </mc:Choice>
            <mc:Fallback xmlns="">
              <p:sp>
                <p:nvSpPr>
                  <p:cNvPr id="33" name="Rounded Rectangle 32">
                    <a:extLst>
                      <a:ext uri="{FF2B5EF4-FFF2-40B4-BE49-F238E27FC236}">
                        <a16:creationId xmlns:a16="http://schemas.microsoft.com/office/drawing/2014/main" id="{BF6F14A5-C3BF-9045-9DDD-AD7831071F4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561947" y="1579587"/>
                    <a:ext cx="2425465" cy="967260"/>
                  </a:xfrm>
                  <a:prstGeom prst="round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Rounded Rectangle 33">
                    <a:extLst>
                      <a:ext uri="{FF2B5EF4-FFF2-40B4-BE49-F238E27FC236}">
                        <a16:creationId xmlns:a16="http://schemas.microsoft.com/office/drawing/2014/main" id="{7F9ECD83-B400-4A8B-883D-3442521AE3F1}"/>
                      </a:ext>
                    </a:extLst>
                  </p:cNvPr>
                  <p:cNvSpPr/>
                  <p:nvPr/>
                </p:nvSpPr>
                <p:spPr>
                  <a:xfrm>
                    <a:off x="9567044" y="3035987"/>
                    <a:ext cx="2529461" cy="1245575"/>
                  </a:xfrm>
                  <a:prstGeom prst="round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600" dirty="0">
                        <a:solidFill>
                          <a:srgbClr val="C00000"/>
                        </a:solidFill>
                        <a:latin typeface="Source Sans Pro" panose="020B0503030403020204" pitchFamily="34" charset="77"/>
                      </a:rPr>
                      <a:t>Discretize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sz="1600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600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sz="1600" b="1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  <m:t>LOCP</m:t>
                            </m:r>
                            <m:r>
                              <m:rPr>
                                <m:nor/>
                              </m:rPr>
                              <a:rPr lang="en-US" sz="1600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  <m:t>)</m:t>
                            </m:r>
                          </m:e>
                          <m:sub>
                            <m:r>
                              <a:rPr lang="en-US" sz="1600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1600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a14:m>
                    <a:r>
                      <a:rPr lang="en-US" sz="1600" dirty="0">
                        <a:solidFill>
                          <a:srgbClr val="C00000"/>
                        </a:solidFill>
                        <a:latin typeface="Source Sans Pro" panose="020B0503030403020204" pitchFamily="34" charset="77"/>
                      </a:rPr>
                      <a:t> in time and define the convex optimization problem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sz="1600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600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sz="1600" b="1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  <m:t>DLOCP</m:t>
                            </m:r>
                            <m:r>
                              <m:rPr>
                                <m:nor/>
                              </m:rPr>
                              <a:rPr lang="en-US" sz="1600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  <m:t>)</m:t>
                            </m:r>
                          </m:e>
                          <m:sub>
                            <m:r>
                              <a:rPr lang="en-US" sz="1600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1600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a14:m>
                    <a:r>
                      <a:rPr lang="en-US" sz="1600" dirty="0">
                        <a:solidFill>
                          <a:srgbClr val="C00000"/>
                        </a:solidFill>
                        <a:latin typeface="Source Sans Pro" panose="020B0503030403020204" pitchFamily="34" charset="77"/>
                      </a:rPr>
                      <a:t> </a:t>
                    </a:r>
                  </a:p>
                </p:txBody>
              </p:sp>
            </mc:Choice>
            <mc:Fallback xmlns="">
              <p:sp>
                <p:nvSpPr>
                  <p:cNvPr id="38" name="Rounded Rectangle 33">
                    <a:extLst>
                      <a:ext uri="{FF2B5EF4-FFF2-40B4-BE49-F238E27FC236}">
                        <a16:creationId xmlns:a16="http://schemas.microsoft.com/office/drawing/2014/main" id="{7F9ECD83-B400-4A8B-883D-3442521AE3F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567044" y="3035987"/>
                    <a:ext cx="2529461" cy="1245575"/>
                  </a:xfrm>
                  <a:prstGeom prst="round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DBD10BD3-BCC0-4129-A434-81F0DB5414EE}"/>
                      </a:ext>
                    </a:extLst>
                  </p:cNvPr>
                  <p:cNvSpPr/>
                  <p:nvPr/>
                </p:nvSpPr>
                <p:spPr>
                  <a:xfrm>
                    <a:off x="7106204" y="1061293"/>
                    <a:ext cx="4826000" cy="369332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dirty="0">
                        <a:latin typeface="Source Sans Pro" panose="020B0503030403020204" pitchFamily="34" charset="77"/>
                      </a:rPr>
                      <a:t>SCP Methodology: at each iteration </a:t>
                    </a:r>
                    <a14:m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,</m:t>
                        </m:r>
                      </m:oMath>
                    </a14:m>
                    <a:endParaRPr lang="en-US" dirty="0">
                      <a:solidFill>
                        <a:srgbClr val="FF0000"/>
                      </a:solidFill>
                      <a:latin typeface="Source Sans Pro" panose="020B0503030403020204" pitchFamily="34" charset="77"/>
                    </a:endParaRPr>
                  </a:p>
                </p:txBody>
              </p:sp>
            </mc:Choice>
            <mc:Fallback xmlns=""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DBD10BD3-BCC0-4129-A434-81F0DB5414E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06204" y="1061293"/>
                    <a:ext cx="4826000" cy="369332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1316" t="-6667" b="-26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Rounded Rectangle 36">
                    <a:extLst>
                      <a:ext uri="{FF2B5EF4-FFF2-40B4-BE49-F238E27FC236}">
                        <a16:creationId xmlns:a16="http://schemas.microsoft.com/office/drawing/2014/main" id="{51D97ECE-40C4-4099-980E-C891CC1D5917}"/>
                      </a:ext>
                    </a:extLst>
                  </p:cNvPr>
                  <p:cNvSpPr/>
                  <p:nvPr/>
                </p:nvSpPr>
                <p:spPr>
                  <a:xfrm>
                    <a:off x="5893471" y="3039699"/>
                    <a:ext cx="2529462" cy="1245576"/>
                  </a:xfrm>
                  <a:prstGeom prst="round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600" dirty="0">
                        <a:solidFill>
                          <a:srgbClr val="C00000"/>
                        </a:solidFill>
                        <a:latin typeface="Source Sans Pro" panose="020B0503030403020204" pitchFamily="34" charset="77"/>
                      </a:rPr>
                      <a:t>Solve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sz="1600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600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sz="1600" b="1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  <m:t>DLOCP</m:t>
                            </m:r>
                            <m:r>
                              <m:rPr>
                                <m:nor/>
                              </m:rPr>
                              <a:rPr lang="en-US" sz="1600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  <m:t>)</m:t>
                            </m:r>
                          </m:e>
                          <m:sub>
                            <m:r>
                              <a:rPr lang="en-US" sz="1600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1600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a14:m>
                    <a:r>
                      <a:rPr lang="en-US" sz="1600" dirty="0">
                        <a:solidFill>
                          <a:srgbClr val="C00000"/>
                        </a:solidFill>
                        <a:latin typeface="Source Sans Pro" panose="020B0503030403020204" pitchFamily="34" charset="77"/>
                      </a:rPr>
                      <a:t> via convex programming for a discretized version of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600" b="1" i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1" i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b>
                                <m:r>
                                  <a:rPr lang="en-US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sz="16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</m:e>
                            </m:d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1600" b="1" i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1" i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𝐮</m:t>
                                </m:r>
                              </m:e>
                              <m:sub>
                                <m:r>
                                  <a:rPr lang="en-US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sz="16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</m:e>
                            </m:d>
                          </m:e>
                        </m:d>
                      </m:oMath>
                    </a14:m>
                    <a:r>
                      <a:rPr lang="en-US" sz="1600" dirty="0">
                        <a:solidFill>
                          <a:srgbClr val="C00000"/>
                        </a:solidFill>
                      </a:rPr>
                      <a:t>   </a:t>
                    </a:r>
                  </a:p>
                </p:txBody>
              </p:sp>
            </mc:Choice>
            <mc:Fallback xmlns="">
              <p:sp>
                <p:nvSpPr>
                  <p:cNvPr id="40" name="Rounded Rectangle 36">
                    <a:extLst>
                      <a:ext uri="{FF2B5EF4-FFF2-40B4-BE49-F238E27FC236}">
                        <a16:creationId xmlns:a16="http://schemas.microsoft.com/office/drawing/2014/main" id="{51D97ECE-40C4-4099-980E-C891CC1D591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93471" y="3039699"/>
                    <a:ext cx="2529462" cy="1245576"/>
                  </a:xfrm>
                  <a:prstGeom prst="roundRect">
                    <a:avLst/>
                  </a:prstGeom>
                  <a:blipFill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1" name="Right Arrow 40">
                <a:extLst>
                  <a:ext uri="{FF2B5EF4-FFF2-40B4-BE49-F238E27FC236}">
                    <a16:creationId xmlns:a16="http://schemas.microsoft.com/office/drawing/2014/main" id="{4759C0B9-C0C9-445B-AAE1-DF623F2F171B}"/>
                  </a:ext>
                </a:extLst>
              </p:cNvPr>
              <p:cNvSpPr/>
              <p:nvPr/>
            </p:nvSpPr>
            <p:spPr>
              <a:xfrm>
                <a:off x="8524240" y="1908836"/>
                <a:ext cx="843280" cy="314960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ight Arrow 41">
                <a:extLst>
                  <a:ext uri="{FF2B5EF4-FFF2-40B4-BE49-F238E27FC236}">
                    <a16:creationId xmlns:a16="http://schemas.microsoft.com/office/drawing/2014/main" id="{F9EEC04A-149D-4EDB-B113-0F306943D562}"/>
                  </a:ext>
                </a:extLst>
              </p:cNvPr>
              <p:cNvSpPr/>
              <p:nvPr/>
            </p:nvSpPr>
            <p:spPr>
              <a:xfrm rot="10800000">
                <a:off x="8524240" y="3406822"/>
                <a:ext cx="843280" cy="314960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6A00FDF-9589-4C10-A1B3-66E455132EFD}"/>
              </a:ext>
            </a:extLst>
          </p:cNvPr>
          <p:cNvGrpSpPr/>
          <p:nvPr/>
        </p:nvGrpSpPr>
        <p:grpSpPr>
          <a:xfrm>
            <a:off x="5964816" y="1625812"/>
            <a:ext cx="6463217" cy="1270510"/>
            <a:chOff x="5732214" y="4016225"/>
            <a:chExt cx="6398467" cy="2118061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56FF9C9-84E6-4FD6-9E29-D2037C73A1A0}"/>
                </a:ext>
              </a:extLst>
            </p:cNvPr>
            <p:cNvGrpSpPr/>
            <p:nvPr/>
          </p:nvGrpSpPr>
          <p:grpSpPr>
            <a:xfrm>
              <a:off x="6584948" y="4016225"/>
              <a:ext cx="5545733" cy="2118061"/>
              <a:chOff x="6212417" y="4016225"/>
              <a:chExt cx="5545733" cy="2118061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B5927632-50F7-4FBF-B5FB-EA033A9C0031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6728431" y="4016225"/>
                <a:ext cx="5029719" cy="1591092"/>
                <a:chOff x="2914921" y="2482452"/>
                <a:chExt cx="4672326" cy="1589336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8" name="TextBox 47">
                      <a:extLst>
                        <a:ext uri="{FF2B5EF4-FFF2-40B4-BE49-F238E27FC236}">
                          <a16:creationId xmlns:a16="http://schemas.microsoft.com/office/drawing/2014/main" id="{0747EFBB-549A-49E7-8E7C-F28807F0421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552900" y="2482452"/>
                      <a:ext cx="2172943" cy="115329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lang="en-US" sz="16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𝐱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𝐮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b>
                            </m:sSub>
                            <m:nary>
                              <m:naryPr>
                                <m:chr m:val="∑"/>
                                <m:ctrlP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sub>
                              <m:sup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ℎ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𝐱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𝐮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nary>
                          </m:oMath>
                        </m:oMathPara>
                      </a14:m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48" name="TextBox 47">
                      <a:extLst>
                        <a:ext uri="{FF2B5EF4-FFF2-40B4-BE49-F238E27FC236}">
                          <a16:creationId xmlns:a16="http://schemas.microsoft.com/office/drawing/2014/main" id="{0747EFBB-549A-49E7-8E7C-F28807F04210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552900" y="2482452"/>
                      <a:ext cx="2172943" cy="1153292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9" name="TextBox 48">
                      <a:extLst>
                        <a:ext uri="{FF2B5EF4-FFF2-40B4-BE49-F238E27FC236}">
                          <a16:creationId xmlns:a16="http://schemas.microsoft.com/office/drawing/2014/main" id="{9C9C398A-AF41-4EF7-BC4E-35C0CC1FCB3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914921" y="3661767"/>
                      <a:ext cx="4672326" cy="4100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en-US" sz="16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16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6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𝐟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600" b="1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1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600" b="1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1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oMath>
                      </a14:m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, </a:t>
                      </a:r>
                      <a14:m>
                        <m:oMath xmlns:m="http://schemas.openxmlformats.org/officeDocument/2006/math"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=0,…,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oMath>
                      </a14:m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49" name="TextBox 48">
                      <a:extLst>
                        <a:ext uri="{FF2B5EF4-FFF2-40B4-BE49-F238E27FC236}">
                          <a16:creationId xmlns:a16="http://schemas.microsoft.com/office/drawing/2014/main" id="{9C9C398A-AF41-4EF7-BC4E-35C0CC1FCB3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914921" y="3661767"/>
                      <a:ext cx="4672326" cy="410021"/>
                    </a:xfrm>
                    <a:prstGeom prst="rect">
                      <a:avLst/>
                    </a:prstGeom>
                    <a:blipFill>
                      <a:blip r:embed="rId18"/>
                      <a:stretch>
                        <a:fillRect l="-1080" t="-27500" b="-5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64E175C5-44C1-4C34-AB7C-BB8562CD5D9B}"/>
                      </a:ext>
                    </a:extLst>
                  </p:cNvPr>
                  <p:cNvSpPr txBox="1"/>
                  <p:nvPr/>
                </p:nvSpPr>
                <p:spPr>
                  <a:xfrm>
                    <a:off x="6212417" y="5690889"/>
                    <a:ext cx="5126408" cy="44339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1600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, 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=0,…,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−1,  </m:t>
                          </m:r>
                          <m:sSub>
                            <m:sSubPr>
                              <m:ctrlPr>
                                <a:rPr lang="en-US" sz="16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1600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64E175C5-44C1-4C34-AB7C-BB8562CD5D9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12417" y="5690889"/>
                    <a:ext cx="5126408" cy="443397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b="-25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7D4E1D47-FFB1-4AED-A6A0-9D14E7A51EE3}"/>
                    </a:ext>
                  </a:extLst>
                </p:cNvPr>
                <p:cNvSpPr/>
                <p:nvPr/>
              </p:nvSpPr>
              <p:spPr>
                <a:xfrm>
                  <a:off x="5732214" y="4635679"/>
                  <a:ext cx="1346109" cy="61571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i="0" dirty="0">
                                <a:solidFill>
                                  <a:schemeClr val="tx1"/>
                                </a:solidFill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i="0" dirty="0">
                                <a:solidFill>
                                  <a:schemeClr val="tx1"/>
                                </a:solidFill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b="1" i="0" dirty="0" smtClean="0">
                                <a:solidFill>
                                  <a:schemeClr val="tx1"/>
                                </a:solidFill>
                              </a:rPr>
                              <m:t>D</m:t>
                            </m:r>
                            <m:r>
                              <m:rPr>
                                <m:nor/>
                              </m:rPr>
                              <a:rPr lang="en-US" b="1" i="0" dirty="0">
                                <a:solidFill>
                                  <a:schemeClr val="tx1"/>
                                </a:solidFill>
                              </a:rPr>
                              <m:t>LOCP</m:t>
                            </m:r>
                            <m:r>
                              <m:rPr>
                                <m:nor/>
                              </m:rPr>
                              <a:rPr lang="en-US" i="0" dirty="0">
                                <a:solidFill>
                                  <a:schemeClr val="tx1"/>
                                </a:solidFill>
                              </a:rPr>
                              <m:t>)</m:t>
                            </m:r>
                          </m:e>
                          <m:sub>
                            <m:r>
                              <a:rPr lang="en-US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7D4E1D47-FFB1-4AED-A6A0-9D14E7A51EE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32214" y="4635679"/>
                  <a:ext cx="1346109" cy="615712"/>
                </a:xfrm>
                <a:prstGeom prst="rect">
                  <a:avLst/>
                </a:prstGeom>
                <a:blipFill>
                  <a:blip r:embed="rId20"/>
                  <a:stretch>
                    <a:fillRect b="-98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814689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C3384-F23B-8A4E-84D5-F5EC5C3E1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Algorithmic details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90342A-F7FA-A34B-9165-04BC81D981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667250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/>
                  <a:t>Need to make sure that the new state / control stay close to the linearization point </a:t>
                </a:r>
              </a:p>
              <a:p>
                <a:pPr lvl="1"/>
                <a:r>
                  <a:rPr lang="en-US" sz="1800" dirty="0"/>
                  <a:t>Add extra penalty on deviations</a:t>
                </a:r>
              </a:p>
              <a:p>
                <a:pPr lvl="1"/>
                <a:r>
                  <a:rPr lang="en-US" sz="1800" dirty="0"/>
                  <a:t>Apply a line search on policy rollout</a:t>
                </a:r>
              </a:p>
              <a:p>
                <a:r>
                  <a:rPr lang="en-US" sz="2000" dirty="0"/>
                  <a:t>Need to decide on termination criterion </a:t>
                </a:r>
              </a:p>
              <a:p>
                <a:pPr lvl="1"/>
                <a:r>
                  <a:rPr lang="en-US" sz="1800" dirty="0"/>
                  <a:t>For example, one can stop when cost improvement is “small”</a:t>
                </a:r>
              </a:p>
              <a:p>
                <a:r>
                  <a:rPr lang="en-US" sz="2000" dirty="0"/>
                  <a:t>Method can get stuck in local minima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/>
                  <a:t> “good” initialization is often critical </a:t>
                </a:r>
              </a:p>
              <a:p>
                <a:r>
                  <a:rPr lang="en-US" sz="2000" dirty="0"/>
                  <a:t>Cost matrices may not be positive definite</a:t>
                </a:r>
              </a:p>
              <a:p>
                <a:pPr lvl="1"/>
                <a:r>
                  <a:rPr lang="en-US" sz="1800" dirty="0"/>
                  <a:t>Regularize them until they are</a:t>
                </a:r>
              </a:p>
              <a:p>
                <a:r>
                  <a:rPr lang="en-US" sz="2000" dirty="0"/>
                  <a:t>Great collection of tips/tricks: </a:t>
                </a:r>
                <a:r>
                  <a:rPr lang="en-US" sz="2000" dirty="0">
                    <a:hlinkClick r:id="rId3"/>
                  </a:rPr>
                  <a:t>Yuval Tassa’s thesis</a:t>
                </a:r>
                <a:r>
                  <a:rPr lang="en-US" sz="2000" dirty="0"/>
                  <a:t> (Section 2.2.3)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90342A-F7FA-A34B-9165-04BC81D981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667250"/>
              </a:xfrm>
              <a:blipFill>
                <a:blip r:embed="rId4"/>
                <a:stretch>
                  <a:fillRect l="-603" t="-1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E2F996A-0BB8-ED4F-B3FE-A568C9B1A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8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5F223B4-4937-544C-A7C7-6B76A9245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80103-CD61-AF4C-B67C-BF8A1AB491E9}" type="datetime1">
              <a:rPr lang="en-US" smtClean="0"/>
              <a:t>8/13/26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2B2C94F-1539-244F-A36E-C0E79CCDC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504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4422-A17C-C149-977F-F52919DFE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Dynamic Programming (DDP)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2A334-ACDC-2B44-9655-64F2A5AF3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79961" cy="4351338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iLQR first approximates dynamics and cost, then performs exact DP recursion</a:t>
            </a:r>
          </a:p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DDP instead approximates DP recursion directly</a:t>
            </a:r>
          </a:p>
          <a:p>
            <a:endParaRPr lang="en-US" sz="2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 sz="2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B20DAA5-F1D1-ED45-9143-826E7D40B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8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4BCB04DA-417A-8F46-911E-970D3A5E8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26273-4F87-644D-8CED-41217D8C66B9}" type="datetime1">
              <a:rPr lang="en-US" smtClean="0"/>
              <a:t>8/13/26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952868F-DC71-AF41-8ADD-A85BD7CBA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14</a:t>
            </a:fld>
            <a:endParaRPr lang="en-US"/>
          </a:p>
        </p:txBody>
      </p:sp>
      <p:pic>
        <p:nvPicPr>
          <p:cNvPr id="9" name="Google Shape;135;p25">
            <a:extLst>
              <a:ext uri="{FF2B5EF4-FFF2-40B4-BE49-F238E27FC236}">
                <a16:creationId xmlns:a16="http://schemas.microsoft.com/office/drawing/2014/main" id="{1423415A-CA14-144D-9B79-17C90C8A9CB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-1591"/>
          <a:stretch/>
        </p:blipFill>
        <p:spPr>
          <a:xfrm>
            <a:off x="6004969" y="1740140"/>
            <a:ext cx="5211262" cy="45223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9107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6"/>
          <p:cNvSpPr txBox="1"/>
          <p:nvPr/>
        </p:nvSpPr>
        <p:spPr>
          <a:xfrm>
            <a:off x="1017001" y="1690733"/>
            <a:ext cx="10257669" cy="44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000" dirty="0"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In detail, </a:t>
            </a: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consider </a:t>
            </a:r>
            <a:r>
              <a:rPr lang="en" sz="2000" dirty="0"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the change in cost to go at timestep </a:t>
            </a:r>
            <a:r>
              <a:rPr lang="en" sz="2000" i="1" dirty="0"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k</a:t>
            </a:r>
            <a:r>
              <a:rPr lang="en" sz="2000" dirty="0"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 under a perturbation                      </a:t>
            </a:r>
            <a:br>
              <a:rPr lang="en" sz="2000" dirty="0"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</a:br>
            <a:endParaRPr sz="2000" dirty="0">
              <a:latin typeface="Source Sans Pro" panose="020B0503030403020204" pitchFamily="34" charset="0"/>
              <a:ea typeface="Source Sans Pro" panose="020B0503030403020204" pitchFamily="34" charset="0"/>
              <a:cs typeface="Calibri"/>
              <a:sym typeface="Calibri"/>
            </a:endParaRPr>
          </a:p>
          <a:p>
            <a:endParaRPr sz="2000" dirty="0">
              <a:latin typeface="Source Sans Pro" panose="020B0503030403020204" pitchFamily="34" charset="0"/>
              <a:ea typeface="Source Sans Pro" panose="020B0503030403020204" pitchFamily="34" charset="0"/>
              <a:cs typeface="Calibri"/>
              <a:sym typeface="Calibri"/>
            </a:endParaRPr>
          </a:p>
          <a:p>
            <a:endParaRPr sz="2000" dirty="0">
              <a:latin typeface="Source Sans Pro" panose="020B0503030403020204" pitchFamily="34" charset="0"/>
              <a:ea typeface="Source Sans Pro" panose="020B0503030403020204" pitchFamily="34" charset="0"/>
              <a:cs typeface="Calibri"/>
              <a:sym typeface="Calibri"/>
            </a:endParaRPr>
          </a:p>
          <a:p>
            <a:endParaRPr lang="en" sz="2000" dirty="0">
              <a:latin typeface="Source Sans Pro" panose="020B0503030403020204" pitchFamily="34" charset="0"/>
              <a:ea typeface="Source Sans Pro" panose="020B0503030403020204" pitchFamily="34" charset="0"/>
              <a:cs typeface="Calibri"/>
              <a:sym typeface="Calibri"/>
            </a:endParaRPr>
          </a:p>
          <a:p>
            <a:r>
              <a:rPr lang="en" sz="2000" dirty="0"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Using a 2nd order Taylor Expansion,</a:t>
            </a:r>
            <a:endParaRPr sz="2000" dirty="0">
              <a:latin typeface="Source Sans Pro" panose="020B0503030403020204" pitchFamily="34" charset="0"/>
              <a:ea typeface="Source Sans Pro" panose="020B0503030403020204" pitchFamily="34" charset="0"/>
              <a:cs typeface="Calibri"/>
              <a:sym typeface="Calibri"/>
            </a:endParaRPr>
          </a:p>
        </p:txBody>
      </p:sp>
      <p:sp>
        <p:nvSpPr>
          <p:cNvPr id="143" name="Google Shape;143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300"/>
            </a:pPr>
            <a:r>
              <a:rPr lang="en" dirty="0"/>
              <a:t>Differential Dynamic Programming (DDP)</a:t>
            </a:r>
            <a:endParaRPr dirty="0"/>
          </a:p>
        </p:txBody>
      </p:sp>
      <p:sp>
        <p:nvSpPr>
          <p:cNvPr id="144" name="Google Shape;144;p26"/>
          <p:cNvSpPr txBox="1">
            <a:spLocks noGrp="1"/>
          </p:cNvSpPr>
          <p:nvPr>
            <p:ph type="ftr" idx="11"/>
          </p:nvPr>
        </p:nvSpPr>
        <p:spPr>
          <a:xfrm>
            <a:off x="4038600" y="6542089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r>
              <a:rPr lang="en-US"/>
              <a:t>AA 203 | Lecture 8</a:t>
            </a:r>
            <a:endParaRPr dirty="0"/>
          </a:p>
        </p:txBody>
      </p:sp>
      <p:sp>
        <p:nvSpPr>
          <p:cNvPr id="145" name="Google Shape;145;p26"/>
          <p:cNvSpPr txBox="1">
            <a:spLocks noGrp="1"/>
          </p:cNvSpPr>
          <p:nvPr>
            <p:ph type="dt" idx="10"/>
          </p:nvPr>
        </p:nvSpPr>
        <p:spPr>
          <a:xfrm>
            <a:off x="838200" y="6542089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fld id="{650635D9-1D5D-BC4E-8551-4FE15E8D1459}" type="datetime1">
              <a:rPr lang="en-US" smtClean="0"/>
              <a:t>8/13/26</a:t>
            </a:fld>
            <a:endParaRPr/>
          </a:p>
        </p:txBody>
      </p:sp>
      <p:sp>
        <p:nvSpPr>
          <p:cNvPr id="146" name="Google Shape;146;p26"/>
          <p:cNvSpPr txBox="1">
            <a:spLocks noGrp="1"/>
          </p:cNvSpPr>
          <p:nvPr>
            <p:ph type="sldNum" idx="12"/>
          </p:nvPr>
        </p:nvSpPr>
        <p:spPr>
          <a:xfrm>
            <a:off x="8610600" y="6542089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15</a:t>
            </a:fld>
            <a:endParaRPr/>
          </a:p>
        </p:txBody>
      </p:sp>
      <p:pic>
        <p:nvPicPr>
          <p:cNvPr id="148" name="Google Shape;148;p26"/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4980" y="1850526"/>
            <a:ext cx="1101549" cy="241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85F6A67-641D-2644-BABC-74E13CFB8A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2432193"/>
            <a:ext cx="7582721" cy="2600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825330-0234-BD4B-9B5E-64C1B8E4EA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8949" y="3953767"/>
            <a:ext cx="6524421" cy="59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2397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300"/>
            </a:pPr>
            <a:r>
              <a:rPr lang="en" dirty="0"/>
              <a:t>Differential Dynamic Programming (DDP)</a:t>
            </a:r>
            <a:endParaRPr dirty="0"/>
          </a:p>
        </p:txBody>
      </p:sp>
      <p:sp>
        <p:nvSpPr>
          <p:cNvPr id="156" name="Google Shape;156;p27"/>
          <p:cNvSpPr txBox="1">
            <a:spLocks noGrp="1"/>
          </p:cNvSpPr>
          <p:nvPr>
            <p:ph type="ftr" idx="11"/>
          </p:nvPr>
        </p:nvSpPr>
        <p:spPr>
          <a:xfrm>
            <a:off x="4038600" y="6542089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r>
              <a:rPr lang="en-US"/>
              <a:t>AA 203 | Lecture 8</a:t>
            </a:r>
            <a:endParaRPr dirty="0"/>
          </a:p>
        </p:txBody>
      </p:sp>
      <p:sp>
        <p:nvSpPr>
          <p:cNvPr id="157" name="Google Shape;157;p27"/>
          <p:cNvSpPr txBox="1">
            <a:spLocks noGrp="1"/>
          </p:cNvSpPr>
          <p:nvPr>
            <p:ph type="dt" idx="10"/>
          </p:nvPr>
        </p:nvSpPr>
        <p:spPr>
          <a:xfrm>
            <a:off x="838200" y="6542089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fld id="{D693848E-1525-3C46-9499-46A214D6206B}" type="datetime1">
              <a:rPr lang="en-US" smtClean="0"/>
              <a:t>8/13/26</a:t>
            </a:fld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sldNum" idx="12"/>
          </p:nvPr>
        </p:nvSpPr>
        <p:spPr>
          <a:xfrm>
            <a:off x="8610600" y="6542089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16</a:t>
            </a:fld>
            <a:endParaRPr/>
          </a:p>
        </p:txBody>
      </p:sp>
      <p:pic>
        <p:nvPicPr>
          <p:cNvPr id="159" name="Google Shape;159;p27"/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189" y="3957175"/>
            <a:ext cx="5359223" cy="716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7"/>
          <p:cNvPicPr preferRelativeResize="0"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6000" y="3852221"/>
            <a:ext cx="5555943" cy="881207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7"/>
          <p:cNvSpPr txBox="1">
            <a:spLocks noGrp="1"/>
          </p:cNvSpPr>
          <p:nvPr>
            <p:ph type="body" idx="1"/>
          </p:nvPr>
        </p:nvSpPr>
        <p:spPr>
          <a:xfrm>
            <a:off x="540057" y="1857779"/>
            <a:ext cx="10126362" cy="22959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" sz="2000" dirty="0">
                <a:latin typeface="Source Sans Pro"/>
                <a:ea typeface="Source Sans Pro"/>
                <a:cs typeface="Source Sans Pro"/>
                <a:sym typeface="Source Sans Pro"/>
              </a:rPr>
              <a:t>The optimal control perturbation is</a:t>
            </a:r>
            <a:endParaRPr sz="2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indent="0">
              <a:spcBef>
                <a:spcPts val="0"/>
              </a:spcBef>
              <a:buNone/>
            </a:pPr>
            <a:endParaRPr sz="2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indent="0">
              <a:spcBef>
                <a:spcPts val="0"/>
              </a:spcBef>
              <a:buNone/>
            </a:pPr>
            <a:endParaRPr sz="2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indent="0">
              <a:spcBef>
                <a:spcPts val="0"/>
              </a:spcBef>
              <a:buNone/>
            </a:pPr>
            <a:endParaRPr lang="en" sz="2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indent="0">
              <a:spcBef>
                <a:spcPts val="0"/>
              </a:spcBef>
              <a:buNone/>
            </a:pPr>
            <a:endParaRPr lang="en" sz="2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" sz="2000" dirty="0">
                <a:latin typeface="Source Sans Pro"/>
                <a:ea typeface="Source Sans Pro"/>
                <a:cs typeface="Source Sans Pro"/>
                <a:sym typeface="Source Sans Pro"/>
              </a:rPr>
              <a:t>Expanding the approximation, one gets</a:t>
            </a:r>
            <a:endParaRPr sz="2000" dirty="0"/>
          </a:p>
        </p:txBody>
      </p:sp>
      <p:pic>
        <p:nvPicPr>
          <p:cNvPr id="162" name="Google Shape;162;p27"/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34132" y="2437429"/>
            <a:ext cx="3723735" cy="3272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1514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300"/>
            </a:pPr>
            <a:r>
              <a:rPr lang="en" dirty="0"/>
              <a:t>Differential Dynamic Programming (DDP)</a:t>
            </a:r>
            <a:endParaRPr dirty="0"/>
          </a:p>
        </p:txBody>
      </p:sp>
      <p:sp>
        <p:nvSpPr>
          <p:cNvPr id="168" name="Google Shape;168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6672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" sz="2000" dirty="0">
                <a:latin typeface="Source Sans Pro"/>
                <a:ea typeface="Source Sans Pro"/>
                <a:cs typeface="Source Sans Pro"/>
                <a:sym typeface="Source Sans Pro"/>
              </a:rPr>
              <a:t>Apply conditions for optimality (gradient equal to zero):</a:t>
            </a:r>
            <a:endParaRPr sz="2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indent="0">
              <a:spcBef>
                <a:spcPts val="0"/>
              </a:spcBef>
              <a:buNone/>
            </a:pPr>
            <a:endParaRPr sz="2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indent="0">
              <a:spcBef>
                <a:spcPts val="0"/>
              </a:spcBef>
              <a:buNone/>
            </a:pPr>
            <a:endParaRPr sz="2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indent="0">
              <a:spcBef>
                <a:spcPts val="0"/>
              </a:spcBef>
              <a:buNone/>
            </a:pPr>
            <a:endParaRPr sz="2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indent="0">
              <a:spcBef>
                <a:spcPts val="0"/>
              </a:spcBef>
              <a:buNone/>
            </a:pPr>
            <a:endParaRPr sz="2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indent="0">
              <a:spcBef>
                <a:spcPts val="0"/>
              </a:spcBef>
              <a:buNone/>
            </a:pPr>
            <a:endParaRPr lang="en" sz="2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indent="0">
              <a:spcBef>
                <a:spcPts val="0"/>
              </a:spcBef>
              <a:buNone/>
            </a:pPr>
            <a:endParaRPr lang="en" sz="2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indent="0">
              <a:spcBef>
                <a:spcPts val="0"/>
              </a:spcBef>
              <a:buNone/>
            </a:pPr>
            <a:endParaRPr lang="en" sz="2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" sz="2000" dirty="0">
                <a:latin typeface="Source Sans Pro"/>
                <a:ea typeface="Source Sans Pro"/>
                <a:cs typeface="Source Sans Pro"/>
                <a:sym typeface="Source Sans Pro"/>
              </a:rPr>
              <a:t>As was the case with LQR, the optimal control has the form </a:t>
            </a:r>
          </a:p>
          <a:p>
            <a:pPr marL="0" indent="0">
              <a:spcBef>
                <a:spcPts val="0"/>
              </a:spcBef>
              <a:buNone/>
            </a:pPr>
            <a:endParaRPr lang="en" sz="2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indent="0">
              <a:spcBef>
                <a:spcPts val="0"/>
              </a:spcBef>
              <a:buNone/>
            </a:pPr>
            <a:endParaRPr lang="en" sz="2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Algorithm proceeds via same forward/backward passes as </a:t>
            </a:r>
            <a:r>
              <a:rPr lang="en-US" sz="2000" dirty="0" err="1"/>
              <a:t>iLQR</a:t>
            </a: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sz="2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indent="0">
              <a:spcBef>
                <a:spcPts val="0"/>
              </a:spcBef>
              <a:buNone/>
            </a:pPr>
            <a:endParaRPr sz="2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indent="0">
              <a:spcBef>
                <a:spcPts val="0"/>
              </a:spcBef>
              <a:buNone/>
            </a:pPr>
            <a:endParaRPr sz="2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indent="0">
              <a:spcBef>
                <a:spcPts val="0"/>
              </a:spcBef>
              <a:buNone/>
            </a:pPr>
            <a:endParaRPr sz="2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indent="0">
              <a:spcBef>
                <a:spcPts val="0"/>
              </a:spcBef>
              <a:buNone/>
            </a:pPr>
            <a:endParaRPr sz="2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237061" indent="-50799">
              <a:spcBef>
                <a:spcPts val="1067"/>
              </a:spcBef>
              <a:buClr>
                <a:schemeClr val="dk1"/>
              </a:buClr>
              <a:buSzPts val="2100"/>
              <a:buNone/>
            </a:pPr>
            <a:endParaRPr sz="2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237061" indent="-50799">
              <a:spcBef>
                <a:spcPts val="1067"/>
              </a:spcBef>
              <a:buClr>
                <a:schemeClr val="dk1"/>
              </a:buClr>
              <a:buSzPts val="2100"/>
              <a:buNone/>
            </a:pPr>
            <a:endParaRPr sz="2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indent="0">
              <a:spcBef>
                <a:spcPts val="1067"/>
              </a:spcBef>
              <a:buNone/>
            </a:pPr>
            <a:endParaRPr sz="2000" dirty="0"/>
          </a:p>
          <a:p>
            <a:pPr marL="237061" indent="-50799">
              <a:spcBef>
                <a:spcPts val="1067"/>
              </a:spcBef>
              <a:buClr>
                <a:schemeClr val="dk1"/>
              </a:buClr>
              <a:buSzPts val="2100"/>
              <a:buNone/>
            </a:pPr>
            <a:endParaRPr sz="2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indent="0">
              <a:spcBef>
                <a:spcPts val="1067"/>
              </a:spcBef>
              <a:buNone/>
            </a:pPr>
            <a:endParaRPr sz="2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237061" indent="-50799">
              <a:spcBef>
                <a:spcPts val="1067"/>
              </a:spcBef>
              <a:buClr>
                <a:schemeClr val="dk1"/>
              </a:buClr>
              <a:buSzPts val="2100"/>
              <a:buNone/>
            </a:pPr>
            <a:endParaRPr sz="20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237061" indent="-50799">
              <a:spcBef>
                <a:spcPts val="1067"/>
              </a:spcBef>
              <a:buClr>
                <a:schemeClr val="dk1"/>
              </a:buClr>
              <a:buSzPts val="2100"/>
              <a:buNone/>
            </a:pPr>
            <a:endParaRPr sz="2000" dirty="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69" name="Google Shape;169;p28"/>
          <p:cNvSpPr txBox="1">
            <a:spLocks noGrp="1"/>
          </p:cNvSpPr>
          <p:nvPr>
            <p:ph type="ftr" idx="11"/>
          </p:nvPr>
        </p:nvSpPr>
        <p:spPr>
          <a:xfrm>
            <a:off x="4038600" y="6542089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r>
              <a:rPr lang="en-US"/>
              <a:t>AA 203 | Lecture 8</a:t>
            </a:r>
            <a:endParaRPr dirty="0"/>
          </a:p>
        </p:txBody>
      </p:sp>
      <p:sp>
        <p:nvSpPr>
          <p:cNvPr id="170" name="Google Shape;170;p28"/>
          <p:cNvSpPr txBox="1">
            <a:spLocks noGrp="1"/>
          </p:cNvSpPr>
          <p:nvPr>
            <p:ph type="dt" idx="10"/>
          </p:nvPr>
        </p:nvSpPr>
        <p:spPr>
          <a:xfrm>
            <a:off x="838200" y="6542089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fld id="{094B6438-28CC-EC44-B281-A90D33CAFFDD}" type="datetime1">
              <a:rPr lang="en-US" smtClean="0"/>
              <a:t>8/13/26</a:t>
            </a:fld>
            <a:endParaRPr/>
          </a:p>
        </p:txBody>
      </p:sp>
      <p:sp>
        <p:nvSpPr>
          <p:cNvPr id="171" name="Google Shape;171;p28"/>
          <p:cNvSpPr txBox="1">
            <a:spLocks noGrp="1"/>
          </p:cNvSpPr>
          <p:nvPr>
            <p:ph type="sldNum" idx="12"/>
          </p:nvPr>
        </p:nvSpPr>
        <p:spPr>
          <a:xfrm>
            <a:off x="8610600" y="6542089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17</a:t>
            </a:fld>
            <a:endParaRPr/>
          </a:p>
        </p:txBody>
      </p:sp>
      <p:pic>
        <p:nvPicPr>
          <p:cNvPr id="172" name="Google Shape;172;p28"/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6181" y="2508388"/>
            <a:ext cx="4539637" cy="334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8"/>
          <p:cNvPicPr preferRelativeResize="0"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7511" y="3108702"/>
            <a:ext cx="5523089" cy="422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8"/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26676" y="4636788"/>
            <a:ext cx="2738646" cy="3546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6446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300"/>
            </a:pPr>
            <a:r>
              <a:rPr lang="en" dirty="0" err="1"/>
              <a:t>iLQR</a:t>
            </a:r>
            <a:r>
              <a:rPr lang="en" dirty="0"/>
              <a:t> vs. DDP</a:t>
            </a:r>
            <a:endParaRPr dirty="0"/>
          </a:p>
        </p:txBody>
      </p:sp>
      <p:sp>
        <p:nvSpPr>
          <p:cNvPr id="169" name="Google Shape;169;p28"/>
          <p:cNvSpPr txBox="1">
            <a:spLocks noGrp="1"/>
          </p:cNvSpPr>
          <p:nvPr>
            <p:ph type="ftr" idx="11"/>
          </p:nvPr>
        </p:nvSpPr>
        <p:spPr>
          <a:xfrm>
            <a:off x="4038600" y="6542089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r>
              <a:rPr lang="en-US"/>
              <a:t>AA 203 | Lecture 8</a:t>
            </a:r>
            <a:endParaRPr dirty="0"/>
          </a:p>
        </p:txBody>
      </p:sp>
      <p:sp>
        <p:nvSpPr>
          <p:cNvPr id="170" name="Google Shape;170;p28"/>
          <p:cNvSpPr txBox="1">
            <a:spLocks noGrp="1"/>
          </p:cNvSpPr>
          <p:nvPr>
            <p:ph type="dt" idx="10"/>
          </p:nvPr>
        </p:nvSpPr>
        <p:spPr>
          <a:xfrm>
            <a:off x="838200" y="6542089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fld id="{F1699C1A-6C15-E041-83C3-8475B6AFA5CF}" type="datetime1">
              <a:rPr lang="en-US" smtClean="0"/>
              <a:t>8/13/26</a:t>
            </a:fld>
            <a:endParaRPr/>
          </a:p>
        </p:txBody>
      </p:sp>
      <p:sp>
        <p:nvSpPr>
          <p:cNvPr id="171" name="Google Shape;171;p28"/>
          <p:cNvSpPr txBox="1">
            <a:spLocks noGrp="1"/>
          </p:cNvSpPr>
          <p:nvPr>
            <p:ph type="sldNum" idx="12"/>
          </p:nvPr>
        </p:nvSpPr>
        <p:spPr>
          <a:xfrm>
            <a:off x="8610600" y="6542089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18</a:t>
            </a:fld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58CBAA-B743-4845-BB7A-1582CCCE342E}"/>
              </a:ext>
            </a:extLst>
          </p:cNvPr>
          <p:cNvSpPr txBox="1"/>
          <p:nvPr/>
        </p:nvSpPr>
        <p:spPr>
          <a:xfrm>
            <a:off x="936979" y="1775148"/>
            <a:ext cx="104168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Quadratic approximations for the state-action value function (Q function):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556730-D0B4-E046-B93B-2616BB3541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839" y="2432690"/>
            <a:ext cx="5753100" cy="28829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E3CBAC2-E645-C244-A66C-EE0A5B3B071C}"/>
              </a:ext>
            </a:extLst>
          </p:cNvPr>
          <p:cNvSpPr txBox="1"/>
          <p:nvPr/>
        </p:nvSpPr>
        <p:spPr>
          <a:xfrm>
            <a:off x="1605140" y="5857501"/>
            <a:ext cx="87806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DDP</a:t>
            </a:r>
            <a:r>
              <a:rPr lang="en-US" sz="2000" dirty="0"/>
              <a:t> contains second-order dynamics derivatives compared to </a:t>
            </a:r>
            <a:r>
              <a:rPr lang="en-US" sz="2000" dirty="0" err="1"/>
              <a:t>iLQR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775799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B7C61-C673-FD43-936B-84F9006D1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834AB-4990-1841-A099-C9C9563E4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8006" y="2590735"/>
            <a:ext cx="5375988" cy="1981265"/>
          </a:xfrm>
        </p:spPr>
        <p:txBody>
          <a:bodyPr/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Stochastic DP </a:t>
            </a:r>
            <a:endParaRPr lang="en-US" dirty="0"/>
          </a:p>
          <a:p>
            <a:r>
              <a:rPr lang="en-US" dirty="0"/>
              <a:t>Value Iteration, Policy Iteration</a:t>
            </a: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B19C71E-46E2-CE46-AE2B-A7CC6224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8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91C39DB-6F1B-3440-979E-0FE178DB3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AB8F4-45BF-7E4D-AA0E-E9585B4DE57F}" type="datetime1">
              <a:rPr lang="en-US" smtClean="0"/>
              <a:t>8/13/26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4068CED-DCA6-5044-964C-14A6C34F6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528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FBB6EF975807449194B44213CB1385" ma:contentTypeVersion="5" ma:contentTypeDescription="Create a new document." ma:contentTypeScope="" ma:versionID="6297688411df770d7ba805098bf03ebd">
  <xsd:schema xmlns:xsd="http://www.w3.org/2001/XMLSchema" xmlns:xs="http://www.w3.org/2001/XMLSchema" xmlns:p="http://schemas.microsoft.com/office/2006/metadata/properties" xmlns:ns3="d1af692f-475c-46b5-a87d-a47813ac8995" xmlns:ns4="ec38afac-11fd-4f05-b2a5-9d8ac7fc116b" targetNamespace="http://schemas.microsoft.com/office/2006/metadata/properties" ma:root="true" ma:fieldsID="a8acf1f0a3134d6bce4e4716f1f754da" ns3:_="" ns4:_="">
    <xsd:import namespace="d1af692f-475c-46b5-a87d-a47813ac8995"/>
    <xsd:import namespace="ec38afac-11fd-4f05-b2a5-9d8ac7fc116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af692f-475c-46b5-a87d-a47813ac89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38afac-11fd-4f05-b2a5-9d8ac7fc116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DD998B-DDF4-43A4-8742-5AE47805ED40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purl.org/dc/dcmitype/"/>
    <ds:schemaRef ds:uri="ec38afac-11fd-4f05-b2a5-9d8ac7fc116b"/>
    <ds:schemaRef ds:uri="http://schemas.openxmlformats.org/package/2006/metadata/core-properties"/>
    <ds:schemaRef ds:uri="d1af692f-475c-46b5-a87d-a47813ac8995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47491A99-A98F-4E5B-91C4-75EDF7F9A32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321C71F-50EC-42A2-9BEA-F0A21830E09E}">
  <ds:schemaRefs>
    <ds:schemaRef ds:uri="d1af692f-475c-46b5-a87d-a47813ac8995"/>
    <ds:schemaRef ds:uri="ec38afac-11fd-4f05-b2a5-9d8ac7fc116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60691</TotalTime>
  <Words>950</Words>
  <Application>Microsoft Macintosh PowerPoint</Application>
  <PresentationFormat>Widescreen</PresentationFormat>
  <Paragraphs>230</Paragraphs>
  <Slides>19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Cambria Math</vt:lpstr>
      <vt:lpstr>Source Sans Pro</vt:lpstr>
      <vt:lpstr>Wingdings</vt:lpstr>
      <vt:lpstr>Office Theme</vt:lpstr>
      <vt:lpstr>AA203 Optimal and Learning-based Control</vt:lpstr>
      <vt:lpstr>Roadmap</vt:lpstr>
      <vt:lpstr>LQR-style algorithms for optimal control</vt:lpstr>
      <vt:lpstr>Recapping LQR</vt:lpstr>
      <vt:lpstr>Recapping LQR</vt:lpstr>
      <vt:lpstr>Linear tracking problems</vt:lpstr>
      <vt:lpstr>Nonlinear tracking problems</vt:lpstr>
      <vt:lpstr>Nonlinear optimal control problem</vt:lpstr>
      <vt:lpstr>Iterative LQR</vt:lpstr>
      <vt:lpstr>Iterative LQR</vt:lpstr>
      <vt:lpstr>Iterative LQR</vt:lpstr>
      <vt:lpstr>Connections between iLQR and SCP</vt:lpstr>
      <vt:lpstr>Algorithmic details</vt:lpstr>
      <vt:lpstr>Differential Dynamic Programming (DDP)</vt:lpstr>
      <vt:lpstr>Differential Dynamic Programming (DDP)</vt:lpstr>
      <vt:lpstr>Differential Dynamic Programming (DDP)</vt:lpstr>
      <vt:lpstr>Differential Dynamic Programming (DDP)</vt:lpstr>
      <vt:lpstr>iLQR vs. DDP</vt:lpstr>
      <vt:lpstr>Next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AA203 Optimal and Learning-based Control</dc:title>
  <dc:creator>Marco Pavone</dc:creator>
  <cp:lastModifiedBy>Daniele Gammelli</cp:lastModifiedBy>
  <cp:revision>306</cp:revision>
  <cp:lastPrinted>2019-01-07T20:05:58Z</cp:lastPrinted>
  <dcterms:created xsi:type="dcterms:W3CDTF">2017-01-06T12:29:52Z</dcterms:created>
  <dcterms:modified xsi:type="dcterms:W3CDTF">2026-08-13T21:15:43Z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0x0101001AFBB6EF975807449194B44213CB1385</vt:lpwstr>
  </property>
</Properties>
</file>