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</p:sldMasterIdLst>
  <p:notesMasterIdLst>
    <p:notesMasterId r:id="rId29"/>
  </p:notesMasterIdLst>
  <p:sldIdLst>
    <p:sldId id="256" r:id="rId5"/>
    <p:sldId id="548" r:id="rId6"/>
    <p:sldId id="388" r:id="rId7"/>
    <p:sldId id="389" r:id="rId8"/>
    <p:sldId id="451" r:id="rId9"/>
    <p:sldId id="390" r:id="rId10"/>
    <p:sldId id="391" r:id="rId11"/>
    <p:sldId id="392" r:id="rId12"/>
    <p:sldId id="452" r:id="rId13"/>
    <p:sldId id="394" r:id="rId14"/>
    <p:sldId id="395" r:id="rId15"/>
    <p:sldId id="442" r:id="rId16"/>
    <p:sldId id="443" r:id="rId17"/>
    <p:sldId id="453" r:id="rId18"/>
    <p:sldId id="549" r:id="rId19"/>
    <p:sldId id="408" r:id="rId20"/>
    <p:sldId id="441" r:id="rId21"/>
    <p:sldId id="445" r:id="rId22"/>
    <p:sldId id="446" r:id="rId23"/>
    <p:sldId id="550" r:id="rId24"/>
    <p:sldId id="414" r:id="rId25"/>
    <p:sldId id="444" r:id="rId26"/>
    <p:sldId id="415" r:id="rId27"/>
    <p:sldId id="399" r:id="rId2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troduction" id="{BCC25E8B-7885-9143-B6A6-C663038D90BB}">
          <p14:sldIdLst>
            <p14:sldId id="256"/>
            <p14:sldId id="548"/>
            <p14:sldId id="388"/>
            <p14:sldId id="389"/>
            <p14:sldId id="451"/>
            <p14:sldId id="390"/>
            <p14:sldId id="391"/>
            <p14:sldId id="392"/>
            <p14:sldId id="452"/>
            <p14:sldId id="394"/>
            <p14:sldId id="395"/>
            <p14:sldId id="442"/>
            <p14:sldId id="443"/>
            <p14:sldId id="453"/>
            <p14:sldId id="549"/>
            <p14:sldId id="408"/>
            <p14:sldId id="441"/>
            <p14:sldId id="445"/>
            <p14:sldId id="446"/>
            <p14:sldId id="550"/>
            <p14:sldId id="414"/>
            <p14:sldId id="444"/>
            <p14:sldId id="415"/>
            <p14:sldId id="399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7210"/>
    <p:restoredTop sz="77870"/>
  </p:normalViewPr>
  <p:slideViewPr>
    <p:cSldViewPr snapToGrid="0" snapToObjects="1">
      <p:cViewPr varScale="1">
        <p:scale>
          <a:sx n="96" d="100"/>
          <a:sy n="96" d="100"/>
        </p:scale>
        <p:origin x="608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microsoft.com/office/2016/11/relationships/changesInfo" Target="changesInfos/changesInfo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presProps" Target="presProps.xml"/><Relationship Id="rId8" Type="http://schemas.openxmlformats.org/officeDocument/2006/relationships/slide" Target="slides/slide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niele Gammelli" userId="292b8a31-f1ba-4b4c-b196-a231dc095d13" providerId="ADAL" clId="{6E670754-AB6A-5789-AA0A-6F6FD9CE3EEA}"/>
    <pc:docChg chg="modSld">
      <pc:chgData name="Daniele Gammelli" userId="292b8a31-f1ba-4b4c-b196-a231dc095d13" providerId="ADAL" clId="{6E670754-AB6A-5789-AA0A-6F6FD9CE3EEA}" dt="2026-08-13T21:16:40.766" v="5" actId="20577"/>
      <pc:docMkLst>
        <pc:docMk/>
      </pc:docMkLst>
      <pc:sldChg chg="modNotesTx">
        <pc:chgData name="Daniele Gammelli" userId="292b8a31-f1ba-4b4c-b196-a231dc095d13" providerId="ADAL" clId="{6E670754-AB6A-5789-AA0A-6F6FD9CE3EEA}" dt="2026-08-13T21:16:31.423" v="3" actId="20577"/>
        <pc:sldMkLst>
          <pc:docMk/>
          <pc:sldMk cId="453171761" sldId="408"/>
        </pc:sldMkLst>
      </pc:sldChg>
      <pc:sldChg chg="modNotesTx">
        <pc:chgData name="Daniele Gammelli" userId="292b8a31-f1ba-4b4c-b196-a231dc095d13" providerId="ADAL" clId="{6E670754-AB6A-5789-AA0A-6F6FD9CE3EEA}" dt="2026-08-13T21:16:40.766" v="5" actId="20577"/>
        <pc:sldMkLst>
          <pc:docMk/>
          <pc:sldMk cId="584587941" sldId="414"/>
        </pc:sldMkLst>
      </pc:sldChg>
      <pc:sldChg chg="modNotesTx">
        <pc:chgData name="Daniele Gammelli" userId="292b8a31-f1ba-4b4c-b196-a231dc095d13" providerId="ADAL" clId="{6E670754-AB6A-5789-AA0A-6F6FD9CE3EEA}" dt="2026-08-13T21:16:24.742" v="0" actId="20577"/>
        <pc:sldMkLst>
          <pc:docMk/>
          <pc:sldMk cId="3931490999" sldId="443"/>
        </pc:sldMkLst>
      </pc:sldChg>
      <pc:sldChg chg="modNotesTx">
        <pc:chgData name="Daniele Gammelli" userId="292b8a31-f1ba-4b4c-b196-a231dc095d13" providerId="ADAL" clId="{6E670754-AB6A-5789-AA0A-6F6FD9CE3EEA}" dt="2026-08-13T21:16:35.379" v="4" actId="20577"/>
        <pc:sldMkLst>
          <pc:docMk/>
          <pc:sldMk cId="3171233340" sldId="445"/>
        </pc:sldMkLst>
      </pc:sldChg>
      <pc:sldChg chg="modNotesTx">
        <pc:chgData name="Daniele Gammelli" userId="292b8a31-f1ba-4b4c-b196-a231dc095d13" providerId="ADAL" clId="{6E670754-AB6A-5789-AA0A-6F6FD9CE3EEA}" dt="2026-08-13T21:16:27.156" v="1" actId="20577"/>
        <pc:sldMkLst>
          <pc:docMk/>
          <pc:sldMk cId="1761670076" sldId="453"/>
        </pc:sldMkLst>
      </pc:sldChg>
      <pc:sldChg chg="modNotesTx">
        <pc:chgData name="Daniele Gammelli" userId="292b8a31-f1ba-4b4c-b196-a231dc095d13" providerId="ADAL" clId="{6E670754-AB6A-5789-AA0A-6F6FD9CE3EEA}" dt="2026-08-13T21:16:29.289" v="2" actId="20577"/>
        <pc:sldMkLst>
          <pc:docMk/>
          <pc:sldMk cId="2267261963" sldId="549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D6F028-2067-3740-AA48-A91E93570B1D}" type="datetimeFigureOut">
              <a:rPr lang="en-US" smtClean="0"/>
              <a:t>8/13/26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B2D7EC-928D-0645-AAE8-498D7443D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3729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61316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79191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00150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43971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622106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838141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53462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98E64-2A29-7C48-BC66-C285AEA4C58C}" type="datetime1">
              <a:rPr lang="en-US" smtClean="0"/>
              <a:t>8/13/26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hr-HR"/>
              <a:t>AA 203 | Lecture 9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12192000" cy="274320"/>
          </a:xfrm>
          <a:prstGeom prst="rect">
            <a:avLst/>
          </a:prstGeom>
          <a:solidFill>
            <a:srgbClr val="96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90133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  <a:lvl2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2pPr>
            <a:lvl3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3pPr>
            <a:lvl4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4pPr>
            <a:lvl5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542090"/>
            <a:ext cx="2743200" cy="365125"/>
          </a:xfrm>
        </p:spPr>
        <p:txBody>
          <a:bodyPr/>
          <a:lstStyle/>
          <a:p>
            <a:fld id="{88269DAD-E26C-514E-A50B-0D07533F788F}" type="datetime1">
              <a:rPr lang="en-US" smtClean="0"/>
              <a:t>8/13/26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54209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hr-HR"/>
              <a:t>AA 203 | Lecture 9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542090"/>
            <a:ext cx="2743200" cy="365125"/>
          </a:xfrm>
        </p:spPr>
        <p:txBody>
          <a:bodyPr/>
          <a:lstStyle/>
          <a:p>
            <a:fld id="{8AA1F273-EF2F-3941-BBF8-D365CB27DD6A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12192000" cy="274320"/>
          </a:xfrm>
          <a:prstGeom prst="rect">
            <a:avLst/>
          </a:prstGeom>
          <a:solidFill>
            <a:srgbClr val="96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98045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61BEBBF-6D50-5C4D-8FF4-B41C305F00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E0476-5671-D841-A6F4-4E1C5BAD0186}" type="datetime1">
              <a:rPr lang="en-US" smtClean="0"/>
              <a:t>8/13/26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9F45DD8-A458-F241-9B49-A4B6E4A5A2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hr-HR"/>
              <a:t>AA 203 | Lecture 9</a:t>
            </a:r>
            <a:endParaRPr lang="hr-HR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B45E08B-93B3-0444-B4FB-2956975E80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49809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1C67A-D6DD-E74C-B11B-8F1FC49B7B53}" type="datetime1">
              <a:rPr lang="en-US" smtClean="0"/>
              <a:t>8/13/26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hr-HR"/>
              <a:t>AA 203 | Lecture 9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53192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FE95A-A8B5-4748-B27B-5EB17BCC4F69}" type="datetime1">
              <a:rPr lang="en-US" smtClean="0"/>
              <a:t>8/13/26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hr-HR"/>
              <a:t>AA 203 | Lecture 9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48345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832AE-EA0C-0949-9025-C095AA5CD7CC}" type="datetime1">
              <a:rPr lang="en-US" smtClean="0"/>
              <a:t>8/13/26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hr-HR"/>
              <a:t>AA 203 | Lecture 9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71376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915314-F58A-4D41-83BD-E127A2E78029}" type="datetime1">
              <a:rPr lang="en-US" smtClean="0"/>
              <a:t>8/13/26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hr-HR"/>
              <a:t>AA 203 | Lecture 9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04305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FFE03F-5167-6E48-A93F-7FD9CD09B193}" type="datetime1">
              <a:rPr lang="en-US" smtClean="0"/>
              <a:t>8/13/26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hr-HR"/>
              <a:t>AA 203 | Lecture 9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57529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74146-780F-0541-BBCA-2F56BE88E35B}" type="datetime1">
              <a:rPr lang="en-US" smtClean="0"/>
              <a:t>8/13/26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hr-HR"/>
              <a:t>AA 203 | Lecture 9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17846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C89CC-0039-E74A-829E-86976022470A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hr-HR"/>
              <a:t>AA 203 | Lecture 9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62349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0F86FB-F5D3-4A4B-99B7-AD68E25C84DB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hr-HR"/>
              <a:t>AA 203 | Lecture 9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20223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DCDEA9-36AB-2343-A1DB-343C7E4DBA40}" type="datetime1">
              <a:rPr lang="en-US" smtClean="0"/>
              <a:t>8/13/26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A1F273-EF2F-3941-BBF8-D365CB27DD6A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EC11D082-8254-DC45-B440-3683BDBC437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hr-HR"/>
              <a:t>AA 203 | Lecture 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19641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0.png"/><Relationship Id="rId2" Type="http://schemas.openxmlformats.org/officeDocument/2006/relationships/hyperlink" Target="https://docs.google.com/spreadsheets/d/1CNFM2p74SWaM5mCrYrNB4cbYTwB0PifAo6wTBp0qNxI/edit?usp=sharing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0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4800"/>
              <a:t>AA203</a:t>
            </a:r>
            <a:br>
              <a:rPr lang="en-US" sz="4800"/>
            </a:br>
            <a:r>
              <a:rPr lang="en-US" sz="4800"/>
              <a:t>Optimal and Learning-based Control</a:t>
            </a:r>
            <a:endParaRPr lang="en-US" sz="4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>
                <a:latin typeface="Source Sans Pro" panose="020B0503030403020204" pitchFamily="34" charset="0"/>
                <a:ea typeface="Source Sans Pro" panose="020B0503030403020204" pitchFamily="34" charset="0"/>
              </a:rPr>
              <a:t>Stochastic DP, value iteration, policy iteration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687942"/>
            <a:ext cx="12192000" cy="1170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28277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845F41-8626-064F-94B0-1AEE04E0B3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Roadmap</a:t>
            </a:r>
          </a:p>
        </p:txBody>
      </p:sp>
      <p:grpSp>
        <p:nvGrpSpPr>
          <p:cNvPr id="64" name="Group 63">
            <a:extLst>
              <a:ext uri="{FF2B5EF4-FFF2-40B4-BE49-F238E27FC236}">
                <a16:creationId xmlns:a16="http://schemas.microsoft.com/office/drawing/2014/main" id="{12102A20-2B85-AA49-B1B2-B2BD20529B3B}"/>
              </a:ext>
            </a:extLst>
          </p:cNvPr>
          <p:cNvGrpSpPr/>
          <p:nvPr/>
        </p:nvGrpSpPr>
        <p:grpSpPr>
          <a:xfrm>
            <a:off x="266696" y="3646326"/>
            <a:ext cx="5829304" cy="2484161"/>
            <a:chOff x="266696" y="3646326"/>
            <a:chExt cx="5829304" cy="2484161"/>
          </a:xfrm>
        </p:grpSpPr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0E190DCF-50AC-E54D-9D82-6A94A8719F8B}"/>
                </a:ext>
              </a:extLst>
            </p:cNvPr>
            <p:cNvSpPr/>
            <p:nvPr/>
          </p:nvSpPr>
          <p:spPr>
            <a:xfrm>
              <a:off x="1303564" y="4135010"/>
              <a:ext cx="1812471" cy="50618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Open-loop</a:t>
              </a:r>
            </a:p>
          </p:txBody>
        </p:sp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B2653F64-F88A-B540-B01F-A17D2B669F49}"/>
                </a:ext>
              </a:extLst>
            </p:cNvPr>
            <p:cNvSpPr/>
            <p:nvPr/>
          </p:nvSpPr>
          <p:spPr>
            <a:xfrm>
              <a:off x="266696" y="5624301"/>
              <a:ext cx="1812471" cy="50618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Indirect methods</a:t>
              </a:r>
            </a:p>
          </p:txBody>
        </p:sp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E73E72EE-04D4-CC4A-AC49-3780F353E45C}"/>
                </a:ext>
              </a:extLst>
            </p:cNvPr>
            <p:cNvSpPr/>
            <p:nvPr/>
          </p:nvSpPr>
          <p:spPr>
            <a:xfrm>
              <a:off x="2390055" y="5615048"/>
              <a:ext cx="1812471" cy="50618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Direct </a:t>
              </a:r>
            </a:p>
            <a:p>
              <a:pPr algn="ctr"/>
              <a:r>
                <a:rPr lang="en-US" dirty="0">
                  <a:solidFill>
                    <a:schemeClr val="tx1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methods</a:t>
              </a:r>
            </a:p>
          </p:txBody>
        </p:sp>
        <p:cxnSp>
          <p:nvCxnSpPr>
            <p:cNvPr id="68" name="Elbow Connector 67">
              <a:extLst>
                <a:ext uri="{FF2B5EF4-FFF2-40B4-BE49-F238E27FC236}">
                  <a16:creationId xmlns:a16="http://schemas.microsoft.com/office/drawing/2014/main" id="{8F620346-E2CB-F04C-BF3C-C54B914EEBA2}"/>
                </a:ext>
              </a:extLst>
            </p:cNvPr>
            <p:cNvCxnSpPr>
              <a:cxnSpLocks/>
              <a:stCxn id="94" idx="2"/>
              <a:endCxn id="65" idx="0"/>
            </p:cNvCxnSpPr>
            <p:nvPr/>
          </p:nvCxnSpPr>
          <p:spPr>
            <a:xfrm rot="5400000">
              <a:off x="3908558" y="1947568"/>
              <a:ext cx="488684" cy="3886200"/>
            </a:xfrm>
            <a:prstGeom prst="bentConnector3">
              <a:avLst/>
            </a:prstGeom>
            <a:ln w="190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Elbow Connector 68">
              <a:extLst>
                <a:ext uri="{FF2B5EF4-FFF2-40B4-BE49-F238E27FC236}">
                  <a16:creationId xmlns:a16="http://schemas.microsoft.com/office/drawing/2014/main" id="{302246DB-B0A1-844C-B1CD-3E214BDE25FC}"/>
                </a:ext>
              </a:extLst>
            </p:cNvPr>
            <p:cNvCxnSpPr>
              <a:cxnSpLocks/>
              <a:stCxn id="65" idx="2"/>
              <a:endCxn id="66" idx="0"/>
            </p:cNvCxnSpPr>
            <p:nvPr/>
          </p:nvCxnSpPr>
          <p:spPr>
            <a:xfrm rot="5400000">
              <a:off x="1199814" y="4614314"/>
              <a:ext cx="983105" cy="1036868"/>
            </a:xfrm>
            <a:prstGeom prst="bentConnector3">
              <a:avLst/>
            </a:prstGeom>
            <a:ln w="190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Elbow Connector 69">
              <a:extLst>
                <a:ext uri="{FF2B5EF4-FFF2-40B4-BE49-F238E27FC236}">
                  <a16:creationId xmlns:a16="http://schemas.microsoft.com/office/drawing/2014/main" id="{DF1A6EB4-B45E-8343-9885-901C82D85BAE}"/>
                </a:ext>
              </a:extLst>
            </p:cNvPr>
            <p:cNvCxnSpPr>
              <a:cxnSpLocks/>
              <a:stCxn id="65" idx="2"/>
              <a:endCxn id="67" idx="0"/>
            </p:cNvCxnSpPr>
            <p:nvPr/>
          </p:nvCxnSpPr>
          <p:spPr>
            <a:xfrm rot="16200000" flipH="1">
              <a:off x="2266119" y="4584876"/>
              <a:ext cx="973852" cy="1086491"/>
            </a:xfrm>
            <a:prstGeom prst="bentConnector3">
              <a:avLst/>
            </a:prstGeom>
            <a:ln w="190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C7DEEA8F-1310-B844-B107-4D882C3E8D9A}"/>
              </a:ext>
            </a:extLst>
          </p:cNvPr>
          <p:cNvGrpSpPr/>
          <p:nvPr/>
        </p:nvGrpSpPr>
        <p:grpSpPr>
          <a:xfrm>
            <a:off x="6095999" y="3646326"/>
            <a:ext cx="5698672" cy="2484161"/>
            <a:chOff x="6095999" y="3646326"/>
            <a:chExt cx="5698672" cy="2484161"/>
          </a:xfrm>
        </p:grpSpPr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1D19FF11-D5FC-2A42-924D-BA9910FC079D}"/>
                </a:ext>
              </a:extLst>
            </p:cNvPr>
            <p:cNvSpPr/>
            <p:nvPr/>
          </p:nvSpPr>
          <p:spPr>
            <a:xfrm>
              <a:off x="8841921" y="4135010"/>
              <a:ext cx="1812471" cy="50618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Closed-loop</a:t>
              </a:r>
            </a:p>
          </p:txBody>
        </p:sp>
        <p:sp>
          <p:nvSpPr>
            <p:cNvPr id="73" name="Rectangle 72">
              <a:extLst>
                <a:ext uri="{FF2B5EF4-FFF2-40B4-BE49-F238E27FC236}">
                  <a16:creationId xmlns:a16="http://schemas.microsoft.com/office/drawing/2014/main" id="{F38C1858-C47D-B546-84AC-D7F52AA0B3B5}"/>
                </a:ext>
              </a:extLst>
            </p:cNvPr>
            <p:cNvSpPr/>
            <p:nvPr/>
          </p:nvSpPr>
          <p:spPr>
            <a:xfrm>
              <a:off x="7756066" y="5624301"/>
              <a:ext cx="1812471" cy="50618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tx1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DP</a:t>
              </a:r>
            </a:p>
          </p:txBody>
        </p:sp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FD2FC903-E7EC-9B4C-A4DE-F9707B8BD12F}"/>
                </a:ext>
              </a:extLst>
            </p:cNvPr>
            <p:cNvSpPr/>
            <p:nvPr/>
          </p:nvSpPr>
          <p:spPr>
            <a:xfrm>
              <a:off x="9982200" y="5615048"/>
              <a:ext cx="1812471" cy="50618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HJB / HJI</a:t>
              </a:r>
            </a:p>
          </p:txBody>
        </p:sp>
        <p:cxnSp>
          <p:nvCxnSpPr>
            <p:cNvPr id="75" name="Elbow Connector 74">
              <a:extLst>
                <a:ext uri="{FF2B5EF4-FFF2-40B4-BE49-F238E27FC236}">
                  <a16:creationId xmlns:a16="http://schemas.microsoft.com/office/drawing/2014/main" id="{7EB63C26-49C2-FF47-928C-4A2748E4F665}"/>
                </a:ext>
              </a:extLst>
            </p:cNvPr>
            <p:cNvCxnSpPr>
              <a:cxnSpLocks/>
              <a:stCxn id="94" idx="2"/>
              <a:endCxn id="72" idx="0"/>
            </p:cNvCxnSpPr>
            <p:nvPr/>
          </p:nvCxnSpPr>
          <p:spPr>
            <a:xfrm rot="16200000" flipH="1">
              <a:off x="7677736" y="2064589"/>
              <a:ext cx="488684" cy="3652157"/>
            </a:xfrm>
            <a:prstGeom prst="bentConnector3">
              <a:avLst/>
            </a:prstGeom>
            <a:ln w="190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Elbow Connector 75">
              <a:extLst>
                <a:ext uri="{FF2B5EF4-FFF2-40B4-BE49-F238E27FC236}">
                  <a16:creationId xmlns:a16="http://schemas.microsoft.com/office/drawing/2014/main" id="{254C0504-F595-9A4B-AA09-1641F193AC0A}"/>
                </a:ext>
              </a:extLst>
            </p:cNvPr>
            <p:cNvCxnSpPr>
              <a:cxnSpLocks/>
              <a:stCxn id="72" idx="2"/>
              <a:endCxn id="74" idx="0"/>
            </p:cNvCxnSpPr>
            <p:nvPr/>
          </p:nvCxnSpPr>
          <p:spPr>
            <a:xfrm rot="16200000" flipH="1">
              <a:off x="9831370" y="4557982"/>
              <a:ext cx="973852" cy="1140279"/>
            </a:xfrm>
            <a:prstGeom prst="bentConnector3">
              <a:avLst/>
            </a:prstGeom>
            <a:ln w="190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Elbow Connector 76">
              <a:extLst>
                <a:ext uri="{FF2B5EF4-FFF2-40B4-BE49-F238E27FC236}">
                  <a16:creationId xmlns:a16="http://schemas.microsoft.com/office/drawing/2014/main" id="{8324C246-3E39-B043-B453-1E870C0E62F3}"/>
                </a:ext>
              </a:extLst>
            </p:cNvPr>
            <p:cNvCxnSpPr>
              <a:cxnSpLocks/>
              <a:stCxn id="72" idx="2"/>
              <a:endCxn id="73" idx="0"/>
            </p:cNvCxnSpPr>
            <p:nvPr/>
          </p:nvCxnSpPr>
          <p:spPr>
            <a:xfrm rot="5400000">
              <a:off x="8713678" y="4589821"/>
              <a:ext cx="983105" cy="1085855"/>
            </a:xfrm>
            <a:prstGeom prst="bentConnector3">
              <a:avLst/>
            </a:prstGeom>
            <a:ln w="3810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84350572-617F-F24B-BEE1-079276C8585E}"/>
              </a:ext>
            </a:extLst>
          </p:cNvPr>
          <p:cNvGrpSpPr/>
          <p:nvPr/>
        </p:nvGrpSpPr>
        <p:grpSpPr>
          <a:xfrm>
            <a:off x="3116035" y="4133085"/>
            <a:ext cx="5725886" cy="506186"/>
            <a:chOff x="3116035" y="4133085"/>
            <a:chExt cx="5725886" cy="506186"/>
          </a:xfrm>
        </p:grpSpPr>
        <p:sp>
          <p:nvSpPr>
            <p:cNvPr id="79" name="Rectangle 78">
              <a:extLst>
                <a:ext uri="{FF2B5EF4-FFF2-40B4-BE49-F238E27FC236}">
                  <a16:creationId xmlns:a16="http://schemas.microsoft.com/office/drawing/2014/main" id="{948FB1AE-2159-4141-B5C1-C34252AF5330}"/>
                </a:ext>
              </a:extLst>
            </p:cNvPr>
            <p:cNvSpPr/>
            <p:nvPr/>
          </p:nvSpPr>
          <p:spPr>
            <a:xfrm>
              <a:off x="5189764" y="4133085"/>
              <a:ext cx="1812471" cy="50618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MPC</a:t>
              </a:r>
            </a:p>
          </p:txBody>
        </p:sp>
        <p:cxnSp>
          <p:nvCxnSpPr>
            <p:cNvPr id="80" name="Elbow Connector 79">
              <a:extLst>
                <a:ext uri="{FF2B5EF4-FFF2-40B4-BE49-F238E27FC236}">
                  <a16:creationId xmlns:a16="http://schemas.microsoft.com/office/drawing/2014/main" id="{5B037B2B-F124-9245-9DE6-7A129395F932}"/>
                </a:ext>
              </a:extLst>
            </p:cNvPr>
            <p:cNvCxnSpPr>
              <a:cxnSpLocks/>
              <a:stCxn id="65" idx="3"/>
              <a:endCxn id="79" idx="1"/>
            </p:cNvCxnSpPr>
            <p:nvPr/>
          </p:nvCxnSpPr>
          <p:spPr>
            <a:xfrm flipV="1">
              <a:off x="3116035" y="4386178"/>
              <a:ext cx="2073729" cy="1925"/>
            </a:xfrm>
            <a:prstGeom prst="bentConnector3">
              <a:avLst/>
            </a:prstGeom>
            <a:ln w="19050">
              <a:solidFill>
                <a:srgbClr val="C00000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Elbow Connector 80">
              <a:extLst>
                <a:ext uri="{FF2B5EF4-FFF2-40B4-BE49-F238E27FC236}">
                  <a16:creationId xmlns:a16="http://schemas.microsoft.com/office/drawing/2014/main" id="{63095D97-06E0-0B40-8970-291754FE67C9}"/>
                </a:ext>
              </a:extLst>
            </p:cNvPr>
            <p:cNvCxnSpPr>
              <a:cxnSpLocks/>
              <a:stCxn id="72" idx="1"/>
              <a:endCxn id="79" idx="3"/>
            </p:cNvCxnSpPr>
            <p:nvPr/>
          </p:nvCxnSpPr>
          <p:spPr>
            <a:xfrm rot="10800000">
              <a:off x="7002235" y="4386179"/>
              <a:ext cx="1839686" cy="1925"/>
            </a:xfrm>
            <a:prstGeom prst="bentConnector3">
              <a:avLst/>
            </a:prstGeom>
            <a:ln w="19050">
              <a:solidFill>
                <a:srgbClr val="C00000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1F9F8273-8396-1643-8CF2-71D742BDA1D2}"/>
              </a:ext>
            </a:extLst>
          </p:cNvPr>
          <p:cNvGrpSpPr/>
          <p:nvPr/>
        </p:nvGrpSpPr>
        <p:grpSpPr>
          <a:xfrm>
            <a:off x="6096000" y="1653372"/>
            <a:ext cx="2566301" cy="1325563"/>
            <a:chOff x="6096000" y="1653372"/>
            <a:chExt cx="2566301" cy="1325563"/>
          </a:xfrm>
        </p:grpSpPr>
        <p:sp>
          <p:nvSpPr>
            <p:cNvPr id="83" name="Rectangle 82">
              <a:extLst>
                <a:ext uri="{FF2B5EF4-FFF2-40B4-BE49-F238E27FC236}">
                  <a16:creationId xmlns:a16="http://schemas.microsoft.com/office/drawing/2014/main" id="{89873C4C-56E2-C648-9D89-0298B723C125}"/>
                </a:ext>
              </a:extLst>
            </p:cNvPr>
            <p:cNvSpPr/>
            <p:nvPr/>
          </p:nvSpPr>
          <p:spPr>
            <a:xfrm>
              <a:off x="6849830" y="1653372"/>
              <a:ext cx="1812471" cy="50618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Adaptive</a:t>
              </a:r>
            </a:p>
            <a:p>
              <a:pPr algn="ctr"/>
              <a:r>
                <a:rPr lang="en-US" dirty="0">
                  <a:solidFill>
                    <a:schemeClr val="tx1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optimal control</a:t>
              </a:r>
            </a:p>
          </p:txBody>
        </p:sp>
        <p:cxnSp>
          <p:nvCxnSpPr>
            <p:cNvPr id="84" name="Elbow Connector 83">
              <a:extLst>
                <a:ext uri="{FF2B5EF4-FFF2-40B4-BE49-F238E27FC236}">
                  <a16:creationId xmlns:a16="http://schemas.microsoft.com/office/drawing/2014/main" id="{5C1383A1-A3FA-1143-90E1-028DBA491743}"/>
                </a:ext>
              </a:extLst>
            </p:cNvPr>
            <p:cNvCxnSpPr>
              <a:cxnSpLocks/>
              <a:stCxn id="94" idx="0"/>
              <a:endCxn id="83" idx="1"/>
            </p:cNvCxnSpPr>
            <p:nvPr/>
          </p:nvCxnSpPr>
          <p:spPr>
            <a:xfrm rot="5400000" flipH="1" flipV="1">
              <a:off x="5936680" y="2065785"/>
              <a:ext cx="1072470" cy="753830"/>
            </a:xfrm>
            <a:prstGeom prst="bentConnector2">
              <a:avLst/>
            </a:prstGeom>
            <a:ln w="190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E6E44216-4C6F-AA4D-A8DF-C7930EE8CBE3}"/>
              </a:ext>
            </a:extLst>
          </p:cNvPr>
          <p:cNvGrpSpPr/>
          <p:nvPr/>
        </p:nvGrpSpPr>
        <p:grpSpPr>
          <a:xfrm>
            <a:off x="8662301" y="1311739"/>
            <a:ext cx="2865114" cy="1264080"/>
            <a:chOff x="8215426" y="894093"/>
            <a:chExt cx="2865114" cy="1264080"/>
          </a:xfrm>
        </p:grpSpPr>
        <p:grpSp>
          <p:nvGrpSpPr>
            <p:cNvPr id="86" name="Group 85">
              <a:extLst>
                <a:ext uri="{FF2B5EF4-FFF2-40B4-BE49-F238E27FC236}">
                  <a16:creationId xmlns:a16="http://schemas.microsoft.com/office/drawing/2014/main" id="{67952DBE-F75A-014A-95C6-410C04C44990}"/>
                </a:ext>
              </a:extLst>
            </p:cNvPr>
            <p:cNvGrpSpPr/>
            <p:nvPr/>
          </p:nvGrpSpPr>
          <p:grpSpPr>
            <a:xfrm>
              <a:off x="8215426" y="894093"/>
              <a:ext cx="2865114" cy="1264080"/>
              <a:chOff x="8215426" y="894093"/>
              <a:chExt cx="2865114" cy="1264080"/>
            </a:xfrm>
          </p:grpSpPr>
          <p:grpSp>
            <p:nvGrpSpPr>
              <p:cNvPr id="88" name="Group 87">
                <a:extLst>
                  <a:ext uri="{FF2B5EF4-FFF2-40B4-BE49-F238E27FC236}">
                    <a16:creationId xmlns:a16="http://schemas.microsoft.com/office/drawing/2014/main" id="{82BD049F-A662-584A-959D-6A306F87BD96}"/>
                  </a:ext>
                </a:extLst>
              </p:cNvPr>
              <p:cNvGrpSpPr/>
              <p:nvPr/>
            </p:nvGrpSpPr>
            <p:grpSpPr>
              <a:xfrm>
                <a:off x="8215426" y="1488819"/>
                <a:ext cx="2865114" cy="669354"/>
                <a:chOff x="8215426" y="1488819"/>
                <a:chExt cx="2865114" cy="669354"/>
              </a:xfrm>
            </p:grpSpPr>
            <p:sp>
              <p:nvSpPr>
                <p:cNvPr id="90" name="Rectangle 89">
                  <a:extLst>
                    <a:ext uri="{FF2B5EF4-FFF2-40B4-BE49-F238E27FC236}">
                      <a16:creationId xmlns:a16="http://schemas.microsoft.com/office/drawing/2014/main" id="{DB3E2244-4BF5-5847-BF43-9AF9C841B3B9}"/>
                    </a:ext>
                  </a:extLst>
                </p:cNvPr>
                <p:cNvSpPr/>
                <p:nvPr/>
              </p:nvSpPr>
              <p:spPr>
                <a:xfrm>
                  <a:off x="9268069" y="1651987"/>
                  <a:ext cx="1812471" cy="506186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>
                      <a:solidFill>
                        <a:schemeClr val="tx1"/>
                      </a:solidFill>
                      <a:latin typeface="Source Sans Pro" panose="020B0503030403020204" pitchFamily="34" charset="0"/>
                      <a:ea typeface="Source Sans Pro" panose="020B0503030403020204" pitchFamily="34" charset="0"/>
                    </a:rPr>
                    <a:t>Model-based RL</a:t>
                  </a:r>
                </a:p>
              </p:txBody>
            </p:sp>
            <p:cxnSp>
              <p:nvCxnSpPr>
                <p:cNvPr id="91" name="Elbow Connector 90">
                  <a:extLst>
                    <a:ext uri="{FF2B5EF4-FFF2-40B4-BE49-F238E27FC236}">
                      <a16:creationId xmlns:a16="http://schemas.microsoft.com/office/drawing/2014/main" id="{C8F022AB-EDE9-124D-AD9C-4FE5F2C24E41}"/>
                    </a:ext>
                  </a:extLst>
                </p:cNvPr>
                <p:cNvCxnSpPr>
                  <a:cxnSpLocks/>
                  <a:stCxn id="83" idx="3"/>
                  <a:endCxn id="90" idx="1"/>
                </p:cNvCxnSpPr>
                <p:nvPr/>
              </p:nvCxnSpPr>
              <p:spPr>
                <a:xfrm>
                  <a:off x="8215426" y="1488819"/>
                  <a:ext cx="1052643" cy="416261"/>
                </a:xfrm>
                <a:prstGeom prst="bentConnector3">
                  <a:avLst>
                    <a:gd name="adj1" fmla="val 71717"/>
                  </a:avLst>
                </a:prstGeom>
                <a:ln w="12700">
                  <a:solidFill>
                    <a:srgbClr val="C0000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89" name="Rectangle 88">
                <a:extLst>
                  <a:ext uri="{FF2B5EF4-FFF2-40B4-BE49-F238E27FC236}">
                    <a16:creationId xmlns:a16="http://schemas.microsoft.com/office/drawing/2014/main" id="{44A8ED1D-FCC2-3742-8E4E-2DAD5D501C3E}"/>
                  </a:ext>
                </a:extLst>
              </p:cNvPr>
              <p:cNvSpPr/>
              <p:nvPr/>
            </p:nvSpPr>
            <p:spPr>
              <a:xfrm>
                <a:off x="9268069" y="894093"/>
                <a:ext cx="1812471" cy="506186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>
                    <a:solidFill>
                      <a:schemeClr val="tx1"/>
                    </a:solidFill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Model-free RL</a:t>
                </a:r>
              </a:p>
            </p:txBody>
          </p:sp>
        </p:grpSp>
        <p:cxnSp>
          <p:nvCxnSpPr>
            <p:cNvPr id="87" name="Elbow Connector 86">
              <a:extLst>
                <a:ext uri="{FF2B5EF4-FFF2-40B4-BE49-F238E27FC236}">
                  <a16:creationId xmlns:a16="http://schemas.microsoft.com/office/drawing/2014/main" id="{C05A32B7-FE7A-8044-AF81-71CD120B012B}"/>
                </a:ext>
              </a:extLst>
            </p:cNvPr>
            <p:cNvCxnSpPr>
              <a:cxnSpLocks/>
              <a:endCxn id="89" idx="1"/>
            </p:cNvCxnSpPr>
            <p:nvPr/>
          </p:nvCxnSpPr>
          <p:spPr>
            <a:xfrm rot="5400000" flipH="1" flipV="1">
              <a:off x="8736988" y="1375383"/>
              <a:ext cx="759278" cy="302884"/>
            </a:xfrm>
            <a:prstGeom prst="bentConnector2">
              <a:avLst/>
            </a:prstGeom>
            <a:ln w="190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2" name="Rectangle 91">
            <a:extLst>
              <a:ext uri="{FF2B5EF4-FFF2-40B4-BE49-F238E27FC236}">
                <a16:creationId xmlns:a16="http://schemas.microsoft.com/office/drawing/2014/main" id="{752D9E26-BB6E-6844-8B53-BB464B6B1299}"/>
              </a:ext>
            </a:extLst>
          </p:cNvPr>
          <p:cNvSpPr/>
          <p:nvPr/>
        </p:nvSpPr>
        <p:spPr>
          <a:xfrm>
            <a:off x="1944737" y="1651797"/>
            <a:ext cx="1812471" cy="50618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Control</a:t>
            </a:r>
          </a:p>
        </p:txBody>
      </p:sp>
      <p:grpSp>
        <p:nvGrpSpPr>
          <p:cNvPr id="93" name="Group 92">
            <a:extLst>
              <a:ext uri="{FF2B5EF4-FFF2-40B4-BE49-F238E27FC236}">
                <a16:creationId xmlns:a16="http://schemas.microsoft.com/office/drawing/2014/main" id="{82ADE1D8-EDB7-774D-A168-B30BF705CB58}"/>
              </a:ext>
            </a:extLst>
          </p:cNvPr>
          <p:cNvGrpSpPr/>
          <p:nvPr/>
        </p:nvGrpSpPr>
        <p:grpSpPr>
          <a:xfrm>
            <a:off x="586717" y="1904890"/>
            <a:ext cx="6415518" cy="1741436"/>
            <a:chOff x="586717" y="1904890"/>
            <a:chExt cx="6415518" cy="1741436"/>
          </a:xfrm>
        </p:grpSpPr>
        <p:sp>
          <p:nvSpPr>
            <p:cNvPr id="94" name="Rectangle 93">
              <a:extLst>
                <a:ext uri="{FF2B5EF4-FFF2-40B4-BE49-F238E27FC236}">
                  <a16:creationId xmlns:a16="http://schemas.microsoft.com/office/drawing/2014/main" id="{E06B9F49-52EE-F945-BC21-4ED9B480AF00}"/>
                </a:ext>
              </a:extLst>
            </p:cNvPr>
            <p:cNvSpPr/>
            <p:nvPr/>
          </p:nvSpPr>
          <p:spPr>
            <a:xfrm>
              <a:off x="5189764" y="2978935"/>
              <a:ext cx="1812471" cy="667391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Optimal and learning</a:t>
              </a:r>
              <a:r>
                <a:rPr lang="en-US" b="1" dirty="0">
                  <a:solidFill>
                    <a:schemeClr val="tx1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 </a:t>
              </a:r>
              <a:r>
                <a:rPr lang="en-US" dirty="0">
                  <a:solidFill>
                    <a:schemeClr val="tx1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control</a:t>
              </a:r>
            </a:p>
          </p:txBody>
        </p:sp>
        <p:sp>
          <p:nvSpPr>
            <p:cNvPr id="95" name="Rectangle 94">
              <a:extLst>
                <a:ext uri="{FF2B5EF4-FFF2-40B4-BE49-F238E27FC236}">
                  <a16:creationId xmlns:a16="http://schemas.microsoft.com/office/drawing/2014/main" id="{67A9DD82-7A09-3C4D-85B3-0D574903C5E0}"/>
                </a:ext>
              </a:extLst>
            </p:cNvPr>
            <p:cNvSpPr/>
            <p:nvPr/>
          </p:nvSpPr>
          <p:spPr>
            <a:xfrm>
              <a:off x="2924176" y="2560581"/>
              <a:ext cx="1812471" cy="50618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Adaptive control</a:t>
              </a:r>
            </a:p>
          </p:txBody>
        </p:sp>
        <p:sp>
          <p:nvSpPr>
            <p:cNvPr id="96" name="Rectangle 95">
              <a:extLst>
                <a:ext uri="{FF2B5EF4-FFF2-40B4-BE49-F238E27FC236}">
                  <a16:creationId xmlns:a16="http://schemas.microsoft.com/office/drawing/2014/main" id="{ABE7BBA2-24A2-8B4D-80D1-6AA2986666E6}"/>
                </a:ext>
              </a:extLst>
            </p:cNvPr>
            <p:cNvSpPr/>
            <p:nvPr/>
          </p:nvSpPr>
          <p:spPr>
            <a:xfrm>
              <a:off x="586717" y="2569586"/>
              <a:ext cx="2057956" cy="50618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Feedback control</a:t>
              </a:r>
            </a:p>
          </p:txBody>
        </p:sp>
        <p:cxnSp>
          <p:nvCxnSpPr>
            <p:cNvPr id="97" name="Elbow Connector 96">
              <a:extLst>
                <a:ext uri="{FF2B5EF4-FFF2-40B4-BE49-F238E27FC236}">
                  <a16:creationId xmlns:a16="http://schemas.microsoft.com/office/drawing/2014/main" id="{C259DDF1-7D3F-7845-B129-6701B9C7D822}"/>
                </a:ext>
              </a:extLst>
            </p:cNvPr>
            <p:cNvCxnSpPr>
              <a:cxnSpLocks/>
              <a:stCxn id="92" idx="2"/>
              <a:endCxn id="96" idx="0"/>
            </p:cNvCxnSpPr>
            <p:nvPr/>
          </p:nvCxnSpPr>
          <p:spPr>
            <a:xfrm rot="5400000">
              <a:off x="2027533" y="1746145"/>
              <a:ext cx="411603" cy="1235278"/>
            </a:xfrm>
            <a:prstGeom prst="bentConnector3">
              <a:avLst>
                <a:gd name="adj1" fmla="val 50000"/>
              </a:avLst>
            </a:prstGeom>
            <a:ln w="190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Elbow Connector 97">
              <a:extLst>
                <a:ext uri="{FF2B5EF4-FFF2-40B4-BE49-F238E27FC236}">
                  <a16:creationId xmlns:a16="http://schemas.microsoft.com/office/drawing/2014/main" id="{00652E00-DEAA-2541-B6BD-CABF317E2128}"/>
                </a:ext>
              </a:extLst>
            </p:cNvPr>
            <p:cNvCxnSpPr>
              <a:cxnSpLocks/>
              <a:stCxn id="92" idx="2"/>
              <a:endCxn id="95" idx="0"/>
            </p:cNvCxnSpPr>
            <p:nvPr/>
          </p:nvCxnSpPr>
          <p:spPr>
            <a:xfrm rot="16200000" flipH="1">
              <a:off x="3139393" y="1869562"/>
              <a:ext cx="402598" cy="979439"/>
            </a:xfrm>
            <a:prstGeom prst="bentConnector3">
              <a:avLst>
                <a:gd name="adj1" fmla="val 51633"/>
              </a:avLst>
            </a:prstGeom>
            <a:ln w="190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Elbow Connector 98">
              <a:extLst>
                <a:ext uri="{FF2B5EF4-FFF2-40B4-BE49-F238E27FC236}">
                  <a16:creationId xmlns:a16="http://schemas.microsoft.com/office/drawing/2014/main" id="{E527CBEC-1CBA-F344-BFB4-ECB576A7A3CD}"/>
                </a:ext>
              </a:extLst>
            </p:cNvPr>
            <p:cNvCxnSpPr>
              <a:cxnSpLocks/>
              <a:stCxn id="92" idx="3"/>
              <a:endCxn id="94" idx="1"/>
            </p:cNvCxnSpPr>
            <p:nvPr/>
          </p:nvCxnSpPr>
          <p:spPr>
            <a:xfrm>
              <a:off x="3757208" y="1904890"/>
              <a:ext cx="1432556" cy="1407741"/>
            </a:xfrm>
            <a:prstGeom prst="bentConnector3">
              <a:avLst>
                <a:gd name="adj1" fmla="val 80715"/>
              </a:avLst>
            </a:prstGeom>
            <a:ln w="190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00" name="Elbow Connector 60">
            <a:extLst>
              <a:ext uri="{FF2B5EF4-FFF2-40B4-BE49-F238E27FC236}">
                <a16:creationId xmlns:a16="http://schemas.microsoft.com/office/drawing/2014/main" id="{5EAD156A-51A7-B540-96B7-A1CA12984BAE}"/>
              </a:ext>
            </a:extLst>
          </p:cNvPr>
          <p:cNvCxnSpPr>
            <a:cxnSpLocks/>
          </p:cNvCxnSpPr>
          <p:nvPr/>
        </p:nvCxnSpPr>
        <p:spPr>
          <a:xfrm rot="16200000" flipH="1">
            <a:off x="7677736" y="2064589"/>
            <a:ext cx="488684" cy="3652157"/>
          </a:xfrm>
          <a:prstGeom prst="bentConnector3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Elbow Connector 61">
            <a:extLst>
              <a:ext uri="{FF2B5EF4-FFF2-40B4-BE49-F238E27FC236}">
                <a16:creationId xmlns:a16="http://schemas.microsoft.com/office/drawing/2014/main" id="{A124FD1D-C973-5F4F-A98A-E7B645CAB3E2}"/>
              </a:ext>
            </a:extLst>
          </p:cNvPr>
          <p:cNvCxnSpPr>
            <a:cxnSpLocks/>
          </p:cNvCxnSpPr>
          <p:nvPr/>
        </p:nvCxnSpPr>
        <p:spPr>
          <a:xfrm rot="16200000" flipH="1">
            <a:off x="9831370" y="4557982"/>
            <a:ext cx="973852" cy="1140279"/>
          </a:xfrm>
          <a:prstGeom prst="bentConnector3">
            <a:avLst/>
          </a:prstGeom>
          <a:ln w="127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" name="Rectangle 101">
            <a:extLst>
              <a:ext uri="{FF2B5EF4-FFF2-40B4-BE49-F238E27FC236}">
                <a16:creationId xmlns:a16="http://schemas.microsoft.com/office/drawing/2014/main" id="{4C76C0C2-F38C-524B-8258-6A6BA131D60D}"/>
              </a:ext>
            </a:extLst>
          </p:cNvPr>
          <p:cNvSpPr/>
          <p:nvPr/>
        </p:nvSpPr>
        <p:spPr>
          <a:xfrm>
            <a:off x="7562935" y="6424075"/>
            <a:ext cx="692324" cy="27746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LQR</a:t>
            </a:r>
          </a:p>
        </p:txBody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id="{0389DCF4-9C0F-FA42-9251-38ECF222865B}"/>
              </a:ext>
            </a:extLst>
          </p:cNvPr>
          <p:cNvSpPr/>
          <p:nvPr/>
        </p:nvSpPr>
        <p:spPr>
          <a:xfrm>
            <a:off x="8318044" y="6425579"/>
            <a:ext cx="692324" cy="27746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err="1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iLQR</a:t>
            </a:r>
            <a:endParaRPr lang="en-US" sz="1400" dirty="0">
              <a:solidFill>
                <a:schemeClr val="tx1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CD0FB036-F33A-A545-ADC3-5A0CCDB6BF97}"/>
              </a:ext>
            </a:extLst>
          </p:cNvPr>
          <p:cNvSpPr/>
          <p:nvPr/>
        </p:nvSpPr>
        <p:spPr>
          <a:xfrm>
            <a:off x="9071249" y="6424075"/>
            <a:ext cx="692324" cy="27746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DDP</a:t>
            </a:r>
          </a:p>
        </p:txBody>
      </p:sp>
      <p:cxnSp>
        <p:nvCxnSpPr>
          <p:cNvPr id="105" name="Straight Arrow Connector 104">
            <a:extLst>
              <a:ext uri="{FF2B5EF4-FFF2-40B4-BE49-F238E27FC236}">
                <a16:creationId xmlns:a16="http://schemas.microsoft.com/office/drawing/2014/main" id="{62E52A96-CAD6-0B4B-9D2D-476DF93F64EB}"/>
              </a:ext>
            </a:extLst>
          </p:cNvPr>
          <p:cNvCxnSpPr>
            <a:cxnSpLocks/>
            <a:endCxn id="103" idx="0"/>
          </p:cNvCxnSpPr>
          <p:nvPr/>
        </p:nvCxnSpPr>
        <p:spPr>
          <a:xfrm>
            <a:off x="8662302" y="6130487"/>
            <a:ext cx="1904" cy="295092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Elbow Connector 8">
            <a:extLst>
              <a:ext uri="{FF2B5EF4-FFF2-40B4-BE49-F238E27FC236}">
                <a16:creationId xmlns:a16="http://schemas.microsoft.com/office/drawing/2014/main" id="{1BB2117D-6CA4-E04B-A371-10319762145E}"/>
              </a:ext>
            </a:extLst>
          </p:cNvPr>
          <p:cNvCxnSpPr>
            <a:cxnSpLocks/>
            <a:endCxn id="102" idx="0"/>
          </p:cNvCxnSpPr>
          <p:nvPr/>
        </p:nvCxnSpPr>
        <p:spPr>
          <a:xfrm rot="5400000">
            <a:off x="8138906" y="5900679"/>
            <a:ext cx="293588" cy="753205"/>
          </a:xfrm>
          <a:prstGeom prst="bentConnector3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Elbow Connector 11">
            <a:extLst>
              <a:ext uri="{FF2B5EF4-FFF2-40B4-BE49-F238E27FC236}">
                <a16:creationId xmlns:a16="http://schemas.microsoft.com/office/drawing/2014/main" id="{922E3C62-15B6-9047-8E68-65880720ACCD}"/>
              </a:ext>
            </a:extLst>
          </p:cNvPr>
          <p:cNvCxnSpPr>
            <a:cxnSpLocks/>
            <a:endCxn id="104" idx="0"/>
          </p:cNvCxnSpPr>
          <p:nvPr/>
        </p:nvCxnSpPr>
        <p:spPr>
          <a:xfrm rot="16200000" flipH="1">
            <a:off x="8893062" y="5899726"/>
            <a:ext cx="293588" cy="755109"/>
          </a:xfrm>
          <a:prstGeom prst="bentConnector3">
            <a:avLst>
              <a:gd name="adj1" fmla="val 50000"/>
            </a:avLst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8" name="Slide Number Placeholder 15">
            <a:extLst>
              <a:ext uri="{FF2B5EF4-FFF2-40B4-BE49-F238E27FC236}">
                <a16:creationId xmlns:a16="http://schemas.microsoft.com/office/drawing/2014/main" id="{605CAB22-8F68-5F4A-A506-38EFA6296D55}"/>
              </a:ext>
            </a:extLst>
          </p:cNvPr>
          <p:cNvSpPr txBox="1">
            <a:spLocks/>
          </p:cNvSpPr>
          <p:nvPr/>
        </p:nvSpPr>
        <p:spPr>
          <a:xfrm>
            <a:off x="8610600" y="654209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AA1F273-EF2F-3941-BBF8-D365CB27DD6A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109" name="Rectangle 108">
            <a:extLst>
              <a:ext uri="{FF2B5EF4-FFF2-40B4-BE49-F238E27FC236}">
                <a16:creationId xmlns:a16="http://schemas.microsoft.com/office/drawing/2014/main" id="{11BD4049-618D-6942-8B29-B9389B84319D}"/>
              </a:ext>
            </a:extLst>
          </p:cNvPr>
          <p:cNvSpPr/>
          <p:nvPr/>
        </p:nvSpPr>
        <p:spPr>
          <a:xfrm>
            <a:off x="10846758" y="6422839"/>
            <a:ext cx="1268727" cy="4212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Reachability analysis</a:t>
            </a:r>
          </a:p>
        </p:txBody>
      </p:sp>
      <p:sp>
        <p:nvSpPr>
          <p:cNvPr id="110" name="Rectangle 109">
            <a:extLst>
              <a:ext uri="{FF2B5EF4-FFF2-40B4-BE49-F238E27FC236}">
                <a16:creationId xmlns:a16="http://schemas.microsoft.com/office/drawing/2014/main" id="{C985B8C9-8310-E944-BDA7-8A3DF5B0A2F9}"/>
              </a:ext>
            </a:extLst>
          </p:cNvPr>
          <p:cNvSpPr/>
          <p:nvPr/>
        </p:nvSpPr>
        <p:spPr>
          <a:xfrm>
            <a:off x="9989790" y="6424075"/>
            <a:ext cx="692324" cy="27746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LQR</a:t>
            </a:r>
          </a:p>
        </p:txBody>
      </p:sp>
      <p:cxnSp>
        <p:nvCxnSpPr>
          <p:cNvPr id="111" name="Elbow Connector 4">
            <a:extLst>
              <a:ext uri="{FF2B5EF4-FFF2-40B4-BE49-F238E27FC236}">
                <a16:creationId xmlns:a16="http://schemas.microsoft.com/office/drawing/2014/main" id="{377A68C9-A61A-574D-8006-45C1B5D23C67}"/>
              </a:ext>
            </a:extLst>
          </p:cNvPr>
          <p:cNvCxnSpPr>
            <a:cxnSpLocks/>
            <a:endCxn id="110" idx="0"/>
          </p:cNvCxnSpPr>
          <p:nvPr/>
        </p:nvCxnSpPr>
        <p:spPr>
          <a:xfrm rot="5400000">
            <a:off x="10460774" y="5996412"/>
            <a:ext cx="302841" cy="552484"/>
          </a:xfrm>
          <a:prstGeom prst="bentConnector3">
            <a:avLst/>
          </a:prstGeom>
          <a:ln w="127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Elbow Connector 7">
            <a:extLst>
              <a:ext uri="{FF2B5EF4-FFF2-40B4-BE49-F238E27FC236}">
                <a16:creationId xmlns:a16="http://schemas.microsoft.com/office/drawing/2014/main" id="{E296186C-6EBB-4A49-924A-3F2CFFCA42F9}"/>
              </a:ext>
            </a:extLst>
          </p:cNvPr>
          <p:cNvCxnSpPr>
            <a:cxnSpLocks/>
            <a:endCxn id="109" idx="0"/>
          </p:cNvCxnSpPr>
          <p:nvPr/>
        </p:nvCxnSpPr>
        <p:spPr>
          <a:xfrm rot="16200000" flipH="1">
            <a:off x="11033977" y="5975693"/>
            <a:ext cx="301605" cy="592686"/>
          </a:xfrm>
          <a:prstGeom prst="bentConnector3">
            <a:avLst>
              <a:gd name="adj1" fmla="val 50000"/>
            </a:avLst>
          </a:prstGeom>
          <a:ln w="127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3" name="Group 112">
            <a:extLst>
              <a:ext uri="{FF2B5EF4-FFF2-40B4-BE49-F238E27FC236}">
                <a16:creationId xmlns:a16="http://schemas.microsoft.com/office/drawing/2014/main" id="{ABC24032-658F-0842-88D8-7844348B5D53}"/>
              </a:ext>
            </a:extLst>
          </p:cNvPr>
          <p:cNvGrpSpPr/>
          <p:nvPr/>
        </p:nvGrpSpPr>
        <p:grpSpPr>
          <a:xfrm>
            <a:off x="8255259" y="2575819"/>
            <a:ext cx="3743202" cy="938160"/>
            <a:chOff x="8298994" y="2125151"/>
            <a:chExt cx="3743202" cy="938160"/>
          </a:xfrm>
        </p:grpSpPr>
        <p:sp>
          <p:nvSpPr>
            <p:cNvPr id="114" name="Rectangle 113">
              <a:extLst>
                <a:ext uri="{FF2B5EF4-FFF2-40B4-BE49-F238E27FC236}">
                  <a16:creationId xmlns:a16="http://schemas.microsoft.com/office/drawing/2014/main" id="{1833D4C3-0FAE-6C4B-9873-F944350500E3}"/>
                </a:ext>
              </a:extLst>
            </p:cNvPr>
            <p:cNvSpPr/>
            <p:nvPr/>
          </p:nvSpPr>
          <p:spPr>
            <a:xfrm>
              <a:off x="8298994" y="2557125"/>
              <a:ext cx="1812471" cy="506186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Unconstrained</a:t>
              </a:r>
            </a:p>
          </p:txBody>
        </p:sp>
        <p:sp>
          <p:nvSpPr>
            <p:cNvPr id="115" name="Rectangle 114">
              <a:extLst>
                <a:ext uri="{FF2B5EF4-FFF2-40B4-BE49-F238E27FC236}">
                  <a16:creationId xmlns:a16="http://schemas.microsoft.com/office/drawing/2014/main" id="{46D68485-3B76-C14C-8A46-06E824BE87E7}"/>
                </a:ext>
              </a:extLst>
            </p:cNvPr>
            <p:cNvSpPr/>
            <p:nvPr/>
          </p:nvSpPr>
          <p:spPr>
            <a:xfrm>
              <a:off x="10229725" y="2561185"/>
              <a:ext cx="1812471" cy="50212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Constrained</a:t>
              </a:r>
            </a:p>
          </p:txBody>
        </p:sp>
        <p:cxnSp>
          <p:nvCxnSpPr>
            <p:cNvPr id="116" name="Elbow Connector 115">
              <a:extLst>
                <a:ext uri="{FF2B5EF4-FFF2-40B4-BE49-F238E27FC236}">
                  <a16:creationId xmlns:a16="http://schemas.microsoft.com/office/drawing/2014/main" id="{11B4E97B-315E-9244-BF9A-993BC4939F41}"/>
                </a:ext>
              </a:extLst>
            </p:cNvPr>
            <p:cNvCxnSpPr>
              <a:cxnSpLocks/>
              <a:stCxn id="90" idx="2"/>
              <a:endCxn id="114" idx="0"/>
            </p:cNvCxnSpPr>
            <p:nvPr/>
          </p:nvCxnSpPr>
          <p:spPr>
            <a:xfrm rot="5400000">
              <a:off x="9719086" y="1611296"/>
              <a:ext cx="431974" cy="1459685"/>
            </a:xfrm>
            <a:prstGeom prst="bentConnector3">
              <a:avLst/>
            </a:prstGeom>
            <a:ln w="1270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Elbow Connector 116">
              <a:extLst>
                <a:ext uri="{FF2B5EF4-FFF2-40B4-BE49-F238E27FC236}">
                  <a16:creationId xmlns:a16="http://schemas.microsoft.com/office/drawing/2014/main" id="{F703A413-091B-A441-8644-33FFA923FC6E}"/>
                </a:ext>
              </a:extLst>
            </p:cNvPr>
            <p:cNvCxnSpPr>
              <a:cxnSpLocks/>
              <a:stCxn id="90" idx="2"/>
              <a:endCxn id="115" idx="0"/>
            </p:cNvCxnSpPr>
            <p:nvPr/>
          </p:nvCxnSpPr>
          <p:spPr>
            <a:xfrm rot="16200000" flipH="1">
              <a:off x="10682421" y="2107645"/>
              <a:ext cx="436034" cy="471046"/>
            </a:xfrm>
            <a:prstGeom prst="bentConnector3">
              <a:avLst/>
            </a:prstGeom>
            <a:ln w="1270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1F92F41-8518-97FC-5118-F28F0E01D8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F302C-A39D-3F48-B47A-99FC97DEBBA9}" type="datetime1">
              <a:rPr lang="en-US" smtClean="0"/>
              <a:t>8/13/26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B72C196-0761-084A-1CF9-B3FB41479B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9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E41269C-928F-0A7D-4CDE-1ABEC5EA0B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07848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3406FA-F965-EE43-9DCC-3C9B40F8BA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Stochastic optimal control problem:</a:t>
            </a:r>
            <a:br>
              <a:rPr lang="en-US" dirty="0"/>
            </a:br>
            <a:r>
              <a:rPr lang="en-US" dirty="0"/>
              <a:t>Markov Decision Problem (MDP)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88507FF-DF20-5F4B-9237-9A0C92B0481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10000"/>
              </a:bodyPr>
              <a:lstStyle/>
              <a:p>
                <a:r>
                  <a:rPr lang="en-US" dirty="0">
                    <a:solidFill>
                      <a:srgbClr val="C00000"/>
                    </a:solidFill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System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: </m:t>
                    </m:r>
                    <m:sSub>
                      <m:sSubPr>
                        <m:ctrlPr>
                          <a:rPr lang="en-US" b="1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 dirty="0" smtClean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  <m:r>
                      <a:rPr lang="en-US" i="1" dirty="0">
                        <a:latin typeface="Cambria Math" panose="02040503050406030204" pitchFamily="18" charset="0"/>
                      </a:rPr>
                      <m:t>  = </m:t>
                    </m:r>
                    <m:sSub>
                      <m:sSubPr>
                        <m:ctrlPr>
                          <a:rPr lang="en-US" b="1" i="1" dirty="0" err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 dirty="0" err="1">
                            <a:latin typeface="Cambria Math" panose="02040503050406030204" pitchFamily="18" charset="0"/>
                          </a:rPr>
                          <m:t>𝒇</m:t>
                        </m:r>
                      </m:e>
                      <m:sub>
                        <m:r>
                          <a:rPr lang="en-US" i="1" dirty="0" err="1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US" i="1" dirty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b="1" i="1" dirty="0" err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 dirty="0" err="1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b>
                        <m:r>
                          <a:rPr lang="en-US" i="1" dirty="0" err="1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US" i="1" dirty="0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b="1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 dirty="0" smtClean="0">
                            <a:latin typeface="Cambria Math" panose="02040503050406030204" pitchFamily="18" charset="0"/>
                          </a:rPr>
                          <m:t>𝒖</m:t>
                        </m:r>
                      </m:e>
                      <m:sub>
                        <m:r>
                          <a:rPr lang="en-US" i="1" dirty="0" err="1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US" i="1" dirty="0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b="1" i="1" dirty="0" err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 dirty="0" err="1">
                            <a:latin typeface="Cambria Math" panose="02040503050406030204" pitchFamily="18" charset="0"/>
                          </a:rPr>
                          <m:t>𝒘</m:t>
                        </m:r>
                      </m:e>
                      <m:sub>
                        <m:r>
                          <a:rPr lang="en-US" i="1" dirty="0" err="1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US" i="1" dirty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=0, …, 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−1</m:t>
                    </m:r>
                  </m:oMath>
                </a14:m>
                <a:endParaRPr lang="en-US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r>
                  <a:rPr lang="en-US" dirty="0">
                    <a:solidFill>
                      <a:srgbClr val="C00000"/>
                    </a:solidFill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Control constraints</a:t>
                </a:r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1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 dirty="0" smtClean="0">
                            <a:latin typeface="Cambria Math" panose="02040503050406030204" pitchFamily="18" charset="0"/>
                          </a:rPr>
                          <m:t>𝒖</m:t>
                        </m:r>
                      </m:e>
                      <m:sub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US" i="1" dirty="0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𝑈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b="1" i="1" dirty="0" err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 dirty="0" err="1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b>
                        <m:r>
                          <a:rPr lang="en-US" i="1" dirty="0" err="1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US" i="1" dirty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r>
                  <a:rPr lang="en-US" dirty="0">
                    <a:solidFill>
                      <a:srgbClr val="C00000"/>
                    </a:solidFill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Probability distribution</a:t>
                </a:r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sSub>
                          <m:sSubPr>
                            <m:ctrlPr>
                              <a:rPr lang="en-US" b="1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1" i="1" dirty="0">
                                <a:latin typeface="Cambria Math" panose="02040503050406030204" pitchFamily="18" charset="0"/>
                              </a:rPr>
                              <m:t>𝒘</m:t>
                            </m:r>
                          </m:e>
                          <m:sub>
                            <m:r>
                              <a:rPr lang="en-US" i="1" dirty="0" err="1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 ~ </m:t>
                        </m:r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i="1" dirty="0" err="1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US" i="1" dirty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⋅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 |</m:t>
                    </m:r>
                    <m:sSub>
                      <m:sSubPr>
                        <m:ctrlPr>
                          <a:rPr lang="en-US" b="1" i="1" dirty="0" err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 dirty="0" err="1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b>
                        <m:r>
                          <a:rPr lang="en-US" i="1" dirty="0" err="1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US" i="1" dirty="0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b="1" i="1" dirty="0" err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 dirty="0" err="1">
                            <a:latin typeface="Cambria Math" panose="02040503050406030204" pitchFamily="18" charset="0"/>
                          </a:rPr>
                          <m:t>𝒖</m:t>
                        </m:r>
                      </m:e>
                      <m:sub>
                        <m:r>
                          <a:rPr lang="en-US" i="1" dirty="0" err="1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US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r>
                  <a:rPr lang="en-US" dirty="0">
                    <a:solidFill>
                      <a:srgbClr val="C00000"/>
                    </a:solidFill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Policies</a:t>
                </a:r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: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𝜋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 = </m:t>
                    </m:r>
                    <m:r>
                      <m:rPr>
                        <m:lit/>
                      </m:rPr>
                      <a:rPr lang="en-US" i="1" dirty="0">
                        <a:latin typeface="Cambria Math" panose="02040503050406030204" pitchFamily="18" charset="0"/>
                      </a:rPr>
                      <m:t>{</m:t>
                    </m:r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𝜋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i="1" dirty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…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𝜋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𝑁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}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, </m:t>
                    </m:r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where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1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 dirty="0" smtClean="0">
                            <a:latin typeface="Cambria Math" panose="02040503050406030204" pitchFamily="18" charset="0"/>
                          </a:rPr>
                          <m:t>𝒖</m:t>
                        </m:r>
                      </m:e>
                      <m:sub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US" i="1" dirty="0">
                        <a:latin typeface="Cambria Math" panose="02040503050406030204" pitchFamily="18" charset="0"/>
                      </a:rPr>
                      <m:t> =</m:t>
                    </m:r>
                    <m:sSub>
                      <m:sSub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𝜋</m:t>
                        </m:r>
                      </m:e>
                      <m:sub>
                        <m:r>
                          <a:rPr lang="en-US" i="1" dirty="0" err="1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US" i="1" dirty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b="1" i="1" dirty="0" err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 dirty="0" err="1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b>
                        <m:r>
                          <a:rPr lang="en-US" b="0" i="1" dirty="0" err="1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400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r>
                  <a:rPr lang="en-US" dirty="0">
                    <a:solidFill>
                      <a:srgbClr val="C00000"/>
                    </a:solidFill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Expected Cost</a:t>
                </a:r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: </a:t>
                </a:r>
                <a:endParaRPr lang="en-US" i="1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𝐽</m:t>
                          </m:r>
                        </m:e>
                        <m:sub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sub>
                      </m:sSub>
                      <m:d>
                        <m:dPr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b="1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1" i="1" dirty="0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  <m:sub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e>
                      </m:d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sSub>
                            <m:sSubPr>
                              <m:ctrlPr>
                                <a:rPr lang="en-US" b="1" i="1" dirty="0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1" i="1" dirty="0" smtClean="0">
                                  <a:latin typeface="Cambria Math" panose="02040503050406030204" pitchFamily="18" charset="0"/>
                                </a:rPr>
                                <m:t>𝒘</m:t>
                              </m:r>
                            </m:e>
                            <m:sub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=0, …, </m:t>
                          </m:r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𝑁</m:t>
                          </m:r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 dirty="0" err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 dirty="0" err="1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b>
                              <m:r>
                                <a:rPr lang="en-US" i="1" dirty="0" err="1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sub>
                          </m:sSub>
                          <m:d>
                            <m:dPr>
                              <m:ctrlPr>
                                <a:rPr lang="en-US" b="1" i="1" dirty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b="1" i="1" dirty="0" err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1" i="1" dirty="0" err="1">
                                      <a:latin typeface="Cambria Math" panose="02040503050406030204" pitchFamily="18" charset="0"/>
                                    </a:rPr>
                                    <m:t>𝒙</m:t>
                                  </m:r>
                                </m:e>
                                <m:sub>
                                  <m:r>
                                    <a:rPr lang="en-US" i="1" dirty="0" err="1">
                                      <a:latin typeface="Cambria Math" panose="02040503050406030204" pitchFamily="18" charset="0"/>
                                    </a:rPr>
                                    <m:t>𝑁</m:t>
                                  </m:r>
                                </m:sub>
                              </m:sSub>
                            </m:e>
                          </m:d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+ </m:t>
                          </m:r>
                          <m:nary>
                            <m:naryPr>
                              <m:chr m:val="∑"/>
                              <m:ctrlPr>
                                <a:rPr lang="en-US" i="1" dirty="0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en-US" i="1" dirty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=0</m:t>
                              </m:r>
                            </m:sub>
                            <m:sup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lang="en-US" i="1" dirty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 dirty="0">
                                      <a:latin typeface="Cambria Math" panose="02040503050406030204" pitchFamily="18" charset="0"/>
                                    </a:rPr>
                                    <m:t>𝑔</m:t>
                                  </m:r>
                                </m:e>
                                <m:sub>
                                  <m:r>
                                    <a:rPr lang="en-US" i="1" dirty="0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i="1" dirty="0" err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b="1" i="1" dirty="0" err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1" i="1" dirty="0" err="1">
                                          <a:latin typeface="Cambria Math" panose="02040503050406030204" pitchFamily="18" charset="0"/>
                                        </a:rPr>
                                        <m:t>𝒙</m:t>
                                      </m:r>
                                    </m:e>
                                    <m:sub>
                                      <m:r>
                                        <a:rPr lang="en-US" i="1" dirty="0" err="1"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</m:sub>
                                  </m:sSub>
                                  <m:r>
                                    <a:rPr lang="en-US" i="1" dirty="0">
                                      <a:latin typeface="Cambria Math" panose="02040503050406030204" pitchFamily="18" charset="0"/>
                                    </a:rPr>
                                    <m:t>, </m:t>
                                  </m:r>
                                  <m:sSub>
                                    <m:sSubPr>
                                      <m:ctrlPr>
                                        <a:rPr lang="en-US" i="1" dirty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 dirty="0">
                                          <a:latin typeface="Cambria Math" panose="02040503050406030204" pitchFamily="18" charset="0"/>
                                        </a:rPr>
                                        <m:t>𝜋</m:t>
                                      </m:r>
                                    </m:e>
                                    <m:sub>
                                      <m:r>
                                        <a:rPr lang="en-US" i="1" dirty="0" err="1"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</m:sub>
                                  </m:sSub>
                                  <m:d>
                                    <m:dPr>
                                      <m:ctrlPr>
                                        <a:rPr lang="en-US" i="1" dirty="0" err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US" b="1" i="1" dirty="0" err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b="1" i="1" dirty="0" err="1">
                                              <a:latin typeface="Cambria Math" panose="02040503050406030204" pitchFamily="18" charset="0"/>
                                            </a:rPr>
                                            <m:t>𝒙</m:t>
                                          </m:r>
                                        </m:e>
                                        <m:sub>
                                          <m:r>
                                            <a:rPr lang="en-US" i="1" dirty="0" err="1">
                                              <a:latin typeface="Cambria Math" panose="02040503050406030204" pitchFamily="18" charset="0"/>
                                            </a:rPr>
                                            <m:t>𝑘</m:t>
                                          </m:r>
                                        </m:sub>
                                      </m:sSub>
                                    </m:e>
                                  </m:d>
                                  <m:r>
                                    <a:rPr lang="en-US" i="1" dirty="0">
                                      <a:latin typeface="Cambria Math" panose="02040503050406030204" pitchFamily="18" charset="0"/>
                                    </a:rPr>
                                    <m:t>, </m:t>
                                  </m:r>
                                  <m:sSub>
                                    <m:sSubPr>
                                      <m:ctrlPr>
                                        <a:rPr lang="en-US" b="1" i="1" dirty="0" err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1" i="1" dirty="0" err="1">
                                          <a:latin typeface="Cambria Math" panose="02040503050406030204" pitchFamily="18" charset="0"/>
                                        </a:rPr>
                                        <m:t>𝒘</m:t>
                                      </m:r>
                                    </m:e>
                                    <m:sub>
                                      <m:r>
                                        <a:rPr lang="en-US" i="1" dirty="0" err="1"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nary>
                        </m:e>
                      </m:d>
                    </m:oMath>
                  </m:oMathPara>
                </a14:m>
                <a:endParaRPr lang="en-US" i="1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 marL="0" indent="0">
                  <a:buNone/>
                </a:pPr>
                <a:endParaRPr lang="en-US" sz="1100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r>
                  <a:rPr lang="en-US" dirty="0">
                    <a:solidFill>
                      <a:srgbClr val="C00000"/>
                    </a:solidFill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Stochastic optimal control problem</a:t>
                </a:r>
                <a:endParaRPr lang="en-US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𝐽</m:t>
                          </m:r>
                        </m:e>
                        <m:sup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d>
                        <m:d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e>
                      </m:d>
                      <m:r>
                        <a:rPr lang="en-US" i="1" dirty="0">
                          <a:latin typeface="Cambria Math" panose="02040503050406030204" pitchFamily="18" charset="0"/>
                        </a:rPr>
                        <m:t>=</m:t>
                      </m:r>
                      <m:limLow>
                        <m:limLowPr>
                          <m:ctrlPr>
                            <a:rPr lang="en-US" b="0" i="0" dirty="0" smtClean="0">
                              <a:latin typeface="Cambria Math" panose="02040503050406030204" pitchFamily="18" charset="0"/>
                            </a:rPr>
                          </m:ctrlPr>
                        </m:limLowPr>
                        <m:e>
                          <m:r>
                            <m:rPr>
                              <m:sty m:val="p"/>
                            </m:rPr>
                            <a:rPr lang="en-US" b="0" i="0" dirty="0" smtClean="0">
                              <a:latin typeface="Cambria Math" panose="02040503050406030204" pitchFamily="18" charset="0"/>
                            </a:rPr>
                            <m:t>min</m:t>
                          </m:r>
                        </m:e>
                        <m:lim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lim>
                      </m:limLow>
                      <m:r>
                        <a:rPr lang="en-US" i="1" dirty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𝐽</m:t>
                          </m:r>
                        </m:e>
                        <m:sub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sub>
                      </m:sSub>
                      <m:r>
                        <a:rPr lang="en-US" i="1" dirty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b="1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dirty="0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b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i="1" dirty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 marL="0" indent="0">
                  <a:buNone/>
                </a:pPr>
                <a:endParaRPr lang="en-US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88507FF-DF20-5F4B-9237-9A0C92B0481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965" t="-2616" b="-194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A108BC-F7EA-950D-2786-44ADF2AAAA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AACB2-BD01-C343-B849-091359D77C1B}" type="datetime1">
              <a:rPr lang="en-US" smtClean="0"/>
              <a:t>8/13/26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63EBF4-72F2-95D9-6C2D-4E32ED9E4A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9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22AFDFA-DED2-33A9-8B2B-84344FB67E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6049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6298F8-5F93-544E-8BE2-DAA2C85A41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points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A0956A-7E82-714E-AF4B-9CE4E684B5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Source Sans Pro" panose="020B0503030403020204" pitchFamily="34" charset="0"/>
                <a:ea typeface="Source Sans Pro" panose="020B0503030403020204" pitchFamily="34" charset="0"/>
              </a:rPr>
              <a:t>Discrete-time model</a:t>
            </a:r>
          </a:p>
          <a:p>
            <a:r>
              <a:rPr lang="en-US" dirty="0">
                <a:latin typeface="Source Sans Pro" panose="020B0503030403020204" pitchFamily="34" charset="0"/>
                <a:ea typeface="Source Sans Pro" panose="020B0503030403020204" pitchFamily="34" charset="0"/>
              </a:rPr>
              <a:t>Markovian model</a:t>
            </a:r>
          </a:p>
          <a:p>
            <a:r>
              <a:rPr lang="en-US" dirty="0">
                <a:latin typeface="Source Sans Pro" panose="020B0503030403020204" pitchFamily="34" charset="0"/>
                <a:ea typeface="Source Sans Pro" panose="020B0503030403020204" pitchFamily="34" charset="0"/>
              </a:rPr>
              <a:t>Objective: find optimal </a:t>
            </a:r>
            <a:r>
              <a:rPr lang="en-US" dirty="0">
                <a:solidFill>
                  <a:srgbClr val="C0000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closed-loop policy</a:t>
            </a:r>
          </a:p>
          <a:p>
            <a:r>
              <a:rPr lang="en-US" dirty="0">
                <a:latin typeface="Source Sans Pro" panose="020B0503030403020204" pitchFamily="34" charset="0"/>
                <a:ea typeface="Source Sans Pro" panose="020B0503030403020204" pitchFamily="34" charset="0"/>
              </a:rPr>
              <a:t>Additive cost (central assumption)</a:t>
            </a:r>
          </a:p>
          <a:p>
            <a:r>
              <a:rPr lang="en-US" dirty="0">
                <a:latin typeface="Source Sans Pro" panose="020B0503030403020204" pitchFamily="34" charset="0"/>
                <a:ea typeface="Source Sans Pro" panose="020B0503030403020204" pitchFamily="34" charset="0"/>
              </a:rPr>
              <a:t>Risk-neutral formulation</a:t>
            </a:r>
          </a:p>
          <a:p>
            <a:pPr marL="0" indent="0">
              <a:buNone/>
            </a:pPr>
            <a:endParaRPr lang="en-US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2CC4ED-38AD-A96F-87AA-ECD95C4133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2CEBC0-A5BD-964F-BC86-C1AEB478976D}" type="datetime1">
              <a:rPr lang="en-US" smtClean="0"/>
              <a:t>8/13/26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E682C6-328E-1E16-3B8A-356B573D7C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9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BE3A565-0947-551B-5394-C7E2DCC694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56424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6298F8-5F93-544E-8BE2-DAA2C85A41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points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A0956A-7E82-714E-AF4B-9CE4E684B5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Source Sans Pro" panose="020B0503030403020204" pitchFamily="34" charset="0"/>
                <a:ea typeface="Source Sans Pro" panose="020B0503030403020204" pitchFamily="34" charset="0"/>
              </a:rPr>
              <a:t>Discrete-time model</a:t>
            </a:r>
          </a:p>
          <a:p>
            <a:r>
              <a:rPr lang="en-US" dirty="0">
                <a:latin typeface="Source Sans Pro" panose="020B0503030403020204" pitchFamily="34" charset="0"/>
                <a:ea typeface="Source Sans Pro" panose="020B0503030403020204" pitchFamily="34" charset="0"/>
              </a:rPr>
              <a:t>Markovian model</a:t>
            </a:r>
          </a:p>
          <a:p>
            <a:r>
              <a:rPr lang="en-US" dirty="0">
                <a:latin typeface="Source Sans Pro" panose="020B0503030403020204" pitchFamily="34" charset="0"/>
                <a:ea typeface="Source Sans Pro" panose="020B0503030403020204" pitchFamily="34" charset="0"/>
              </a:rPr>
              <a:t>Objective: find optimal </a:t>
            </a:r>
            <a:r>
              <a:rPr lang="en-US" dirty="0">
                <a:solidFill>
                  <a:srgbClr val="C0000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closed-loop policy</a:t>
            </a:r>
          </a:p>
          <a:p>
            <a:r>
              <a:rPr lang="en-US" dirty="0">
                <a:latin typeface="Source Sans Pro" panose="020B0503030403020204" pitchFamily="34" charset="0"/>
                <a:ea typeface="Source Sans Pro" panose="020B0503030403020204" pitchFamily="34" charset="0"/>
              </a:rPr>
              <a:t>Additive cost (central assumption)</a:t>
            </a:r>
          </a:p>
          <a:p>
            <a:r>
              <a:rPr lang="en-US" dirty="0">
                <a:latin typeface="Source Sans Pro" panose="020B0503030403020204" pitchFamily="34" charset="0"/>
                <a:ea typeface="Source Sans Pro" panose="020B0503030403020204" pitchFamily="34" charset="0"/>
              </a:rPr>
              <a:t>Risk-neutral formulation</a:t>
            </a:r>
          </a:p>
          <a:p>
            <a:endParaRPr lang="en-US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marL="0" indent="0">
              <a:buNone/>
            </a:pPr>
            <a:r>
              <a:rPr lang="en-US" dirty="0">
                <a:solidFill>
                  <a:srgbClr val="C0000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Other communities use different notation</a:t>
            </a:r>
            <a:r>
              <a:rPr lang="en-US" dirty="0">
                <a:latin typeface="Source Sans Pro" panose="020B0503030403020204" pitchFamily="34" charset="0"/>
                <a:ea typeface="Source Sans Pro" panose="020B0503030403020204" pitchFamily="34" charset="0"/>
              </a:rPr>
              <a:t>: Powell, W. B. </a:t>
            </a:r>
            <a:r>
              <a:rPr lang="en-US" i="1" dirty="0">
                <a:latin typeface="Source Sans Pro" panose="020B0503030403020204" pitchFamily="34" charset="0"/>
                <a:ea typeface="Source Sans Pro" panose="020B0503030403020204" pitchFamily="34" charset="0"/>
              </a:rPr>
              <a:t>AI, OR and control theory: A Rosetta Stone for stochastic optimization</a:t>
            </a:r>
            <a:r>
              <a:rPr lang="en-US" dirty="0">
                <a:latin typeface="Source Sans Pro" panose="020B0503030403020204" pitchFamily="34" charset="0"/>
                <a:ea typeface="Source Sans Pro" panose="020B0503030403020204" pitchFamily="34" charset="0"/>
              </a:rPr>
              <a:t>. Princeton University, 2012.</a:t>
            </a:r>
            <a:endParaRPr lang="en-US" sz="150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673453-5B02-6E2E-65DB-27F3CD4708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59F2F2-CE91-104A-AB83-43BFC693AEF4}" type="datetime1">
              <a:rPr lang="en-US" smtClean="0"/>
              <a:t>8/13/26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5DB08B-6001-316B-0D54-265DB25895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9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DE1EEE0-6C8C-DB01-02F3-6FC0E1050D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73373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C682A1-8079-2143-83C9-33D46C8CBD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Principle of optimality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F0E7C3E-36CF-A447-A9CC-B9F2F7F9B1A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Let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𝜋</m:t>
                        </m:r>
                      </m:e>
                      <m:sup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i="1" dirty="0" smtClean="0">
                        <a:latin typeface="Cambria Math" panose="02040503050406030204" pitchFamily="18" charset="0"/>
                      </a:rPr>
                      <m:t> = </m:t>
                    </m:r>
                    <m:r>
                      <m:rPr>
                        <m:lit/>
                      </m:rPr>
                      <a:rPr lang="en-US" i="1" dirty="0">
                        <a:latin typeface="Cambria Math" panose="02040503050406030204" pitchFamily="18" charset="0"/>
                      </a:rPr>
                      <m:t>{</m:t>
                    </m:r>
                    <m:sSubSup>
                      <m:sSubSup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𝜋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  <m:sup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  <m:r>
                      <a:rPr lang="en-US" i="1" dirty="0">
                        <a:latin typeface="Cambria Math" panose="02040503050406030204" pitchFamily="18" charset="0"/>
                      </a:rPr>
                      <m:t>, </m:t>
                    </m:r>
                    <m:sSubSup>
                      <m:sSubSup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𝜋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  <m:r>
                      <a:rPr lang="en-US" i="1" dirty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…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, </m:t>
                    </m:r>
                    <m:sSubSup>
                      <m:sSubSup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𝜋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𝑁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  <m:sup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  <m:r>
                      <m:rPr>
                        <m:lit/>
                      </m:rPr>
                      <a:rPr lang="en-US" i="1" dirty="0">
                        <a:latin typeface="Cambria Math" panose="02040503050406030204" pitchFamily="18" charset="0"/>
                      </a:rPr>
                      <m:t>}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be an optimal policy</a:t>
                </a:r>
              </a:p>
              <a:p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Consider </a:t>
                </a:r>
                <a:r>
                  <a:rPr lang="en-US" dirty="0">
                    <a:solidFill>
                      <a:srgbClr val="C00000"/>
                    </a:solidFill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tail subproblem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𝐸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b="1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1" i="1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  <m:sub>
                              <m:r>
                                <a:rPr lang="en-US" b="0" i="1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) + </m:t>
                          </m:r>
                          <m:nary>
                            <m:naryPr>
                              <m:chr m:val="∑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en-US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𝑔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sub>
                              </m:s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sSub>
                                <m:sSubPr>
                                  <m:ctrlPr>
                                    <a:rPr lang="en-US" b="1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1" i="1">
                                      <a:latin typeface="Cambria Math" panose="02040503050406030204" pitchFamily="18" charset="0"/>
                                    </a:rPr>
                                    <m:t>𝒙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sub>
                              </m:s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, </m:t>
                              </m:r>
                              <m:sSub>
                                <m:sSubPr>
                                  <m:ctrlPr>
                                    <a:rPr lang="en-US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 smtClean="0">
                                      <a:latin typeface="Cambria Math" panose="02040503050406030204" pitchFamily="18" charset="0"/>
                                    </a:rPr>
                                    <m:t>𝜋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sub>
                              </m:s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sSub>
                                <m:sSubPr>
                                  <m:ctrlPr>
                                    <a:rPr lang="en-US" b="1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1" i="1">
                                      <a:latin typeface="Cambria Math" panose="02040503050406030204" pitchFamily="18" charset="0"/>
                                    </a:rPr>
                                    <m:t>𝒙</m:t>
                                  </m:r>
                                </m:e>
                                <m:sub>
                                  <m:r>
                                    <a:rPr lang="en-US" b="0" i="1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sub>
                              </m:s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), </m:t>
                              </m:r>
                              <m:sSub>
                                <m:sSubPr>
                                  <m:ctrlPr>
                                    <a:rPr lang="en-US" b="1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1" i="1">
                                      <a:latin typeface="Cambria Math" panose="02040503050406030204" pitchFamily="18" charset="0"/>
                                    </a:rPr>
                                    <m:t>𝒘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sub>
                              </m:s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</m:nary>
                        </m:e>
                      </m:d>
                    </m:oMath>
                  </m:oMathPara>
                </a14:m>
                <a:endParaRPr lang="en-US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 marL="0" indent="0">
                  <a:buNone/>
                </a:pPr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  and the </a:t>
                </a:r>
                <a:r>
                  <a:rPr lang="en-US" dirty="0">
                    <a:solidFill>
                      <a:srgbClr val="C00000"/>
                    </a:solidFill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tail policy </a:t>
                </a:r>
                <a14:m>
                  <m:oMath xmlns:m="http://schemas.openxmlformats.org/officeDocument/2006/math">
                    <m:r>
                      <m:rPr>
                        <m:lit/>
                      </m:rPr>
                      <a:rPr lang="en-US" i="1" dirty="0">
                        <a:latin typeface="Cambria Math" panose="02040503050406030204" pitchFamily="18" charset="0"/>
                      </a:rPr>
                      <m:t>{</m:t>
                    </m:r>
                    <m:sSubSup>
                      <m:sSubSup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𝜋</m:t>
                        </m:r>
                      </m:e>
                      <m:sub>
                        <m:r>
                          <a:rPr lang="en-US" b="0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  <m:r>
                      <a:rPr lang="en-US" i="1" dirty="0">
                        <a:latin typeface="Cambria Math" panose="02040503050406030204" pitchFamily="18" charset="0"/>
                      </a:rPr>
                      <m:t>, …, </m:t>
                    </m:r>
                    <m:sSubSup>
                      <m:sSubSup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𝜋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𝑁</m:t>
                        </m:r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  <m:sup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  <m:r>
                      <m:rPr>
                        <m:lit/>
                      </m:rPr>
                      <a:rPr lang="en-US" i="1" dirty="0">
                        <a:latin typeface="Cambria Math" panose="02040503050406030204" pitchFamily="18" charset="0"/>
                      </a:rPr>
                      <m:t>}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US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 marL="0" indent="0">
                  <a:buNone/>
                </a:pPr>
                <a:endParaRPr lang="en-US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 marL="0" indent="0">
                  <a:buNone/>
                </a:pPr>
                <a:r>
                  <a:rPr lang="en-US" dirty="0">
                    <a:solidFill>
                      <a:srgbClr val="C00000"/>
                    </a:solidFill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Principle of optimality</a:t>
                </a:r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: The tail policy is optimal for the tail subproblem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F0E7C3E-36CF-A447-A9CC-B9F2F7F9B1A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06" t="-119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5BD0C0-2551-74D0-C44A-1CD5C002BF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AA625-AE0D-DD4F-8874-276B779D2686}" type="datetime1">
              <a:rPr lang="en-US" smtClean="0"/>
              <a:t>8/13/26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70053D-DF60-67D3-9992-43675DC6C1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9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5072A69-BD9B-DA1A-DEF7-AED92F49F3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65600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234A08-E394-C842-A7DC-05F5BF324A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DP algorithm (stochastic case)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BDDD3F-388C-CC45-B9E6-8F98DEFBA7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srgbClr val="C0000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Intuition</a:t>
            </a:r>
          </a:p>
          <a:p>
            <a:r>
              <a:rPr lang="en-US" dirty="0">
                <a:latin typeface="Source Sans Pro" panose="020B0503030403020204" pitchFamily="34" charset="0"/>
                <a:ea typeface="Source Sans Pro" panose="020B0503030403020204" pitchFamily="34" charset="0"/>
              </a:rPr>
              <a:t>DP first solves ALL tail subproblems at the final stage</a:t>
            </a:r>
          </a:p>
          <a:p>
            <a:r>
              <a:rPr lang="en-US" dirty="0">
                <a:latin typeface="Source Sans Pro" panose="020B0503030403020204" pitchFamily="34" charset="0"/>
                <a:ea typeface="Source Sans Pro" panose="020B0503030403020204" pitchFamily="34" charset="0"/>
              </a:rPr>
              <a:t>At generic step, it solves ALL tail subproblems of a given time length, using solution of tail subproblems of shorter length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0AAB01-AE34-92A7-442E-6EB4E673BF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D9066-BBBD-5441-B441-64916303149D}" type="datetime1">
              <a:rPr lang="en-US" smtClean="0"/>
              <a:t>8/13/26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A98A4E-8B50-00A3-98A8-FAF58D3150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9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B63C8D4-10E7-F7BD-2372-EB49CAF8BE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06042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234A08-E394-C842-A7DC-05F5BF324A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DP algorithm (stochastic case)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DBDDD3F-388C-CC45-B9E6-8F98DEFBA7D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US" dirty="0">
                    <a:solidFill>
                      <a:srgbClr val="C00000"/>
                    </a:solidFill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The DP algorithm </a:t>
                </a:r>
              </a:p>
              <a:p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Start with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sSub>
                        <m:sSubPr>
                          <m:ctrlPr>
                            <a:rPr lang="pt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" i="1">
                              <a:latin typeface="Cambria Math" panose="02040503050406030204" pitchFamily="18" charset="0"/>
                            </a:rPr>
                            <m:t>𝐽</m:t>
                          </m:r>
                        </m:e>
                        <m:sub>
                          <m:r>
                            <a:rPr lang="pt" i="1">
                              <a:latin typeface="Cambria Math" panose="02040503050406030204" pitchFamily="18" charset="0"/>
                            </a:rPr>
                            <m:t>𝑁</m:t>
                          </m:r>
                        </m:sub>
                      </m:sSub>
                      <m:r>
                        <a:rPr lang="pt" i="1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pt" b="1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" b="1" i="1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b>
                          <m:r>
                            <a:rPr lang="pt" i="1">
                              <a:latin typeface="Cambria Math" panose="02040503050406030204" pitchFamily="18" charset="0"/>
                            </a:rPr>
                            <m:t>𝑁</m:t>
                          </m:r>
                        </m:sub>
                      </m:sSub>
                      <m:r>
                        <a:rPr lang="pt" i="1">
                          <a:latin typeface="Cambria Math" panose="02040503050406030204" pitchFamily="18" charset="0"/>
                        </a:rPr>
                        <m:t>) = </m:t>
                      </m:r>
                      <m:sSub>
                        <m:sSubPr>
                          <m:ctrlPr>
                            <a:rPr lang="pt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" i="1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b>
                          <m:r>
                            <a:rPr lang="pt" i="1">
                              <a:latin typeface="Cambria Math" panose="02040503050406030204" pitchFamily="18" charset="0"/>
                            </a:rPr>
                            <m:t>𝑁</m:t>
                          </m:r>
                        </m:sub>
                      </m:sSub>
                      <m:r>
                        <a:rPr lang="pt" i="1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pt" b="1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" b="1" i="1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b>
                          <m:r>
                            <a:rPr lang="pt" i="1">
                              <a:latin typeface="Cambria Math" panose="02040503050406030204" pitchFamily="18" charset="0"/>
                            </a:rPr>
                            <m:t>𝑁</m:t>
                          </m:r>
                        </m:sub>
                      </m:sSub>
                      <m:r>
                        <a:rPr lang="pt" i="1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 marL="0" indent="0">
                  <a:buNone/>
                </a:pPr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  and go backwards using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𝐽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b="1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1" i="1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limLow>
                        <m:limLowPr>
                          <m:ctrlPr>
                            <a:rPr lang="en-US" i="0">
                              <a:latin typeface="Cambria Math" panose="02040503050406030204" pitchFamily="18" charset="0"/>
                            </a:rPr>
                          </m:ctrlPr>
                        </m:limLowPr>
                        <m:e>
                          <m:r>
                            <m:rPr>
                              <m:sty m:val="p"/>
                            </m:rPr>
                            <a:rPr lang="en-US" i="0">
                              <a:latin typeface="Cambria Math" panose="02040503050406030204" pitchFamily="18" charset="0"/>
                            </a:rPr>
                            <m:t>min</m:t>
                          </m:r>
                        </m:e>
                        <m:lim>
                          <m:sSub>
                            <m:sSubPr>
                              <m:ctrlPr>
                                <a:rPr lang="en-US" b="1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1" i="1">
                                  <a:latin typeface="Cambria Math" panose="02040503050406030204" pitchFamily="18" charset="0"/>
                                </a:rPr>
                                <m:t>𝒖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∈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𝑈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) </m:t>
                          </m:r>
                        </m:lim>
                      </m:limLow>
                      <m:sSub>
                        <m:sSubPr>
                          <m:ctrlPr>
                            <a:rPr lang="en-US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sSub>
                            <m:sSubPr>
                              <m:ctrlPr>
                                <a:rPr lang="en-US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b="1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1" i="1">
                                      <a:latin typeface="Cambria Math" panose="02040503050406030204" pitchFamily="18" charset="0"/>
                                    </a:rPr>
                                    <m:t>𝒙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sub>
                              </m:s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, </m:t>
                              </m:r>
                              <m:sSub>
                                <m:sSubPr>
                                  <m:ctrlPr>
                                    <a:rPr lang="en-US" b="1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1" i="1">
                                      <a:latin typeface="Cambria Math" panose="02040503050406030204" pitchFamily="18" charset="0"/>
                                    </a:rPr>
                                    <m:t>𝒖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sub>
                              </m:s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, </m:t>
                              </m:r>
                              <m:sSub>
                                <m:sSubPr>
                                  <m:ctrlPr>
                                    <a:rPr lang="en-US" b="1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1" i="1">
                                      <a:latin typeface="Cambria Math" panose="02040503050406030204" pitchFamily="18" charset="0"/>
                                    </a:rPr>
                                    <m:t>𝒘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sub>
                              </m:sSub>
                            </m:e>
                          </m:d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+ 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𝐽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b="1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1" i="1">
                                      <a:latin typeface="Cambria Math" panose="02040503050406030204" pitchFamily="18" charset="0"/>
                                    </a:rPr>
                                    <m:t>𝒙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sub>
                              </m:s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, </m:t>
                              </m:r>
                              <m:sSub>
                                <m:sSubPr>
                                  <m:ctrlPr>
                                    <a:rPr lang="en-US" b="1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1" i="1">
                                      <a:latin typeface="Cambria Math" panose="02040503050406030204" pitchFamily="18" charset="0"/>
                                    </a:rPr>
                                    <m:t>𝒖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sub>
                              </m:s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, </m:t>
                              </m:r>
                              <m:sSub>
                                <m:sSubPr>
                                  <m:ctrlPr>
                                    <a:rPr lang="en-US" b="1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1" i="1">
                                      <a:latin typeface="Cambria Math" panose="02040503050406030204" pitchFamily="18" charset="0"/>
                                    </a:rPr>
                                    <m:t>𝒘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sub>
                              </m:s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en-US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 marL="0" indent="0">
                  <a:buNone/>
                </a:pPr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for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=  0, 1, …, 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−1</m:t>
                    </m:r>
                  </m:oMath>
                </a14:m>
                <a:endParaRPr lang="en-US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Then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𝐽</m:t>
                        </m:r>
                      </m:e>
                      <m:sup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b="1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 dirty="0" smtClean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b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i="1" dirty="0" smtClean="0">
                        <a:latin typeface="Cambria Math" panose="02040503050406030204" pitchFamily="18" charset="0"/>
                      </a:rPr>
                      <m:t>)  = </m:t>
                    </m:r>
                    <m:sSub>
                      <m:sSub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𝐽</m:t>
                        </m:r>
                      </m:e>
                      <m:sub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b="1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 dirty="0" smtClean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b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i="1" dirty="0" smtClean="0">
                        <a:latin typeface="Cambria Math" panose="02040503050406030204" pitchFamily="18" charset="0"/>
                      </a:rPr>
                      <m:t>) </m:t>
                    </m:r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and optimal policy is constructed by setting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𝜋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  <m:sup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  <m:r>
                      <a:rPr lang="en-US" i="1" dirty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b="1" i="1" dirty="0" err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 dirty="0" err="1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b>
                        <m:r>
                          <a:rPr lang="en-US" i="1" dirty="0" err="1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US" i="1" dirty="0">
                        <a:latin typeface="Cambria Math" panose="02040503050406030204" pitchFamily="18" charset="0"/>
                      </a:rPr>
                      <m:t>) =</m:t>
                    </m:r>
                    <m:limLow>
                      <m:limLowPr>
                        <m:ctrlPr>
                          <a:rPr lang="en-US" b="0" i="0" smtClean="0">
                            <a:latin typeface="Cambria Math" panose="02040503050406030204" pitchFamily="18" charset="0"/>
                          </a:rPr>
                        </m:ctrlPr>
                      </m:limLow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arg</m:t>
                        </m:r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min</m:t>
                        </m:r>
                      </m:e>
                      <m:lim>
                        <m:sSub>
                          <m:sSubPr>
                            <m:ctrlPr>
                              <a:rPr lang="en-US" b="1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1" i="1">
                                <a:latin typeface="Cambria Math" panose="02040503050406030204" pitchFamily="18" charset="0"/>
                              </a:rPr>
                              <m:t>𝒖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∈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𝑈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en-US" b="1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1" i="1">
                                <a:latin typeface="Cambria Math" panose="02040503050406030204" pitchFamily="18" charset="0"/>
                              </a:rPr>
                              <m:t>𝒙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) </m:t>
                        </m:r>
                      </m:lim>
                    </m:limLow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begChr m:val="["/>
                        <m:endChr m:val="]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𝑔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b="1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1" i="1"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</m:sub>
                            </m:s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, </m:t>
                            </m:r>
                            <m:sSub>
                              <m:sSubPr>
                                <m:ctrlPr>
                                  <a:rPr lang="en-US" b="1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1" i="1">
                                    <a:latin typeface="Cambria Math" panose="02040503050406030204" pitchFamily="18" charset="0"/>
                                  </a:rPr>
                                  <m:t>𝒖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</m:sub>
                            </m:s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, </m:t>
                            </m:r>
                            <m:sSub>
                              <m:sSubPr>
                                <m:ctrlPr>
                                  <a:rPr lang="en-US" b="1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1" i="1">
                                    <a:latin typeface="Cambria Math" panose="02040503050406030204" pitchFamily="18" charset="0"/>
                                  </a:rPr>
                                  <m:t>𝒘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</m:sub>
                            </m:sSub>
                          </m:e>
                        </m:d>
                        <m:r>
                          <a:rPr lang="en-US" i="1">
                            <a:latin typeface="Cambria Math" panose="02040503050406030204" pitchFamily="18" charset="0"/>
                          </a:rPr>
                          <m:t>+ 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𝐽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+1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 (</m:t>
                        </m:r>
                        <m:sSub>
                          <m:sSubPr>
                            <m:ctrlPr>
                              <a:rPr lang="en-US" b="1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1" i="1">
                                <a:latin typeface="Cambria Math" panose="02040503050406030204" pitchFamily="18" charset="0"/>
                              </a:rPr>
                              <m:t>𝒇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b="1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1" i="1"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</m:sub>
                            </m:s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, </m:t>
                            </m:r>
                            <m:sSub>
                              <m:sSubPr>
                                <m:ctrlPr>
                                  <a:rPr lang="en-US" b="1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1" i="1">
                                    <a:latin typeface="Cambria Math" panose="02040503050406030204" pitchFamily="18" charset="0"/>
                                  </a:rPr>
                                  <m:t>𝒖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</m:sub>
                            </m:s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, </m:t>
                            </m:r>
                            <m:sSub>
                              <m:sSubPr>
                                <m:ctrlPr>
                                  <a:rPr lang="en-US" b="1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1" i="1">
                                    <a:latin typeface="Cambria Math" panose="02040503050406030204" pitchFamily="18" charset="0"/>
                                  </a:rPr>
                                  <m:t>𝒘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</m:sub>
                            </m:s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</m:d>
                      </m:e>
                    </m:d>
                  </m:oMath>
                </a14:m>
                <a:endParaRPr lang="en-US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DBDDD3F-388C-CC45-B9E6-8F98DEFBA7D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06" t="-2326" r="-6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E4EB94-B07E-23E9-EA4A-CE8D25E698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9455BD-F4DA-9A49-BF42-EA7B89FD3FA6}" type="datetime1">
              <a:rPr lang="en-US" smtClean="0"/>
              <a:t>8/13/26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9CB35F-4EF1-C781-539A-953860C21D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9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9B587A4-CC19-CA9F-BA4E-0BB20344B6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6099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E623C6-E23F-0941-93ED-8A405D5A30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Inventory Control Problem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BD3295C-9725-3741-A55F-828934C217B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10515600" cy="4351338"/>
              </a:xfrm>
            </p:spPr>
            <p:txBody>
              <a:bodyPr>
                <a:normAutofit/>
              </a:bodyPr>
              <a:lstStyle/>
              <a:p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Stock available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 err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err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i="1" dirty="0" err="1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US" i="1" dirty="0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ℕ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, </m:t>
                    </m:r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inventory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en-US" i="1" dirty="0" err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US" i="1" dirty="0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ℕ</m:t>
                    </m:r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, and demand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i="1" dirty="0" err="1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US" i="1" dirty="0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ℕ</m:t>
                    </m:r>
                  </m:oMath>
                </a14:m>
                <a:endParaRPr lang="en-US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r>
                  <a:rPr lang="pl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Dynamics: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l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pl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pl" i="1" dirty="0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  <m:r>
                      <a:rPr lang="pl" i="1" dirty="0" smtClean="0">
                        <a:latin typeface="Cambria Math" panose="02040503050406030204" pitchFamily="18" charset="0"/>
                      </a:rPr>
                      <m:t> = </m:t>
                    </m:r>
                    <m:r>
                      <m:rPr>
                        <m:sty m:val="p"/>
                      </m:rPr>
                      <a:rPr lang="pl" i="1" dirty="0" smtClean="0">
                        <a:latin typeface="Cambria Math" panose="02040503050406030204" pitchFamily="18" charset="0"/>
                      </a:rPr>
                      <m:t>max</m:t>
                    </m:r>
                    <m:r>
                      <a:rPr lang="pl" i="1" dirty="0" smtClean="0">
                        <a:latin typeface="Cambria Math" panose="02040503050406030204" pitchFamily="18" charset="0"/>
                      </a:rPr>
                      <m:t>(0, </m:t>
                    </m:r>
                    <m:sSub>
                      <m:sSubPr>
                        <m:ctrlPr>
                          <a:rPr lang="pl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pl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pl" i="1" dirty="0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pl" i="1" dirty="0" smtClean="0">
                        <a:latin typeface="Cambria Math" panose="02040503050406030204" pitchFamily="18" charset="0"/>
                      </a:rPr>
                      <m:t> + </m:t>
                    </m:r>
                    <m:sSub>
                      <m:sSubPr>
                        <m:ctrlPr>
                          <a:rPr lang="pl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pl" i="1" dirty="0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pl" i="1" dirty="0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pl" i="1" dirty="0" smtClean="0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pl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pl" i="1" dirty="0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pl" i="1" dirty="0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pl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r>
                  <a:rPr lang="fr" dirty="0" err="1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Constraints</a:t>
                </a:r>
                <a:r>
                  <a:rPr lang="fr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fr" i="1" dirty="0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fr" i="1" dirty="0">
                        <a:latin typeface="Cambria Math" panose="02040503050406030204" pitchFamily="18" charset="0"/>
                      </a:rPr>
                      <m:t> + </m:t>
                    </m:r>
                    <m:sSub>
                      <m:sSubPr>
                        <m:ctrlPr>
                          <a:rPr lang="fr" i="1" dirty="0" err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" i="1" dirty="0" err="1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fr" i="1" dirty="0" err="1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fr" i="1" dirty="0" smtClean="0">
                        <a:latin typeface="Cambria Math" panose="02040503050406030204" pitchFamily="18" charset="0"/>
                      </a:rPr>
                      <m:t>≤</m:t>
                    </m:r>
                    <m:r>
                      <a:rPr lang="fr" i="1" dirty="0">
                        <a:latin typeface="Cambria Math" panose="02040503050406030204" pitchFamily="18" charset="0"/>
                      </a:rPr>
                      <m:t> 2</m:t>
                    </m:r>
                  </m:oMath>
                </a14:m>
                <a:endParaRPr lang="en-US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Probabilistic structure: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i="1" dirty="0" err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err="1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i="1" dirty="0" err="1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US" i="1" dirty="0">
                        <a:latin typeface="Cambria Math" panose="02040503050406030204" pitchFamily="18" charset="0"/>
                      </a:rPr>
                      <m:t>=0) = 0.1</m:t>
                    </m:r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i="1" dirty="0" err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err="1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i="1" dirty="0" err="1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US" i="1" dirty="0">
                        <a:latin typeface="Cambria Math" panose="02040503050406030204" pitchFamily="18" charset="0"/>
                      </a:rPr>
                      <m:t>=1) = 0.7</m:t>
                    </m:r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, and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i="1" dirty="0" err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err="1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i="1" dirty="0" err="1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US" i="1" dirty="0">
                        <a:latin typeface="Cambria Math" panose="02040503050406030204" pitchFamily="18" charset="0"/>
                      </a:rPr>
                      <m:t>=2) = 0.2</m:t>
                    </m:r>
                  </m:oMath>
                </a14:m>
                <a:endParaRPr lang="en-US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Cost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𝐸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       0    +       </m:t>
                          </m:r>
                          <m:nary>
                            <m:naryPr>
                              <m:chr m:val="∑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=0</m:t>
                              </m:r>
                            </m:sub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  <m:e>
                              <m:r>
                                <a:rPr lang="pl" i="1">
                                  <a:latin typeface="Cambria Math" panose="02040503050406030204" pitchFamily="18" charset="0"/>
                                </a:rPr>
                                <m:t>( </m:t>
                              </m:r>
                              <m:sSub>
                                <m:sSubPr>
                                  <m:ctrlPr>
                                    <a:rPr lang="pl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pl" i="1"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e>
                                <m:sub>
                                  <m:r>
                                    <a:rPr lang="pl" i="1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sub>
                              </m:sSub>
                              <m:r>
                                <a:rPr lang="pl" i="1">
                                  <a:latin typeface="Cambria Math" panose="02040503050406030204" pitchFamily="18" charset="0"/>
                                </a:rPr>
                                <m:t> + </m:t>
                              </m:r>
                              <m:sSup>
                                <m:sSupPr>
                                  <m:ctrlPr>
                                    <a:rPr lang="pl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pl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pl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pl" i="1"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b>
                                          <m:r>
                                            <a:rPr lang="pl" i="1">
                                              <a:latin typeface="Cambria Math" panose="02040503050406030204" pitchFamily="18" charset="0"/>
                                            </a:rPr>
                                            <m:t>𝑘</m:t>
                                          </m:r>
                                        </m:sub>
                                      </m:sSub>
                                      <m:r>
                                        <a:rPr lang="pl" i="1">
                                          <a:latin typeface="Cambria Math" panose="02040503050406030204" pitchFamily="18" charset="0"/>
                                        </a:rPr>
                                        <m:t> + </m:t>
                                      </m:r>
                                      <m:sSub>
                                        <m:sSubPr>
                                          <m:ctrlPr>
                                            <a:rPr lang="pl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pl" i="1">
                                              <a:latin typeface="Cambria Math" panose="02040503050406030204" pitchFamily="18" charset="0"/>
                                            </a:rPr>
                                            <m:t>𝑢</m:t>
                                          </m:r>
                                        </m:e>
                                        <m:sub>
                                          <m:r>
                                            <a:rPr lang="pl" i="1">
                                              <a:latin typeface="Cambria Math" panose="02040503050406030204" pitchFamily="18" charset="0"/>
                                            </a:rPr>
                                            <m:t>𝑘</m:t>
                                          </m:r>
                                        </m:sub>
                                      </m:sSub>
                                      <m:r>
                                        <a:rPr lang="pl" i="1">
                                          <a:latin typeface="Cambria Math" panose="02040503050406030204" pitchFamily="18" charset="0"/>
                                        </a:rPr>
                                        <m:t> − </m:t>
                                      </m:r>
                                      <m:sSub>
                                        <m:sSubPr>
                                          <m:ctrlPr>
                                            <a:rPr lang="pl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pl" i="1">
                                              <a:latin typeface="Cambria Math" panose="02040503050406030204" pitchFamily="18" charset="0"/>
                                            </a:rPr>
                                            <m:t>𝑤</m:t>
                                          </m:r>
                                        </m:e>
                                        <m:sub>
                                          <m:r>
                                            <a:rPr lang="pl" i="1">
                                              <a:latin typeface="Cambria Math" panose="02040503050406030204" pitchFamily="18" charset="0"/>
                                            </a:rPr>
                                            <m:t>𝑘</m:t>
                                          </m:r>
                                        </m:sub>
                                      </m:sSub>
                                    </m:e>
                                  </m:d>
                                </m:e>
                                <m:sup>
                                  <m:r>
                                    <a:rPr lang="pl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</m:nary>
                        </m:e>
                      </m:d>
                    </m:oMath>
                  </m:oMathPara>
                </a14:m>
                <a:endParaRPr lang="en-US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BD3295C-9725-3741-A55F-828934C217B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10515600" cy="4351338"/>
              </a:xfrm>
              <a:blipFill>
                <a:blip r:embed="rId2"/>
                <a:stretch>
                  <a:fillRect l="-1086" t="-2326" b="-401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ight Brace 6">
            <a:extLst>
              <a:ext uri="{FF2B5EF4-FFF2-40B4-BE49-F238E27FC236}">
                <a16:creationId xmlns:a16="http://schemas.microsoft.com/office/drawing/2014/main" id="{7DDCD11B-38DC-0949-9DB5-6C41CD9A85A1}"/>
              </a:ext>
            </a:extLst>
          </p:cNvPr>
          <p:cNvSpPr/>
          <p:nvPr/>
        </p:nvSpPr>
        <p:spPr>
          <a:xfrm rot="5400000">
            <a:off x="3503676" y="5446962"/>
            <a:ext cx="155448" cy="914400"/>
          </a:xfrm>
          <a:prstGeom prst="rightBrace">
            <a:avLst/>
          </a:prstGeom>
          <a:ln w="127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ight Brace 7">
            <a:extLst>
              <a:ext uri="{FF2B5EF4-FFF2-40B4-BE49-F238E27FC236}">
                <a16:creationId xmlns:a16="http://schemas.microsoft.com/office/drawing/2014/main" id="{0BB6903E-CB53-114C-A634-63B930F4D4FB}"/>
              </a:ext>
            </a:extLst>
          </p:cNvPr>
          <p:cNvSpPr/>
          <p:nvPr/>
        </p:nvSpPr>
        <p:spPr>
          <a:xfrm rot="5400000">
            <a:off x="7452972" y="4185427"/>
            <a:ext cx="172384" cy="3420533"/>
          </a:xfrm>
          <a:prstGeom prst="rightBrace">
            <a:avLst/>
          </a:prstGeom>
          <a:ln w="127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F2A3607B-FA05-AB44-A090-067C1C52BD6D}"/>
                  </a:ext>
                </a:extLst>
              </p:cNvPr>
              <p:cNvSpPr txBox="1"/>
              <p:nvPr/>
            </p:nvSpPr>
            <p:spPr>
              <a:xfrm>
                <a:off x="3198603" y="6173400"/>
                <a:ext cx="76559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 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F2A3607B-FA05-AB44-A090-067C1C52BD6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98603" y="6173400"/>
                <a:ext cx="765594" cy="276999"/>
              </a:xfrm>
              <a:prstGeom prst="rect">
                <a:avLst/>
              </a:prstGeom>
              <a:blipFill>
                <a:blip r:embed="rId3"/>
                <a:stretch>
                  <a:fillRect l="-8333" t="-9091" r="-11667" b="-409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6618D245-B615-8845-956D-02966F52B3AD}"/>
                  </a:ext>
                </a:extLst>
              </p:cNvPr>
              <p:cNvSpPr txBox="1"/>
              <p:nvPr/>
            </p:nvSpPr>
            <p:spPr>
              <a:xfrm>
                <a:off x="6810194" y="6133957"/>
                <a:ext cx="148765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 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6618D245-B615-8845-956D-02966F52B3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0194" y="6133957"/>
                <a:ext cx="1487651" cy="276999"/>
              </a:xfrm>
              <a:prstGeom prst="rect">
                <a:avLst/>
              </a:prstGeom>
              <a:blipFill>
                <a:blip r:embed="rId4"/>
                <a:stretch>
                  <a:fillRect l="-3390" t="-4348" r="-5085" b="-391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77833AB-4A62-E942-097C-B911433F23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8228F-9FFA-3848-9A6D-057706F43CB9}" type="datetime1">
              <a:rPr lang="en-US" smtClean="0"/>
              <a:t>8/13/26</a:t>
            </a:fld>
            <a:endParaRPr lang="en-US" dirty="0"/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77B4C5A6-F084-6B7E-4153-5AE1C99431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9</a:t>
            </a:r>
            <a:endParaRPr lang="en-US" dirty="0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1D554534-1465-24C7-657A-4992C8AF99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27998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BA6E32-B6C3-F647-8EF9-5593232481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Inventory Control Problem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A5F707F-C7CC-CC4C-8B5D-80C239C5170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Algorithm takes form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𝐽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limLow>
                            <m:limLowPr>
                              <m:ctrlPr>
                                <a:rPr lang="en-US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>
                                  <a:latin typeface="Cambria Math" panose="02040503050406030204" pitchFamily="18" charset="0"/>
                                </a:rPr>
                                <m:t>min</m:t>
                              </m:r>
                            </m:e>
                            <m:lim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0≤ </m:t>
                              </m:r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sub>
                              </m:s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≤ 2−</m:t>
                              </m:r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sub>
                              </m:sSub>
                            </m:lim>
                          </m:limLow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[</m:t>
                      </m:r>
                      <m:sSub>
                        <m:sSubPr>
                          <m:ctrlPr>
                            <a:rPr lang="pl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l" i="1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pl" i="1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  <m:r>
                        <a:rPr lang="pl" i="1">
                          <a:latin typeface="Cambria Math" panose="02040503050406030204" pitchFamily="18" charset="0"/>
                        </a:rPr>
                        <m:t> + </m:t>
                      </m:r>
                      <m:sSup>
                        <m:sSupPr>
                          <m:ctrlPr>
                            <a:rPr lang="pl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l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pl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pl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pl" i="1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sub>
                              </m:sSub>
                              <m:r>
                                <a:rPr lang="pl" i="1">
                                  <a:latin typeface="Cambria Math" panose="02040503050406030204" pitchFamily="18" charset="0"/>
                                </a:rPr>
                                <m:t> + </m:t>
                              </m:r>
                              <m:sSub>
                                <m:sSubPr>
                                  <m:ctrlPr>
                                    <a:rPr lang="pl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pl" i="1"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e>
                                <m:sub>
                                  <m:r>
                                    <a:rPr lang="pl" i="1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sub>
                              </m:sSub>
                              <m:r>
                                <a:rPr lang="pl" i="1">
                                  <a:latin typeface="Cambria Math" panose="02040503050406030204" pitchFamily="18" charset="0"/>
                                </a:rPr>
                                <m:t>− </m:t>
                              </m:r>
                              <m:sSub>
                                <m:sSubPr>
                                  <m:ctrlPr>
                                    <a:rPr lang="pl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pl" i="1">
                                      <a:latin typeface="Cambria Math" panose="02040503050406030204" pitchFamily="18" charset="0"/>
                                    </a:rPr>
                                    <m:t>𝑤</m:t>
                                  </m:r>
                                </m:e>
                                <m:sub>
                                  <m:r>
                                    <a:rPr lang="pl" i="1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sub>
                              </m:sSub>
                            </m:e>
                          </m:d>
                        </m:e>
                        <m:sup>
                          <m:r>
                            <a:rPr lang="pl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i="1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 marL="0" indent="0">
                  <a:buNone/>
                </a:pPr>
                <a:r>
                  <a:rPr lang="pl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                                                                        </a:t>
                </a:r>
                <a14:m>
                  <m:oMath xmlns:m="http://schemas.openxmlformats.org/officeDocument/2006/math">
                    <m:r>
                      <a:rPr lang="pl" i="1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pl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pl" i="1">
                            <a:latin typeface="Cambria Math" panose="02040503050406030204" pitchFamily="18" charset="0"/>
                          </a:rPr>
                          <m:t>𝐽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  <m:d>
                      <m:dPr>
                        <m:endChr m:val="]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en-US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</a:rPr>
                              <m:t>max</m:t>
                            </m:r>
                          </m:fName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0, 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</m:sub>
                            </m:s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𝑢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</m:sub>
                            </m:s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𝑤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</m:sub>
                            </m:s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)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)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 </m:t>
                            </m:r>
                          </m:e>
                        </m:func>
                      </m:e>
                    </m:d>
                  </m:oMath>
                </a14:m>
                <a:endParaRPr lang="en-US" b="0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 marL="0" indent="0">
                  <a:buNone/>
                </a:pPr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  for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=0, 1, 2</m:t>
                    </m:r>
                  </m:oMath>
                </a14:m>
                <a:endParaRPr lang="en-US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For example</a:t>
                </a:r>
              </a:p>
              <a:p>
                <a:pPr marL="0" indent="0">
                  <a:buNone/>
                </a:pPr>
                <a:r>
                  <a:rPr lang="pl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l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pl" i="1">
                            <a:latin typeface="Cambria Math" panose="02040503050406030204" pitchFamily="18" charset="0"/>
                          </a:rPr>
                          <m:t>𝐽</m:t>
                        </m:r>
                      </m:e>
                      <m:sub>
                        <m:r>
                          <a:rPr lang="pl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d>
                      <m:dPr>
                        <m:ctrlPr>
                          <a:rPr lang="pl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pl" i="1">
                            <a:latin typeface="Cambria Math" panose="02040503050406030204" pitchFamily="18" charset="0"/>
                          </a:rPr>
                          <m:t>0</m:t>
                        </m:r>
                      </m:e>
                    </m:d>
                    <m:r>
                      <a:rPr lang="pl" i="1">
                        <a:latin typeface="Cambria Math" panose="02040503050406030204" pitchFamily="18" charset="0"/>
                      </a:rPr>
                      <m:t>=</m:t>
                    </m:r>
                    <m:limLow>
                      <m:limLowPr>
                        <m:ctrlPr>
                          <a:rPr lang="pl" i="0">
                            <a:latin typeface="Cambria Math" panose="02040503050406030204" pitchFamily="18" charset="0"/>
                          </a:rPr>
                        </m:ctrlPr>
                      </m:limLowPr>
                      <m:e>
                        <m:r>
                          <m:rPr>
                            <m:sty m:val="p"/>
                          </m:rPr>
                          <a:rPr lang="pl" i="0">
                            <a:latin typeface="Cambria Math" panose="02040503050406030204" pitchFamily="18" charset="0"/>
                          </a:rPr>
                          <m:t>min</m:t>
                        </m:r>
                      </m:e>
                      <m:lim>
                        <m:sSub>
                          <m:sSubPr>
                            <m:ctrlPr>
                              <a:rPr lang="pl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pl" i="1">
                                <a:latin typeface="Cambria Math" panose="02040503050406030204" pitchFamily="18" charset="0"/>
                              </a:rPr>
                              <m:t>𝑢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pl" i="1">
                            <a:latin typeface="Cambria Math" panose="02040503050406030204" pitchFamily="18" charset="0"/>
                          </a:rPr>
                          <m:t>0,1,2</m:t>
                        </m:r>
                      </m:lim>
                    </m:limLow>
                    <m:sSub>
                      <m:sSubPr>
                        <m:ctrlPr>
                          <a:rPr lang="pl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pl" i="1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sub>
                    </m:sSub>
                    <m:d>
                      <m:dPr>
                        <m:begChr m:val="["/>
                        <m:endChr m:val="]"/>
                        <m:ctrlPr>
                          <a:rPr lang="pl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pl" i="1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pl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pl" i="1">
                                <a:latin typeface="Cambria Math" panose="02040503050406030204" pitchFamily="18" charset="0"/>
                              </a:rPr>
                              <m:t>𝑢</m:t>
                            </m:r>
                          </m:e>
                          <m:sub>
                            <m:r>
                              <a:rPr lang="pl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pl" i="1">
                            <a:latin typeface="Cambria Math" panose="02040503050406030204" pitchFamily="18" charset="0"/>
                          </a:rPr>
                          <m:t> + </m:t>
                        </m:r>
                        <m:sSup>
                          <m:sSupPr>
                            <m:ctrlPr>
                              <a:rPr lang="pl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pl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pl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pl" i="1">
                                        <a:latin typeface="Cambria Math" panose="02040503050406030204" pitchFamily="18" charset="0"/>
                                      </a:rPr>
                                      <m:t>𝑢</m:t>
                                    </m:r>
                                  </m:e>
                                  <m:sub>
                                    <m:r>
                                      <a:rPr lang="pl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r>
                                  <a:rPr lang="pl" i="1">
                                    <a:latin typeface="Cambria Math" panose="02040503050406030204" pitchFamily="18" charset="0"/>
                                  </a:rPr>
                                  <m:t> − </m:t>
                                </m:r>
                                <m:sSub>
                                  <m:sSubPr>
                                    <m:ctrlPr>
                                      <a:rPr lang="pl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pl" i="1">
                                        <a:latin typeface="Cambria Math" panose="02040503050406030204" pitchFamily="18" charset="0"/>
                                      </a:rPr>
                                      <m:t>𝑤</m:t>
                                    </m:r>
                                  </m:e>
                                  <m:sub>
                                    <m:r>
                                      <a:rPr lang="pl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d>
                          </m:e>
                          <m:sup>
                            <m:r>
                              <a:rPr lang="pl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US" b="0" i="1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 marL="0" indent="0">
                  <a:buNone/>
                </a:pPr>
                <a:r>
                  <a:rPr lang="pl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                   </a:t>
                </a:r>
                <a14:m>
                  <m:oMath xmlns:m="http://schemas.openxmlformats.org/officeDocument/2006/math">
                    <m:limLow>
                      <m:limLowPr>
                        <m:ctrlPr>
                          <a:rPr lang="pl">
                            <a:latin typeface="Cambria Math" panose="02040503050406030204" pitchFamily="18" charset="0"/>
                          </a:rPr>
                        </m:ctrlPr>
                      </m:limLowPr>
                      <m:e>
                        <m:r>
                          <m:rPr>
                            <m:sty m:val="p"/>
                          </m:rPr>
                          <a:rPr lang="pl">
                            <a:latin typeface="Cambria Math" panose="02040503050406030204" pitchFamily="18" charset="0"/>
                          </a:rPr>
                          <m:t>min</m:t>
                        </m:r>
                      </m:e>
                      <m:lim>
                        <m:sSub>
                          <m:sSubPr>
                            <m:ctrlPr>
                              <a:rPr lang="pl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pl" i="1">
                                <a:latin typeface="Cambria Math" panose="02040503050406030204" pitchFamily="18" charset="0"/>
                              </a:rPr>
                              <m:t>𝑢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pl" i="1">
                            <a:latin typeface="Cambria Math" panose="02040503050406030204" pitchFamily="18" charset="0"/>
                          </a:rPr>
                          <m:t>0,1,2</m:t>
                        </m:r>
                      </m:lim>
                    </m:limLow>
                    <m:r>
                      <a:rPr lang="pl" i="1" smtClean="0"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pl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pl" i="1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pl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pl" i="1">
                        <a:latin typeface="Cambria Math" panose="02040503050406030204" pitchFamily="18" charset="0"/>
                      </a:rPr>
                      <m:t> + 0.1</m:t>
                    </m:r>
                    <m:sSup>
                      <m:sSupPr>
                        <m:ctrlPr>
                          <a:rPr lang="pl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pl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pl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pl" i="1">
                                    <a:latin typeface="Cambria Math" panose="02040503050406030204" pitchFamily="18" charset="0"/>
                                  </a:rPr>
                                  <m:t>𝑢</m:t>
                                </m:r>
                              </m:e>
                              <m:sub>
                                <m:r>
                                  <a:rPr lang="pl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e>
                        </m:d>
                      </m:e>
                      <m:sup>
                        <m:r>
                          <a:rPr lang="pl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pl" i="1">
                        <a:latin typeface="Cambria Math" panose="02040503050406030204" pitchFamily="18" charset="0"/>
                      </a:rPr>
                      <m:t> + 0.7</m:t>
                    </m:r>
                    <m:sSup>
                      <m:sSupPr>
                        <m:ctrlPr>
                          <a:rPr lang="pl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pl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pl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pl" i="1">
                                    <a:latin typeface="Cambria Math" panose="02040503050406030204" pitchFamily="18" charset="0"/>
                                  </a:rPr>
                                  <m:t>𝑢</m:t>
                                </m:r>
                              </m:e>
                              <m:sub>
                                <m:r>
                                  <a:rPr lang="pl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  <m:r>
                              <a:rPr lang="pl" i="1">
                                <a:latin typeface="Cambria Math" panose="02040503050406030204" pitchFamily="18" charset="0"/>
                              </a:rPr>
                              <m:t>−1</m:t>
                            </m:r>
                          </m:e>
                        </m:d>
                      </m:e>
                      <m:sup>
                        <m:r>
                          <a:rPr lang="pl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pl" i="1">
                        <a:latin typeface="Cambria Math" panose="02040503050406030204" pitchFamily="18" charset="0"/>
                      </a:rPr>
                      <m:t> + 0.2</m:t>
                    </m:r>
                    <m:sSup>
                      <m:sSupPr>
                        <m:ctrlPr>
                          <a:rPr lang="pl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pl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pl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pl" i="1">
                                    <a:latin typeface="Cambria Math" panose="02040503050406030204" pitchFamily="18" charset="0"/>
                                  </a:rPr>
                                  <m:t>𝑢</m:t>
                                </m:r>
                              </m:e>
                              <m:sub>
                                <m:r>
                                  <a:rPr lang="pl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  <m:r>
                              <a:rPr lang="pl" i="1">
                                <a:latin typeface="Cambria Math" panose="02040503050406030204" pitchFamily="18" charset="0"/>
                              </a:rPr>
                              <m:t>−2</m:t>
                            </m:r>
                          </m:e>
                        </m:d>
                      </m:e>
                      <m:sup>
                        <m:r>
                          <a:rPr lang="pl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 marL="0" indent="0">
                  <a:buNone/>
                </a:pPr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  which yields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𝐽</m:t>
                        </m:r>
                      </m:e>
                      <m:sub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i="1" dirty="0" smtClean="0">
                        <a:latin typeface="Cambria Math" panose="02040503050406030204" pitchFamily="18" charset="0"/>
                      </a:rPr>
                      <m:t>(0) = 1.3</m:t>
                    </m:r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, and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𝜋</m:t>
                        </m:r>
                      </m:e>
                      <m:sub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  <m:r>
                      <a:rPr lang="en-US" i="1" dirty="0" smtClean="0">
                        <a:latin typeface="Cambria Math" panose="02040503050406030204" pitchFamily="18" charset="0"/>
                      </a:rPr>
                      <m:t>(0)=1</m:t>
                    </m:r>
                  </m:oMath>
                </a14:m>
                <a:endParaRPr lang="en-US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endParaRPr lang="en-US" b="0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endParaRPr lang="en-US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 marL="0" indent="0">
                  <a:buNone/>
                </a:pPr>
                <a:endParaRPr lang="en-US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A5F707F-C7CC-CC4C-8B5D-80C239C5170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86" t="-319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E1D8C5-9D62-90F3-67BE-7F45FFC6E3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C07AF-3678-F648-BC25-790959120E44}" type="datetime1">
              <a:rPr lang="en-US" smtClean="0"/>
              <a:t>8/13/26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8EFB63-F0CB-E993-7031-29395566A7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9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F561CCD-4AFC-BE51-7303-750FEFAFD4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12370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6DCE25-4CCD-994D-99D6-9ADF52CDED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Inventory Control Problem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6E1EC63-6A16-964A-85DB-4364E7BB510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Final solution: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𝐽</m:t>
                        </m:r>
                      </m:e>
                      <m:sub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i="1" dirty="0" smtClean="0">
                        <a:latin typeface="Cambria Math" panose="02040503050406030204" pitchFamily="18" charset="0"/>
                      </a:rPr>
                      <m:t>(0) = 3.7</m:t>
                    </m:r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, 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𝐽</m:t>
                        </m:r>
                      </m:e>
                      <m:sub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i="1" dirty="0" smtClean="0">
                        <a:latin typeface="Cambria Math" panose="02040503050406030204" pitchFamily="18" charset="0"/>
                      </a:rPr>
                      <m:t>(1) = 2.7</m:t>
                    </m:r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, and 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𝐽</m:t>
                        </m:r>
                      </m:e>
                      <m:sub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i="1" dirty="0" smtClean="0">
                        <a:latin typeface="Cambria Math" panose="02040503050406030204" pitchFamily="18" charset="0"/>
                      </a:rPr>
                      <m:t>(2) = 2.818</m:t>
                    </m:r>
                  </m:oMath>
                </a14:m>
                <a:endParaRPr lang="en-US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endParaRPr lang="en-US" dirty="0"/>
              </a:p>
              <a:p>
                <a:pPr marL="0" indent="0">
                  <a:buNone/>
                </a:pPr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(see </a:t>
                </a:r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  <a:hlinkClick r:id="rId2"/>
                  </a:rPr>
                  <a:t>this spreadsheet</a:t>
                </a:r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)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6E1EC63-6A16-964A-85DB-4364E7BB510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206" t="-23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9513DB-7946-A4CC-5C94-3AF1364A31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DFE4F6-CC57-264C-94DB-75135DBEDE54}" type="datetime1">
              <a:rPr lang="en-US" smtClean="0"/>
              <a:t>8/13/26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C8457F-4461-4528-425D-B241139354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9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53179AD-E5CA-718C-2102-8F348D19B2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89167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2EE7F4-FF5E-4E47-91F8-63F7D2C1CB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Stochastic LQR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CBE2445-7EE9-1F47-85D5-DFC6A1ACB99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pPr marL="0" indent="0">
                  <a:buNone/>
                </a:pPr>
                <a:r>
                  <a:rPr lang="en-US" dirty="0"/>
                  <a:t>Find control policy that minimizes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r>
                        <a:rPr lang="en-US" i="1" dirty="0">
                          <a:latin typeface="Cambria Math" panose="02040503050406030204" pitchFamily="18" charset="0"/>
                        </a:rPr>
                        <m:t>𝐸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f>
                                <m:f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  <m:r>
                                <a:rPr lang="en-US" b="1" i="1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sub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sup>
                          </m:sSub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𝑄</m:t>
                          </m:r>
                          <m:sSub>
                            <m:sSubPr>
                              <m:ctrlPr>
                                <a:rPr lang="en-US" b="1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1" i="1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sub>
                          </m:sSub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nary>
                            <m:naryPr>
                              <m:chr m:val="∑"/>
                              <m:ctrlPr>
                                <a:rPr lang="en-US" i="1" dirty="0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en-US" i="1" dirty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=0</m:t>
                              </m:r>
                            </m:sub>
                            <m:sup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p>
                            <m:e>
                              <m:d>
                                <m:dPr>
                                  <m:ctrlPr>
                                    <a:rPr lang="en-US" i="1" dirty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Sup>
                                    <m:sSubSupPr>
                                      <m:ctrlPr>
                                        <a:rPr lang="en-US" b="1" i="1" dirty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b="1" i="1" dirty="0">
                                          <a:latin typeface="Cambria Math" panose="02040503050406030204" pitchFamily="18" charset="0"/>
                                        </a:rPr>
                                        <m:t>𝒙</m:t>
                                      </m:r>
                                    </m:e>
                                    <m:sub>
                                      <m:r>
                                        <a:rPr lang="en-US" i="1" dirty="0"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</m:sub>
                                    <m:sup>
                                      <m:r>
                                        <a:rPr lang="en-US" b="0" i="1" dirty="0" smtClean="0"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sup>
                                  </m:sSubSup>
                                  <m:sSub>
                                    <m:sSubPr>
                                      <m:ctrlPr>
                                        <a:rPr lang="en-US" i="1" dirty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 dirty="0">
                                          <a:latin typeface="Cambria Math" panose="02040503050406030204" pitchFamily="18" charset="0"/>
                                        </a:rPr>
                                        <m:t>𝑄</m:t>
                                      </m:r>
                                    </m:e>
                                    <m:sub>
                                      <m:r>
                                        <a:rPr lang="en-US" i="1" dirty="0"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en-US" b="1" i="1" dirty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1" i="1" dirty="0">
                                          <a:latin typeface="Cambria Math" panose="02040503050406030204" pitchFamily="18" charset="0"/>
                                        </a:rPr>
                                        <m:t>𝒙</m:t>
                                      </m:r>
                                    </m:e>
                                    <m:sub>
                                      <m:r>
                                        <a:rPr lang="en-US" i="1" dirty="0"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</m:sub>
                                  </m:sSub>
                                  <m:r>
                                    <a:rPr lang="en-US" i="1" dirty="0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sSubSup>
                                    <m:sSubSupPr>
                                      <m:ctrlPr>
                                        <a:rPr lang="en-US" b="1" i="1" dirty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b="1" i="1" dirty="0">
                                          <a:latin typeface="Cambria Math" panose="02040503050406030204" pitchFamily="18" charset="0"/>
                                        </a:rPr>
                                        <m:t>𝒖</m:t>
                                      </m:r>
                                    </m:e>
                                    <m:sub>
                                      <m:r>
                                        <a:rPr lang="en-US" i="1" dirty="0"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</m:sub>
                                    <m:sup>
                                      <m:r>
                                        <a:rPr lang="en-US" b="0" i="1" dirty="0" smtClean="0"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sup>
                                  </m:sSubSup>
                                  <m:sSub>
                                    <m:sSubPr>
                                      <m:ctrlPr>
                                        <a:rPr lang="en-US" i="1" dirty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 dirty="0">
                                          <a:latin typeface="Cambria Math" panose="02040503050406030204" pitchFamily="18" charset="0"/>
                                        </a:rPr>
                                        <m:t>𝑅</m:t>
                                      </m:r>
                                    </m:e>
                                    <m:sub>
                                      <m:r>
                                        <a:rPr lang="en-US" i="1" dirty="0"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en-US" b="1" i="1" dirty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1" i="1" dirty="0">
                                          <a:latin typeface="Cambria Math" panose="02040503050406030204" pitchFamily="18" charset="0"/>
                                        </a:rPr>
                                        <m:t>𝒖</m:t>
                                      </m:r>
                                    </m:e>
                                    <m:sub>
                                      <m:r>
                                        <a:rPr lang="en-US" i="1" dirty="0"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nary>
                        </m:e>
                      </m:d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subject to 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r>
                  <a:rPr lang="en-US" dirty="0"/>
                  <a:t>dynamics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sSub>
                      <m:sSubPr>
                        <m:ctrlPr>
                          <a:rPr lang="en-US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sSub>
                      <m:sSubPr>
                        <m:ctrlPr>
                          <a:rPr lang="en-US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>
                            <a:latin typeface="Cambria Math" panose="02040503050406030204" pitchFamily="18" charset="0"/>
                          </a:rPr>
                          <m:t>𝒖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>
                            <a:latin typeface="Cambria Math" panose="02040503050406030204" pitchFamily="18" charset="0"/>
                          </a:rPr>
                          <m:t>𝒘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</m:oMath>
                </a14:m>
                <a:endParaRPr lang="en-US" dirty="0"/>
              </a:p>
              <a:p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with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b>
                        <m:r>
                          <a:rPr lang="en-US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b="0" i="0" smtClean="0">
                        <a:latin typeface="Cambria Math" panose="02040503050406030204" pitchFamily="18" charset="0"/>
                      </a:rPr>
                      <m:t> ~ 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𝒩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acc>
                      <m:accPr>
                        <m:chr m:val="̅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b="1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1" i="1">
                                <a:latin typeface="Cambria Math" panose="02040503050406030204" pitchFamily="18" charset="0"/>
                              </a:rPr>
                              <m:t>𝒙</m:t>
                            </m:r>
                          </m:e>
                          <m:sub>
                            <m:r>
                              <a:rPr lang="en-US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e>
                    </m:acc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l-GR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l-GR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Σ</m:t>
                        </m:r>
                      </m:e>
                      <m:sub>
                        <m:sSub>
                          <m:sSubPr>
                            <m:ctrlPr>
                              <a:rPr lang="en-US" b="1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1" i="1">
                                <a:latin typeface="Cambria Math" panose="02040503050406030204" pitchFamily="18" charset="0"/>
                              </a:rPr>
                              <m:t>𝒙</m:t>
                            </m:r>
                          </m:e>
                          <m:sub>
                            <m:r>
                              <a:rPr lang="en-US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sub>
                    </m:sSub>
                    <m:r>
                      <a:rPr lang="en-US" b="0" i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1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1" i="1">
                                <a:latin typeface="Cambria Math" panose="02040503050406030204" pitchFamily="18" charset="0"/>
                              </a:rPr>
                              <m:t>𝒘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  <m:r>
                          <a:rPr lang="en-US">
                            <a:latin typeface="Cambria Math" panose="02040503050406030204" pitchFamily="18" charset="0"/>
                          </a:rPr>
                          <m:t>~ 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𝒩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r>
                          <a:rPr lang="en-US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𝟎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l-GR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l-GR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Σ</m:t>
                            </m:r>
                          </m:e>
                          <m:sub>
                            <m:sSub>
                              <m:sSubPr>
                                <m:ctrlPr>
                                  <a:rPr lang="en-US" b="1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1" i="1">
                                    <a:latin typeface="Cambria Math" panose="02040503050406030204" pitchFamily="18" charset="0"/>
                                  </a:rPr>
                                  <m:t>𝒘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</m:sub>
                            </m:sSub>
                          </m:sub>
                        </m:sSub>
                        <m:r>
                          <a:rPr lang="en-US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d>
                  </m:oMath>
                </a14:m>
                <a:r>
                  <a:rPr lang="en-US" dirty="0"/>
                  <a:t> independent and Gaussian vectors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CBE2445-7EE9-1F47-85D5-DFC6A1ACB99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06" t="-24709" b="-17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19F903-3D57-553C-373B-EE2F618CA0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CFD665-B3B4-4E4C-95A5-BABD492E1EC2}" type="datetime1">
              <a:rPr lang="en-US" smtClean="0"/>
              <a:t>8/13/26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AF5C2F-7CB5-4D77-6297-9EC7090536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9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9C084E-D736-2705-C165-EFBEFD0D76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0355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42C0D4-37B8-E448-90E1-51352138D3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Stochastic LQR 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0961E8E-0C43-CD41-A238-AB339FB54A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31711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As before, let’s suppose					   (possibly up to an additive constant). Then: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7DC2F92-FEF0-734C-8482-F8C6BE0534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6558" y="1426984"/>
            <a:ext cx="3798238" cy="64171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73C6B96-DE29-D448-BF70-8E22BFCC95F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3310" y="2952755"/>
            <a:ext cx="11245379" cy="2930294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2BD436-9923-78CF-F4F8-51E06F1A89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B6339-69FD-9C4D-B7BE-A1DCAA21F94D}" type="datetime1">
              <a:rPr lang="en-US" smtClean="0"/>
              <a:t>8/13/26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D78883DC-E4F9-F169-F69F-608B593B31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9</a:t>
            </a:r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1C480F11-AB1F-F8BA-1517-D68A2D2680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14909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42C0D4-37B8-E448-90E1-51352138D3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Stochastic LQR 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0961E8E-0C43-CD41-A238-AB339FB54A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31710"/>
            <a:ext cx="10515600" cy="525008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As before, let’s suppose					   . Then: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>
                <a:sym typeface="Wingdings" pitchFamily="2" charset="2"/>
              </a:rPr>
              <a:t> optimal policy is the same as in the deterministic case; cost-to-go is increased by some constant related to magnitude of noise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7DC2F92-FEF0-734C-8482-F8C6BE0534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6558" y="1426984"/>
            <a:ext cx="3798238" cy="64171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73C6B96-DE29-D448-BF70-8E22BFCC95F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3310" y="2395995"/>
            <a:ext cx="11245379" cy="2930294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B82E28-8A89-5F54-E9E4-596E32A3B2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9F2B9-4BD3-8041-B302-1B2D04B1394A}" type="datetime1">
              <a:rPr lang="en-US" smtClean="0"/>
              <a:t>8/13/26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ABC58986-4C1D-0E3F-0D27-F98CBD6DCB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9</a:t>
            </a:r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66B90531-7D10-4CDA-6D22-E9B7E02BE3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16700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2AFE80-4460-5B4B-ADE7-F7C6B5072F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Infinite Horizon MDPs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004A9BC-A134-F34A-A79B-87A8C27F13C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State:				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𝒳</m:t>
                    </m:r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	</a:t>
                </a:r>
                <a:r>
                  <a:rPr lang="en-US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(often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b="0" i="1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b="0" i="1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ambria Math" panose="02040503050406030204" pitchFamily="18" charset="0"/>
                      </a:rPr>
                      <m:t>𝒮</m:t>
                    </m:r>
                    <m:r>
                      <a:rPr lang="en-US" b="0" i="1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 marL="0" indent="0">
                  <a:buNone/>
                </a:pPr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Action:			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𝑢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𝒰</m:t>
                    </m:r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		</a:t>
                </a:r>
                <a:r>
                  <a:rPr lang="en-US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(often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b="0" i="1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b="0" i="1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ambria Math" panose="02040503050406030204" pitchFamily="18" charset="0"/>
                      </a:rPr>
                      <m:t>𝒜</m:t>
                    </m:r>
                  </m:oMath>
                </a14:m>
                <a:r>
                  <a:rPr lang="en-US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)</a:t>
                </a:r>
                <a:endParaRPr lang="en-US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 marL="0" indent="0">
                  <a:buNone/>
                </a:pPr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Transition Function: 	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𝑇</m:t>
                    </m:r>
                    <m:d>
                      <m:dPr>
                        <m:endChr m:val="|"/>
                        <m:ctrlPr>
                          <a:rPr lang="en-US" i="1" dirty="0" err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dirty="0" err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dirty="0" err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dirty="0" err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−1 </m:t>
                        </m:r>
                      </m:sub>
                    </m:sSub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)=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|</m:t>
                    </m:r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 marL="0" indent="0">
                  <a:buNone/>
                </a:pPr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Reward Function:		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b="0" i="0" dirty="0" smtClean="0">
                        <a:latin typeface="Cambria Math" panose="02040503050406030204" pitchFamily="18" charset="0"/>
                      </a:rPr>
                      <m:t>= 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b="0" i="1" dirty="0" err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err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dirty="0" err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b="0" i="1" dirty="0" err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err="1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en-US" b="0" i="1" dirty="0" err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 marL="0" indent="0">
                  <a:buNone/>
                </a:pPr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Discount Factor:		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𝛾</m:t>
                    </m:r>
                  </m:oMath>
                </a14:m>
                <a:endParaRPr lang="en-US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 marL="0" indent="0">
                  <a:buNone/>
                </a:pPr>
                <a:endParaRPr lang="en-US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 marL="0" indent="0">
                  <a:buNone/>
                </a:pPr>
                <a:r>
                  <a:rPr lang="en-US" b="1" dirty="0">
                    <a:solidFill>
                      <a:srgbClr val="C00000"/>
                    </a:solidFill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MDP (</a:t>
                </a:r>
                <a:r>
                  <a:rPr lang="en-US" b="1" u="sng" dirty="0">
                    <a:solidFill>
                      <a:srgbClr val="C00000"/>
                    </a:solidFill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stationary model</a:t>
                </a:r>
                <a:r>
                  <a:rPr lang="en-US" b="1" dirty="0">
                    <a:solidFill>
                      <a:srgbClr val="C00000"/>
                    </a:solidFill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):</a:t>
                </a:r>
                <a:r>
                  <a:rPr lang="en-US" b="1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ℳ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𝒳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𝒰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𝛾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004A9BC-A134-F34A-A79B-87A8C27F13C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206" t="-23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F37FF4-6A85-AC49-9A1F-DB4C4E08F8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70F89-E531-544C-A850-5EF309CEA661}" type="datetime1">
              <a:rPr lang="en-US" smtClean="0"/>
              <a:t>8/13/26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DBE10229-08A8-8E35-67FC-FAEAE74C9C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9</a:t>
            </a:r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6498F43B-D114-AAE9-E3AF-73FEE51B50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72619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2AFE80-4460-5B4B-ADE7-F7C6B5072F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Infinite Horizon MDPs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004A9BC-A134-F34A-A79B-87A8C27F13C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85000" lnSpcReduction="20000"/>
              </a:bodyPr>
              <a:lstStyle/>
              <a:p>
                <a:pPr marL="0" indent="0">
                  <a:buNone/>
                </a:pPr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MDP</a:t>
                </a:r>
                <a:r>
                  <a:rPr lang="en-US" b="1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:</a:t>
                </a:r>
                <a:r>
                  <a:rPr lang="en-US" b="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				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ℳ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𝒳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𝒰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𝛾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 marL="0" indent="0">
                  <a:buNone/>
                </a:pPr>
                <a:endParaRPr lang="en-US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 marL="0" indent="0">
                  <a:buNone/>
                </a:pPr>
                <a:r>
                  <a:rPr lang="en-US" u="sng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Stationary</a:t>
                </a:r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policy:		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𝜋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dirty="0" err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</a:t>
                </a:r>
              </a:p>
              <a:p>
                <a:pPr marL="0" indent="0">
                  <a:buNone/>
                </a:pPr>
                <a:endParaRPr lang="en-US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 marL="0" indent="0">
                  <a:buNone/>
                </a:pPr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Goal: Choose policy that </a:t>
                </a:r>
                <a:r>
                  <a:rPr lang="en-US" b="1" dirty="0">
                    <a:solidFill>
                      <a:srgbClr val="C00000"/>
                    </a:solidFill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maximizes</a:t>
                </a:r>
                <a:r>
                  <a:rPr lang="en-US" dirty="0">
                    <a:solidFill>
                      <a:srgbClr val="C00000"/>
                    </a:solidFill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</a:t>
                </a:r>
                <a:r>
                  <a:rPr lang="en-US" b="1" dirty="0">
                    <a:solidFill>
                      <a:srgbClr val="C00000"/>
                    </a:solidFill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cumulative (discounted) reward</a:t>
                </a:r>
              </a:p>
              <a:p>
                <a:pPr marL="0" indent="0" algn="ctr">
                  <a:buNone/>
                </a:pPr>
                <a:endParaRPr lang="en-US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>
                                  <a:latin typeface="Cambria Math" panose="02040503050406030204" pitchFamily="18" charset="0"/>
                                </a:rPr>
                                <m:t>max</m:t>
                              </m:r>
                            </m:e>
                            <m:lim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</m:lim>
                          </m:limLow>
                        </m:fName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𝐸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nary>
                                <m:naryPr>
                                  <m:chr m:val="∑"/>
                                  <m:supHide m:val="on"/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≥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  <m:sup/>
                                <m:e>
                                  <m:sSup>
                                    <m:sSup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𝛾</m:t>
                                      </m:r>
                                    </m:e>
                                    <m:sup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sup>
                                  </m:sSup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𝑅</m:t>
                                  </m:r>
                                  <m:d>
                                    <m:d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b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  <m:t>𝑡</m:t>
                                          </m:r>
                                        </m:sub>
                                      </m:s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𝜋</m:t>
                                      </m:r>
                                      <m:d>
                                        <m:dPr>
                                          <m:ctrlP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sSub>
                                            <m:sSubPr>
                                              <m:ctrlPr>
                                                <a:rPr lang="en-US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i="1">
                                                  <a:latin typeface="Cambria Math" panose="02040503050406030204" pitchFamily="18" charset="0"/>
                                                </a:rPr>
                                                <m:t>𝑥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i="1">
                                                  <a:latin typeface="Cambria Math" panose="02040503050406030204" pitchFamily="18" charset="0"/>
                                                </a:rPr>
                                                <m:t>𝑡</m:t>
                                              </m:r>
                                            </m:sub>
                                          </m:sSub>
                                        </m:e>
                                      </m:d>
                                    </m:e>
                                  </m:d>
                                </m:e>
                              </m:nary>
                            </m:e>
                          </m:d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;</m:t>
                      </m:r>
                    </m:oMath>
                  </m:oMathPara>
                </a14:m>
                <a:endParaRPr lang="en-US" b="0" i="1" dirty="0">
                  <a:latin typeface="Cambria Math" panose="02040503050406030204" pitchFamily="18" charset="0"/>
                </a:endParaRPr>
              </a:p>
              <a:p>
                <a:pPr marL="0" indent="0" algn="ctr">
                  <a:buNone/>
                </a:pPr>
                <a:br>
                  <a:rPr lang="en-US" b="0" i="1" dirty="0">
                    <a:latin typeface="Cambria Math" panose="02040503050406030204" pitchFamily="18" charset="0"/>
                  </a:rPr>
                </a:br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arg</m:t>
                              </m:r>
                              <m: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max</m:t>
                              </m:r>
                            </m:e>
                            <m:li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</m:lim>
                          </m:limLow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nary>
                                <m:naryPr>
                                  <m:chr m:val="∑"/>
                                  <m:supHide m:val="on"/>
                                  <m:ctrlPr>
                                    <a:rPr lang="en-US" b="0" i="1"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a:rPr lang="en-US" b="0" i="1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≥</m:t>
                                  </m:r>
                                  <m:r>
                                    <a:rPr lang="en-US" b="0" i="1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  <m:sup/>
                                <m:e>
                                  <m:sSup>
                                    <m:sSupPr>
                                      <m:ctrlPr>
                                        <a:rPr lang="en-US" b="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0" i="1">
                                          <a:latin typeface="Cambria Math" panose="02040503050406030204" pitchFamily="18" charset="0"/>
                                        </a:rPr>
                                        <m:t>𝛾</m:t>
                                      </m:r>
                                    </m:e>
                                    <m:sup>
                                      <m:r>
                                        <a:rPr lang="en-US" b="0" i="1"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sup>
                                  </m:sSup>
                                  <m:r>
                                    <a:rPr lang="en-US" b="0" i="1">
                                      <a:latin typeface="Cambria Math" panose="02040503050406030204" pitchFamily="18" charset="0"/>
                                    </a:rPr>
                                    <m:t>𝑅</m:t>
                                  </m:r>
                                  <m:d>
                                    <m:d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US" b="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b="0" i="1"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b>
                                          <m:r>
                                            <a:rPr lang="en-US" b="0" i="1">
                                              <a:latin typeface="Cambria Math" panose="02040503050406030204" pitchFamily="18" charset="0"/>
                                            </a:rPr>
                                            <m:t>𝑡</m:t>
                                          </m:r>
                                        </m:sub>
                                      </m:sSub>
                                      <m:r>
                                        <a:rPr lang="en-US" b="0" i="1">
                                          <a:latin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lang="en-US" b="0" i="1">
                                          <a:latin typeface="Cambria Math" panose="02040503050406030204" pitchFamily="18" charset="0"/>
                                        </a:rPr>
                                        <m:t>𝜋</m:t>
                                      </m:r>
                                      <m:d>
                                        <m:dPr>
                                          <m:ctrlP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sSub>
                                            <m:sSubPr>
                                              <m:ctrlPr>
                                                <a:rPr lang="en-US" b="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b="0" i="1">
                                                  <a:latin typeface="Cambria Math" panose="02040503050406030204" pitchFamily="18" charset="0"/>
                                                </a:rPr>
                                                <m:t>𝑥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b="0" i="1">
                                                  <a:latin typeface="Cambria Math" panose="02040503050406030204" pitchFamily="18" charset="0"/>
                                                </a:rPr>
                                                <m:t>𝑡</m:t>
                                              </m:r>
                                            </m:sub>
                                          </m:sSub>
                                        </m:e>
                                      </m:d>
                                    </m:e>
                                  </m:d>
                                </m:e>
                              </m:nary>
                            </m:e>
                          </m:d>
                        </m:e>
                      </m:func>
                    </m:oMath>
                  </m:oMathPara>
                </a14:m>
                <a:endParaRPr lang="en-US" dirty="0"/>
              </a:p>
              <a:p>
                <a:pPr marL="0" indent="0" algn="ctr">
                  <a:buNone/>
                </a:pPr>
                <a:endParaRPr lang="en-US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004A9BC-A134-F34A-A79B-87A8C27F13C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965" t="-3198" b="-39826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F37FF4-6A85-AC49-9A1F-DB4C4E08F8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71E4B-06A8-A643-88A1-9B8339A95DFC}" type="datetime1">
              <a:rPr lang="en-US" smtClean="0"/>
              <a:t>8/13/26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EA87E601-5C60-F9CB-2708-E3913ECCDB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9</a:t>
            </a:r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20FDCB55-16D2-A914-EBA7-B55079A97E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317176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893B9B-50FC-254B-8AAE-97E122A3E3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Infinite Horizon MDPs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64CBBD7-6B2F-1A4A-A41F-D33D05AFE87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The optimal value function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satisfies Bellman’s equation </a:t>
                </a: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r>
                        <a:rPr lang="en-US" i="1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)=</m:t>
                      </m:r>
                      <m:func>
                        <m:func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>
                                  <a:latin typeface="Cambria Math" panose="02040503050406030204" pitchFamily="18" charset="0"/>
                                </a:rPr>
                                <m:t>max</m:t>
                              </m:r>
                            </m:e>
                            <m:lim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lim>
                          </m:limLow>
                        </m:fName>
                        <m:e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e>
                              </m:d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𝛾</m:t>
                              </m:r>
                              <m:nary>
                                <m:naryPr>
                                  <m:chr m:val="∑"/>
                                  <m:supHide m:val="on"/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sSup>
                                    <m:sSup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∈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𝒳</m:t>
                                  </m:r>
                                </m:sub>
                                <m:sup/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  <m:d>
                                    <m:d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p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𝑢</m:t>
                                      </m:r>
                                    </m:e>
                                  </m:d>
                                </m:e>
                              </m:nary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</m:d>
                            </m:e>
                          </m:d>
                        </m:e>
                      </m:func>
                    </m:oMath>
                  </m:oMathPara>
                </a14:m>
                <a:endParaRPr lang="en-US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 marL="0" indent="0" algn="ctr">
                  <a:buNone/>
                </a:pPr>
                <a:endParaRPr lang="en-US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For any stationary policy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𝜋</m:t>
                    </m:r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, the values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𝜋</m:t>
                        </m:r>
                      </m:sub>
                    </m:sSub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</a:rPr>
                      <m:t>≔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begChr m:val="["/>
                        <m:endChr m:val="]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nary>
                          <m:naryPr>
                            <m:chr m:val="∑"/>
                            <m:supHide m:val="on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≥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  <m:sup/>
                          <m:e>
                            <m:sSup>
                              <m:sSup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𝛾</m:t>
                                </m:r>
                              </m:e>
                              <m:sup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sup>
                            </m:sSup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𝑅</m:t>
                            </m:r>
                            <m:d>
                              <m:d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sub>
                                </m:sSub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𝜋</m:t>
                                </m:r>
                                <m:d>
                                  <m:dPr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sz="24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400" i="1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sz="2400" i="1">
                                            <a:latin typeface="Cambria Math" panose="02040503050406030204" pitchFamily="18" charset="0"/>
                                          </a:rPr>
                                          <m:t>𝑡</m:t>
                                        </m:r>
                                      </m:sub>
                                    </m:sSub>
                                  </m:e>
                                </m:d>
                              </m:e>
                            </m:d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| </m:t>
                            </m:r>
                            <m:sSub>
                              <m:sSubPr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</m:s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nary>
                      </m:e>
                    </m:d>
                  </m:oMath>
                </a14:m>
                <a:r>
                  <a:rPr lang="en-US" sz="2400" dirty="0"/>
                  <a:t> </a:t>
                </a:r>
                <a:r>
                  <a:rPr lang="en-US" dirty="0"/>
                  <a:t>are the unique solution to the equation</a:t>
                </a:r>
                <a:endParaRPr lang="en-US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𝜋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)=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𝑅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𝛾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∈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𝒳</m:t>
                          </m:r>
                        </m:sub>
                        <m:sup/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𝑇</m:t>
                          </m:r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</m:d>
                        </m:e>
                      </m:nary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𝜋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US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64CBBD7-6B2F-1A4A-A41F-D33D05AFE87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86" t="-22384" b="-41570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23A32C-C019-D941-A5BE-4E2876ABD5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0DC275-A5B0-E24F-A67A-AB169CEC08F3}" type="datetime1">
              <a:rPr lang="en-US" smtClean="0"/>
              <a:t>8/13/26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43A672E1-EC83-942E-AFFE-AB4DDC39F7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9</a:t>
            </a:r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8147DFBA-030B-385F-E44B-9D42023E6F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005126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1FEB43-38E2-6A44-8D6C-CF02AB6C21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State-action value functions (Q functions)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065FEE0-F04C-8E4D-A2E1-FA2CDDD31C9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593976"/>
                <a:ext cx="10515600" cy="4948113"/>
              </a:xfrm>
            </p:spPr>
            <p:txBody>
              <a:bodyPr>
                <a:normAutofit fontScale="85000" lnSpcReduction="10000"/>
              </a:bodyPr>
              <a:lstStyle/>
              <a:p>
                <a:r>
                  <a:rPr lang="en-US" dirty="0"/>
                  <a:t>The expected cumulative discounted reward starting from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dirty="0"/>
                  <a:t>, applying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𝑢</m:t>
                    </m:r>
                  </m:oMath>
                </a14:m>
                <a:r>
                  <a:rPr lang="en-US" dirty="0"/>
                  <a:t>, and following the optimal policy thereafter</a:t>
                </a:r>
                <a:endParaRPr lang="en-US" b="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en-US" sz="2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6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p>
                          <m:r>
                            <a:rPr lang="en-US" sz="2600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r>
                        <a:rPr lang="en-US" sz="26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6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600" b="0" i="1" smtClean="0">
                          <a:latin typeface="Cambria Math" panose="02040503050406030204" pitchFamily="18" charset="0"/>
                        </a:rPr>
                        <m:t>)=</m:t>
                      </m:r>
                      <m:func>
                        <m:funcPr>
                          <m:ctrlPr>
                            <a:rPr lang="en-US" sz="26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260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2600">
                                  <a:latin typeface="Cambria Math" panose="02040503050406030204" pitchFamily="18" charset="0"/>
                                </a:rPr>
                                <m:t>max</m:t>
                              </m:r>
                            </m:e>
                            <m:lim>
                              <m:r>
                                <a:rPr lang="en-US" sz="2600" i="1"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lim>
                          </m:limLow>
                        </m:fName>
                        <m:e>
                          <m:d>
                            <m:dPr>
                              <m:ctrlPr>
                                <a:rPr lang="en-US" sz="2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600" i="1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  <m:d>
                                <m:dPr>
                                  <m:ctrlPr>
                                    <a:rPr lang="en-US" sz="26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6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  <m:r>
                                    <a:rPr lang="en-US" sz="2600" i="1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sz="2600" i="1"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e>
                              </m:d>
                              <m:r>
                                <a:rPr lang="en-US" sz="26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sz="2600" i="1">
                                  <a:latin typeface="Cambria Math" panose="02040503050406030204" pitchFamily="18" charset="0"/>
                                </a:rPr>
                                <m:t>𝛾</m:t>
                              </m:r>
                              <m:nary>
                                <m:naryPr>
                                  <m:chr m:val="∑"/>
                                  <m:supHide m:val="on"/>
                                  <m:ctrlPr>
                                    <a:rPr lang="en-US" sz="2600" i="1"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sSup>
                                    <m:sSupPr>
                                      <m:ctrlPr>
                                        <a:rPr lang="en-US" sz="26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600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en-US" sz="2600" i="1">
                                          <a:latin typeface="Cambria Math" panose="02040503050406030204" pitchFamily="18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  <m:r>
                                    <a:rPr lang="en-US" sz="2600" i="1">
                                      <a:latin typeface="Cambria Math" panose="02040503050406030204" pitchFamily="18" charset="0"/>
                                    </a:rPr>
                                    <m:t>∈</m:t>
                                  </m:r>
                                  <m:r>
                                    <a:rPr lang="en-US" sz="2600" i="1">
                                      <a:latin typeface="Cambria Math" panose="02040503050406030204" pitchFamily="18" charset="0"/>
                                    </a:rPr>
                                    <m:t>𝒳</m:t>
                                  </m:r>
                                </m:sub>
                                <m:sup/>
                                <m:e>
                                  <m:r>
                                    <a:rPr lang="en-US" sz="2600" i="1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  <m:d>
                                    <m:dPr>
                                      <m:ctrlPr>
                                        <a:rPr lang="en-US" sz="26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lang="en-US" sz="26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sz="2600" i="1"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p>
                                          <m:r>
                                            <a:rPr lang="en-US" sz="2600" i="1">
                                              <a:latin typeface="Cambria Math" panose="02040503050406030204" pitchFamily="18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  <m:e>
                                      <m:r>
                                        <a:rPr lang="en-US" sz="2600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  <m:r>
                                        <a:rPr lang="en-US" sz="2600" i="1">
                                          <a:latin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lang="en-US" sz="2600" i="1">
                                          <a:latin typeface="Cambria Math" panose="02040503050406030204" pitchFamily="18" charset="0"/>
                                        </a:rPr>
                                        <m:t>𝑢</m:t>
                                      </m:r>
                                    </m:e>
                                  </m:d>
                                </m:e>
                              </m:nary>
                              <m:sSup>
                                <m:sSupPr>
                                  <m:ctrlPr>
                                    <a:rPr lang="en-US" sz="2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600" b="0" i="1" smtClean="0"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  <m:sup>
                                  <m:r>
                                    <a:rPr lang="en-US" sz="2600" b="0" i="1" smtClean="0"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  <m:d>
                                <m:dPr>
                                  <m:ctrlPr>
                                    <a:rPr lang="en-US" sz="26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sz="26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600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en-US" sz="2600" i="1">
                                          <a:latin typeface="Cambria Math" panose="02040503050406030204" pitchFamily="18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</m:d>
                            </m:e>
                          </m:d>
                        </m:e>
                      </m:func>
                    </m:oMath>
                  </m:oMathPara>
                </a14:m>
                <a:endParaRPr lang="en-US" sz="2600" dirty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endParaRPr lang="en-US" sz="1000" dirty="0"/>
              </a:p>
              <a:p>
                <a:r>
                  <a:rPr lang="en-US" dirty="0"/>
                  <a:t>The optimal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r>
                  <a:rPr lang="en-US" dirty="0"/>
                  <a:t> function,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𝑢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, satisfies Bellman’s equation </a:t>
                </a: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en-US" sz="2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600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p>
                          <m:r>
                            <a:rPr lang="en-US" sz="2600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d>
                        <m:dPr>
                          <m:ctrlPr>
                            <a:rPr lang="en-US" sz="2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6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6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600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</m:d>
                      <m:r>
                        <a:rPr lang="en-US" sz="26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600" i="1">
                          <a:latin typeface="Cambria Math" panose="02040503050406030204" pitchFamily="18" charset="0"/>
                        </a:rPr>
                        <m:t>𝑅</m:t>
                      </m:r>
                      <m:d>
                        <m:dPr>
                          <m:ctrlPr>
                            <a:rPr lang="en-US" sz="2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6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6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600" i="1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</m:d>
                      <m:r>
                        <a:rPr lang="en-US" sz="26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600" i="1">
                          <a:latin typeface="Cambria Math" panose="02040503050406030204" pitchFamily="18" charset="0"/>
                        </a:rPr>
                        <m:t>𝛾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sz="26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p>
                            <m:sSupPr>
                              <m:ctrlPr>
                                <a:rPr lang="en-US" sz="26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6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2600" i="1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  <m:r>
                            <a:rPr lang="en-US" sz="2600" i="1">
                              <a:latin typeface="Cambria Math" panose="02040503050406030204" pitchFamily="18" charset="0"/>
                            </a:rPr>
                            <m:t>∈</m:t>
                          </m:r>
                          <m:r>
                            <a:rPr lang="en-US" sz="2600" i="1">
                              <a:latin typeface="Cambria Math" panose="02040503050406030204" pitchFamily="18" charset="0"/>
                            </a:rPr>
                            <m:t>𝒳</m:t>
                          </m:r>
                        </m:sub>
                        <m:sup/>
                        <m:e>
                          <m:r>
                            <a:rPr lang="en-US" sz="2600" i="1">
                              <a:latin typeface="Cambria Math" panose="02040503050406030204" pitchFamily="18" charset="0"/>
                            </a:rPr>
                            <m:t>𝑇</m:t>
                          </m:r>
                          <m:d>
                            <m:dPr>
                              <m:ctrlPr>
                                <a:rPr lang="en-US" sz="2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26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6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2600" i="1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  <m:e>
                              <m:r>
                                <a:rPr lang="en-US" sz="26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2600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sz="2600" i="1"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</m:d>
                        </m:e>
                      </m:nary>
                      <m:func>
                        <m:funcPr>
                          <m:ctrlPr>
                            <a:rPr lang="en-US" sz="26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260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2600">
                                  <a:latin typeface="Cambria Math" panose="02040503050406030204" pitchFamily="18" charset="0"/>
                                </a:rPr>
                                <m:t>max</m:t>
                              </m:r>
                            </m:e>
                            <m:lim>
                              <m:sSup>
                                <m:sSupPr>
                                  <m:ctrlPr>
                                    <a:rPr lang="en-US" sz="26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600" i="1"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e>
                                <m:sup>
                                  <m:r>
                                    <a:rPr lang="en-US" sz="2600" i="1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</m:lim>
                          </m:limLow>
                        </m:fName>
                        <m:e>
                          <m:sSup>
                            <m:sSupPr>
                              <m:ctrlPr>
                                <a:rPr lang="en-US" sz="26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600" b="0" i="1" smtClean="0"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  <m:sup>
                              <m:r>
                                <a:rPr lang="en-US" sz="2600" b="0" i="1" smtClean="0"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  <m:d>
                            <m:dPr>
                              <m:ctrlPr>
                                <a:rPr lang="en-US" sz="2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26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6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2600" i="1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en-US" sz="2600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sSup>
                                <m:sSupPr>
                                  <m:ctrlPr>
                                    <a:rPr lang="en-US" sz="26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600" i="1"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e>
                                <m:sup>
                                  <m:r>
                                    <a:rPr lang="en-US" sz="2600" i="1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d>
                        </m:e>
                      </m:func>
                    </m:oMath>
                  </m:oMathPara>
                </a14:m>
                <a:endParaRPr lang="en-US" sz="2600" dirty="0"/>
              </a:p>
              <a:p>
                <a:endParaRPr lang="en-US" sz="1100" dirty="0"/>
              </a:p>
              <a:p>
                <a:r>
                  <a:rPr lang="en-US" dirty="0"/>
                  <a:t>For any stationary policy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𝜋</m:t>
                    </m:r>
                  </m:oMath>
                </a14:m>
                <a:r>
                  <a:rPr lang="en-US" dirty="0"/>
                  <a:t>, the corresponding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r>
                  <a:rPr lang="en-US" dirty="0"/>
                  <a:t> function satisfies</a:t>
                </a: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600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en-US" sz="26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sub>
                      </m:sSub>
                      <m:r>
                        <a:rPr lang="en-US" sz="2600" i="1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6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600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2600" b="0" i="1" smtClean="0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US" sz="2600" i="1">
                          <a:latin typeface="Cambria Math" panose="02040503050406030204" pitchFamily="18" charset="0"/>
                        </a:rPr>
                        <m:t>)=</m:t>
                      </m:r>
                      <m:r>
                        <a:rPr lang="en-US" sz="2600" i="1">
                          <a:latin typeface="Cambria Math" panose="02040503050406030204" pitchFamily="18" charset="0"/>
                        </a:rPr>
                        <m:t>𝑅</m:t>
                      </m:r>
                      <m:d>
                        <m:dPr>
                          <m:ctrlPr>
                            <a:rPr lang="en-US" sz="2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6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6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600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</m:d>
                      <m:r>
                        <a:rPr lang="en-US" sz="26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600" i="1">
                          <a:latin typeface="Cambria Math" panose="02040503050406030204" pitchFamily="18" charset="0"/>
                        </a:rPr>
                        <m:t>𝛾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sz="26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p>
                            <m:sSupPr>
                              <m:ctrlPr>
                                <a:rPr lang="en-US" sz="26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6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2600" i="1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  <m:r>
                            <a:rPr lang="en-US" sz="2600" i="1">
                              <a:latin typeface="Cambria Math" panose="02040503050406030204" pitchFamily="18" charset="0"/>
                            </a:rPr>
                            <m:t>∈</m:t>
                          </m:r>
                          <m:r>
                            <a:rPr lang="en-US" sz="2600" i="1">
                              <a:latin typeface="Cambria Math" panose="02040503050406030204" pitchFamily="18" charset="0"/>
                            </a:rPr>
                            <m:t>𝒳</m:t>
                          </m:r>
                        </m:sub>
                        <m:sup/>
                        <m:e>
                          <m:r>
                            <a:rPr lang="en-US" sz="2600" i="1">
                              <a:latin typeface="Cambria Math" panose="02040503050406030204" pitchFamily="18" charset="0"/>
                            </a:rPr>
                            <m:t>𝑇</m:t>
                          </m:r>
                          <m:d>
                            <m:dPr>
                              <m:ctrlPr>
                                <a:rPr lang="en-US" sz="2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26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6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2600" i="1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  <m:e>
                              <m:r>
                                <a:rPr lang="en-US" sz="26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2600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sz="2600" b="0" i="1" smtClean="0"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</m:d>
                        </m:e>
                      </m:nary>
                      <m:sSub>
                        <m:sSubPr>
                          <m:ctrlPr>
                            <a:rPr lang="en-US" sz="2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600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en-US" sz="2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sub>
                      </m:sSub>
                      <m:d>
                        <m:dPr>
                          <m:ctrlPr>
                            <a:rPr lang="en-US" sz="2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26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6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2600" i="1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  <m:r>
                            <a:rPr lang="en-US" sz="26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600" i="1" dirty="0">
                              <a:latin typeface="Cambria Math" panose="02040503050406030204" pitchFamily="18" charset="0"/>
                            </a:rPr>
                            <m:t>𝜋</m:t>
                          </m:r>
                          <m:r>
                            <a:rPr lang="en-US" sz="2600" b="0" i="1" dirty="0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sSup>
                            <m:sSupPr>
                              <m:ctrlPr>
                                <a:rPr lang="en-US" sz="2600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600" b="0" i="1" dirty="0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2600" b="0" i="1" dirty="0" smtClean="0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  <m:r>
                            <a:rPr lang="en-US" sz="2600" b="0" i="1" dirty="0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d>
                    </m:oMath>
                  </m:oMathPara>
                </a14:m>
                <a:endParaRPr lang="en-US" sz="2600" dirty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065FEE0-F04C-8E4D-A2E1-FA2CDDD31C9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593976"/>
                <a:ext cx="10515600" cy="4948113"/>
              </a:xfrm>
              <a:blipFill>
                <a:blip r:embed="rId3"/>
                <a:stretch>
                  <a:fillRect l="-844" t="-9974" b="-31714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ight Brace 7">
            <a:extLst>
              <a:ext uri="{FF2B5EF4-FFF2-40B4-BE49-F238E27FC236}">
                <a16:creationId xmlns:a16="http://schemas.microsoft.com/office/drawing/2014/main" id="{B3860B6D-9BB9-0343-B60C-407BAE4A0868}"/>
              </a:ext>
            </a:extLst>
          </p:cNvPr>
          <p:cNvSpPr/>
          <p:nvPr/>
        </p:nvSpPr>
        <p:spPr>
          <a:xfrm rot="5400000">
            <a:off x="6732023" y="1382783"/>
            <a:ext cx="306320" cy="3786114"/>
          </a:xfrm>
          <a:prstGeom prst="rightBrace">
            <a:avLst>
              <a:gd name="adj1" fmla="val 58355"/>
              <a:gd name="adj2" fmla="val 49015"/>
            </a:avLst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FB5278D-B36C-8E49-9589-3CA4160861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620BB-B3A6-B24F-BAFD-896DB018EA2A}" type="datetime1">
              <a:rPr lang="en-US" smtClean="0"/>
              <a:t>8/13/26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680EB3DB-B624-8BED-DF79-A5F0C7C3460B}"/>
                  </a:ext>
                </a:extLst>
              </p:cNvPr>
              <p:cNvSpPr txBox="1"/>
              <p:nvPr/>
            </p:nvSpPr>
            <p:spPr>
              <a:xfrm>
                <a:off x="6320829" y="3416808"/>
                <a:ext cx="1128707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p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r>
                        <a:rPr lang="en-US" sz="2000" i="1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0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000" i="1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2000" i="1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US" sz="2000" i="1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680EB3DB-B624-8BED-DF79-A5F0C7C3460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20829" y="3416808"/>
                <a:ext cx="1128707" cy="400110"/>
              </a:xfrm>
              <a:prstGeom prst="rect">
                <a:avLst/>
              </a:prstGeom>
              <a:blipFill>
                <a:blip r:embed="rId4"/>
                <a:stretch>
                  <a:fillRect b="-12500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69ACB7-EF89-8B17-50AA-C5170F7CA9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9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2C1144-3990-745E-574A-971032449F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23334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ACDA10-0858-3F40-8CCB-5FEB48BC52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Solving infinite-horizon MDPs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643D3F6-0263-6F44-8A50-72BF67B01A8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If you know the model (i.e., the transition function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and reward function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𝑅</m:t>
                    </m:r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), use ideas from dynamic programming</a:t>
                </a:r>
              </a:p>
              <a:p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Value Iteration / Policy Iteration</a:t>
                </a:r>
              </a:p>
              <a:p>
                <a:pPr marL="0" indent="0">
                  <a:buNone/>
                </a:pPr>
                <a:endParaRPr lang="en-US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 marL="0" indent="0">
                  <a:buNone/>
                </a:pPr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Reinforcement Learning: </a:t>
                </a:r>
                <a:r>
                  <a:rPr lang="en-US" dirty="0"/>
                  <a:t>l</a:t>
                </a:r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earning from interaction</a:t>
                </a:r>
              </a:p>
              <a:p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Model-based  </a:t>
                </a:r>
              </a:p>
              <a:p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Model-free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643D3F6-0263-6F44-8A50-72BF67B01A8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06" t="-2326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BD680C1-F367-3B48-A0C2-670565E953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B1C172-B482-E249-A79C-9C3C3BFC2E60}" type="datetime1">
              <a:rPr lang="en-US" smtClean="0"/>
              <a:t>8/13/26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698B565-6440-4735-4A96-3D1BF1F66D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9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863C2C3-759B-B973-1529-1721878153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456296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ACDA10-0858-3F40-8CCB-5FEB48BC52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Solving infinite-horizon MDPs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643D3F6-0263-6F44-8A50-72BF67B01A8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If you know the model (i.e., the transition function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and reward function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𝑅</m:t>
                    </m:r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), use ideas from dynamic programming</a:t>
                </a:r>
              </a:p>
              <a:p>
                <a:r>
                  <a:rPr lang="en-US" dirty="0">
                    <a:solidFill>
                      <a:srgbClr val="C00000"/>
                    </a:solidFill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Value Iteration / Policy Iteration</a:t>
                </a:r>
              </a:p>
              <a:p>
                <a:pPr marL="0" indent="0">
                  <a:buNone/>
                </a:pPr>
                <a:endParaRPr lang="en-US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 marL="0" indent="0">
                  <a:buNone/>
                </a:pPr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Reinforcement Learning: </a:t>
                </a:r>
                <a:r>
                  <a:rPr lang="en-US" dirty="0"/>
                  <a:t>l</a:t>
                </a:r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earning from interaction</a:t>
                </a:r>
              </a:p>
              <a:p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Model-based  </a:t>
                </a:r>
              </a:p>
              <a:p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Model-free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643D3F6-0263-6F44-8A50-72BF67B01A8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06" t="-23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BD680C1-F367-3B48-A0C2-670565E953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B1C172-B482-E249-A79C-9C3C3BFC2E60}" type="datetime1">
              <a:rPr lang="en-US" smtClean="0"/>
              <a:t>8/13/26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698B565-6440-4735-4A96-3D1BF1F66D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9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863C2C3-759B-B973-1529-1721878153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470518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9D658F-4287-BB4E-B2D7-507E0038AA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Value Iteration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F06D6EC-F128-134E-95D1-6C125BE3DE6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4"/>
                <a:ext cx="10515600" cy="4575175"/>
              </a:xfrm>
            </p:spPr>
            <p:txBody>
              <a:bodyPr>
                <a:normAutofit/>
              </a:bodyPr>
              <a:lstStyle/>
              <a:p>
                <a:r>
                  <a:rPr lang="en-US" dirty="0"/>
                  <a:t>Initialize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)=0</m:t>
                    </m:r>
                  </m:oMath>
                </a14:m>
                <a:r>
                  <a:rPr lang="en-US" dirty="0"/>
                  <a:t> for all states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US" dirty="0"/>
              </a:p>
              <a:p>
                <a:r>
                  <a:rPr lang="en-US" dirty="0"/>
                  <a:t>Loop until finite horizon / convergence:</a:t>
                </a:r>
              </a:p>
              <a:p>
                <a:pPr marL="0" indent="0">
                  <a:buNone/>
                </a:pPr>
                <a:endParaRPr lang="en-US" sz="10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+1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)=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max</m:t>
                              </m:r>
                            </m:e>
                            <m:li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lim>
                          </m:limLow>
                        </m:fName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e>
                              </m:d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𝛾</m:t>
                              </m:r>
                              <m:nary>
                                <m:naryPr>
                                  <m:chr m:val="∑"/>
                                  <m:supHide m:val="on"/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sSup>
                                    <m:sSup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∈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𝒳</m:t>
                                  </m:r>
                                </m:sub>
                                <m:sup/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  <m:d>
                                    <m:d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p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𝑢</m:t>
                                      </m:r>
                                    </m:e>
                                  </m:d>
                                </m:e>
                              </m:nary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</m:d>
                            </m:e>
                          </m:d>
                        </m:e>
                      </m:func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:endParaRPr lang="en-US" sz="2000" dirty="0"/>
              </a:p>
              <a:p>
                <a:r>
                  <a:rPr lang="en-US" dirty="0"/>
                  <a:t>Value iteration for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r>
                  <a:rPr lang="en-US" i="1" dirty="0"/>
                  <a:t> </a:t>
                </a:r>
                <a:r>
                  <a:rPr lang="en-US" dirty="0"/>
                  <a:t>functions</a:t>
                </a: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+1</m:t>
                          </m:r>
                        </m:sub>
                      </m:sSub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 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𝑅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𝛾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∈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𝒳</m:t>
                          </m:r>
                        </m:sub>
                        <m:sup/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𝑇</m:t>
                          </m:r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</m:d>
                        </m:e>
                      </m:nary>
                      <m:func>
                        <m:func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>
                                  <a:latin typeface="Cambria Math" panose="02040503050406030204" pitchFamily="18" charset="0"/>
                                </a:rPr>
                                <m:t>max</m:t>
                              </m:r>
                            </m:e>
                            <m:lim>
                              <m:sSup>
                                <m:s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</m:lim>
                          </m:limLow>
                        </m:fName>
                        <m:e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F06D6EC-F128-134E-95D1-6C125BE3DE6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4"/>
                <a:ext cx="10515600" cy="4575175"/>
              </a:xfrm>
              <a:blipFill>
                <a:blip r:embed="rId3"/>
                <a:stretch>
                  <a:fillRect l="-1086" t="-4420" b="-40608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DDBDA6-8EE8-DC47-AD6B-047287E486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DA185-FCCA-6542-AD27-A07821271D7F}" type="datetime1">
              <a:rPr lang="en-US" smtClean="0"/>
              <a:t>8/13/26</a:t>
            </a:fld>
            <a:endParaRPr 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85FC69DC-77A0-1306-30AC-688FFB47B3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9</a:t>
            </a:r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FF7F7D77-FD92-4327-CBDC-A30565A3D3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45879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D64E25-34F6-014C-9AFA-2CDCBF61A8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Policy Iteration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D5183B3-7C5D-3645-BBCD-2E3FC1B1BBC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589314"/>
                <a:ext cx="10134600" cy="4952776"/>
              </a:xfrm>
            </p:spPr>
            <p:txBody>
              <a:bodyPr>
                <a:normAutofit fontScale="92500"/>
              </a:bodyPr>
              <a:lstStyle/>
              <a:p>
                <a:pPr marL="0" indent="0">
                  <a:buNone/>
                </a:pPr>
                <a:r>
                  <a:rPr lang="en-US" dirty="0"/>
                  <a:t>Starting with a policy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𝜋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US" dirty="0"/>
                  <a:t> alternate two steps:</a:t>
                </a:r>
              </a:p>
              <a:p>
                <a:pPr marL="514350" indent="-514350">
                  <a:buFont typeface="Arial"/>
                  <a:buAutoNum type="arabicPeriod"/>
                </a:pPr>
                <a:r>
                  <a:rPr lang="en-US" u="sng" dirty="0"/>
                  <a:t>Policy Evaluation</a:t>
                </a:r>
                <a:br>
                  <a:rPr lang="en-US" dirty="0"/>
                </a:br>
                <a:r>
                  <a:rPr lang="en-US" dirty="0"/>
                  <a:t>Compute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sSub>
                          <m:sSub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𝜋</m:t>
                            </m:r>
                          </m:e>
                          <m:sub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</m:sub>
                    </m:sSub>
                    <m:r>
                      <a:rPr lang="en-US" i="1" dirty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err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as the solution of</a:t>
                </a:r>
                <a:br>
                  <a:rPr lang="en-US" dirty="0"/>
                </a:b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𝜋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)=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𝑅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𝜋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𝛾</m:t>
                    </m:r>
                    <m:nary>
                      <m:naryPr>
                        <m:chr m:val="∑"/>
                        <m:supHide m:val="on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  <m:r>
                          <a:rPr lang="en-US" i="1">
                            <a:latin typeface="Cambria Math" panose="02040503050406030204" pitchFamily="18" charset="0"/>
                          </a:rPr>
                          <m:t>∈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𝒳</m:t>
                        </m:r>
                      </m:sub>
                      <m:sup/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𝑇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′</m:t>
                                </m:r>
                              </m:sup>
                            </m:sSup>
                          </m:e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𝜋</m:t>
                            </m:r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</m:d>
                      </m:e>
                    </m:nary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𝜋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</m:sub>
                    </m:sSub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</m:e>
                    </m:d>
                  </m:oMath>
                </a14:m>
                <a:endParaRPr lang="en-US" dirty="0"/>
              </a:p>
              <a:p>
                <a:pPr marL="514350" indent="-514350">
                  <a:buAutoNum type="arabicPeriod"/>
                </a:pPr>
                <a:r>
                  <a:rPr lang="en-US" u="sng" dirty="0"/>
                  <a:t>Policy Improvement</a:t>
                </a:r>
                <a:br>
                  <a:rPr lang="en-US" u="sng" dirty="0"/>
                </a:br>
                <a:r>
                  <a:rPr lang="en-US" dirty="0"/>
                  <a:t>Define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𝜋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  <m:d>
                      <m:d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i="1" dirty="0" smtClean="0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i="0" dirty="0" err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i="0" dirty="0" err="1" smtClean="0">
                            <a:latin typeface="Cambria Math" panose="02040503050406030204" pitchFamily="18" charset="0"/>
                          </a:rPr>
                          <m:t>arg</m:t>
                        </m:r>
                      </m:fName>
                      <m:e>
                        <m:limLow>
                          <m:limLowPr>
                            <m:ctrlPr>
                              <a:rPr lang="en-US" i="0" dirty="0" err="1" smtClean="0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i="0" dirty="0" err="1" smtClean="0">
                                <a:latin typeface="Cambria Math" panose="02040503050406030204" pitchFamily="18" charset="0"/>
                              </a:rPr>
                              <m:t>max</m:t>
                            </m:r>
                          </m:e>
                          <m:lim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𝑢</m:t>
                            </m:r>
                          </m:lim>
                        </m:limLow>
                      </m:e>
                    </m:func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𝑅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𝑢</m:t>
                            </m:r>
                          </m:e>
                        </m:d>
                        <m:r>
                          <a:rPr lang="en-US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𝛾</m:t>
                        </m:r>
                        <m:nary>
                          <m:naryPr>
                            <m:chr m:val="∑"/>
                            <m:supHide m:val="on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′</m:t>
                                </m:r>
                              </m:sup>
                            </m:s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∈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𝒳</m:t>
                            </m:r>
                          </m:sub>
                          <m:sup/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𝑇</m:t>
                            </m:r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p>
                                  <m:sSup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p>
                              </m:e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𝑢</m:t>
                                </m:r>
                              </m:e>
                            </m:d>
                          </m:e>
                        </m:nary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𝑉</m:t>
                            </m:r>
                          </m:e>
                          <m:sub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𝜋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</m:sub>
                            </m:sSub>
                          </m:sub>
                        </m:sSub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′</m:t>
                                </m:r>
                              </m:sup>
                            </m:sSup>
                          </m:e>
                        </m:d>
                      </m:e>
                    </m:d>
                  </m:oMath>
                </a14:m>
                <a:endParaRPr lang="en-US" dirty="0"/>
              </a:p>
              <a:p>
                <a:pPr marL="0" indent="0">
                  <a:buNone/>
                </a:pPr>
                <a:r>
                  <a:rPr lang="en-US" b="1" dirty="0"/>
                  <a:t>Proposition</a:t>
                </a:r>
                <a:r>
                  <a:rPr lang="en-US" dirty="0"/>
                  <a:t>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sSub>
                          <m:sSub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𝜋</m:t>
                            </m:r>
                          </m:e>
                          <m:sub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𝑘</m:t>
                            </m:r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+1</m:t>
                            </m:r>
                          </m:sub>
                        </m:sSub>
                      </m:sub>
                    </m:sSub>
                    <m:d>
                      <m:dPr>
                        <m:ctrlPr>
                          <a:rPr lang="en-US" i="1" dirty="0" err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 err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i="1" dirty="0" smtClean="0">
                        <a:latin typeface="Cambria Math" panose="02040503050406030204" pitchFamily="18" charset="0"/>
                      </a:rPr>
                      <m:t>≥</m:t>
                    </m:r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sSub>
                          <m:sSub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𝜋</m:t>
                            </m:r>
                          </m:e>
                          <m:sub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</m:sub>
                    </m:sSub>
                    <m:d>
                      <m:dPr>
                        <m:ctrlPr>
                          <a:rPr lang="en-US" i="1" dirty="0" err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 err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 ∀ 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𝒳</m:t>
                    </m:r>
                  </m:oMath>
                </a14:m>
                <a:r>
                  <a:rPr lang="en-US" dirty="0"/>
                  <a:t> </a:t>
                </a:r>
              </a:p>
              <a:p>
                <a:pPr marL="0" indent="0">
                  <a:buNone/>
                </a:pPr>
                <a:r>
                  <a:rPr lang="en-US" dirty="0"/>
                  <a:t>	Inequality is strict if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𝜋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</m:oMath>
                </a14:m>
                <a:r>
                  <a:rPr lang="en-US" dirty="0"/>
                  <a:t> is suboptimal</a:t>
                </a:r>
              </a:p>
              <a:p>
                <a:pPr marL="0" indent="0">
                  <a:buNone/>
                </a:pPr>
                <a:r>
                  <a:rPr lang="en-US" dirty="0"/>
                  <a:t>Use this procedure to iteratively improve policy until convergence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D5183B3-7C5D-3645-BBCD-2E3FC1B1BBC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589314"/>
                <a:ext cx="10134600" cy="4952776"/>
              </a:xfrm>
              <a:blipFill>
                <a:blip r:embed="rId2"/>
                <a:stretch>
                  <a:fillRect l="-1126" t="-5115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D7BBE3B-6E65-8741-83DA-25E6184247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6DC2F1-D165-2B46-BDAB-2EFA12EBA847}" type="datetime1">
              <a:rPr lang="en-US" smtClean="0"/>
              <a:t>8/13/26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D387875-BAC8-A2DE-7B58-5350285D61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9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619BD74-846D-18F9-3C18-2917980501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576161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29086B-2C40-3E47-8C31-BED1EA1157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Recap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7F06BD-E407-6C48-A91B-2306D19A96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8107017" cy="4351338"/>
          </a:xfrm>
        </p:spPr>
        <p:txBody>
          <a:bodyPr/>
          <a:lstStyle/>
          <a:p>
            <a:r>
              <a:rPr lang="en-US" dirty="0"/>
              <a:t>Value Iteration</a:t>
            </a:r>
          </a:p>
          <a:p>
            <a:pPr lvl="1"/>
            <a:r>
              <a:rPr lang="en-US" dirty="0"/>
              <a:t>Estimate optimal value function</a:t>
            </a:r>
          </a:p>
          <a:p>
            <a:pPr lvl="1"/>
            <a:r>
              <a:rPr lang="en-US" dirty="0"/>
              <a:t>Compute optimal policy from optimal value function</a:t>
            </a:r>
          </a:p>
          <a:p>
            <a:pPr lvl="1"/>
            <a:endParaRPr lang="en-US" dirty="0"/>
          </a:p>
          <a:p>
            <a:r>
              <a:rPr lang="en-US" dirty="0"/>
              <a:t>Policy Iteration</a:t>
            </a:r>
          </a:p>
          <a:p>
            <a:pPr lvl="1"/>
            <a:r>
              <a:rPr lang="en-US" dirty="0"/>
              <a:t>Start with random policy</a:t>
            </a:r>
          </a:p>
          <a:p>
            <a:pPr lvl="1"/>
            <a:r>
              <a:rPr lang="en-US" dirty="0"/>
              <a:t>Iteratively improve it until convergence to optimal policy</a:t>
            </a:r>
          </a:p>
          <a:p>
            <a:pPr lvl="1"/>
            <a:endParaRPr lang="en-US" dirty="0"/>
          </a:p>
          <a:p>
            <a:r>
              <a:rPr lang="en-US" dirty="0"/>
              <a:t>Requires </a:t>
            </a:r>
            <a:r>
              <a:rPr lang="en-US" b="1" dirty="0"/>
              <a:t>model of MDP</a:t>
            </a:r>
            <a:r>
              <a:rPr lang="en-US" dirty="0"/>
              <a:t> to work!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1E3286-DEB3-3641-8085-84B176DAEE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FE479-B548-6B48-A4C6-2080CAE75706}" type="datetime1">
              <a:rPr lang="en-US" smtClean="0"/>
              <a:t>8/13/26</a:t>
            </a:fld>
            <a:endParaRPr 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2DF1B53D-9EA8-97C0-A989-4F5359C951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9</a:t>
            </a:r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A6EF3B37-6A93-D9B7-15A0-49F98820D9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158292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4B7C61-C673-FD43-936B-84F9006D17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Next time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D4A5E215-9088-48C4-AEBD-0DF18FDE67DE}"/>
              </a:ext>
            </a:extLst>
          </p:cNvPr>
          <p:cNvSpPr txBox="1">
            <a:spLocks/>
          </p:cNvSpPr>
          <p:nvPr/>
        </p:nvSpPr>
        <p:spPr>
          <a:xfrm>
            <a:off x="3150709" y="2513012"/>
            <a:ext cx="5890582" cy="18319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HJB, HJI, and reachability analysis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C1ADC8F-E6C4-7CFB-6FB9-818A010D00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5AD42E-947C-5E4C-A00F-B9B12C365D43}" type="datetime1">
              <a:rPr lang="en-US" smtClean="0"/>
              <a:t>8/13/26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AFF1324-E41C-337B-EED3-F19B600CEF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9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FF7C0C0-3D31-B9A2-BBF6-F4607A120B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15286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AFBB6EF975807449194B44213CB1385" ma:contentTypeVersion="5" ma:contentTypeDescription="Create a new document." ma:contentTypeScope="" ma:versionID="6297688411df770d7ba805098bf03ebd">
  <xsd:schema xmlns:xsd="http://www.w3.org/2001/XMLSchema" xmlns:xs="http://www.w3.org/2001/XMLSchema" xmlns:p="http://schemas.microsoft.com/office/2006/metadata/properties" xmlns:ns3="d1af692f-475c-46b5-a87d-a47813ac8995" xmlns:ns4="ec38afac-11fd-4f05-b2a5-9d8ac7fc116b" targetNamespace="http://schemas.microsoft.com/office/2006/metadata/properties" ma:root="true" ma:fieldsID="a8acf1f0a3134d6bce4e4716f1f754da" ns3:_="" ns4:_="">
    <xsd:import namespace="d1af692f-475c-46b5-a87d-a47813ac8995"/>
    <xsd:import namespace="ec38afac-11fd-4f05-b2a5-9d8ac7fc116b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1af692f-475c-46b5-a87d-a47813ac899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c38afac-11fd-4f05-b2a5-9d8ac7fc116b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594D6842-5AF1-4CA0-B76F-093B6178E8F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352FE36-E18B-45C1-ABA4-61143D2DEFC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1af692f-475c-46b5-a87d-a47813ac8995"/>
    <ds:schemaRef ds:uri="ec38afac-11fd-4f05-b2a5-9d8ac7fc116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5FACCD53-02B1-42CE-97F7-33D2ABD17827}">
  <ds:schemaRefs>
    <ds:schemaRef ds:uri="http://schemas.microsoft.com/office/2006/documentManagement/types"/>
    <ds:schemaRef ds:uri="http://schemas.openxmlformats.org/package/2006/metadata/core-properties"/>
    <ds:schemaRef ds:uri="http://purl.org/dc/dcmitype/"/>
    <ds:schemaRef ds:uri="http://purl.org/dc/elements/1.1/"/>
    <ds:schemaRef ds:uri="ec38afac-11fd-4f05-b2a5-9d8ac7fc116b"/>
    <ds:schemaRef ds:uri="d1af692f-475c-46b5-a87d-a47813ac8995"/>
    <ds:schemaRef ds:uri="http://purl.org/dc/terms/"/>
    <ds:schemaRef ds:uri="http://schemas.microsoft.com/office/infopath/2007/PartnerControls"/>
    <ds:schemaRef ds:uri="http://schemas.microsoft.com/office/2006/metadata/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46620</TotalTime>
  <Words>1329</Words>
  <Application>Microsoft Macintosh PowerPoint</Application>
  <PresentationFormat>Widescreen</PresentationFormat>
  <Paragraphs>267</Paragraphs>
  <Slides>24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1" baseType="lpstr">
      <vt:lpstr>Arial</vt:lpstr>
      <vt:lpstr>Calibri</vt:lpstr>
      <vt:lpstr>Calibri Light</vt:lpstr>
      <vt:lpstr>Cambria Math</vt:lpstr>
      <vt:lpstr>Source Sans Pro</vt:lpstr>
      <vt:lpstr>Wingdings</vt:lpstr>
      <vt:lpstr>Office Theme</vt:lpstr>
      <vt:lpstr>AA203 Optimal and Learning-based Control</vt:lpstr>
      <vt:lpstr>Roadmap</vt:lpstr>
      <vt:lpstr>Stochastic optimal control problem: Markov Decision Problem (MDP)</vt:lpstr>
      <vt:lpstr>Key points</vt:lpstr>
      <vt:lpstr>Key points</vt:lpstr>
      <vt:lpstr>Principle of optimality</vt:lpstr>
      <vt:lpstr>The DP algorithm (stochastic case)</vt:lpstr>
      <vt:lpstr>The DP algorithm (stochastic case)</vt:lpstr>
      <vt:lpstr>Example: Inventory Control Problem</vt:lpstr>
      <vt:lpstr>Example: Inventory Control Problem</vt:lpstr>
      <vt:lpstr>Example: Inventory Control Problem</vt:lpstr>
      <vt:lpstr>Stochastic LQR</vt:lpstr>
      <vt:lpstr>Stochastic LQR </vt:lpstr>
      <vt:lpstr>Stochastic LQR </vt:lpstr>
      <vt:lpstr>Infinite Horizon MDPs</vt:lpstr>
      <vt:lpstr>Infinite Horizon MDPs</vt:lpstr>
      <vt:lpstr>Infinite Horizon MDPs</vt:lpstr>
      <vt:lpstr>State-action value functions (Q functions)</vt:lpstr>
      <vt:lpstr>Solving infinite-horizon MDPs</vt:lpstr>
      <vt:lpstr>Solving infinite-horizon MDPs</vt:lpstr>
      <vt:lpstr>Value Iteration</vt:lpstr>
      <vt:lpstr>Policy Iteration</vt:lpstr>
      <vt:lpstr>Recap</vt:lpstr>
      <vt:lpstr>Next time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AA203 Optimal and Learning-based Control</dc:title>
  <dc:subject/>
  <dc:creator/>
  <cp:keywords/>
  <dc:description/>
  <cp:lastModifiedBy>Daniele Gammelli</cp:lastModifiedBy>
  <cp:revision>302</cp:revision>
  <cp:lastPrinted>2019-01-07T20:05:58Z</cp:lastPrinted>
  <dcterms:created xsi:type="dcterms:W3CDTF">2017-01-06T12:29:52Z</dcterms:created>
  <dcterms:modified xsi:type="dcterms:W3CDTF">2026-08-13T21:16:47Z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0x0101001AFBB6EF975807449194B44213CB1385</vt:lpwstr>
  </property>
</Properties>
</file>